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4"/>
  </p:notesMasterIdLst>
  <p:sldIdLst>
    <p:sldId id="282" r:id="rId2"/>
    <p:sldId id="396" r:id="rId3"/>
    <p:sldId id="510" r:id="rId4"/>
    <p:sldId id="511" r:id="rId5"/>
    <p:sldId id="512" r:id="rId6"/>
    <p:sldId id="513" r:id="rId7"/>
    <p:sldId id="514" r:id="rId8"/>
    <p:sldId id="515" r:id="rId9"/>
    <p:sldId id="433" r:id="rId10"/>
    <p:sldId id="516" r:id="rId11"/>
    <p:sldId id="517" r:id="rId12"/>
    <p:sldId id="518" r:id="rId13"/>
    <p:sldId id="519" r:id="rId14"/>
    <p:sldId id="489" r:id="rId15"/>
    <p:sldId id="520" r:id="rId16"/>
    <p:sldId id="521" r:id="rId17"/>
    <p:sldId id="522" r:id="rId18"/>
    <p:sldId id="523" r:id="rId19"/>
    <p:sldId id="524" r:id="rId20"/>
    <p:sldId id="525" r:id="rId21"/>
    <p:sldId id="526" r:id="rId22"/>
    <p:sldId id="527" r:id="rId2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5" d="100"/>
          <a:sy n="65" d="100"/>
        </p:scale>
        <p:origin x="834"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EEA3F4F-530D-426F-A0B2-B4C8A50F99F4}" type="datetimeFigureOut">
              <a:rPr lang="en-US" smtClean="0"/>
              <a:t>2/5/2021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290E7DD-8EEA-433C-AB1F-A17411DDBE3F}" type="slidenum">
              <a:rPr lang="en-US" smtClean="0"/>
              <a:t>‹#›</a:t>
            </a:fld>
            <a:endParaRPr lang="en-US"/>
          </a:p>
        </p:txBody>
      </p:sp>
    </p:spTree>
    <p:extLst>
      <p:ext uri="{BB962C8B-B14F-4D97-AF65-F5344CB8AC3E}">
        <p14:creationId xmlns:p14="http://schemas.microsoft.com/office/powerpoint/2010/main" val="158392060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290E7DD-8EEA-433C-AB1F-A17411DDBE3F}" type="slidenum">
              <a:rPr lang="en-US" smtClean="0"/>
              <a:t>2</a:t>
            </a:fld>
            <a:endParaRPr lang="en-US"/>
          </a:p>
        </p:txBody>
      </p:sp>
    </p:spTree>
    <p:extLst>
      <p:ext uri="{BB962C8B-B14F-4D97-AF65-F5344CB8AC3E}">
        <p14:creationId xmlns:p14="http://schemas.microsoft.com/office/powerpoint/2010/main" val="411378406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290E7DD-8EEA-433C-AB1F-A17411DDBE3F}" type="slidenum">
              <a:rPr lang="en-US" smtClean="0"/>
              <a:t>11</a:t>
            </a:fld>
            <a:endParaRPr lang="en-US"/>
          </a:p>
        </p:txBody>
      </p:sp>
    </p:spTree>
    <p:extLst>
      <p:ext uri="{BB962C8B-B14F-4D97-AF65-F5344CB8AC3E}">
        <p14:creationId xmlns:p14="http://schemas.microsoft.com/office/powerpoint/2010/main" val="192591673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290E7DD-8EEA-433C-AB1F-A17411DDBE3F}" type="slidenum">
              <a:rPr lang="en-US" smtClean="0"/>
              <a:t>12</a:t>
            </a:fld>
            <a:endParaRPr lang="en-US"/>
          </a:p>
        </p:txBody>
      </p:sp>
    </p:spTree>
    <p:extLst>
      <p:ext uri="{BB962C8B-B14F-4D97-AF65-F5344CB8AC3E}">
        <p14:creationId xmlns:p14="http://schemas.microsoft.com/office/powerpoint/2010/main" val="293457248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290E7DD-8EEA-433C-AB1F-A17411DDBE3F}" type="slidenum">
              <a:rPr lang="en-US" smtClean="0"/>
              <a:t>13</a:t>
            </a:fld>
            <a:endParaRPr lang="en-US"/>
          </a:p>
        </p:txBody>
      </p:sp>
    </p:spTree>
    <p:extLst>
      <p:ext uri="{BB962C8B-B14F-4D97-AF65-F5344CB8AC3E}">
        <p14:creationId xmlns:p14="http://schemas.microsoft.com/office/powerpoint/2010/main" val="184689676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290E7DD-8EEA-433C-AB1F-A17411DDBE3F}" type="slidenum">
              <a:rPr lang="en-US" smtClean="0"/>
              <a:t>14</a:t>
            </a:fld>
            <a:endParaRPr lang="en-US"/>
          </a:p>
        </p:txBody>
      </p:sp>
    </p:spTree>
    <p:extLst>
      <p:ext uri="{BB962C8B-B14F-4D97-AF65-F5344CB8AC3E}">
        <p14:creationId xmlns:p14="http://schemas.microsoft.com/office/powerpoint/2010/main" val="416544771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290E7DD-8EEA-433C-AB1F-A17411DDBE3F}" type="slidenum">
              <a:rPr lang="en-US" smtClean="0"/>
              <a:t>15</a:t>
            </a:fld>
            <a:endParaRPr lang="en-US"/>
          </a:p>
        </p:txBody>
      </p:sp>
    </p:spTree>
    <p:extLst>
      <p:ext uri="{BB962C8B-B14F-4D97-AF65-F5344CB8AC3E}">
        <p14:creationId xmlns:p14="http://schemas.microsoft.com/office/powerpoint/2010/main" val="100737575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290E7DD-8EEA-433C-AB1F-A17411DDBE3F}" type="slidenum">
              <a:rPr lang="en-US" smtClean="0"/>
              <a:t>16</a:t>
            </a:fld>
            <a:endParaRPr lang="en-US"/>
          </a:p>
        </p:txBody>
      </p:sp>
    </p:spTree>
    <p:extLst>
      <p:ext uri="{BB962C8B-B14F-4D97-AF65-F5344CB8AC3E}">
        <p14:creationId xmlns:p14="http://schemas.microsoft.com/office/powerpoint/2010/main" val="413337149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290E7DD-8EEA-433C-AB1F-A17411DDBE3F}" type="slidenum">
              <a:rPr lang="en-US" smtClean="0"/>
              <a:t>17</a:t>
            </a:fld>
            <a:endParaRPr lang="en-US"/>
          </a:p>
        </p:txBody>
      </p:sp>
    </p:spTree>
    <p:extLst>
      <p:ext uri="{BB962C8B-B14F-4D97-AF65-F5344CB8AC3E}">
        <p14:creationId xmlns:p14="http://schemas.microsoft.com/office/powerpoint/2010/main" val="73982732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290E7DD-8EEA-433C-AB1F-A17411DDBE3F}" type="slidenum">
              <a:rPr lang="en-US" smtClean="0"/>
              <a:t>18</a:t>
            </a:fld>
            <a:endParaRPr lang="en-US"/>
          </a:p>
        </p:txBody>
      </p:sp>
    </p:spTree>
    <p:extLst>
      <p:ext uri="{BB962C8B-B14F-4D97-AF65-F5344CB8AC3E}">
        <p14:creationId xmlns:p14="http://schemas.microsoft.com/office/powerpoint/2010/main" val="350915578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290E7DD-8EEA-433C-AB1F-A17411DDBE3F}" type="slidenum">
              <a:rPr lang="en-US" smtClean="0"/>
              <a:t>19</a:t>
            </a:fld>
            <a:endParaRPr lang="en-US"/>
          </a:p>
        </p:txBody>
      </p:sp>
    </p:spTree>
    <p:extLst>
      <p:ext uri="{BB962C8B-B14F-4D97-AF65-F5344CB8AC3E}">
        <p14:creationId xmlns:p14="http://schemas.microsoft.com/office/powerpoint/2010/main" val="65017354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290E7DD-8EEA-433C-AB1F-A17411DDBE3F}" type="slidenum">
              <a:rPr lang="en-US" smtClean="0"/>
              <a:t>20</a:t>
            </a:fld>
            <a:endParaRPr lang="en-US"/>
          </a:p>
        </p:txBody>
      </p:sp>
    </p:spTree>
    <p:extLst>
      <p:ext uri="{BB962C8B-B14F-4D97-AF65-F5344CB8AC3E}">
        <p14:creationId xmlns:p14="http://schemas.microsoft.com/office/powerpoint/2010/main" val="278393396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290E7DD-8EEA-433C-AB1F-A17411DDBE3F}" type="slidenum">
              <a:rPr lang="en-US" smtClean="0"/>
              <a:t>3</a:t>
            </a:fld>
            <a:endParaRPr lang="en-US"/>
          </a:p>
        </p:txBody>
      </p:sp>
    </p:spTree>
    <p:extLst>
      <p:ext uri="{BB962C8B-B14F-4D97-AF65-F5344CB8AC3E}">
        <p14:creationId xmlns:p14="http://schemas.microsoft.com/office/powerpoint/2010/main" val="367382783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290E7DD-8EEA-433C-AB1F-A17411DDBE3F}" type="slidenum">
              <a:rPr lang="en-US" smtClean="0"/>
              <a:t>21</a:t>
            </a:fld>
            <a:endParaRPr lang="en-US"/>
          </a:p>
        </p:txBody>
      </p:sp>
    </p:spTree>
    <p:extLst>
      <p:ext uri="{BB962C8B-B14F-4D97-AF65-F5344CB8AC3E}">
        <p14:creationId xmlns:p14="http://schemas.microsoft.com/office/powerpoint/2010/main" val="27184635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290E7DD-8EEA-433C-AB1F-A17411DDBE3F}" type="slidenum">
              <a:rPr lang="en-US" smtClean="0"/>
              <a:t>22</a:t>
            </a:fld>
            <a:endParaRPr lang="en-US"/>
          </a:p>
        </p:txBody>
      </p:sp>
    </p:spTree>
    <p:extLst>
      <p:ext uri="{BB962C8B-B14F-4D97-AF65-F5344CB8AC3E}">
        <p14:creationId xmlns:p14="http://schemas.microsoft.com/office/powerpoint/2010/main" val="47748270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290E7DD-8EEA-433C-AB1F-A17411DDBE3F}" type="slidenum">
              <a:rPr lang="en-US" smtClean="0"/>
              <a:t>4</a:t>
            </a:fld>
            <a:endParaRPr lang="en-US"/>
          </a:p>
        </p:txBody>
      </p:sp>
    </p:spTree>
    <p:extLst>
      <p:ext uri="{BB962C8B-B14F-4D97-AF65-F5344CB8AC3E}">
        <p14:creationId xmlns:p14="http://schemas.microsoft.com/office/powerpoint/2010/main" val="241881383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290E7DD-8EEA-433C-AB1F-A17411DDBE3F}" type="slidenum">
              <a:rPr lang="en-US" smtClean="0"/>
              <a:t>5</a:t>
            </a:fld>
            <a:endParaRPr lang="en-US"/>
          </a:p>
        </p:txBody>
      </p:sp>
    </p:spTree>
    <p:extLst>
      <p:ext uri="{BB962C8B-B14F-4D97-AF65-F5344CB8AC3E}">
        <p14:creationId xmlns:p14="http://schemas.microsoft.com/office/powerpoint/2010/main" val="126071914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290E7DD-8EEA-433C-AB1F-A17411DDBE3F}" type="slidenum">
              <a:rPr lang="en-US" smtClean="0"/>
              <a:t>6</a:t>
            </a:fld>
            <a:endParaRPr lang="en-US"/>
          </a:p>
        </p:txBody>
      </p:sp>
    </p:spTree>
    <p:extLst>
      <p:ext uri="{BB962C8B-B14F-4D97-AF65-F5344CB8AC3E}">
        <p14:creationId xmlns:p14="http://schemas.microsoft.com/office/powerpoint/2010/main" val="117056390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290E7DD-8EEA-433C-AB1F-A17411DDBE3F}" type="slidenum">
              <a:rPr lang="en-US" smtClean="0"/>
              <a:t>7</a:t>
            </a:fld>
            <a:endParaRPr lang="en-US"/>
          </a:p>
        </p:txBody>
      </p:sp>
    </p:spTree>
    <p:extLst>
      <p:ext uri="{BB962C8B-B14F-4D97-AF65-F5344CB8AC3E}">
        <p14:creationId xmlns:p14="http://schemas.microsoft.com/office/powerpoint/2010/main" val="141822939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290E7DD-8EEA-433C-AB1F-A17411DDBE3F}" type="slidenum">
              <a:rPr lang="en-US" smtClean="0"/>
              <a:t>8</a:t>
            </a:fld>
            <a:endParaRPr lang="en-US"/>
          </a:p>
        </p:txBody>
      </p:sp>
    </p:spTree>
    <p:extLst>
      <p:ext uri="{BB962C8B-B14F-4D97-AF65-F5344CB8AC3E}">
        <p14:creationId xmlns:p14="http://schemas.microsoft.com/office/powerpoint/2010/main" val="62176641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290E7DD-8EEA-433C-AB1F-A17411DDBE3F}" type="slidenum">
              <a:rPr lang="en-US" smtClean="0"/>
              <a:t>9</a:t>
            </a:fld>
            <a:endParaRPr lang="en-US"/>
          </a:p>
        </p:txBody>
      </p:sp>
    </p:spTree>
    <p:extLst>
      <p:ext uri="{BB962C8B-B14F-4D97-AF65-F5344CB8AC3E}">
        <p14:creationId xmlns:p14="http://schemas.microsoft.com/office/powerpoint/2010/main" val="11402601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290E7DD-8EEA-433C-AB1F-A17411DDBE3F}" type="slidenum">
              <a:rPr lang="en-US" smtClean="0"/>
              <a:t>10</a:t>
            </a:fld>
            <a:endParaRPr lang="en-US"/>
          </a:p>
        </p:txBody>
      </p:sp>
    </p:spTree>
    <p:extLst>
      <p:ext uri="{BB962C8B-B14F-4D97-AF65-F5344CB8AC3E}">
        <p14:creationId xmlns:p14="http://schemas.microsoft.com/office/powerpoint/2010/main" val="40653456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CDE9353F-4AD8-4E9A-A6CE-73CE2B8BE0C6}" type="datetimeFigureOut">
              <a:rPr lang="en-US" smtClean="0"/>
              <a:t>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A24A372-CFAF-4D4B-B4C8-8BF4BB8FDF73}" type="slidenum">
              <a:rPr lang="en-US" smtClean="0"/>
              <a:t>‹#›</a:t>
            </a:fld>
            <a:endParaRPr lang="en-US"/>
          </a:p>
        </p:txBody>
      </p:sp>
    </p:spTree>
    <p:extLst>
      <p:ext uri="{BB962C8B-B14F-4D97-AF65-F5344CB8AC3E}">
        <p14:creationId xmlns:p14="http://schemas.microsoft.com/office/powerpoint/2010/main" val="4300619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DE9353F-4AD8-4E9A-A6CE-73CE2B8BE0C6}" type="datetimeFigureOut">
              <a:rPr lang="en-US" smtClean="0"/>
              <a:t>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A24A372-CFAF-4D4B-B4C8-8BF4BB8FDF73}" type="slidenum">
              <a:rPr lang="en-US" smtClean="0"/>
              <a:t>‹#›</a:t>
            </a:fld>
            <a:endParaRPr lang="en-US"/>
          </a:p>
        </p:txBody>
      </p:sp>
    </p:spTree>
    <p:extLst>
      <p:ext uri="{BB962C8B-B14F-4D97-AF65-F5344CB8AC3E}">
        <p14:creationId xmlns:p14="http://schemas.microsoft.com/office/powerpoint/2010/main" val="35077115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DE9353F-4AD8-4E9A-A6CE-73CE2B8BE0C6}" type="datetimeFigureOut">
              <a:rPr lang="en-US" smtClean="0"/>
              <a:t>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A24A372-CFAF-4D4B-B4C8-8BF4BB8FDF73}" type="slidenum">
              <a:rPr lang="en-US" smtClean="0"/>
              <a:t>‹#›</a:t>
            </a:fld>
            <a:endParaRPr lang="en-US"/>
          </a:p>
        </p:txBody>
      </p:sp>
    </p:spTree>
    <p:extLst>
      <p:ext uri="{BB962C8B-B14F-4D97-AF65-F5344CB8AC3E}">
        <p14:creationId xmlns:p14="http://schemas.microsoft.com/office/powerpoint/2010/main" val="20147493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DE9353F-4AD8-4E9A-A6CE-73CE2B8BE0C6}" type="datetimeFigureOut">
              <a:rPr lang="en-US" smtClean="0"/>
              <a:t>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A24A372-CFAF-4D4B-B4C8-8BF4BB8FDF73}" type="slidenum">
              <a:rPr lang="en-US" smtClean="0"/>
              <a:t>‹#›</a:t>
            </a:fld>
            <a:endParaRPr lang="en-US"/>
          </a:p>
        </p:txBody>
      </p:sp>
    </p:spTree>
    <p:extLst>
      <p:ext uri="{BB962C8B-B14F-4D97-AF65-F5344CB8AC3E}">
        <p14:creationId xmlns:p14="http://schemas.microsoft.com/office/powerpoint/2010/main" val="25295990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DE9353F-4AD8-4E9A-A6CE-73CE2B8BE0C6}" type="datetimeFigureOut">
              <a:rPr lang="en-US" smtClean="0"/>
              <a:t>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A24A372-CFAF-4D4B-B4C8-8BF4BB8FDF73}" type="slidenum">
              <a:rPr lang="en-US" smtClean="0"/>
              <a:t>‹#›</a:t>
            </a:fld>
            <a:endParaRPr lang="en-US"/>
          </a:p>
        </p:txBody>
      </p:sp>
    </p:spTree>
    <p:extLst>
      <p:ext uri="{BB962C8B-B14F-4D97-AF65-F5344CB8AC3E}">
        <p14:creationId xmlns:p14="http://schemas.microsoft.com/office/powerpoint/2010/main" val="34378542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CDE9353F-4AD8-4E9A-A6CE-73CE2B8BE0C6}" type="datetimeFigureOut">
              <a:rPr lang="en-US" smtClean="0"/>
              <a:t>2/5/2021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A24A372-CFAF-4D4B-B4C8-8BF4BB8FDF73}" type="slidenum">
              <a:rPr lang="en-US" smtClean="0"/>
              <a:t>‹#›</a:t>
            </a:fld>
            <a:endParaRPr lang="en-US"/>
          </a:p>
        </p:txBody>
      </p:sp>
    </p:spTree>
    <p:extLst>
      <p:ext uri="{BB962C8B-B14F-4D97-AF65-F5344CB8AC3E}">
        <p14:creationId xmlns:p14="http://schemas.microsoft.com/office/powerpoint/2010/main" val="11831105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CDE9353F-4AD8-4E9A-A6CE-73CE2B8BE0C6}" type="datetimeFigureOut">
              <a:rPr lang="en-US" smtClean="0"/>
              <a:t>2/5/2021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A24A372-CFAF-4D4B-B4C8-8BF4BB8FDF73}" type="slidenum">
              <a:rPr lang="en-US" smtClean="0"/>
              <a:t>‹#›</a:t>
            </a:fld>
            <a:endParaRPr lang="en-US"/>
          </a:p>
        </p:txBody>
      </p:sp>
    </p:spTree>
    <p:extLst>
      <p:ext uri="{BB962C8B-B14F-4D97-AF65-F5344CB8AC3E}">
        <p14:creationId xmlns:p14="http://schemas.microsoft.com/office/powerpoint/2010/main" val="29868161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CDE9353F-4AD8-4E9A-A6CE-73CE2B8BE0C6}" type="datetimeFigureOut">
              <a:rPr lang="en-US" smtClean="0"/>
              <a:t>2/5/2021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A24A372-CFAF-4D4B-B4C8-8BF4BB8FDF73}" type="slidenum">
              <a:rPr lang="en-US" smtClean="0"/>
              <a:t>‹#›</a:t>
            </a:fld>
            <a:endParaRPr lang="en-US"/>
          </a:p>
        </p:txBody>
      </p:sp>
    </p:spTree>
    <p:extLst>
      <p:ext uri="{BB962C8B-B14F-4D97-AF65-F5344CB8AC3E}">
        <p14:creationId xmlns:p14="http://schemas.microsoft.com/office/powerpoint/2010/main" val="36799543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DE9353F-4AD8-4E9A-A6CE-73CE2B8BE0C6}" type="datetimeFigureOut">
              <a:rPr lang="en-US" smtClean="0"/>
              <a:t>2/5/2021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A24A372-CFAF-4D4B-B4C8-8BF4BB8FDF73}" type="slidenum">
              <a:rPr lang="en-US" smtClean="0"/>
              <a:t>‹#›</a:t>
            </a:fld>
            <a:endParaRPr lang="en-US"/>
          </a:p>
        </p:txBody>
      </p:sp>
    </p:spTree>
    <p:extLst>
      <p:ext uri="{BB962C8B-B14F-4D97-AF65-F5344CB8AC3E}">
        <p14:creationId xmlns:p14="http://schemas.microsoft.com/office/powerpoint/2010/main" val="27549931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DE9353F-4AD8-4E9A-A6CE-73CE2B8BE0C6}" type="datetimeFigureOut">
              <a:rPr lang="en-US" smtClean="0"/>
              <a:t>2/5/2021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A24A372-CFAF-4D4B-B4C8-8BF4BB8FDF73}" type="slidenum">
              <a:rPr lang="en-US" smtClean="0"/>
              <a:t>‹#›</a:t>
            </a:fld>
            <a:endParaRPr lang="en-US"/>
          </a:p>
        </p:txBody>
      </p:sp>
    </p:spTree>
    <p:extLst>
      <p:ext uri="{BB962C8B-B14F-4D97-AF65-F5344CB8AC3E}">
        <p14:creationId xmlns:p14="http://schemas.microsoft.com/office/powerpoint/2010/main" val="25521615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DE9353F-4AD8-4E9A-A6CE-73CE2B8BE0C6}" type="datetimeFigureOut">
              <a:rPr lang="en-US" smtClean="0"/>
              <a:t>2/5/2021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A24A372-CFAF-4D4B-B4C8-8BF4BB8FDF73}" type="slidenum">
              <a:rPr lang="en-US" smtClean="0"/>
              <a:t>‹#›</a:t>
            </a:fld>
            <a:endParaRPr lang="en-US"/>
          </a:p>
        </p:txBody>
      </p:sp>
    </p:spTree>
    <p:extLst>
      <p:ext uri="{BB962C8B-B14F-4D97-AF65-F5344CB8AC3E}">
        <p14:creationId xmlns:p14="http://schemas.microsoft.com/office/powerpoint/2010/main" val="1303726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DE9353F-4AD8-4E9A-A6CE-73CE2B8BE0C6}" type="datetimeFigureOut">
              <a:rPr lang="en-US" smtClean="0"/>
              <a:t>2/5/2021</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A24A372-CFAF-4D4B-B4C8-8BF4BB8FDF73}" type="slidenum">
              <a:rPr lang="en-US" smtClean="0"/>
              <a:t>‹#›</a:t>
            </a:fld>
            <a:endParaRPr lang="en-US"/>
          </a:p>
        </p:txBody>
      </p:sp>
    </p:spTree>
    <p:extLst>
      <p:ext uri="{BB962C8B-B14F-4D97-AF65-F5344CB8AC3E}">
        <p14:creationId xmlns:p14="http://schemas.microsoft.com/office/powerpoint/2010/main" val="204580419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9.png"/></Relationships>
</file>

<file path=ppt/slides/_rels/slide11.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11.png"/></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image" Target="../media/image16.png"/></Relationships>
</file>

<file path=ppt/slides/_rels/slide17.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18.xml"/><Relationship Id="rId1" Type="http://schemas.openxmlformats.org/officeDocument/2006/relationships/slideLayout" Target="../slideLayouts/slideLayout2.xml"/><Relationship Id="rId4" Type="http://schemas.openxmlformats.org/officeDocument/2006/relationships/image" Target="../media/image19.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214438"/>
            <a:ext cx="9505950" cy="2387600"/>
          </a:xfrm>
        </p:spPr>
        <p:txBody>
          <a:bodyPr anchor="t">
            <a:normAutofit/>
          </a:bodyPr>
          <a:lstStyle/>
          <a:p>
            <a:pPr algn="l"/>
            <a:r>
              <a:rPr lang="en-US" sz="2800" dirty="0">
                <a:ln w="0"/>
                <a:effectLst>
                  <a:outerShdw blurRad="38100" dist="19050" dir="2700000" algn="tl" rotWithShape="0">
                    <a:schemeClr val="dk1">
                      <a:alpha val="40000"/>
                    </a:schemeClr>
                  </a:outerShdw>
                </a:effectLst>
                <a:latin typeface="Arial Black" panose="020B0A04020102020204" pitchFamily="34" charset="0"/>
              </a:rPr>
              <a:t>COLLEGE OF ENGINEERING AND TECHNOLOGY </a:t>
            </a:r>
            <a:br>
              <a:rPr lang="en-US" sz="2800" dirty="0">
                <a:ln w="0"/>
                <a:effectLst>
                  <a:outerShdw blurRad="38100" dist="19050" dir="2700000" algn="tl" rotWithShape="0">
                    <a:schemeClr val="dk1">
                      <a:alpha val="40000"/>
                    </a:schemeClr>
                  </a:outerShdw>
                </a:effectLst>
                <a:latin typeface="Arial Black" panose="020B0A04020102020204" pitchFamily="34" charset="0"/>
              </a:rPr>
            </a:br>
            <a:r>
              <a:rPr lang="en-US" sz="2800" dirty="0">
                <a:ln w="0"/>
                <a:effectLst>
                  <a:outerShdw blurRad="38100" dist="19050" dir="2700000" algn="tl" rotWithShape="0">
                    <a:schemeClr val="dk1">
                      <a:alpha val="40000"/>
                    </a:schemeClr>
                  </a:outerShdw>
                </a:effectLst>
                <a:latin typeface="Arial Black" panose="020B0A04020102020204" pitchFamily="34" charset="0"/>
              </a:rPr>
              <a:t>              UNIVERSITY OF SARGODHA </a:t>
            </a:r>
            <a:br>
              <a:rPr lang="en-US" sz="2800" dirty="0">
                <a:ln w="0"/>
                <a:effectLst>
                  <a:outerShdw blurRad="38100" dist="19050" dir="2700000" algn="tl" rotWithShape="0">
                    <a:schemeClr val="dk1">
                      <a:alpha val="40000"/>
                    </a:schemeClr>
                  </a:outerShdw>
                </a:effectLst>
              </a:rPr>
            </a:br>
            <a:br>
              <a:rPr lang="en-US" sz="2800" dirty="0">
                <a:ln w="0"/>
                <a:effectLst>
                  <a:outerShdw blurRad="38100" dist="19050" dir="2700000" algn="tl" rotWithShape="0">
                    <a:schemeClr val="dk1">
                      <a:alpha val="40000"/>
                    </a:schemeClr>
                  </a:outerShdw>
                </a:effectLst>
              </a:rPr>
            </a:br>
            <a:r>
              <a:rPr lang="en-US" sz="2800" u="sng" dirty="0">
                <a:ln w="0"/>
                <a:effectLst>
                  <a:outerShdw blurRad="38100" dist="19050" dir="2700000" algn="tl" rotWithShape="0">
                    <a:schemeClr val="dk1">
                      <a:alpha val="40000"/>
                    </a:schemeClr>
                  </a:outerShdw>
                </a:effectLst>
                <a:latin typeface="Arial Black" panose="020B0A04020102020204" pitchFamily="34" charset="0"/>
              </a:rPr>
              <a:t>STEEL STRUCTURES (CT-313)</a:t>
            </a:r>
            <a:br>
              <a:rPr lang="en-US" sz="2800" u="sng" dirty="0">
                <a:ln w="0"/>
                <a:effectLst>
                  <a:outerShdw blurRad="38100" dist="19050" dir="2700000" algn="tl" rotWithShape="0">
                    <a:schemeClr val="dk1">
                      <a:alpha val="40000"/>
                    </a:schemeClr>
                  </a:outerShdw>
                </a:effectLst>
                <a:latin typeface="Arial Black" panose="020B0A04020102020204" pitchFamily="34" charset="0"/>
              </a:rPr>
            </a:br>
            <a:r>
              <a:rPr lang="en-US" sz="2800" u="sng" dirty="0">
                <a:ln w="0"/>
                <a:effectLst>
                  <a:outerShdw blurRad="38100" dist="19050" dir="2700000" algn="tl" rotWithShape="0">
                    <a:schemeClr val="dk1">
                      <a:alpha val="40000"/>
                    </a:schemeClr>
                  </a:outerShdw>
                </a:effectLst>
                <a:latin typeface="Arial Black" panose="020B0A04020102020204" pitchFamily="34" charset="0"/>
              </a:rPr>
              <a:t>(B.S TECHNOLOGY)</a:t>
            </a:r>
          </a:p>
        </p:txBody>
      </p:sp>
      <p:sp>
        <p:nvSpPr>
          <p:cNvPr id="3" name="Subtitle 2"/>
          <p:cNvSpPr>
            <a:spLocks noGrp="1"/>
          </p:cNvSpPr>
          <p:nvPr>
            <p:ph type="subTitle" idx="1"/>
          </p:nvPr>
        </p:nvSpPr>
        <p:spPr>
          <a:xfrm>
            <a:off x="1524000" y="3602038"/>
            <a:ext cx="9144000" cy="2584450"/>
          </a:xfrm>
        </p:spPr>
        <p:txBody>
          <a:bodyPr>
            <a:normAutofit fontScale="85000" lnSpcReduction="20000"/>
          </a:bodyPr>
          <a:lstStyle/>
          <a:p>
            <a:pPr algn="just"/>
            <a:r>
              <a:rPr lang="en-US" b="1">
                <a:latin typeface="Bookman Old Style" panose="02050604050505020204" pitchFamily="18" charset="0"/>
              </a:rPr>
              <a:t>                       LECTURE-46, 47 &amp; 48</a:t>
            </a:r>
            <a:endParaRPr lang="en-US" b="1" dirty="0">
              <a:latin typeface="Bookman Old Style" panose="02050604050505020204" pitchFamily="18" charset="0"/>
            </a:endParaRPr>
          </a:p>
          <a:p>
            <a:pPr algn="just"/>
            <a:r>
              <a:rPr lang="en-US" b="1" dirty="0">
                <a:latin typeface="Bookman Old Style" panose="02050604050505020204" pitchFamily="18" charset="0"/>
              </a:rPr>
              <a:t>                         </a:t>
            </a:r>
          </a:p>
          <a:p>
            <a:pPr algn="just"/>
            <a:r>
              <a:rPr lang="en-US" b="1" dirty="0">
                <a:latin typeface="Bookman Old Style" panose="02050604050505020204" pitchFamily="18" charset="0"/>
              </a:rPr>
              <a:t>      </a:t>
            </a:r>
            <a:r>
              <a:rPr lang="en-US" b="1" u="sng" dirty="0">
                <a:latin typeface="Bookman Old Style" panose="02050604050505020204" pitchFamily="18" charset="0"/>
              </a:rPr>
              <a:t>CONNECTIONS </a:t>
            </a:r>
          </a:p>
          <a:p>
            <a:pPr algn="l"/>
            <a:endParaRPr lang="en-US" b="1" dirty="0">
              <a:latin typeface="Bookman Old Style" panose="02050604050505020204" pitchFamily="18" charset="0"/>
            </a:endParaRPr>
          </a:p>
          <a:p>
            <a:pPr algn="l"/>
            <a:endParaRPr lang="en-US" b="1" dirty="0">
              <a:latin typeface="Bookman Old Style" panose="02050604050505020204" pitchFamily="18" charset="0"/>
            </a:endParaRPr>
          </a:p>
          <a:p>
            <a:pPr algn="l">
              <a:lnSpc>
                <a:spcPct val="10000"/>
              </a:lnSpc>
            </a:pPr>
            <a:r>
              <a:rPr lang="en-US" b="1" dirty="0">
                <a:latin typeface="Bookman Old Style" panose="02050604050505020204" pitchFamily="18" charset="0"/>
              </a:rPr>
              <a:t>Engineer Aqeel Ahmed</a:t>
            </a:r>
          </a:p>
          <a:p>
            <a:pPr algn="l">
              <a:lnSpc>
                <a:spcPct val="10000"/>
              </a:lnSpc>
            </a:pPr>
            <a:endParaRPr lang="en-US" sz="1200" b="1" dirty="0">
              <a:latin typeface="Bookman Old Style" panose="02050604050505020204" pitchFamily="18" charset="0"/>
            </a:endParaRPr>
          </a:p>
          <a:p>
            <a:pPr algn="l">
              <a:lnSpc>
                <a:spcPct val="10000"/>
              </a:lnSpc>
            </a:pPr>
            <a:endParaRPr lang="en-US" sz="1200" b="1" dirty="0">
              <a:latin typeface="Bookman Old Style" panose="02050604050505020204" pitchFamily="18" charset="0"/>
            </a:endParaRPr>
          </a:p>
          <a:p>
            <a:pPr algn="l">
              <a:lnSpc>
                <a:spcPct val="10000"/>
              </a:lnSpc>
            </a:pPr>
            <a:r>
              <a:rPr lang="en-US" b="1" dirty="0">
                <a:latin typeface="Bookman Old Style" panose="02050604050505020204" pitchFamily="18" charset="0"/>
              </a:rPr>
              <a:t>Lecturer, Civil Engineering Department</a:t>
            </a:r>
          </a:p>
          <a:p>
            <a:pPr algn="l">
              <a:lnSpc>
                <a:spcPct val="10000"/>
              </a:lnSpc>
            </a:pPr>
            <a:endParaRPr lang="en-US" b="1" dirty="0">
              <a:latin typeface="Bookman Old Style" panose="02050604050505020204" pitchFamily="18" charset="0"/>
            </a:endParaRPr>
          </a:p>
          <a:p>
            <a:pPr algn="l">
              <a:lnSpc>
                <a:spcPct val="10000"/>
              </a:lnSpc>
            </a:pPr>
            <a:endParaRPr lang="en-US" sz="1400" b="1" dirty="0">
              <a:latin typeface="Bookman Old Style" panose="02050604050505020204" pitchFamily="18" charset="0"/>
            </a:endParaRPr>
          </a:p>
          <a:p>
            <a:pPr algn="l">
              <a:lnSpc>
                <a:spcPct val="10000"/>
              </a:lnSpc>
            </a:pPr>
            <a:r>
              <a:rPr lang="en-US" b="1" dirty="0">
                <a:latin typeface="Bookman Old Style" panose="02050604050505020204" pitchFamily="18" charset="0"/>
              </a:rPr>
              <a:t>CET, UOS, Sargodha</a:t>
            </a:r>
          </a:p>
          <a:p>
            <a:pPr algn="l">
              <a:lnSpc>
                <a:spcPct val="10000"/>
              </a:lnSpc>
            </a:pPr>
            <a:endParaRPr lang="en-US" b="1" dirty="0">
              <a:latin typeface="Bookman Old Style" panose="02050604050505020204" pitchFamily="18" charset="0"/>
            </a:endParaRPr>
          </a:p>
        </p:txBody>
      </p:sp>
      <p:pic>
        <p:nvPicPr>
          <p:cNvPr id="4" name="Picture 3"/>
          <p:cNvPicPr>
            <a:picLocks noChangeAspect="1"/>
          </p:cNvPicPr>
          <p:nvPr/>
        </p:nvPicPr>
        <p:blipFill rotWithShape="1">
          <a:blip r:embed="rId2">
            <a:extLst>
              <a:ext uri="{28A0092B-C50C-407E-A947-70E740481C1C}">
                <a14:useLocalDpi xmlns:a14="http://schemas.microsoft.com/office/drawing/2010/main" val="0"/>
              </a:ext>
            </a:extLst>
          </a:blip>
          <a:srcRect l="28137" t="16851" r="30466" b="20166"/>
          <a:stretch/>
        </p:blipFill>
        <p:spPr>
          <a:xfrm>
            <a:off x="5176837" y="0"/>
            <a:ext cx="1100138" cy="1085850"/>
          </a:xfrm>
          <a:prstGeom prst="rect">
            <a:avLst/>
          </a:prstGeom>
        </p:spPr>
      </p:pic>
      <p:pic>
        <p:nvPicPr>
          <p:cNvPr id="1026" name="Picture 2" descr="Image result for tension member in steel"/>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943850" y="2203070"/>
            <a:ext cx="4071938" cy="321189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369312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93660"/>
            <a:ext cx="10515600" cy="792166"/>
          </a:xfrm>
        </p:spPr>
        <p:txBody>
          <a:bodyPr/>
          <a:lstStyle/>
          <a:p>
            <a:pPr marL="0" indent="0"/>
            <a:r>
              <a:rPr lang="en-US" b="1" u="sng" dirty="0"/>
              <a:t>Connections…..</a:t>
            </a:r>
          </a:p>
        </p:txBody>
      </p:sp>
      <p:sp>
        <p:nvSpPr>
          <p:cNvPr id="3" name="Content Placeholder 2"/>
          <p:cNvSpPr>
            <a:spLocks noGrp="1"/>
          </p:cNvSpPr>
          <p:nvPr>
            <p:ph idx="1"/>
          </p:nvPr>
        </p:nvSpPr>
        <p:spPr>
          <a:xfrm>
            <a:off x="838200" y="885826"/>
            <a:ext cx="10515600" cy="5305425"/>
          </a:xfrm>
        </p:spPr>
        <p:txBody>
          <a:bodyPr>
            <a:normAutofit/>
          </a:bodyPr>
          <a:lstStyle/>
          <a:p>
            <a:pPr algn="just"/>
            <a:r>
              <a:rPr lang="en-US" sz="2400" dirty="0"/>
              <a:t>Similarly, the weld shown in figure 7.3 c must resist shear forces.</a:t>
            </a:r>
          </a:p>
          <a:p>
            <a:pPr algn="just"/>
            <a:endParaRPr lang="en-US" sz="2400" dirty="0"/>
          </a:p>
          <a:p>
            <a:pPr algn="just"/>
            <a:endParaRPr lang="en-US" sz="2400" dirty="0"/>
          </a:p>
          <a:p>
            <a:pPr algn="just"/>
            <a:endParaRPr lang="en-US" sz="2400" dirty="0"/>
          </a:p>
          <a:p>
            <a:pPr algn="just"/>
            <a:endParaRPr lang="en-US" sz="1100" dirty="0"/>
          </a:p>
          <a:p>
            <a:pPr algn="just"/>
            <a:r>
              <a:rPr lang="en-US" sz="2400" dirty="0"/>
              <a:t>The connection of a bracket to a column flange as in figure 7.3 d, whether by fasteners or welds, subjects the connection to shear when loaded as shown.</a:t>
            </a:r>
          </a:p>
          <a:p>
            <a:pPr marL="0" indent="0" algn="just">
              <a:buNone/>
            </a:pPr>
            <a:endParaRPr lang="en-US" sz="2400" dirty="0"/>
          </a:p>
        </p:txBody>
      </p:sp>
      <p:cxnSp>
        <p:nvCxnSpPr>
          <p:cNvPr id="7" name="Straight Connector 6"/>
          <p:cNvCxnSpPr/>
          <p:nvPr/>
        </p:nvCxnSpPr>
        <p:spPr>
          <a:xfrm>
            <a:off x="788193" y="285750"/>
            <a:ext cx="0" cy="5891213"/>
          </a:xfrm>
          <a:prstGeom prst="line">
            <a:avLst/>
          </a:prstGeom>
          <a:ln w="28575"/>
        </p:spPr>
        <p:style>
          <a:lnRef idx="3">
            <a:schemeClr val="dk1"/>
          </a:lnRef>
          <a:fillRef idx="0">
            <a:schemeClr val="dk1"/>
          </a:fillRef>
          <a:effectRef idx="2">
            <a:schemeClr val="dk1"/>
          </a:effectRef>
          <a:fontRef idx="minor">
            <a:schemeClr val="tx1"/>
          </a:fontRef>
        </p:style>
      </p:cxnSp>
      <p:cxnSp>
        <p:nvCxnSpPr>
          <p:cNvPr id="8" name="Straight Connector 7"/>
          <p:cNvCxnSpPr/>
          <p:nvPr/>
        </p:nvCxnSpPr>
        <p:spPr>
          <a:xfrm flipH="1">
            <a:off x="766761" y="6191251"/>
            <a:ext cx="10551317" cy="0"/>
          </a:xfrm>
          <a:prstGeom prst="line">
            <a:avLst/>
          </a:prstGeom>
          <a:ln w="28575"/>
        </p:spPr>
        <p:style>
          <a:lnRef idx="3">
            <a:schemeClr val="dk1"/>
          </a:lnRef>
          <a:fillRef idx="0">
            <a:schemeClr val="dk1"/>
          </a:fillRef>
          <a:effectRef idx="2">
            <a:schemeClr val="dk1"/>
          </a:effectRef>
          <a:fontRef idx="minor">
            <a:schemeClr val="tx1"/>
          </a:fontRef>
        </p:style>
      </p:cxnSp>
      <p:pic>
        <p:nvPicPr>
          <p:cNvPr id="4" name="Picture 3"/>
          <p:cNvPicPr>
            <a:picLocks noChangeAspect="1"/>
          </p:cNvPicPr>
          <p:nvPr/>
        </p:nvPicPr>
        <p:blipFill>
          <a:blip r:embed="rId3"/>
          <a:stretch>
            <a:fillRect/>
          </a:stretch>
        </p:blipFill>
        <p:spPr>
          <a:xfrm>
            <a:off x="4305300" y="1219199"/>
            <a:ext cx="3581400" cy="1647825"/>
          </a:xfrm>
          <a:prstGeom prst="rect">
            <a:avLst/>
          </a:prstGeom>
        </p:spPr>
      </p:pic>
      <p:pic>
        <p:nvPicPr>
          <p:cNvPr id="6" name="Picture 5"/>
          <p:cNvPicPr>
            <a:picLocks noChangeAspect="1"/>
          </p:cNvPicPr>
          <p:nvPr/>
        </p:nvPicPr>
        <p:blipFill rotWithShape="1">
          <a:blip r:embed="rId4"/>
          <a:srcRect t="4009"/>
          <a:stretch/>
        </p:blipFill>
        <p:spPr>
          <a:xfrm>
            <a:off x="4057650" y="4029074"/>
            <a:ext cx="3829050" cy="1938337"/>
          </a:xfrm>
          <a:prstGeom prst="rect">
            <a:avLst/>
          </a:prstGeom>
        </p:spPr>
      </p:pic>
    </p:spTree>
    <p:extLst>
      <p:ext uri="{BB962C8B-B14F-4D97-AF65-F5344CB8AC3E}">
        <p14:creationId xmlns:p14="http://schemas.microsoft.com/office/powerpoint/2010/main" val="339313277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93660"/>
            <a:ext cx="10515600" cy="792166"/>
          </a:xfrm>
        </p:spPr>
        <p:txBody>
          <a:bodyPr/>
          <a:lstStyle/>
          <a:p>
            <a:pPr marL="0" indent="0"/>
            <a:r>
              <a:rPr lang="en-US" b="1" u="sng" dirty="0"/>
              <a:t>Connections…..</a:t>
            </a:r>
          </a:p>
        </p:txBody>
      </p:sp>
      <p:sp>
        <p:nvSpPr>
          <p:cNvPr id="3" name="Content Placeholder 2"/>
          <p:cNvSpPr>
            <a:spLocks noGrp="1"/>
          </p:cNvSpPr>
          <p:nvPr>
            <p:ph idx="1"/>
          </p:nvPr>
        </p:nvSpPr>
        <p:spPr>
          <a:xfrm>
            <a:off x="838200" y="885826"/>
            <a:ext cx="10515600" cy="5305425"/>
          </a:xfrm>
        </p:spPr>
        <p:txBody>
          <a:bodyPr>
            <a:normAutofit/>
          </a:bodyPr>
          <a:lstStyle/>
          <a:p>
            <a:pPr algn="just"/>
            <a:r>
              <a:rPr lang="en-US" sz="2400" dirty="0"/>
              <a:t>The hanger connection shown in figure 7.3 e puts the fasteners in tension.</a:t>
            </a:r>
          </a:p>
          <a:p>
            <a:pPr marL="0" indent="0" algn="just">
              <a:buNone/>
            </a:pPr>
            <a:endParaRPr lang="en-US" sz="2400" dirty="0"/>
          </a:p>
          <a:p>
            <a:pPr algn="just"/>
            <a:endParaRPr lang="en-US" sz="2400" dirty="0"/>
          </a:p>
          <a:p>
            <a:pPr algn="just"/>
            <a:endParaRPr lang="en-US" sz="2400" dirty="0"/>
          </a:p>
          <a:p>
            <a:pPr algn="just"/>
            <a:endParaRPr lang="en-US" sz="1100" dirty="0"/>
          </a:p>
          <a:p>
            <a:pPr algn="just"/>
            <a:r>
              <a:rPr lang="en-US" sz="2400" dirty="0"/>
              <a:t>The connection shown in figure 7.3 f produces both shear and tension in the upper row of fasteners.</a:t>
            </a:r>
          </a:p>
          <a:p>
            <a:pPr algn="just"/>
            <a:r>
              <a:rPr lang="en-US" sz="2400" dirty="0"/>
              <a:t>The strength of fastener depends on whether it is subjected to shear or tension or both.</a:t>
            </a:r>
          </a:p>
          <a:p>
            <a:pPr algn="just"/>
            <a:r>
              <a:rPr lang="en-US" sz="2400" dirty="0"/>
              <a:t>Welds are weak in shear and are usually assumed to fail in shear regardless of the direction of loading.</a:t>
            </a:r>
          </a:p>
          <a:p>
            <a:pPr algn="just"/>
            <a:r>
              <a:rPr lang="en-US" sz="2400" dirty="0"/>
              <a:t>Once the force per fastener or force per unit length of weld has been determined, it is a simple matter to evaluate the adequacy of the connection.  </a:t>
            </a:r>
          </a:p>
          <a:p>
            <a:pPr algn="just"/>
            <a:endParaRPr lang="en-US" sz="2400" dirty="0"/>
          </a:p>
        </p:txBody>
      </p:sp>
      <p:cxnSp>
        <p:nvCxnSpPr>
          <p:cNvPr id="7" name="Straight Connector 6"/>
          <p:cNvCxnSpPr/>
          <p:nvPr/>
        </p:nvCxnSpPr>
        <p:spPr>
          <a:xfrm>
            <a:off x="788193" y="285750"/>
            <a:ext cx="0" cy="5891213"/>
          </a:xfrm>
          <a:prstGeom prst="line">
            <a:avLst/>
          </a:prstGeom>
          <a:ln w="28575"/>
        </p:spPr>
        <p:style>
          <a:lnRef idx="3">
            <a:schemeClr val="dk1"/>
          </a:lnRef>
          <a:fillRef idx="0">
            <a:schemeClr val="dk1"/>
          </a:fillRef>
          <a:effectRef idx="2">
            <a:schemeClr val="dk1"/>
          </a:effectRef>
          <a:fontRef idx="minor">
            <a:schemeClr val="tx1"/>
          </a:fontRef>
        </p:style>
      </p:cxnSp>
      <p:cxnSp>
        <p:nvCxnSpPr>
          <p:cNvPr id="8" name="Straight Connector 7"/>
          <p:cNvCxnSpPr/>
          <p:nvPr/>
        </p:nvCxnSpPr>
        <p:spPr>
          <a:xfrm flipH="1">
            <a:off x="766761" y="6191251"/>
            <a:ext cx="10551317" cy="0"/>
          </a:xfrm>
          <a:prstGeom prst="line">
            <a:avLst/>
          </a:prstGeom>
          <a:ln w="28575"/>
        </p:spPr>
        <p:style>
          <a:lnRef idx="3">
            <a:schemeClr val="dk1"/>
          </a:lnRef>
          <a:fillRef idx="0">
            <a:schemeClr val="dk1"/>
          </a:fillRef>
          <a:effectRef idx="2">
            <a:schemeClr val="dk1"/>
          </a:effectRef>
          <a:fontRef idx="minor">
            <a:schemeClr val="tx1"/>
          </a:fontRef>
        </p:style>
      </p:cxnSp>
      <p:pic>
        <p:nvPicPr>
          <p:cNvPr id="5" name="Picture 4"/>
          <p:cNvPicPr>
            <a:picLocks noChangeAspect="1"/>
          </p:cNvPicPr>
          <p:nvPr/>
        </p:nvPicPr>
        <p:blipFill>
          <a:blip r:embed="rId3"/>
          <a:stretch>
            <a:fillRect/>
          </a:stretch>
        </p:blipFill>
        <p:spPr>
          <a:xfrm>
            <a:off x="3407568" y="1272666"/>
            <a:ext cx="1171575" cy="1739611"/>
          </a:xfrm>
          <a:prstGeom prst="rect">
            <a:avLst/>
          </a:prstGeom>
        </p:spPr>
      </p:pic>
      <p:pic>
        <p:nvPicPr>
          <p:cNvPr id="9" name="Picture 8"/>
          <p:cNvPicPr>
            <a:picLocks noChangeAspect="1"/>
          </p:cNvPicPr>
          <p:nvPr/>
        </p:nvPicPr>
        <p:blipFill>
          <a:blip r:embed="rId4"/>
          <a:stretch>
            <a:fillRect/>
          </a:stretch>
        </p:blipFill>
        <p:spPr>
          <a:xfrm>
            <a:off x="5614987" y="1170921"/>
            <a:ext cx="2562225" cy="1729442"/>
          </a:xfrm>
          <a:prstGeom prst="rect">
            <a:avLst/>
          </a:prstGeom>
        </p:spPr>
      </p:pic>
    </p:spTree>
    <p:extLst>
      <p:ext uri="{BB962C8B-B14F-4D97-AF65-F5344CB8AC3E}">
        <p14:creationId xmlns:p14="http://schemas.microsoft.com/office/powerpoint/2010/main" val="212894476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93660"/>
            <a:ext cx="10515600" cy="792166"/>
          </a:xfrm>
        </p:spPr>
        <p:txBody>
          <a:bodyPr/>
          <a:lstStyle/>
          <a:p>
            <a:pPr marL="0" indent="0"/>
            <a:r>
              <a:rPr lang="en-US" b="1" u="sng" dirty="0"/>
              <a:t>Connections…..</a:t>
            </a:r>
          </a:p>
        </p:txBody>
      </p:sp>
      <p:sp>
        <p:nvSpPr>
          <p:cNvPr id="3" name="Content Placeholder 2"/>
          <p:cNvSpPr>
            <a:spLocks noGrp="1"/>
          </p:cNvSpPr>
          <p:nvPr>
            <p:ph idx="1"/>
          </p:nvPr>
        </p:nvSpPr>
        <p:spPr>
          <a:xfrm>
            <a:off x="838200" y="885826"/>
            <a:ext cx="10515600" cy="5305425"/>
          </a:xfrm>
        </p:spPr>
        <p:txBody>
          <a:bodyPr>
            <a:normAutofit fontScale="92500" lnSpcReduction="10000"/>
          </a:bodyPr>
          <a:lstStyle/>
          <a:p>
            <a:pPr algn="just"/>
            <a:r>
              <a:rPr lang="en-US" sz="2400" dirty="0"/>
              <a:t>This determination is the basis for the two major categories of connections.</a:t>
            </a:r>
          </a:p>
          <a:p>
            <a:pPr algn="just"/>
            <a:endParaRPr lang="en-US" sz="2400" dirty="0"/>
          </a:p>
          <a:p>
            <a:pPr algn="just"/>
            <a:r>
              <a:rPr lang="en-US" sz="2400" dirty="0"/>
              <a:t>If the line of action of the resultant force to be resisted passes through the center of gravity of the connection, each part of the connection is assumed to resist an equal share of the load and the connection is called a </a:t>
            </a:r>
            <a:r>
              <a:rPr lang="en-US" sz="2400" b="1" u="sng" dirty="0"/>
              <a:t>Simple Connection</a:t>
            </a:r>
            <a:r>
              <a:rPr lang="en-US" sz="2400" b="1" dirty="0"/>
              <a:t>.</a:t>
            </a:r>
            <a:r>
              <a:rPr lang="en-US" sz="2400" dirty="0"/>
              <a:t> </a:t>
            </a:r>
          </a:p>
          <a:p>
            <a:pPr marL="0" indent="0" algn="just">
              <a:buNone/>
            </a:pPr>
            <a:endParaRPr lang="en-US" sz="1600" dirty="0"/>
          </a:p>
          <a:p>
            <a:pPr algn="just"/>
            <a:r>
              <a:rPr lang="en-US" sz="2400" dirty="0"/>
              <a:t>In such connections illustrated in figure 7.3 a, b and c, each fastener or each unit length of weld will resist an equal amount of force. (there is actually a small eccentricity in the connections of figure 7.3a, b and c).</a:t>
            </a:r>
          </a:p>
          <a:p>
            <a:pPr algn="just"/>
            <a:endParaRPr lang="en-US" sz="1100" dirty="0"/>
          </a:p>
          <a:p>
            <a:pPr algn="just"/>
            <a:r>
              <a:rPr lang="en-US" sz="2400" dirty="0"/>
              <a:t>The load capacity of the connection can then be found by multiplying the capacity of each fastener or inch of weld by the total number of fasteners or the total length of the weld.</a:t>
            </a:r>
          </a:p>
          <a:p>
            <a:pPr algn="just"/>
            <a:endParaRPr lang="en-US" sz="2000" dirty="0"/>
          </a:p>
          <a:p>
            <a:pPr algn="just"/>
            <a:r>
              <a:rPr lang="en-US" sz="2400" dirty="0"/>
              <a:t>Eccentrically loaded / Eccentric connections are those in which the line of action of load does not act through the center of gravity of the connection</a:t>
            </a:r>
          </a:p>
        </p:txBody>
      </p:sp>
      <p:cxnSp>
        <p:nvCxnSpPr>
          <p:cNvPr id="7" name="Straight Connector 6"/>
          <p:cNvCxnSpPr/>
          <p:nvPr/>
        </p:nvCxnSpPr>
        <p:spPr>
          <a:xfrm>
            <a:off x="788193" y="285750"/>
            <a:ext cx="0" cy="5891213"/>
          </a:xfrm>
          <a:prstGeom prst="line">
            <a:avLst/>
          </a:prstGeom>
          <a:ln w="28575"/>
        </p:spPr>
        <p:style>
          <a:lnRef idx="3">
            <a:schemeClr val="dk1"/>
          </a:lnRef>
          <a:fillRef idx="0">
            <a:schemeClr val="dk1"/>
          </a:fillRef>
          <a:effectRef idx="2">
            <a:schemeClr val="dk1"/>
          </a:effectRef>
          <a:fontRef idx="minor">
            <a:schemeClr val="tx1"/>
          </a:fontRef>
        </p:style>
      </p:cxnSp>
      <p:cxnSp>
        <p:nvCxnSpPr>
          <p:cNvPr id="8" name="Straight Connector 7"/>
          <p:cNvCxnSpPr/>
          <p:nvPr/>
        </p:nvCxnSpPr>
        <p:spPr>
          <a:xfrm flipH="1">
            <a:off x="766761" y="6191251"/>
            <a:ext cx="10551317" cy="0"/>
          </a:xfrm>
          <a:prstGeom prst="line">
            <a:avLst/>
          </a:prstGeom>
          <a:ln w="28575"/>
        </p:spPr>
        <p:style>
          <a:lnRef idx="3">
            <a:schemeClr val="dk1"/>
          </a:lnRef>
          <a:fillRef idx="0">
            <a:schemeClr val="dk1"/>
          </a:fillRef>
          <a:effectRef idx="2">
            <a:schemeClr val="dk1"/>
          </a:effectRef>
          <a:fontRef idx="minor">
            <a:schemeClr val="tx1"/>
          </a:fontRef>
        </p:style>
      </p:cxnSp>
    </p:spTree>
    <p:extLst>
      <p:ext uri="{BB962C8B-B14F-4D97-AF65-F5344CB8AC3E}">
        <p14:creationId xmlns:p14="http://schemas.microsoft.com/office/powerpoint/2010/main" val="372866208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93660"/>
            <a:ext cx="10515600" cy="792166"/>
          </a:xfrm>
        </p:spPr>
        <p:txBody>
          <a:bodyPr/>
          <a:lstStyle/>
          <a:p>
            <a:pPr marL="0" indent="0"/>
            <a:r>
              <a:rPr lang="en-US" b="1" u="sng" dirty="0"/>
              <a:t>Connections…..</a:t>
            </a:r>
          </a:p>
        </p:txBody>
      </p:sp>
      <p:sp>
        <p:nvSpPr>
          <p:cNvPr id="3" name="Content Placeholder 2"/>
          <p:cNvSpPr>
            <a:spLocks noGrp="1"/>
          </p:cNvSpPr>
          <p:nvPr>
            <p:ph idx="1"/>
          </p:nvPr>
        </p:nvSpPr>
        <p:spPr>
          <a:xfrm>
            <a:off x="838200" y="885826"/>
            <a:ext cx="10515600" cy="5305425"/>
          </a:xfrm>
        </p:spPr>
        <p:txBody>
          <a:bodyPr>
            <a:normAutofit/>
          </a:bodyPr>
          <a:lstStyle/>
          <a:p>
            <a:pPr algn="just"/>
            <a:r>
              <a:rPr lang="en-US" sz="2400" dirty="0"/>
              <a:t>The connections shown in figure 7.3 d and f are of this type. </a:t>
            </a:r>
          </a:p>
          <a:p>
            <a:pPr algn="just"/>
            <a:r>
              <a:rPr lang="en-US" sz="2400" dirty="0"/>
              <a:t>In these cases, the load is not resisted equally by each fastener or each segment of weld and the determination of distribution of the load is the complicating factor in the design of this type of connection.</a:t>
            </a:r>
          </a:p>
          <a:p>
            <a:pPr algn="just"/>
            <a:r>
              <a:rPr lang="en-US" sz="2400" dirty="0"/>
              <a:t>The AISC specification deals with connections in chapter J, “Design of Connection” where bolts and welds are covered.</a:t>
            </a:r>
          </a:p>
          <a:p>
            <a:pPr marL="0" indent="0" algn="just">
              <a:buNone/>
            </a:pPr>
            <a:r>
              <a:rPr lang="en-US" sz="2400" dirty="0"/>
              <a:t>  </a:t>
            </a:r>
          </a:p>
        </p:txBody>
      </p:sp>
      <p:cxnSp>
        <p:nvCxnSpPr>
          <p:cNvPr id="7" name="Straight Connector 6"/>
          <p:cNvCxnSpPr/>
          <p:nvPr/>
        </p:nvCxnSpPr>
        <p:spPr>
          <a:xfrm>
            <a:off x="788193" y="285750"/>
            <a:ext cx="0" cy="5891213"/>
          </a:xfrm>
          <a:prstGeom prst="line">
            <a:avLst/>
          </a:prstGeom>
          <a:ln w="28575"/>
        </p:spPr>
        <p:style>
          <a:lnRef idx="3">
            <a:schemeClr val="dk1"/>
          </a:lnRef>
          <a:fillRef idx="0">
            <a:schemeClr val="dk1"/>
          </a:fillRef>
          <a:effectRef idx="2">
            <a:schemeClr val="dk1"/>
          </a:effectRef>
          <a:fontRef idx="minor">
            <a:schemeClr val="tx1"/>
          </a:fontRef>
        </p:style>
      </p:cxnSp>
      <p:cxnSp>
        <p:nvCxnSpPr>
          <p:cNvPr id="8" name="Straight Connector 7"/>
          <p:cNvCxnSpPr/>
          <p:nvPr/>
        </p:nvCxnSpPr>
        <p:spPr>
          <a:xfrm flipH="1">
            <a:off x="766761" y="6191251"/>
            <a:ext cx="10551317" cy="0"/>
          </a:xfrm>
          <a:prstGeom prst="line">
            <a:avLst/>
          </a:prstGeom>
          <a:ln w="28575"/>
        </p:spPr>
        <p:style>
          <a:lnRef idx="3">
            <a:schemeClr val="dk1"/>
          </a:lnRef>
          <a:fillRef idx="0">
            <a:schemeClr val="dk1"/>
          </a:fillRef>
          <a:effectRef idx="2">
            <a:schemeClr val="dk1"/>
          </a:effectRef>
          <a:fontRef idx="minor">
            <a:schemeClr val="tx1"/>
          </a:fontRef>
        </p:style>
      </p:cxnSp>
      <p:pic>
        <p:nvPicPr>
          <p:cNvPr id="4" name="Picture 3"/>
          <p:cNvPicPr>
            <a:picLocks noChangeAspect="1"/>
          </p:cNvPicPr>
          <p:nvPr/>
        </p:nvPicPr>
        <p:blipFill rotWithShape="1">
          <a:blip r:embed="rId3"/>
          <a:srcRect l="1679" t="5140" r="687"/>
          <a:stretch/>
        </p:blipFill>
        <p:spPr>
          <a:xfrm>
            <a:off x="1771650" y="3157537"/>
            <a:ext cx="7943851" cy="3019425"/>
          </a:xfrm>
          <a:prstGeom prst="rect">
            <a:avLst/>
          </a:prstGeom>
        </p:spPr>
      </p:pic>
    </p:spTree>
    <p:extLst>
      <p:ext uri="{BB962C8B-B14F-4D97-AF65-F5344CB8AC3E}">
        <p14:creationId xmlns:p14="http://schemas.microsoft.com/office/powerpoint/2010/main" val="230579676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93660"/>
            <a:ext cx="10515600" cy="792166"/>
          </a:xfrm>
        </p:spPr>
        <p:txBody>
          <a:bodyPr/>
          <a:lstStyle/>
          <a:p>
            <a:pPr marL="0" indent="0"/>
            <a:r>
              <a:rPr lang="en-US" b="1" dirty="0"/>
              <a:t> </a:t>
            </a:r>
            <a:r>
              <a:rPr lang="en-US" b="1" u="sng" dirty="0"/>
              <a:t>Connections…….. </a:t>
            </a:r>
          </a:p>
        </p:txBody>
      </p:sp>
      <p:cxnSp>
        <p:nvCxnSpPr>
          <p:cNvPr id="7" name="Straight Connector 6"/>
          <p:cNvCxnSpPr/>
          <p:nvPr/>
        </p:nvCxnSpPr>
        <p:spPr>
          <a:xfrm>
            <a:off x="788193" y="285750"/>
            <a:ext cx="0" cy="5891213"/>
          </a:xfrm>
          <a:prstGeom prst="line">
            <a:avLst/>
          </a:prstGeom>
          <a:ln w="28575"/>
        </p:spPr>
        <p:style>
          <a:lnRef idx="3">
            <a:schemeClr val="dk1"/>
          </a:lnRef>
          <a:fillRef idx="0">
            <a:schemeClr val="dk1"/>
          </a:fillRef>
          <a:effectRef idx="2">
            <a:schemeClr val="dk1"/>
          </a:effectRef>
          <a:fontRef idx="minor">
            <a:schemeClr val="tx1"/>
          </a:fontRef>
        </p:style>
      </p:cxnSp>
      <p:cxnSp>
        <p:nvCxnSpPr>
          <p:cNvPr id="8" name="Straight Connector 7"/>
          <p:cNvCxnSpPr/>
          <p:nvPr/>
        </p:nvCxnSpPr>
        <p:spPr>
          <a:xfrm flipH="1">
            <a:off x="766761" y="6191251"/>
            <a:ext cx="10551317" cy="0"/>
          </a:xfrm>
          <a:prstGeom prst="line">
            <a:avLst/>
          </a:prstGeom>
          <a:ln w="28575"/>
        </p:spPr>
        <p:style>
          <a:lnRef idx="3">
            <a:schemeClr val="dk1"/>
          </a:lnRef>
          <a:fillRef idx="0">
            <a:schemeClr val="dk1"/>
          </a:fillRef>
          <a:effectRef idx="2">
            <a:schemeClr val="dk1"/>
          </a:effectRef>
          <a:fontRef idx="minor">
            <a:schemeClr val="tx1"/>
          </a:fontRef>
        </p:style>
      </p:cxnSp>
      <p:pic>
        <p:nvPicPr>
          <p:cNvPr id="3" name="Picture 2"/>
          <p:cNvPicPr>
            <a:picLocks noChangeAspect="1"/>
          </p:cNvPicPr>
          <p:nvPr/>
        </p:nvPicPr>
        <p:blipFill>
          <a:blip r:embed="rId3"/>
          <a:stretch>
            <a:fillRect/>
          </a:stretch>
        </p:blipFill>
        <p:spPr>
          <a:xfrm>
            <a:off x="1700213" y="900114"/>
            <a:ext cx="8729661" cy="4883943"/>
          </a:xfrm>
          <a:prstGeom prst="rect">
            <a:avLst/>
          </a:prstGeom>
        </p:spPr>
      </p:pic>
    </p:spTree>
    <p:extLst>
      <p:ext uri="{BB962C8B-B14F-4D97-AF65-F5344CB8AC3E}">
        <p14:creationId xmlns:p14="http://schemas.microsoft.com/office/powerpoint/2010/main" val="313853026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93660"/>
            <a:ext cx="10515600" cy="792166"/>
          </a:xfrm>
        </p:spPr>
        <p:txBody>
          <a:bodyPr/>
          <a:lstStyle/>
          <a:p>
            <a:pPr marL="0" indent="0"/>
            <a:r>
              <a:rPr lang="en-US" b="1" u="sng" dirty="0"/>
              <a:t>Bolted Shear Connections: Failure Modes</a:t>
            </a:r>
          </a:p>
        </p:txBody>
      </p:sp>
      <p:sp>
        <p:nvSpPr>
          <p:cNvPr id="3" name="Content Placeholder 2"/>
          <p:cNvSpPr>
            <a:spLocks noGrp="1"/>
          </p:cNvSpPr>
          <p:nvPr>
            <p:ph idx="1"/>
          </p:nvPr>
        </p:nvSpPr>
        <p:spPr>
          <a:xfrm>
            <a:off x="838199" y="885826"/>
            <a:ext cx="10863263" cy="5305425"/>
          </a:xfrm>
        </p:spPr>
        <p:txBody>
          <a:bodyPr>
            <a:normAutofit/>
          </a:bodyPr>
          <a:lstStyle/>
          <a:p>
            <a:pPr algn="just"/>
            <a:r>
              <a:rPr lang="en-US" sz="2400" dirty="0"/>
              <a:t>Before considering the strength of specific grades of bolts, we need to examine the various modes of failure that are possible in connections with fasteners subjected to shear.</a:t>
            </a:r>
          </a:p>
          <a:p>
            <a:pPr algn="just"/>
            <a:r>
              <a:rPr lang="en-US" sz="2400" dirty="0"/>
              <a:t>There are two broad categories of failure: failure of the fasteners and failure of the parts being connected.</a:t>
            </a:r>
          </a:p>
          <a:p>
            <a:pPr algn="just"/>
            <a:r>
              <a:rPr lang="en-US" sz="2400" dirty="0"/>
              <a:t>Consider the lap joint shown in figure 7.4a, failure of the fastener can be assumed to occur as shown.</a:t>
            </a:r>
          </a:p>
          <a:p>
            <a:pPr algn="just"/>
            <a:r>
              <a:rPr lang="en-US" sz="2400" dirty="0"/>
              <a:t>The average shearing stress in this case will be </a:t>
            </a:r>
          </a:p>
          <a:p>
            <a:pPr algn="just"/>
            <a:endParaRPr lang="en-US" sz="2400" dirty="0"/>
          </a:p>
          <a:p>
            <a:pPr algn="just"/>
            <a:endParaRPr lang="en-US" sz="2400" dirty="0"/>
          </a:p>
          <a:p>
            <a:pPr algn="just"/>
            <a:endParaRPr lang="en-US" sz="2400" dirty="0"/>
          </a:p>
          <a:p>
            <a:pPr algn="just"/>
            <a:r>
              <a:rPr lang="en-US" sz="2400" dirty="0"/>
              <a:t>Where P is the load acting on an individual fastener, A is the cross-sectional area of the fastener and d is its diameter. </a:t>
            </a:r>
          </a:p>
        </p:txBody>
      </p:sp>
      <p:cxnSp>
        <p:nvCxnSpPr>
          <p:cNvPr id="7" name="Straight Connector 6"/>
          <p:cNvCxnSpPr/>
          <p:nvPr/>
        </p:nvCxnSpPr>
        <p:spPr>
          <a:xfrm>
            <a:off x="788193" y="285750"/>
            <a:ext cx="0" cy="5891213"/>
          </a:xfrm>
          <a:prstGeom prst="line">
            <a:avLst/>
          </a:prstGeom>
          <a:ln w="28575"/>
        </p:spPr>
        <p:style>
          <a:lnRef idx="3">
            <a:schemeClr val="dk1"/>
          </a:lnRef>
          <a:fillRef idx="0">
            <a:schemeClr val="dk1"/>
          </a:fillRef>
          <a:effectRef idx="2">
            <a:schemeClr val="dk1"/>
          </a:effectRef>
          <a:fontRef idx="minor">
            <a:schemeClr val="tx1"/>
          </a:fontRef>
        </p:style>
      </p:cxnSp>
      <p:cxnSp>
        <p:nvCxnSpPr>
          <p:cNvPr id="8" name="Straight Connector 7"/>
          <p:cNvCxnSpPr/>
          <p:nvPr/>
        </p:nvCxnSpPr>
        <p:spPr>
          <a:xfrm flipH="1">
            <a:off x="766761" y="6191251"/>
            <a:ext cx="10551317" cy="0"/>
          </a:xfrm>
          <a:prstGeom prst="line">
            <a:avLst/>
          </a:prstGeom>
          <a:ln w="28575"/>
        </p:spPr>
        <p:style>
          <a:lnRef idx="3">
            <a:schemeClr val="dk1"/>
          </a:lnRef>
          <a:fillRef idx="0">
            <a:schemeClr val="dk1"/>
          </a:fillRef>
          <a:effectRef idx="2">
            <a:schemeClr val="dk1"/>
          </a:effectRef>
          <a:fontRef idx="minor">
            <a:schemeClr val="tx1"/>
          </a:fontRef>
        </p:style>
      </p:cxnSp>
      <p:pic>
        <p:nvPicPr>
          <p:cNvPr id="4" name="Picture 3"/>
          <p:cNvPicPr>
            <a:picLocks noChangeAspect="1"/>
          </p:cNvPicPr>
          <p:nvPr/>
        </p:nvPicPr>
        <p:blipFill>
          <a:blip r:embed="rId3"/>
          <a:stretch>
            <a:fillRect/>
          </a:stretch>
        </p:blipFill>
        <p:spPr>
          <a:xfrm>
            <a:off x="4786312" y="4124325"/>
            <a:ext cx="2047875" cy="923925"/>
          </a:xfrm>
          <a:prstGeom prst="rect">
            <a:avLst/>
          </a:prstGeom>
        </p:spPr>
      </p:pic>
    </p:spTree>
    <p:extLst>
      <p:ext uri="{BB962C8B-B14F-4D97-AF65-F5344CB8AC3E}">
        <p14:creationId xmlns:p14="http://schemas.microsoft.com/office/powerpoint/2010/main" val="297849948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93660"/>
            <a:ext cx="10515600" cy="792166"/>
          </a:xfrm>
        </p:spPr>
        <p:txBody>
          <a:bodyPr/>
          <a:lstStyle/>
          <a:p>
            <a:pPr marL="0" indent="0"/>
            <a:r>
              <a:rPr lang="en-US" b="1" u="sng" dirty="0"/>
              <a:t>Bolted Shear Connections: Failure Modes…….</a:t>
            </a:r>
          </a:p>
        </p:txBody>
      </p:sp>
      <p:sp>
        <p:nvSpPr>
          <p:cNvPr id="3" name="Content Placeholder 2"/>
          <p:cNvSpPr>
            <a:spLocks noGrp="1"/>
          </p:cNvSpPr>
          <p:nvPr>
            <p:ph idx="1"/>
          </p:nvPr>
        </p:nvSpPr>
        <p:spPr>
          <a:xfrm>
            <a:off x="838199" y="885826"/>
            <a:ext cx="10863263" cy="5305425"/>
          </a:xfrm>
        </p:spPr>
        <p:txBody>
          <a:bodyPr>
            <a:normAutofit fontScale="77500" lnSpcReduction="20000"/>
          </a:bodyPr>
          <a:lstStyle/>
          <a:p>
            <a:pPr algn="just"/>
            <a:r>
              <a:rPr lang="en-US" sz="2400" dirty="0"/>
              <a:t>The load can be written as:</a:t>
            </a:r>
          </a:p>
          <a:p>
            <a:pPr algn="just"/>
            <a:endParaRPr lang="en-US" sz="2400" dirty="0"/>
          </a:p>
          <a:p>
            <a:pPr algn="just"/>
            <a:endParaRPr lang="en-US" sz="1050" dirty="0"/>
          </a:p>
          <a:p>
            <a:pPr algn="just"/>
            <a:r>
              <a:rPr lang="en-US" sz="2400" dirty="0"/>
              <a:t>Although the loading in this case is not perfectly concentric, the eccentricity is small and can be neglected.</a:t>
            </a:r>
          </a:p>
          <a:p>
            <a:pPr algn="just"/>
            <a:endParaRPr lang="en-US" sz="2400" dirty="0"/>
          </a:p>
          <a:p>
            <a:pPr algn="just"/>
            <a:r>
              <a:rPr lang="en-US" sz="2400" dirty="0"/>
              <a:t>The connection in Figure-7.4b is similar, but analysis of free body diagrams of portions of fastener  shank shows that each cross-sectional area is subjected to half the total load,  or , equivalently, two cross-sections are effective in resisting the total load.</a:t>
            </a:r>
          </a:p>
          <a:p>
            <a:pPr algn="just"/>
            <a:endParaRPr lang="en-US" sz="2400" dirty="0"/>
          </a:p>
          <a:p>
            <a:pPr algn="just"/>
            <a:r>
              <a:rPr lang="en-US" sz="2400" dirty="0"/>
              <a:t>In either case, the load is                  and this loading is called double shear.</a:t>
            </a:r>
          </a:p>
          <a:p>
            <a:pPr algn="just"/>
            <a:endParaRPr lang="en-US" sz="2400" dirty="0"/>
          </a:p>
          <a:p>
            <a:pPr algn="just"/>
            <a:r>
              <a:rPr lang="en-US" sz="2400" dirty="0"/>
              <a:t>The bolt loading in the connection in figure-7.4a, with only one shear plane is called single shear.</a:t>
            </a:r>
          </a:p>
          <a:p>
            <a:pPr algn="just"/>
            <a:endParaRPr lang="en-US" sz="2400" dirty="0"/>
          </a:p>
          <a:p>
            <a:pPr algn="just"/>
            <a:r>
              <a:rPr lang="en-US" sz="2400" dirty="0"/>
              <a:t>The addition of thickness of material to the connection will increase the number of shear planes and further reduce the load on each plane, however, that will increase the length of the fastener and could subject it to bending.</a:t>
            </a:r>
          </a:p>
          <a:p>
            <a:pPr marL="0" indent="0" algn="just">
              <a:buNone/>
            </a:pPr>
            <a:r>
              <a:rPr lang="en-US" sz="2400" dirty="0"/>
              <a:t>      </a:t>
            </a:r>
          </a:p>
        </p:txBody>
      </p:sp>
      <p:cxnSp>
        <p:nvCxnSpPr>
          <p:cNvPr id="7" name="Straight Connector 6"/>
          <p:cNvCxnSpPr/>
          <p:nvPr/>
        </p:nvCxnSpPr>
        <p:spPr>
          <a:xfrm>
            <a:off x="788193" y="285750"/>
            <a:ext cx="0" cy="5891213"/>
          </a:xfrm>
          <a:prstGeom prst="line">
            <a:avLst/>
          </a:prstGeom>
          <a:ln w="28575"/>
        </p:spPr>
        <p:style>
          <a:lnRef idx="3">
            <a:schemeClr val="dk1"/>
          </a:lnRef>
          <a:fillRef idx="0">
            <a:schemeClr val="dk1"/>
          </a:fillRef>
          <a:effectRef idx="2">
            <a:schemeClr val="dk1"/>
          </a:effectRef>
          <a:fontRef idx="minor">
            <a:schemeClr val="tx1"/>
          </a:fontRef>
        </p:style>
      </p:cxnSp>
      <p:cxnSp>
        <p:nvCxnSpPr>
          <p:cNvPr id="8" name="Straight Connector 7"/>
          <p:cNvCxnSpPr/>
          <p:nvPr/>
        </p:nvCxnSpPr>
        <p:spPr>
          <a:xfrm flipH="1">
            <a:off x="766761" y="6191251"/>
            <a:ext cx="10551317" cy="0"/>
          </a:xfrm>
          <a:prstGeom prst="line">
            <a:avLst/>
          </a:prstGeom>
          <a:ln w="28575"/>
        </p:spPr>
        <p:style>
          <a:lnRef idx="3">
            <a:schemeClr val="dk1"/>
          </a:lnRef>
          <a:fillRef idx="0">
            <a:schemeClr val="dk1"/>
          </a:fillRef>
          <a:effectRef idx="2">
            <a:schemeClr val="dk1"/>
          </a:effectRef>
          <a:fontRef idx="minor">
            <a:schemeClr val="tx1"/>
          </a:fontRef>
        </p:style>
      </p:cxnSp>
      <p:pic>
        <p:nvPicPr>
          <p:cNvPr id="5" name="Picture 4"/>
          <p:cNvPicPr>
            <a:picLocks noChangeAspect="1"/>
          </p:cNvPicPr>
          <p:nvPr/>
        </p:nvPicPr>
        <p:blipFill>
          <a:blip r:embed="rId3"/>
          <a:stretch>
            <a:fillRect/>
          </a:stretch>
        </p:blipFill>
        <p:spPr>
          <a:xfrm>
            <a:off x="3228973" y="1094522"/>
            <a:ext cx="1338263" cy="707007"/>
          </a:xfrm>
          <a:prstGeom prst="rect">
            <a:avLst/>
          </a:prstGeom>
        </p:spPr>
      </p:pic>
      <p:pic>
        <p:nvPicPr>
          <p:cNvPr id="6" name="Picture 5"/>
          <p:cNvPicPr>
            <a:picLocks noChangeAspect="1"/>
          </p:cNvPicPr>
          <p:nvPr/>
        </p:nvPicPr>
        <p:blipFill>
          <a:blip r:embed="rId4"/>
          <a:stretch>
            <a:fillRect/>
          </a:stretch>
        </p:blipFill>
        <p:spPr>
          <a:xfrm>
            <a:off x="3662361" y="3424239"/>
            <a:ext cx="904875" cy="333375"/>
          </a:xfrm>
          <a:prstGeom prst="rect">
            <a:avLst/>
          </a:prstGeom>
        </p:spPr>
      </p:pic>
    </p:spTree>
    <p:extLst>
      <p:ext uri="{BB962C8B-B14F-4D97-AF65-F5344CB8AC3E}">
        <p14:creationId xmlns:p14="http://schemas.microsoft.com/office/powerpoint/2010/main" val="168956154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93660"/>
            <a:ext cx="10515600" cy="792166"/>
          </a:xfrm>
        </p:spPr>
        <p:txBody>
          <a:bodyPr/>
          <a:lstStyle/>
          <a:p>
            <a:pPr marL="0" indent="0"/>
            <a:r>
              <a:rPr lang="en-US" b="1" u="sng" dirty="0"/>
              <a:t>Bolted Shear Connections: Failure Modes…….</a:t>
            </a:r>
          </a:p>
        </p:txBody>
      </p:sp>
      <p:cxnSp>
        <p:nvCxnSpPr>
          <p:cNvPr id="7" name="Straight Connector 6"/>
          <p:cNvCxnSpPr/>
          <p:nvPr/>
        </p:nvCxnSpPr>
        <p:spPr>
          <a:xfrm>
            <a:off x="788193" y="285750"/>
            <a:ext cx="0" cy="5891213"/>
          </a:xfrm>
          <a:prstGeom prst="line">
            <a:avLst/>
          </a:prstGeom>
          <a:ln w="28575"/>
        </p:spPr>
        <p:style>
          <a:lnRef idx="3">
            <a:schemeClr val="dk1"/>
          </a:lnRef>
          <a:fillRef idx="0">
            <a:schemeClr val="dk1"/>
          </a:fillRef>
          <a:effectRef idx="2">
            <a:schemeClr val="dk1"/>
          </a:effectRef>
          <a:fontRef idx="minor">
            <a:schemeClr val="tx1"/>
          </a:fontRef>
        </p:style>
      </p:cxnSp>
      <p:cxnSp>
        <p:nvCxnSpPr>
          <p:cNvPr id="8" name="Straight Connector 7"/>
          <p:cNvCxnSpPr/>
          <p:nvPr/>
        </p:nvCxnSpPr>
        <p:spPr>
          <a:xfrm flipH="1">
            <a:off x="766761" y="6191251"/>
            <a:ext cx="10551317" cy="0"/>
          </a:xfrm>
          <a:prstGeom prst="line">
            <a:avLst/>
          </a:prstGeom>
          <a:ln w="28575"/>
        </p:spPr>
        <p:style>
          <a:lnRef idx="3">
            <a:schemeClr val="dk1"/>
          </a:lnRef>
          <a:fillRef idx="0">
            <a:schemeClr val="dk1"/>
          </a:fillRef>
          <a:effectRef idx="2">
            <a:schemeClr val="dk1"/>
          </a:effectRef>
          <a:fontRef idx="minor">
            <a:schemeClr val="tx1"/>
          </a:fontRef>
        </p:style>
      </p:cxnSp>
      <p:pic>
        <p:nvPicPr>
          <p:cNvPr id="4" name="Picture 3"/>
          <p:cNvPicPr>
            <a:picLocks noChangeAspect="1"/>
          </p:cNvPicPr>
          <p:nvPr/>
        </p:nvPicPr>
        <p:blipFill>
          <a:blip r:embed="rId3"/>
          <a:stretch>
            <a:fillRect/>
          </a:stretch>
        </p:blipFill>
        <p:spPr>
          <a:xfrm>
            <a:off x="1138237" y="1285875"/>
            <a:ext cx="9915525" cy="4286250"/>
          </a:xfrm>
          <a:prstGeom prst="rect">
            <a:avLst/>
          </a:prstGeom>
        </p:spPr>
      </p:pic>
    </p:spTree>
    <p:extLst>
      <p:ext uri="{BB962C8B-B14F-4D97-AF65-F5344CB8AC3E}">
        <p14:creationId xmlns:p14="http://schemas.microsoft.com/office/powerpoint/2010/main" val="203275486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93660"/>
            <a:ext cx="10515600" cy="792166"/>
          </a:xfrm>
        </p:spPr>
        <p:txBody>
          <a:bodyPr/>
          <a:lstStyle/>
          <a:p>
            <a:pPr marL="0" indent="0"/>
            <a:r>
              <a:rPr lang="en-US" b="1" u="sng" dirty="0"/>
              <a:t>Bolted Shear Connections: Failure Modes…….</a:t>
            </a:r>
          </a:p>
        </p:txBody>
      </p:sp>
      <p:sp>
        <p:nvSpPr>
          <p:cNvPr id="3" name="Content Placeholder 2"/>
          <p:cNvSpPr>
            <a:spLocks noGrp="1"/>
          </p:cNvSpPr>
          <p:nvPr>
            <p:ph idx="1"/>
          </p:nvPr>
        </p:nvSpPr>
        <p:spPr>
          <a:xfrm>
            <a:off x="838199" y="885826"/>
            <a:ext cx="10863263" cy="5305425"/>
          </a:xfrm>
        </p:spPr>
        <p:txBody>
          <a:bodyPr>
            <a:normAutofit/>
          </a:bodyPr>
          <a:lstStyle/>
          <a:p>
            <a:pPr algn="just"/>
            <a:r>
              <a:rPr lang="en-US" sz="2400" dirty="0"/>
              <a:t>Other modes of failure in shear connections involve failure of parts being connected and fall into two categories:</a:t>
            </a:r>
          </a:p>
          <a:p>
            <a:pPr algn="just"/>
            <a:r>
              <a:rPr lang="en-US" sz="2400" b="1" dirty="0"/>
              <a:t>FAILURE RESULTING FROM EXCESSIVE TENSION, SHEAR, OR BENDING IN THE </a:t>
            </a:r>
            <a:r>
              <a:rPr lang="en-US" sz="2400" b="1" u="sng" dirty="0"/>
              <a:t>PARTS BEING CONNECTED</a:t>
            </a:r>
          </a:p>
          <a:p>
            <a:pPr marL="571500" indent="-171450" algn="just"/>
            <a:r>
              <a:rPr lang="en-US" sz="2400" dirty="0"/>
              <a:t>If a tension member is being connected, tension on both gross area and effective net area must be investigated.</a:t>
            </a:r>
          </a:p>
          <a:p>
            <a:pPr marL="571500" indent="-171450" algn="just"/>
            <a:r>
              <a:rPr lang="en-US" sz="2400" dirty="0"/>
              <a:t>Depending on the configuration of connection, block shear might also need to be considered.</a:t>
            </a:r>
          </a:p>
          <a:p>
            <a:pPr marL="571500" indent="-171450" algn="just"/>
            <a:r>
              <a:rPr lang="en-US" sz="2400" dirty="0"/>
              <a:t>Block shear must also be examined in beam-to-column connections, in which the top flange of the beam is coped.</a:t>
            </a:r>
          </a:p>
          <a:p>
            <a:pPr marL="571500" indent="-171450" algn="just"/>
            <a:r>
              <a:rPr lang="en-US" sz="2400" dirty="0"/>
              <a:t>The design of a tension member will usually be done in parallel with the design of the member itself because the two processes are interdependent.    </a:t>
            </a:r>
          </a:p>
          <a:p>
            <a:pPr algn="just"/>
            <a:endParaRPr lang="en-US" sz="2400" dirty="0"/>
          </a:p>
          <a:p>
            <a:pPr algn="just"/>
            <a:endParaRPr lang="en-US" sz="2400" dirty="0"/>
          </a:p>
          <a:p>
            <a:pPr algn="just"/>
            <a:endParaRPr lang="en-US" sz="1050" dirty="0"/>
          </a:p>
        </p:txBody>
      </p:sp>
      <p:cxnSp>
        <p:nvCxnSpPr>
          <p:cNvPr id="7" name="Straight Connector 6"/>
          <p:cNvCxnSpPr/>
          <p:nvPr/>
        </p:nvCxnSpPr>
        <p:spPr>
          <a:xfrm>
            <a:off x="788193" y="285750"/>
            <a:ext cx="0" cy="5891213"/>
          </a:xfrm>
          <a:prstGeom prst="line">
            <a:avLst/>
          </a:prstGeom>
          <a:ln w="28575"/>
        </p:spPr>
        <p:style>
          <a:lnRef idx="3">
            <a:schemeClr val="dk1"/>
          </a:lnRef>
          <a:fillRef idx="0">
            <a:schemeClr val="dk1"/>
          </a:fillRef>
          <a:effectRef idx="2">
            <a:schemeClr val="dk1"/>
          </a:effectRef>
          <a:fontRef idx="minor">
            <a:schemeClr val="tx1"/>
          </a:fontRef>
        </p:style>
      </p:cxnSp>
      <p:cxnSp>
        <p:nvCxnSpPr>
          <p:cNvPr id="8" name="Straight Connector 7"/>
          <p:cNvCxnSpPr/>
          <p:nvPr/>
        </p:nvCxnSpPr>
        <p:spPr>
          <a:xfrm flipH="1">
            <a:off x="766761" y="6191251"/>
            <a:ext cx="10551317" cy="0"/>
          </a:xfrm>
          <a:prstGeom prst="line">
            <a:avLst/>
          </a:prstGeom>
          <a:ln w="28575"/>
        </p:spPr>
        <p:style>
          <a:lnRef idx="3">
            <a:schemeClr val="dk1"/>
          </a:lnRef>
          <a:fillRef idx="0">
            <a:schemeClr val="dk1"/>
          </a:fillRef>
          <a:effectRef idx="2">
            <a:schemeClr val="dk1"/>
          </a:effectRef>
          <a:fontRef idx="minor">
            <a:schemeClr val="tx1"/>
          </a:fontRef>
        </p:style>
      </p:cxnSp>
    </p:spTree>
    <p:extLst>
      <p:ext uri="{BB962C8B-B14F-4D97-AF65-F5344CB8AC3E}">
        <p14:creationId xmlns:p14="http://schemas.microsoft.com/office/powerpoint/2010/main" val="43143458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93660"/>
            <a:ext cx="10515600" cy="792166"/>
          </a:xfrm>
        </p:spPr>
        <p:txBody>
          <a:bodyPr/>
          <a:lstStyle/>
          <a:p>
            <a:pPr marL="0" indent="0"/>
            <a:r>
              <a:rPr lang="en-US" b="1" u="sng" dirty="0"/>
              <a:t>Bolted Shear Connections: Failure Modes…….</a:t>
            </a:r>
          </a:p>
        </p:txBody>
      </p:sp>
      <p:sp>
        <p:nvSpPr>
          <p:cNvPr id="3" name="Content Placeholder 2"/>
          <p:cNvSpPr>
            <a:spLocks noGrp="1"/>
          </p:cNvSpPr>
          <p:nvPr>
            <p:ph idx="1"/>
          </p:nvPr>
        </p:nvSpPr>
        <p:spPr>
          <a:xfrm>
            <a:off x="838199" y="885826"/>
            <a:ext cx="10863263" cy="5305425"/>
          </a:xfrm>
        </p:spPr>
        <p:txBody>
          <a:bodyPr>
            <a:normAutofit/>
          </a:bodyPr>
          <a:lstStyle/>
          <a:p>
            <a:pPr algn="just"/>
            <a:r>
              <a:rPr lang="en-US" sz="2400" b="1" dirty="0"/>
              <a:t>FAILURE OF THE CONNECTED PART BECAUSE OF BEARING EXERTED BY THE </a:t>
            </a:r>
            <a:r>
              <a:rPr lang="en-US" sz="2400" b="1" u="sng" dirty="0"/>
              <a:t>FASTENER</a:t>
            </a:r>
          </a:p>
          <a:p>
            <a:pPr marL="571500" indent="-171450" algn="just"/>
            <a:r>
              <a:rPr lang="en-US" sz="2400" dirty="0"/>
              <a:t>If the hole is slightly larger than the fastener and the fastener is assumed to be placed loosely in the hole, contact between the fastener and the connected part will exist over approximately half the circumference of the fastener when a load is applied.</a:t>
            </a:r>
          </a:p>
          <a:p>
            <a:pPr marL="571500" indent="-171450" algn="just"/>
            <a:r>
              <a:rPr lang="en-US" sz="2400" dirty="0"/>
              <a:t>This condition is illustrated in figure-7.5.</a:t>
            </a:r>
          </a:p>
          <a:p>
            <a:pPr marL="571500" indent="-171450" algn="just"/>
            <a:r>
              <a:rPr lang="en-US" sz="2400" dirty="0"/>
              <a:t>The stress will vary form a maximum at A to zero at B.</a:t>
            </a:r>
          </a:p>
          <a:p>
            <a:pPr marL="571500" indent="-171450" algn="just"/>
            <a:r>
              <a:rPr lang="en-US" sz="2400" dirty="0"/>
              <a:t>For simplicity, an average stress computed as the applied force divide by the projected area of contact is used.</a:t>
            </a:r>
          </a:p>
          <a:p>
            <a:pPr marL="571500" indent="-171450" algn="just"/>
            <a:r>
              <a:rPr lang="en-US" sz="2400" dirty="0"/>
              <a:t>Thus the bearing stress would be computed as                    where P is the force applied to the fastener, d is the fastener diameter and t is the thickness of part subjected to the bearing. The load will be </a:t>
            </a:r>
          </a:p>
          <a:p>
            <a:pPr algn="just"/>
            <a:endParaRPr lang="en-US" sz="2400" dirty="0"/>
          </a:p>
          <a:p>
            <a:pPr algn="just"/>
            <a:endParaRPr lang="en-US" sz="1050" dirty="0"/>
          </a:p>
        </p:txBody>
      </p:sp>
      <p:cxnSp>
        <p:nvCxnSpPr>
          <p:cNvPr id="7" name="Straight Connector 6"/>
          <p:cNvCxnSpPr/>
          <p:nvPr/>
        </p:nvCxnSpPr>
        <p:spPr>
          <a:xfrm>
            <a:off x="788193" y="285750"/>
            <a:ext cx="0" cy="5891213"/>
          </a:xfrm>
          <a:prstGeom prst="line">
            <a:avLst/>
          </a:prstGeom>
          <a:ln w="28575"/>
        </p:spPr>
        <p:style>
          <a:lnRef idx="3">
            <a:schemeClr val="dk1"/>
          </a:lnRef>
          <a:fillRef idx="0">
            <a:schemeClr val="dk1"/>
          </a:fillRef>
          <a:effectRef idx="2">
            <a:schemeClr val="dk1"/>
          </a:effectRef>
          <a:fontRef idx="minor">
            <a:schemeClr val="tx1"/>
          </a:fontRef>
        </p:style>
      </p:cxnSp>
      <p:cxnSp>
        <p:nvCxnSpPr>
          <p:cNvPr id="8" name="Straight Connector 7"/>
          <p:cNvCxnSpPr/>
          <p:nvPr/>
        </p:nvCxnSpPr>
        <p:spPr>
          <a:xfrm flipH="1">
            <a:off x="766761" y="6191251"/>
            <a:ext cx="10551317" cy="0"/>
          </a:xfrm>
          <a:prstGeom prst="line">
            <a:avLst/>
          </a:prstGeom>
          <a:ln w="28575"/>
        </p:spPr>
        <p:style>
          <a:lnRef idx="3">
            <a:schemeClr val="dk1"/>
          </a:lnRef>
          <a:fillRef idx="0">
            <a:schemeClr val="dk1"/>
          </a:fillRef>
          <a:effectRef idx="2">
            <a:schemeClr val="dk1"/>
          </a:effectRef>
          <a:fontRef idx="minor">
            <a:schemeClr val="tx1"/>
          </a:fontRef>
        </p:style>
      </p:cxnSp>
      <p:pic>
        <p:nvPicPr>
          <p:cNvPr id="4" name="Picture 3"/>
          <p:cNvPicPr>
            <a:picLocks noChangeAspect="1"/>
          </p:cNvPicPr>
          <p:nvPr/>
        </p:nvPicPr>
        <p:blipFill>
          <a:blip r:embed="rId3"/>
          <a:stretch>
            <a:fillRect/>
          </a:stretch>
        </p:blipFill>
        <p:spPr>
          <a:xfrm>
            <a:off x="7558089" y="4772025"/>
            <a:ext cx="1385886" cy="428625"/>
          </a:xfrm>
          <a:prstGeom prst="rect">
            <a:avLst/>
          </a:prstGeom>
        </p:spPr>
      </p:pic>
      <p:pic>
        <p:nvPicPr>
          <p:cNvPr id="5" name="Picture 4"/>
          <p:cNvPicPr>
            <a:picLocks noChangeAspect="1"/>
          </p:cNvPicPr>
          <p:nvPr/>
        </p:nvPicPr>
        <p:blipFill>
          <a:blip r:embed="rId4"/>
          <a:stretch>
            <a:fillRect/>
          </a:stretch>
        </p:blipFill>
        <p:spPr>
          <a:xfrm>
            <a:off x="6800851" y="5538788"/>
            <a:ext cx="914400" cy="454028"/>
          </a:xfrm>
          <a:prstGeom prst="rect">
            <a:avLst/>
          </a:prstGeom>
        </p:spPr>
      </p:pic>
    </p:spTree>
    <p:extLst>
      <p:ext uri="{BB962C8B-B14F-4D97-AF65-F5344CB8AC3E}">
        <p14:creationId xmlns:p14="http://schemas.microsoft.com/office/powerpoint/2010/main" val="2525668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93660"/>
            <a:ext cx="10515600" cy="792166"/>
          </a:xfrm>
        </p:spPr>
        <p:txBody>
          <a:bodyPr/>
          <a:lstStyle/>
          <a:p>
            <a:pPr marL="0" indent="0"/>
            <a:r>
              <a:rPr lang="en-US" b="1" u="sng" dirty="0"/>
              <a:t>Connections</a:t>
            </a:r>
          </a:p>
        </p:txBody>
      </p:sp>
      <p:sp>
        <p:nvSpPr>
          <p:cNvPr id="3" name="Content Placeholder 2"/>
          <p:cNvSpPr>
            <a:spLocks noGrp="1"/>
          </p:cNvSpPr>
          <p:nvPr>
            <p:ph idx="1"/>
          </p:nvPr>
        </p:nvSpPr>
        <p:spPr>
          <a:xfrm>
            <a:off x="838200" y="885826"/>
            <a:ext cx="10515600" cy="5305425"/>
          </a:xfrm>
        </p:spPr>
        <p:txBody>
          <a:bodyPr>
            <a:normAutofit/>
          </a:bodyPr>
          <a:lstStyle/>
          <a:p>
            <a:pPr algn="just"/>
            <a:r>
              <a:rPr lang="en-US" sz="2400" dirty="0"/>
              <a:t>Connections of structural steel members are of critical importance.</a:t>
            </a:r>
          </a:p>
          <a:p>
            <a:pPr algn="just"/>
            <a:r>
              <a:rPr lang="en-US" sz="2400" dirty="0"/>
              <a:t>An inadequate connection, which can be the “Weak Link” in a structure has been the cause of numerous failures.</a:t>
            </a:r>
          </a:p>
          <a:p>
            <a:pPr algn="just"/>
            <a:r>
              <a:rPr lang="en-US" sz="2400" dirty="0"/>
              <a:t>Failure of structural member is rare; most structural failures are the result of poorly designed or detailed connections.</a:t>
            </a:r>
          </a:p>
          <a:p>
            <a:pPr algn="just"/>
            <a:r>
              <a:rPr lang="en-US" sz="2400" dirty="0"/>
              <a:t>The problem is compounded by confusion that sometimes exists regarding responsibility of for the design of connections.</a:t>
            </a:r>
          </a:p>
          <a:p>
            <a:pPr algn="just"/>
            <a:r>
              <a:rPr lang="en-US" sz="2400" dirty="0"/>
              <a:t>In many cases, the connections are not designed by the same engineer structure who designs the rest of the structure, but by someone associated with steel fabricator who furnishes the material for the project.</a:t>
            </a:r>
          </a:p>
          <a:p>
            <a:pPr algn="just"/>
            <a:r>
              <a:rPr lang="en-US" sz="2400" dirty="0"/>
              <a:t>The structural engineer responsible for the production of the design drawings, however, is responsible for the complete design, including the connections .   </a:t>
            </a:r>
          </a:p>
          <a:p>
            <a:pPr algn="just"/>
            <a:endParaRPr lang="en-US" sz="2400" dirty="0"/>
          </a:p>
          <a:p>
            <a:pPr marL="0" indent="0" algn="just">
              <a:buNone/>
            </a:pPr>
            <a:endParaRPr lang="en-US" sz="2400" dirty="0"/>
          </a:p>
          <a:p>
            <a:pPr marL="0" indent="0" algn="just">
              <a:buNone/>
            </a:pPr>
            <a:endParaRPr lang="en-US" sz="2400" dirty="0"/>
          </a:p>
        </p:txBody>
      </p:sp>
      <p:cxnSp>
        <p:nvCxnSpPr>
          <p:cNvPr id="7" name="Straight Connector 6"/>
          <p:cNvCxnSpPr/>
          <p:nvPr/>
        </p:nvCxnSpPr>
        <p:spPr>
          <a:xfrm>
            <a:off x="788193" y="285750"/>
            <a:ext cx="0" cy="5891213"/>
          </a:xfrm>
          <a:prstGeom prst="line">
            <a:avLst/>
          </a:prstGeom>
          <a:ln w="28575"/>
        </p:spPr>
        <p:style>
          <a:lnRef idx="3">
            <a:schemeClr val="dk1"/>
          </a:lnRef>
          <a:fillRef idx="0">
            <a:schemeClr val="dk1"/>
          </a:fillRef>
          <a:effectRef idx="2">
            <a:schemeClr val="dk1"/>
          </a:effectRef>
          <a:fontRef idx="minor">
            <a:schemeClr val="tx1"/>
          </a:fontRef>
        </p:style>
      </p:cxnSp>
      <p:cxnSp>
        <p:nvCxnSpPr>
          <p:cNvPr id="8" name="Straight Connector 7"/>
          <p:cNvCxnSpPr/>
          <p:nvPr/>
        </p:nvCxnSpPr>
        <p:spPr>
          <a:xfrm flipH="1">
            <a:off x="766761" y="6191251"/>
            <a:ext cx="10551317" cy="0"/>
          </a:xfrm>
          <a:prstGeom prst="line">
            <a:avLst/>
          </a:prstGeom>
          <a:ln w="28575"/>
        </p:spPr>
        <p:style>
          <a:lnRef idx="3">
            <a:schemeClr val="dk1"/>
          </a:lnRef>
          <a:fillRef idx="0">
            <a:schemeClr val="dk1"/>
          </a:fillRef>
          <a:effectRef idx="2">
            <a:schemeClr val="dk1"/>
          </a:effectRef>
          <a:fontRef idx="minor">
            <a:schemeClr val="tx1"/>
          </a:fontRef>
        </p:style>
      </p:cxnSp>
    </p:spTree>
    <p:extLst>
      <p:ext uri="{BB962C8B-B14F-4D97-AF65-F5344CB8AC3E}">
        <p14:creationId xmlns:p14="http://schemas.microsoft.com/office/powerpoint/2010/main" val="142116742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93660"/>
            <a:ext cx="10515600" cy="792166"/>
          </a:xfrm>
        </p:spPr>
        <p:txBody>
          <a:bodyPr/>
          <a:lstStyle/>
          <a:p>
            <a:pPr marL="0" indent="0"/>
            <a:r>
              <a:rPr lang="en-US" b="1" u="sng" dirty="0"/>
              <a:t>Bolted Shear Connections: Failure Modes…….</a:t>
            </a:r>
          </a:p>
        </p:txBody>
      </p:sp>
      <p:cxnSp>
        <p:nvCxnSpPr>
          <p:cNvPr id="7" name="Straight Connector 6"/>
          <p:cNvCxnSpPr/>
          <p:nvPr/>
        </p:nvCxnSpPr>
        <p:spPr>
          <a:xfrm>
            <a:off x="788193" y="285750"/>
            <a:ext cx="0" cy="5891213"/>
          </a:xfrm>
          <a:prstGeom prst="line">
            <a:avLst/>
          </a:prstGeom>
          <a:ln w="28575"/>
        </p:spPr>
        <p:style>
          <a:lnRef idx="3">
            <a:schemeClr val="dk1"/>
          </a:lnRef>
          <a:fillRef idx="0">
            <a:schemeClr val="dk1"/>
          </a:fillRef>
          <a:effectRef idx="2">
            <a:schemeClr val="dk1"/>
          </a:effectRef>
          <a:fontRef idx="minor">
            <a:schemeClr val="tx1"/>
          </a:fontRef>
        </p:style>
      </p:cxnSp>
      <p:cxnSp>
        <p:nvCxnSpPr>
          <p:cNvPr id="8" name="Straight Connector 7"/>
          <p:cNvCxnSpPr/>
          <p:nvPr/>
        </p:nvCxnSpPr>
        <p:spPr>
          <a:xfrm flipH="1">
            <a:off x="766761" y="6191251"/>
            <a:ext cx="10551317" cy="0"/>
          </a:xfrm>
          <a:prstGeom prst="line">
            <a:avLst/>
          </a:prstGeom>
          <a:ln w="28575"/>
        </p:spPr>
        <p:style>
          <a:lnRef idx="3">
            <a:schemeClr val="dk1"/>
          </a:lnRef>
          <a:fillRef idx="0">
            <a:schemeClr val="dk1"/>
          </a:fillRef>
          <a:effectRef idx="2">
            <a:schemeClr val="dk1"/>
          </a:effectRef>
          <a:fontRef idx="minor">
            <a:schemeClr val="tx1"/>
          </a:fontRef>
        </p:style>
      </p:cxnSp>
      <p:pic>
        <p:nvPicPr>
          <p:cNvPr id="3" name="Picture 2"/>
          <p:cNvPicPr>
            <a:picLocks noChangeAspect="1"/>
          </p:cNvPicPr>
          <p:nvPr/>
        </p:nvPicPr>
        <p:blipFill>
          <a:blip r:embed="rId3"/>
          <a:stretch>
            <a:fillRect/>
          </a:stretch>
        </p:blipFill>
        <p:spPr>
          <a:xfrm>
            <a:off x="1995487" y="828675"/>
            <a:ext cx="8201025" cy="5200650"/>
          </a:xfrm>
          <a:prstGeom prst="rect">
            <a:avLst/>
          </a:prstGeom>
        </p:spPr>
      </p:pic>
    </p:spTree>
    <p:extLst>
      <p:ext uri="{BB962C8B-B14F-4D97-AF65-F5344CB8AC3E}">
        <p14:creationId xmlns:p14="http://schemas.microsoft.com/office/powerpoint/2010/main" val="336655863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93660"/>
            <a:ext cx="10515600" cy="792166"/>
          </a:xfrm>
        </p:spPr>
        <p:txBody>
          <a:bodyPr/>
          <a:lstStyle/>
          <a:p>
            <a:pPr marL="0" indent="0"/>
            <a:r>
              <a:rPr lang="en-US" b="1" u="sng" dirty="0"/>
              <a:t>Bolted Shear Connections: Failure Modes…….</a:t>
            </a:r>
          </a:p>
        </p:txBody>
      </p:sp>
      <p:sp>
        <p:nvSpPr>
          <p:cNvPr id="3" name="Content Placeholder 2"/>
          <p:cNvSpPr>
            <a:spLocks noGrp="1"/>
          </p:cNvSpPr>
          <p:nvPr>
            <p:ph idx="1"/>
          </p:nvPr>
        </p:nvSpPr>
        <p:spPr>
          <a:xfrm>
            <a:off x="838199" y="885826"/>
            <a:ext cx="10863263" cy="5305425"/>
          </a:xfrm>
        </p:spPr>
        <p:txBody>
          <a:bodyPr>
            <a:normAutofit/>
          </a:bodyPr>
          <a:lstStyle/>
          <a:p>
            <a:pPr algn="just"/>
            <a:r>
              <a:rPr lang="en-US" sz="2400" b="1" dirty="0"/>
              <a:t>FAILURE OF THE CONNECTED PART BECAUSE OF BEARING EXERTED BY THE </a:t>
            </a:r>
            <a:r>
              <a:rPr lang="en-US" sz="2400" b="1" u="sng" dirty="0"/>
              <a:t>FASTENER………………</a:t>
            </a:r>
          </a:p>
          <a:p>
            <a:pPr marL="571500" indent="-171450" algn="just"/>
            <a:r>
              <a:rPr lang="en-US" sz="2400" dirty="0"/>
              <a:t>The bearing problem can be complicated by the presence of a nearby bolt or the proximity of a edge in the direction of load as shown in figure 7.6.</a:t>
            </a:r>
          </a:p>
          <a:p>
            <a:pPr marL="571500" indent="-171450" algn="just"/>
            <a:r>
              <a:rPr lang="en-US" sz="2400" dirty="0"/>
              <a:t>The bolt spacing and edge distance will have an effect on the bearing strength.</a:t>
            </a:r>
          </a:p>
          <a:p>
            <a:pPr algn="just"/>
            <a:endParaRPr lang="en-US" sz="1050" dirty="0"/>
          </a:p>
        </p:txBody>
      </p:sp>
      <p:cxnSp>
        <p:nvCxnSpPr>
          <p:cNvPr id="7" name="Straight Connector 6"/>
          <p:cNvCxnSpPr/>
          <p:nvPr/>
        </p:nvCxnSpPr>
        <p:spPr>
          <a:xfrm>
            <a:off x="788193" y="285750"/>
            <a:ext cx="0" cy="5891213"/>
          </a:xfrm>
          <a:prstGeom prst="line">
            <a:avLst/>
          </a:prstGeom>
          <a:ln w="28575"/>
        </p:spPr>
        <p:style>
          <a:lnRef idx="3">
            <a:schemeClr val="dk1"/>
          </a:lnRef>
          <a:fillRef idx="0">
            <a:schemeClr val="dk1"/>
          </a:fillRef>
          <a:effectRef idx="2">
            <a:schemeClr val="dk1"/>
          </a:effectRef>
          <a:fontRef idx="minor">
            <a:schemeClr val="tx1"/>
          </a:fontRef>
        </p:style>
      </p:cxnSp>
      <p:cxnSp>
        <p:nvCxnSpPr>
          <p:cNvPr id="8" name="Straight Connector 7"/>
          <p:cNvCxnSpPr/>
          <p:nvPr/>
        </p:nvCxnSpPr>
        <p:spPr>
          <a:xfrm flipH="1">
            <a:off x="766761" y="6191251"/>
            <a:ext cx="10551317" cy="0"/>
          </a:xfrm>
          <a:prstGeom prst="line">
            <a:avLst/>
          </a:prstGeom>
          <a:ln w="28575"/>
        </p:spPr>
        <p:style>
          <a:lnRef idx="3">
            <a:schemeClr val="dk1"/>
          </a:lnRef>
          <a:fillRef idx="0">
            <a:schemeClr val="dk1"/>
          </a:fillRef>
          <a:effectRef idx="2">
            <a:schemeClr val="dk1"/>
          </a:effectRef>
          <a:fontRef idx="minor">
            <a:schemeClr val="tx1"/>
          </a:fontRef>
        </p:style>
      </p:cxnSp>
      <p:pic>
        <p:nvPicPr>
          <p:cNvPr id="6" name="Picture 5"/>
          <p:cNvPicPr>
            <a:picLocks noChangeAspect="1"/>
          </p:cNvPicPr>
          <p:nvPr/>
        </p:nvPicPr>
        <p:blipFill>
          <a:blip r:embed="rId3"/>
          <a:stretch>
            <a:fillRect/>
          </a:stretch>
        </p:blipFill>
        <p:spPr>
          <a:xfrm>
            <a:off x="3203969" y="2871788"/>
            <a:ext cx="4791075" cy="3114675"/>
          </a:xfrm>
          <a:prstGeom prst="rect">
            <a:avLst/>
          </a:prstGeom>
        </p:spPr>
      </p:pic>
    </p:spTree>
    <p:extLst>
      <p:ext uri="{BB962C8B-B14F-4D97-AF65-F5344CB8AC3E}">
        <p14:creationId xmlns:p14="http://schemas.microsoft.com/office/powerpoint/2010/main" val="389751031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93660"/>
            <a:ext cx="10515600" cy="5006978"/>
          </a:xfrm>
        </p:spPr>
        <p:txBody>
          <a:bodyPr/>
          <a:lstStyle/>
          <a:p>
            <a:pPr marL="0" indent="0"/>
            <a:r>
              <a:rPr lang="en-US" b="1" dirty="0"/>
              <a:t>					</a:t>
            </a:r>
            <a:r>
              <a:rPr lang="en-US" b="1" u="sng" dirty="0"/>
              <a:t>THANKS </a:t>
            </a:r>
          </a:p>
        </p:txBody>
      </p:sp>
      <p:cxnSp>
        <p:nvCxnSpPr>
          <p:cNvPr id="7" name="Straight Connector 6"/>
          <p:cNvCxnSpPr/>
          <p:nvPr/>
        </p:nvCxnSpPr>
        <p:spPr>
          <a:xfrm>
            <a:off x="788193" y="285750"/>
            <a:ext cx="0" cy="5891213"/>
          </a:xfrm>
          <a:prstGeom prst="line">
            <a:avLst/>
          </a:prstGeom>
          <a:ln w="28575"/>
        </p:spPr>
        <p:style>
          <a:lnRef idx="3">
            <a:schemeClr val="dk1"/>
          </a:lnRef>
          <a:fillRef idx="0">
            <a:schemeClr val="dk1"/>
          </a:fillRef>
          <a:effectRef idx="2">
            <a:schemeClr val="dk1"/>
          </a:effectRef>
          <a:fontRef idx="minor">
            <a:schemeClr val="tx1"/>
          </a:fontRef>
        </p:style>
      </p:cxnSp>
      <p:cxnSp>
        <p:nvCxnSpPr>
          <p:cNvPr id="8" name="Straight Connector 7"/>
          <p:cNvCxnSpPr/>
          <p:nvPr/>
        </p:nvCxnSpPr>
        <p:spPr>
          <a:xfrm flipH="1">
            <a:off x="766761" y="6191251"/>
            <a:ext cx="10551317" cy="0"/>
          </a:xfrm>
          <a:prstGeom prst="line">
            <a:avLst/>
          </a:prstGeom>
          <a:ln w="28575"/>
        </p:spPr>
        <p:style>
          <a:lnRef idx="3">
            <a:schemeClr val="dk1"/>
          </a:lnRef>
          <a:fillRef idx="0">
            <a:schemeClr val="dk1"/>
          </a:fillRef>
          <a:effectRef idx="2">
            <a:schemeClr val="dk1"/>
          </a:effectRef>
          <a:fontRef idx="minor">
            <a:schemeClr val="tx1"/>
          </a:fontRef>
        </p:style>
      </p:cxnSp>
    </p:spTree>
    <p:extLst>
      <p:ext uri="{BB962C8B-B14F-4D97-AF65-F5344CB8AC3E}">
        <p14:creationId xmlns:p14="http://schemas.microsoft.com/office/powerpoint/2010/main" val="25893170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93660"/>
            <a:ext cx="10515600" cy="792166"/>
          </a:xfrm>
        </p:spPr>
        <p:txBody>
          <a:bodyPr/>
          <a:lstStyle/>
          <a:p>
            <a:pPr marL="0" indent="0"/>
            <a:r>
              <a:rPr lang="en-US" b="1" u="sng" dirty="0"/>
              <a:t>Connections…..</a:t>
            </a:r>
          </a:p>
        </p:txBody>
      </p:sp>
      <p:sp>
        <p:nvSpPr>
          <p:cNvPr id="3" name="Content Placeholder 2"/>
          <p:cNvSpPr>
            <a:spLocks noGrp="1"/>
          </p:cNvSpPr>
          <p:nvPr>
            <p:ph idx="1"/>
          </p:nvPr>
        </p:nvSpPr>
        <p:spPr>
          <a:xfrm>
            <a:off x="838200" y="885826"/>
            <a:ext cx="10515600" cy="5305425"/>
          </a:xfrm>
        </p:spPr>
        <p:txBody>
          <a:bodyPr>
            <a:normAutofit/>
          </a:bodyPr>
          <a:lstStyle/>
          <a:p>
            <a:pPr algn="just"/>
            <a:r>
              <a:rPr lang="en-US" sz="2400" dirty="0"/>
              <a:t>It is therefore incumbent upon the engineer to be proficient in connection design, if only for the purpose of validating a connection designed by else.</a:t>
            </a:r>
          </a:p>
          <a:p>
            <a:pPr algn="just"/>
            <a:r>
              <a:rPr lang="en-US" sz="2400" dirty="0"/>
              <a:t>Modern Steel Structures are connected by welding or bolting (either High -Strength or “common” bolts) or  by a combination of both.</a:t>
            </a:r>
          </a:p>
          <a:p>
            <a:pPr algn="just"/>
            <a:r>
              <a:rPr lang="en-US" sz="2400" dirty="0"/>
              <a:t>Until fairly recently, connections were either welded or riveted.</a:t>
            </a:r>
          </a:p>
          <a:p>
            <a:pPr algn="just"/>
            <a:r>
              <a:rPr lang="en-US" sz="2400" dirty="0"/>
              <a:t>In 1947, the Research Council of Riveted and Bolted Structural joints was formed and its first specification was issued in 1951.</a:t>
            </a:r>
          </a:p>
          <a:p>
            <a:pPr algn="just"/>
            <a:r>
              <a:rPr lang="en-US" sz="2400" dirty="0"/>
              <a:t>This document authorized the substitution of high-strength bolts  for rivets on a one-for-one basis.</a:t>
            </a:r>
          </a:p>
          <a:p>
            <a:pPr algn="just"/>
            <a:r>
              <a:rPr lang="en-US" sz="2400" dirty="0"/>
              <a:t>Since that time, high strength bolting has rapidly gained in popularity and today the widespread use of high-strength bolts has rendered the rivet obsolete  in civil engineering structures.    </a:t>
            </a:r>
          </a:p>
          <a:p>
            <a:pPr marL="0" indent="0" algn="just">
              <a:buNone/>
            </a:pPr>
            <a:endParaRPr lang="en-US" sz="2400" dirty="0"/>
          </a:p>
        </p:txBody>
      </p:sp>
      <p:cxnSp>
        <p:nvCxnSpPr>
          <p:cNvPr id="7" name="Straight Connector 6"/>
          <p:cNvCxnSpPr/>
          <p:nvPr/>
        </p:nvCxnSpPr>
        <p:spPr>
          <a:xfrm>
            <a:off x="788193" y="285750"/>
            <a:ext cx="0" cy="5891213"/>
          </a:xfrm>
          <a:prstGeom prst="line">
            <a:avLst/>
          </a:prstGeom>
          <a:ln w="28575"/>
        </p:spPr>
        <p:style>
          <a:lnRef idx="3">
            <a:schemeClr val="dk1"/>
          </a:lnRef>
          <a:fillRef idx="0">
            <a:schemeClr val="dk1"/>
          </a:fillRef>
          <a:effectRef idx="2">
            <a:schemeClr val="dk1"/>
          </a:effectRef>
          <a:fontRef idx="minor">
            <a:schemeClr val="tx1"/>
          </a:fontRef>
        </p:style>
      </p:cxnSp>
      <p:cxnSp>
        <p:nvCxnSpPr>
          <p:cNvPr id="8" name="Straight Connector 7"/>
          <p:cNvCxnSpPr/>
          <p:nvPr/>
        </p:nvCxnSpPr>
        <p:spPr>
          <a:xfrm flipH="1">
            <a:off x="766761" y="6191251"/>
            <a:ext cx="10551317" cy="0"/>
          </a:xfrm>
          <a:prstGeom prst="line">
            <a:avLst/>
          </a:prstGeom>
          <a:ln w="28575"/>
        </p:spPr>
        <p:style>
          <a:lnRef idx="3">
            <a:schemeClr val="dk1"/>
          </a:lnRef>
          <a:fillRef idx="0">
            <a:schemeClr val="dk1"/>
          </a:fillRef>
          <a:effectRef idx="2">
            <a:schemeClr val="dk1"/>
          </a:effectRef>
          <a:fontRef idx="minor">
            <a:schemeClr val="tx1"/>
          </a:fontRef>
        </p:style>
      </p:cxnSp>
    </p:spTree>
    <p:extLst>
      <p:ext uri="{BB962C8B-B14F-4D97-AF65-F5344CB8AC3E}">
        <p14:creationId xmlns:p14="http://schemas.microsoft.com/office/powerpoint/2010/main" val="37025717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93660"/>
            <a:ext cx="10515600" cy="792166"/>
          </a:xfrm>
        </p:spPr>
        <p:txBody>
          <a:bodyPr/>
          <a:lstStyle/>
          <a:p>
            <a:pPr marL="0" indent="0"/>
            <a:r>
              <a:rPr lang="en-US" b="1" u="sng" dirty="0"/>
              <a:t>Connections…..</a:t>
            </a:r>
          </a:p>
        </p:txBody>
      </p:sp>
      <p:sp>
        <p:nvSpPr>
          <p:cNvPr id="3" name="Content Placeholder 2"/>
          <p:cNvSpPr>
            <a:spLocks noGrp="1"/>
          </p:cNvSpPr>
          <p:nvPr>
            <p:ph idx="1"/>
          </p:nvPr>
        </p:nvSpPr>
        <p:spPr>
          <a:xfrm>
            <a:off x="838200" y="885826"/>
            <a:ext cx="10515600" cy="5305425"/>
          </a:xfrm>
        </p:spPr>
        <p:txBody>
          <a:bodyPr>
            <a:normAutofit/>
          </a:bodyPr>
          <a:lstStyle/>
          <a:p>
            <a:pPr algn="just"/>
            <a:r>
              <a:rPr lang="en-US" sz="2400" dirty="0"/>
              <a:t>There are several reasons for this change.</a:t>
            </a:r>
          </a:p>
          <a:p>
            <a:pPr algn="just"/>
            <a:r>
              <a:rPr lang="en-US" sz="2400" dirty="0"/>
              <a:t>Two relatively unskilled workers can install high strength-strength bolts, whereas four skilled workers were required for riveting.</a:t>
            </a:r>
          </a:p>
          <a:p>
            <a:pPr algn="just"/>
            <a:r>
              <a:rPr lang="en-US" sz="2400" dirty="0"/>
              <a:t>In addition, the riveting operation was noisy and somewhat dangerous because of the practice of tossing the heated rivet from the point of heating to the point of installation.</a:t>
            </a:r>
          </a:p>
          <a:p>
            <a:pPr algn="just"/>
            <a:r>
              <a:rPr lang="en-US" sz="2400" dirty="0"/>
              <a:t>Riveted connection design is no longer covered by AISC specification but many existing structures contain riveted joints and the analysis of these connection is required for the strength evaluation and rehabilitation of older structures. </a:t>
            </a:r>
          </a:p>
          <a:p>
            <a:pPr algn="just"/>
            <a:r>
              <a:rPr lang="en-US" sz="2400" dirty="0"/>
              <a:t>Welding has several disadvantages over bolting.</a:t>
            </a:r>
          </a:p>
          <a:p>
            <a:pPr algn="just"/>
            <a:r>
              <a:rPr lang="en-US" sz="2400" dirty="0"/>
              <a:t>A welded connection is often simpler in concept and requires few, if any, holes (sometimes erection bolts may be required to hold the member in position for the welding operation).  </a:t>
            </a:r>
          </a:p>
        </p:txBody>
      </p:sp>
      <p:cxnSp>
        <p:nvCxnSpPr>
          <p:cNvPr id="7" name="Straight Connector 6"/>
          <p:cNvCxnSpPr/>
          <p:nvPr/>
        </p:nvCxnSpPr>
        <p:spPr>
          <a:xfrm>
            <a:off x="788193" y="285750"/>
            <a:ext cx="0" cy="5891213"/>
          </a:xfrm>
          <a:prstGeom prst="line">
            <a:avLst/>
          </a:prstGeom>
          <a:ln w="28575"/>
        </p:spPr>
        <p:style>
          <a:lnRef idx="3">
            <a:schemeClr val="dk1"/>
          </a:lnRef>
          <a:fillRef idx="0">
            <a:schemeClr val="dk1"/>
          </a:fillRef>
          <a:effectRef idx="2">
            <a:schemeClr val="dk1"/>
          </a:effectRef>
          <a:fontRef idx="minor">
            <a:schemeClr val="tx1"/>
          </a:fontRef>
        </p:style>
      </p:cxnSp>
      <p:cxnSp>
        <p:nvCxnSpPr>
          <p:cNvPr id="8" name="Straight Connector 7"/>
          <p:cNvCxnSpPr/>
          <p:nvPr/>
        </p:nvCxnSpPr>
        <p:spPr>
          <a:xfrm flipH="1">
            <a:off x="766761" y="6191251"/>
            <a:ext cx="10551317" cy="0"/>
          </a:xfrm>
          <a:prstGeom prst="line">
            <a:avLst/>
          </a:prstGeom>
          <a:ln w="28575"/>
        </p:spPr>
        <p:style>
          <a:lnRef idx="3">
            <a:schemeClr val="dk1"/>
          </a:lnRef>
          <a:fillRef idx="0">
            <a:schemeClr val="dk1"/>
          </a:fillRef>
          <a:effectRef idx="2">
            <a:schemeClr val="dk1"/>
          </a:effectRef>
          <a:fontRef idx="minor">
            <a:schemeClr val="tx1"/>
          </a:fontRef>
        </p:style>
      </p:cxnSp>
    </p:spTree>
    <p:extLst>
      <p:ext uri="{BB962C8B-B14F-4D97-AF65-F5344CB8AC3E}">
        <p14:creationId xmlns:p14="http://schemas.microsoft.com/office/powerpoint/2010/main" val="22617105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93660"/>
            <a:ext cx="10515600" cy="792166"/>
          </a:xfrm>
        </p:spPr>
        <p:txBody>
          <a:bodyPr/>
          <a:lstStyle/>
          <a:p>
            <a:pPr marL="0" indent="0"/>
            <a:r>
              <a:rPr lang="en-US" b="1" u="sng" dirty="0"/>
              <a:t>Connections…..</a:t>
            </a:r>
          </a:p>
        </p:txBody>
      </p:sp>
      <p:sp>
        <p:nvSpPr>
          <p:cNvPr id="3" name="Content Placeholder 2"/>
          <p:cNvSpPr>
            <a:spLocks noGrp="1"/>
          </p:cNvSpPr>
          <p:nvPr>
            <p:ph idx="1"/>
          </p:nvPr>
        </p:nvSpPr>
        <p:spPr>
          <a:xfrm>
            <a:off x="838200" y="885826"/>
            <a:ext cx="10515600" cy="5305425"/>
          </a:xfrm>
        </p:spPr>
        <p:txBody>
          <a:bodyPr>
            <a:normAutofit/>
          </a:bodyPr>
          <a:lstStyle/>
          <a:p>
            <a:pPr algn="just"/>
            <a:r>
              <a:rPr lang="en-US" sz="2400" dirty="0"/>
              <a:t>Connections that are extremely complex with fasteners can become very simple when welds are used.</a:t>
            </a:r>
          </a:p>
          <a:p>
            <a:pPr algn="just"/>
            <a:r>
              <a:rPr lang="en-US" sz="2400" dirty="0"/>
              <a:t>A case in point is the plate girder shown in figure 7.1. before welding became widely used, this type of built up shape was fabricated by riveting.  </a:t>
            </a:r>
          </a:p>
        </p:txBody>
      </p:sp>
      <p:cxnSp>
        <p:nvCxnSpPr>
          <p:cNvPr id="7" name="Straight Connector 6"/>
          <p:cNvCxnSpPr/>
          <p:nvPr/>
        </p:nvCxnSpPr>
        <p:spPr>
          <a:xfrm>
            <a:off x="788193" y="285750"/>
            <a:ext cx="0" cy="5891213"/>
          </a:xfrm>
          <a:prstGeom prst="line">
            <a:avLst/>
          </a:prstGeom>
          <a:ln w="28575"/>
        </p:spPr>
        <p:style>
          <a:lnRef idx="3">
            <a:schemeClr val="dk1"/>
          </a:lnRef>
          <a:fillRef idx="0">
            <a:schemeClr val="dk1"/>
          </a:fillRef>
          <a:effectRef idx="2">
            <a:schemeClr val="dk1"/>
          </a:effectRef>
          <a:fontRef idx="minor">
            <a:schemeClr val="tx1"/>
          </a:fontRef>
        </p:style>
      </p:cxnSp>
      <p:cxnSp>
        <p:nvCxnSpPr>
          <p:cNvPr id="8" name="Straight Connector 7"/>
          <p:cNvCxnSpPr/>
          <p:nvPr/>
        </p:nvCxnSpPr>
        <p:spPr>
          <a:xfrm flipH="1">
            <a:off x="766761" y="6191251"/>
            <a:ext cx="10551317" cy="0"/>
          </a:xfrm>
          <a:prstGeom prst="line">
            <a:avLst/>
          </a:prstGeom>
          <a:ln w="28575"/>
        </p:spPr>
        <p:style>
          <a:lnRef idx="3">
            <a:schemeClr val="dk1"/>
          </a:lnRef>
          <a:fillRef idx="0">
            <a:schemeClr val="dk1"/>
          </a:fillRef>
          <a:effectRef idx="2">
            <a:schemeClr val="dk1"/>
          </a:effectRef>
          <a:fontRef idx="minor">
            <a:schemeClr val="tx1"/>
          </a:fontRef>
        </p:style>
      </p:cxnSp>
      <p:pic>
        <p:nvPicPr>
          <p:cNvPr id="4" name="Picture 3"/>
          <p:cNvPicPr>
            <a:picLocks noChangeAspect="1"/>
          </p:cNvPicPr>
          <p:nvPr/>
        </p:nvPicPr>
        <p:blipFill>
          <a:blip r:embed="rId3"/>
          <a:stretch>
            <a:fillRect/>
          </a:stretch>
        </p:blipFill>
        <p:spPr>
          <a:xfrm>
            <a:off x="3128962" y="2643187"/>
            <a:ext cx="5276850" cy="3114675"/>
          </a:xfrm>
          <a:prstGeom prst="rect">
            <a:avLst/>
          </a:prstGeom>
        </p:spPr>
      </p:pic>
    </p:spTree>
    <p:extLst>
      <p:ext uri="{BB962C8B-B14F-4D97-AF65-F5344CB8AC3E}">
        <p14:creationId xmlns:p14="http://schemas.microsoft.com/office/powerpoint/2010/main" val="38180337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93660"/>
            <a:ext cx="10515600" cy="792166"/>
          </a:xfrm>
        </p:spPr>
        <p:txBody>
          <a:bodyPr/>
          <a:lstStyle/>
          <a:p>
            <a:pPr marL="0" indent="0"/>
            <a:r>
              <a:rPr lang="en-US" b="1" u="sng" dirty="0"/>
              <a:t>Connections…..</a:t>
            </a:r>
          </a:p>
        </p:txBody>
      </p:sp>
      <p:sp>
        <p:nvSpPr>
          <p:cNvPr id="3" name="Content Placeholder 2"/>
          <p:cNvSpPr>
            <a:spLocks noGrp="1"/>
          </p:cNvSpPr>
          <p:nvPr>
            <p:ph idx="1"/>
          </p:nvPr>
        </p:nvSpPr>
        <p:spPr>
          <a:xfrm>
            <a:off x="838200" y="885826"/>
            <a:ext cx="10515600" cy="5305425"/>
          </a:xfrm>
        </p:spPr>
        <p:txBody>
          <a:bodyPr>
            <a:normAutofit/>
          </a:bodyPr>
          <a:lstStyle/>
          <a:p>
            <a:pPr algn="just"/>
            <a:r>
              <a:rPr lang="en-US" sz="2400" dirty="0"/>
              <a:t>To attach the flange plates to the web plates, angle shapes were used to transfer load between the two elements.</a:t>
            </a:r>
          </a:p>
          <a:p>
            <a:pPr algn="just"/>
            <a:r>
              <a:rPr lang="en-US" sz="2400" dirty="0"/>
              <a:t>If cover plates were added, the finished product became even more complicated.</a:t>
            </a:r>
          </a:p>
          <a:p>
            <a:pPr algn="just"/>
            <a:r>
              <a:rPr lang="en-US" sz="2400" dirty="0"/>
              <a:t>The welded version however, is elegant in its simplicity.</a:t>
            </a:r>
          </a:p>
          <a:p>
            <a:pPr algn="just"/>
            <a:r>
              <a:rPr lang="en-US" sz="2400" dirty="0"/>
              <a:t>On the negative side, the skilled workers are required for welding and inspection can be difficult and costly. </a:t>
            </a:r>
          </a:p>
          <a:p>
            <a:pPr algn="just"/>
            <a:r>
              <a:rPr lang="en-US" sz="2400" dirty="0"/>
              <a:t>This last disadvantage can be partially overcome by using shop welding instead of field welding whenever possible.</a:t>
            </a:r>
          </a:p>
          <a:p>
            <a:pPr algn="just"/>
            <a:r>
              <a:rPr lang="en-US" sz="2400" dirty="0"/>
              <a:t>Quality welding can be more easily ensured under the controlled conditions of fabricating shop.</a:t>
            </a:r>
          </a:p>
          <a:p>
            <a:pPr algn="just"/>
            <a:r>
              <a:rPr lang="en-US" sz="2400" dirty="0"/>
              <a:t>When a connection is made with a combination of welds and bolts, welding can be done in the shop and bolting in the filed. </a:t>
            </a:r>
          </a:p>
        </p:txBody>
      </p:sp>
      <p:cxnSp>
        <p:nvCxnSpPr>
          <p:cNvPr id="7" name="Straight Connector 6"/>
          <p:cNvCxnSpPr/>
          <p:nvPr/>
        </p:nvCxnSpPr>
        <p:spPr>
          <a:xfrm>
            <a:off x="788193" y="285750"/>
            <a:ext cx="0" cy="5891213"/>
          </a:xfrm>
          <a:prstGeom prst="line">
            <a:avLst/>
          </a:prstGeom>
          <a:ln w="28575"/>
        </p:spPr>
        <p:style>
          <a:lnRef idx="3">
            <a:schemeClr val="dk1"/>
          </a:lnRef>
          <a:fillRef idx="0">
            <a:schemeClr val="dk1"/>
          </a:fillRef>
          <a:effectRef idx="2">
            <a:schemeClr val="dk1"/>
          </a:effectRef>
          <a:fontRef idx="minor">
            <a:schemeClr val="tx1"/>
          </a:fontRef>
        </p:style>
      </p:cxnSp>
      <p:cxnSp>
        <p:nvCxnSpPr>
          <p:cNvPr id="8" name="Straight Connector 7"/>
          <p:cNvCxnSpPr/>
          <p:nvPr/>
        </p:nvCxnSpPr>
        <p:spPr>
          <a:xfrm flipH="1">
            <a:off x="766761" y="6191251"/>
            <a:ext cx="10551317" cy="0"/>
          </a:xfrm>
          <a:prstGeom prst="line">
            <a:avLst/>
          </a:prstGeom>
          <a:ln w="28575"/>
        </p:spPr>
        <p:style>
          <a:lnRef idx="3">
            <a:schemeClr val="dk1"/>
          </a:lnRef>
          <a:fillRef idx="0">
            <a:schemeClr val="dk1"/>
          </a:fillRef>
          <a:effectRef idx="2">
            <a:schemeClr val="dk1"/>
          </a:effectRef>
          <a:fontRef idx="minor">
            <a:schemeClr val="tx1"/>
          </a:fontRef>
        </p:style>
      </p:cxnSp>
    </p:spTree>
    <p:extLst>
      <p:ext uri="{BB962C8B-B14F-4D97-AF65-F5344CB8AC3E}">
        <p14:creationId xmlns:p14="http://schemas.microsoft.com/office/powerpoint/2010/main" val="3424681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93660"/>
            <a:ext cx="10515600" cy="792166"/>
          </a:xfrm>
        </p:spPr>
        <p:txBody>
          <a:bodyPr/>
          <a:lstStyle/>
          <a:p>
            <a:pPr marL="0" indent="0"/>
            <a:r>
              <a:rPr lang="en-US" b="1" u="sng" dirty="0"/>
              <a:t>Connections…..</a:t>
            </a:r>
          </a:p>
        </p:txBody>
      </p:sp>
      <p:sp>
        <p:nvSpPr>
          <p:cNvPr id="3" name="Content Placeholder 2"/>
          <p:cNvSpPr>
            <a:spLocks noGrp="1"/>
          </p:cNvSpPr>
          <p:nvPr>
            <p:ph idx="1"/>
          </p:nvPr>
        </p:nvSpPr>
        <p:spPr>
          <a:xfrm>
            <a:off x="838200" y="885826"/>
            <a:ext cx="10515600" cy="5305425"/>
          </a:xfrm>
        </p:spPr>
        <p:txBody>
          <a:bodyPr>
            <a:normAutofit/>
          </a:bodyPr>
          <a:lstStyle/>
          <a:p>
            <a:pPr algn="just"/>
            <a:r>
              <a:rPr lang="en-US" sz="2400" dirty="0"/>
              <a:t>In the single-plate beam-to-column connection shown in figure 7.2, the plate is shop welded to the column flange and filed bolted to the beam web.</a:t>
            </a:r>
          </a:p>
          <a:p>
            <a:pPr marL="0" indent="0" algn="just">
              <a:buNone/>
            </a:pPr>
            <a:r>
              <a:rPr lang="en-US" sz="2400" dirty="0"/>
              <a:t> </a:t>
            </a:r>
          </a:p>
        </p:txBody>
      </p:sp>
      <p:cxnSp>
        <p:nvCxnSpPr>
          <p:cNvPr id="7" name="Straight Connector 6"/>
          <p:cNvCxnSpPr/>
          <p:nvPr/>
        </p:nvCxnSpPr>
        <p:spPr>
          <a:xfrm>
            <a:off x="788193" y="285750"/>
            <a:ext cx="0" cy="5891213"/>
          </a:xfrm>
          <a:prstGeom prst="line">
            <a:avLst/>
          </a:prstGeom>
          <a:ln w="28575"/>
        </p:spPr>
        <p:style>
          <a:lnRef idx="3">
            <a:schemeClr val="dk1"/>
          </a:lnRef>
          <a:fillRef idx="0">
            <a:schemeClr val="dk1"/>
          </a:fillRef>
          <a:effectRef idx="2">
            <a:schemeClr val="dk1"/>
          </a:effectRef>
          <a:fontRef idx="minor">
            <a:schemeClr val="tx1"/>
          </a:fontRef>
        </p:style>
      </p:cxnSp>
      <p:cxnSp>
        <p:nvCxnSpPr>
          <p:cNvPr id="8" name="Straight Connector 7"/>
          <p:cNvCxnSpPr/>
          <p:nvPr/>
        </p:nvCxnSpPr>
        <p:spPr>
          <a:xfrm flipH="1">
            <a:off x="766761" y="6191251"/>
            <a:ext cx="10551317" cy="0"/>
          </a:xfrm>
          <a:prstGeom prst="line">
            <a:avLst/>
          </a:prstGeom>
          <a:ln w="28575"/>
        </p:spPr>
        <p:style>
          <a:lnRef idx="3">
            <a:schemeClr val="dk1"/>
          </a:lnRef>
          <a:fillRef idx="0">
            <a:schemeClr val="dk1"/>
          </a:fillRef>
          <a:effectRef idx="2">
            <a:schemeClr val="dk1"/>
          </a:effectRef>
          <a:fontRef idx="minor">
            <a:schemeClr val="tx1"/>
          </a:fontRef>
        </p:style>
      </p:cxnSp>
      <p:pic>
        <p:nvPicPr>
          <p:cNvPr id="4" name="Picture 3"/>
          <p:cNvPicPr>
            <a:picLocks noChangeAspect="1"/>
          </p:cNvPicPr>
          <p:nvPr/>
        </p:nvPicPr>
        <p:blipFill>
          <a:blip r:embed="rId3"/>
          <a:stretch>
            <a:fillRect/>
          </a:stretch>
        </p:blipFill>
        <p:spPr>
          <a:xfrm>
            <a:off x="1138237" y="1763720"/>
            <a:ext cx="9915525" cy="4356095"/>
          </a:xfrm>
          <a:prstGeom prst="rect">
            <a:avLst/>
          </a:prstGeom>
        </p:spPr>
      </p:pic>
    </p:spTree>
    <p:extLst>
      <p:ext uri="{BB962C8B-B14F-4D97-AF65-F5344CB8AC3E}">
        <p14:creationId xmlns:p14="http://schemas.microsoft.com/office/powerpoint/2010/main" val="27211441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93660"/>
            <a:ext cx="10515600" cy="792166"/>
          </a:xfrm>
        </p:spPr>
        <p:txBody>
          <a:bodyPr/>
          <a:lstStyle/>
          <a:p>
            <a:pPr marL="0" indent="0"/>
            <a:r>
              <a:rPr lang="en-US" b="1" u="sng" dirty="0"/>
              <a:t>Connections…..</a:t>
            </a:r>
          </a:p>
        </p:txBody>
      </p:sp>
      <p:sp>
        <p:nvSpPr>
          <p:cNvPr id="3" name="Content Placeholder 2"/>
          <p:cNvSpPr>
            <a:spLocks noGrp="1"/>
          </p:cNvSpPr>
          <p:nvPr>
            <p:ph idx="1"/>
          </p:nvPr>
        </p:nvSpPr>
        <p:spPr>
          <a:xfrm>
            <a:off x="838200" y="885826"/>
            <a:ext cx="10515600" cy="5305425"/>
          </a:xfrm>
        </p:spPr>
        <p:txBody>
          <a:bodyPr>
            <a:normAutofit/>
          </a:bodyPr>
          <a:lstStyle/>
          <a:p>
            <a:pPr algn="just"/>
            <a:r>
              <a:rPr lang="en-US" sz="2400" dirty="0"/>
              <a:t>In considering the behavior of different types of connections, it is convenient to categorize them according to the type of loading.</a:t>
            </a:r>
          </a:p>
          <a:p>
            <a:pPr algn="just"/>
            <a:r>
              <a:rPr lang="en-US" sz="2400" dirty="0"/>
              <a:t>The tension member splices shown in figure- 7.3 a and b subject the fasteners to forces that tend to shear the shank of fasteners  </a:t>
            </a:r>
          </a:p>
        </p:txBody>
      </p:sp>
      <p:cxnSp>
        <p:nvCxnSpPr>
          <p:cNvPr id="7" name="Straight Connector 6"/>
          <p:cNvCxnSpPr/>
          <p:nvPr/>
        </p:nvCxnSpPr>
        <p:spPr>
          <a:xfrm>
            <a:off x="788193" y="285750"/>
            <a:ext cx="0" cy="5891213"/>
          </a:xfrm>
          <a:prstGeom prst="line">
            <a:avLst/>
          </a:prstGeom>
          <a:ln w="28575"/>
        </p:spPr>
        <p:style>
          <a:lnRef idx="3">
            <a:schemeClr val="dk1"/>
          </a:lnRef>
          <a:fillRef idx="0">
            <a:schemeClr val="dk1"/>
          </a:fillRef>
          <a:effectRef idx="2">
            <a:schemeClr val="dk1"/>
          </a:effectRef>
          <a:fontRef idx="minor">
            <a:schemeClr val="tx1"/>
          </a:fontRef>
        </p:style>
      </p:cxnSp>
      <p:cxnSp>
        <p:nvCxnSpPr>
          <p:cNvPr id="8" name="Straight Connector 7"/>
          <p:cNvCxnSpPr/>
          <p:nvPr/>
        </p:nvCxnSpPr>
        <p:spPr>
          <a:xfrm flipH="1">
            <a:off x="766761" y="6191251"/>
            <a:ext cx="10551317" cy="0"/>
          </a:xfrm>
          <a:prstGeom prst="line">
            <a:avLst/>
          </a:prstGeom>
          <a:ln w="28575"/>
        </p:spPr>
        <p:style>
          <a:lnRef idx="3">
            <a:schemeClr val="dk1"/>
          </a:lnRef>
          <a:fillRef idx="0">
            <a:schemeClr val="dk1"/>
          </a:fillRef>
          <a:effectRef idx="2">
            <a:schemeClr val="dk1"/>
          </a:effectRef>
          <a:fontRef idx="minor">
            <a:schemeClr val="tx1"/>
          </a:fontRef>
        </p:style>
      </p:cxnSp>
      <p:pic>
        <p:nvPicPr>
          <p:cNvPr id="5" name="Picture 4"/>
          <p:cNvPicPr>
            <a:picLocks noChangeAspect="1"/>
          </p:cNvPicPr>
          <p:nvPr/>
        </p:nvPicPr>
        <p:blipFill>
          <a:blip r:embed="rId3"/>
          <a:stretch>
            <a:fillRect/>
          </a:stretch>
        </p:blipFill>
        <p:spPr>
          <a:xfrm>
            <a:off x="1133475" y="2895600"/>
            <a:ext cx="9553575" cy="2324100"/>
          </a:xfrm>
          <a:prstGeom prst="rect">
            <a:avLst/>
          </a:prstGeom>
        </p:spPr>
      </p:pic>
    </p:spTree>
    <p:extLst>
      <p:ext uri="{BB962C8B-B14F-4D97-AF65-F5344CB8AC3E}">
        <p14:creationId xmlns:p14="http://schemas.microsoft.com/office/powerpoint/2010/main" val="11407265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 name="Straight Connector 6"/>
          <p:cNvCxnSpPr/>
          <p:nvPr/>
        </p:nvCxnSpPr>
        <p:spPr>
          <a:xfrm>
            <a:off x="788193" y="285750"/>
            <a:ext cx="0" cy="5891213"/>
          </a:xfrm>
          <a:prstGeom prst="line">
            <a:avLst/>
          </a:prstGeom>
          <a:ln w="28575"/>
        </p:spPr>
        <p:style>
          <a:lnRef idx="3">
            <a:schemeClr val="dk1"/>
          </a:lnRef>
          <a:fillRef idx="0">
            <a:schemeClr val="dk1"/>
          </a:fillRef>
          <a:effectRef idx="2">
            <a:schemeClr val="dk1"/>
          </a:effectRef>
          <a:fontRef idx="minor">
            <a:schemeClr val="tx1"/>
          </a:fontRef>
        </p:style>
      </p:cxnSp>
      <p:cxnSp>
        <p:nvCxnSpPr>
          <p:cNvPr id="8" name="Straight Connector 7"/>
          <p:cNvCxnSpPr/>
          <p:nvPr/>
        </p:nvCxnSpPr>
        <p:spPr>
          <a:xfrm flipH="1">
            <a:off x="766761" y="6191251"/>
            <a:ext cx="10551317" cy="0"/>
          </a:xfrm>
          <a:prstGeom prst="line">
            <a:avLst/>
          </a:prstGeom>
          <a:ln w="28575"/>
        </p:spPr>
        <p:style>
          <a:lnRef idx="3">
            <a:schemeClr val="dk1"/>
          </a:lnRef>
          <a:fillRef idx="0">
            <a:schemeClr val="dk1"/>
          </a:fillRef>
          <a:effectRef idx="2">
            <a:schemeClr val="dk1"/>
          </a:effectRef>
          <a:fontRef idx="minor">
            <a:schemeClr val="tx1"/>
          </a:fontRef>
        </p:style>
      </p:cxnSp>
      <p:pic>
        <p:nvPicPr>
          <p:cNvPr id="3" name="Picture 2"/>
          <p:cNvPicPr>
            <a:picLocks noChangeAspect="1"/>
          </p:cNvPicPr>
          <p:nvPr/>
        </p:nvPicPr>
        <p:blipFill>
          <a:blip r:embed="rId3"/>
          <a:stretch>
            <a:fillRect/>
          </a:stretch>
        </p:blipFill>
        <p:spPr>
          <a:xfrm>
            <a:off x="937020" y="-128586"/>
            <a:ext cx="5830494" cy="3771900"/>
          </a:xfrm>
          <a:prstGeom prst="rect">
            <a:avLst/>
          </a:prstGeom>
        </p:spPr>
      </p:pic>
      <p:pic>
        <p:nvPicPr>
          <p:cNvPr id="4" name="Picture 3"/>
          <p:cNvPicPr>
            <a:picLocks noChangeAspect="1"/>
          </p:cNvPicPr>
          <p:nvPr/>
        </p:nvPicPr>
        <p:blipFill>
          <a:blip r:embed="rId4"/>
          <a:stretch>
            <a:fillRect/>
          </a:stretch>
        </p:blipFill>
        <p:spPr>
          <a:xfrm>
            <a:off x="6524029" y="3400425"/>
            <a:ext cx="5524500" cy="2571750"/>
          </a:xfrm>
          <a:prstGeom prst="rect">
            <a:avLst/>
          </a:prstGeom>
        </p:spPr>
      </p:pic>
    </p:spTree>
    <p:extLst>
      <p:ext uri="{BB962C8B-B14F-4D97-AF65-F5344CB8AC3E}">
        <p14:creationId xmlns:p14="http://schemas.microsoft.com/office/powerpoint/2010/main" val="161501166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4928</TotalTime>
  <Words>1748</Words>
  <Application>Microsoft Office PowerPoint</Application>
  <PresentationFormat>Widescreen</PresentationFormat>
  <Paragraphs>151</Paragraphs>
  <Slides>22</Slides>
  <Notes>21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22</vt:i4>
      </vt:variant>
    </vt:vector>
  </HeadingPairs>
  <TitlesOfParts>
    <vt:vector size="28" baseType="lpstr">
      <vt:lpstr>Arial</vt:lpstr>
      <vt:lpstr>Arial Black</vt:lpstr>
      <vt:lpstr>Bookman Old Style</vt:lpstr>
      <vt:lpstr>Calibri</vt:lpstr>
      <vt:lpstr>Calibri Light</vt:lpstr>
      <vt:lpstr>Office Theme</vt:lpstr>
      <vt:lpstr>COLLEGE OF ENGINEERING AND TECHNOLOGY                UNIVERSITY OF SARGODHA   STEEL STRUCTURES (CT-313) (B.S TECHNOLOGY)</vt:lpstr>
      <vt:lpstr>Connections</vt:lpstr>
      <vt:lpstr>Connections…..</vt:lpstr>
      <vt:lpstr>Connections…..</vt:lpstr>
      <vt:lpstr>Connections…..</vt:lpstr>
      <vt:lpstr>Connections…..</vt:lpstr>
      <vt:lpstr>Connections…..</vt:lpstr>
      <vt:lpstr>Connections…..</vt:lpstr>
      <vt:lpstr>PowerPoint Presentation</vt:lpstr>
      <vt:lpstr>Connections…..</vt:lpstr>
      <vt:lpstr>Connections…..</vt:lpstr>
      <vt:lpstr>Connections…..</vt:lpstr>
      <vt:lpstr>Connections…..</vt:lpstr>
      <vt:lpstr> Connections…….. </vt:lpstr>
      <vt:lpstr>Bolted Shear Connections: Failure Modes</vt:lpstr>
      <vt:lpstr>Bolted Shear Connections: Failure Modes…….</vt:lpstr>
      <vt:lpstr>Bolted Shear Connections: Failure Modes…….</vt:lpstr>
      <vt:lpstr>Bolted Shear Connections: Failure Modes…….</vt:lpstr>
      <vt:lpstr>Bolted Shear Connections: Failure Modes…….</vt:lpstr>
      <vt:lpstr>Bolted Shear Connections: Failure Modes…….</vt:lpstr>
      <vt:lpstr>Bolted Shear Connections: Failure Modes…….</vt:lpstr>
      <vt:lpstr>     THANKS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Aqeel Ahmed</dc:creator>
  <cp:lastModifiedBy>Aqeel Ahmed</cp:lastModifiedBy>
  <cp:revision>2300</cp:revision>
  <dcterms:created xsi:type="dcterms:W3CDTF">2018-08-27T04:07:34Z</dcterms:created>
  <dcterms:modified xsi:type="dcterms:W3CDTF">2021-02-05T05:24:06Z</dcterms:modified>
</cp:coreProperties>
</file>