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u="sng" dirty="0" smtClean="0"/>
              <a:t>5. BORON </a:t>
            </a:r>
            <a:r>
              <a:rPr lang="en-US" b="1" u="sng" dirty="0"/>
              <a:t>(B</a:t>
            </a:r>
            <a:r>
              <a:rPr lang="en-US" b="1" u="sng" dirty="0" smtClean="0"/>
              <a:t>):</a:t>
            </a:r>
            <a:endParaRPr lang="en-US" dirty="0"/>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en-US" dirty="0"/>
              <a:t>It is one of the non-metal micronutrients. </a:t>
            </a:r>
            <a:endParaRPr lang="en-US" dirty="0" smtClean="0"/>
          </a:p>
          <a:p>
            <a:r>
              <a:rPr lang="en-US" dirty="0" smtClean="0"/>
              <a:t>It </a:t>
            </a:r>
            <a:r>
              <a:rPr lang="en-US" dirty="0"/>
              <a:t>is required by all plants. </a:t>
            </a:r>
            <a:endParaRPr lang="en-US" dirty="0" smtClean="0"/>
          </a:p>
          <a:p>
            <a:r>
              <a:rPr lang="en-US" dirty="0" smtClean="0"/>
              <a:t>It </a:t>
            </a:r>
            <a:r>
              <a:rPr lang="en-US" dirty="0"/>
              <a:t>is only nutrient that is present in neutral form, that is Borate in plant. All other nutrients are in ionic form. </a:t>
            </a:r>
            <a:endParaRPr lang="en-US" dirty="0" smtClean="0"/>
          </a:p>
          <a:p>
            <a:r>
              <a:rPr lang="en-US" dirty="0" smtClean="0"/>
              <a:t>In </a:t>
            </a:r>
            <a:r>
              <a:rPr lang="en-US" dirty="0"/>
              <a:t>soil solution it is present as un-dissociated form as boric acid H</a:t>
            </a:r>
            <a:r>
              <a:rPr lang="en-US" baseline="-25000" dirty="0"/>
              <a:t>3</a:t>
            </a:r>
            <a:r>
              <a:rPr lang="en-US" dirty="0"/>
              <a:t>BO</a:t>
            </a:r>
            <a:r>
              <a:rPr lang="en-US" baseline="-25000" dirty="0"/>
              <a:t>3</a:t>
            </a:r>
            <a:r>
              <a:rPr lang="en-US" dirty="0"/>
              <a:t>. </a:t>
            </a:r>
            <a:endParaRPr lang="en-US" dirty="0" smtClean="0"/>
          </a:p>
          <a:p>
            <a:r>
              <a:rPr lang="en-US" dirty="0" smtClean="0"/>
              <a:t>In </a:t>
            </a:r>
            <a:r>
              <a:rPr lang="en-US" dirty="0"/>
              <a:t>alkaline calcareous soils, most of the nutrients including Boron are unavailable due to high and carbonate salt availability is also low. </a:t>
            </a:r>
            <a:endParaRPr lang="en-US" dirty="0" smtClean="0"/>
          </a:p>
          <a:p>
            <a:r>
              <a:rPr lang="en-US" dirty="0" smtClean="0"/>
              <a:t>Its </a:t>
            </a:r>
            <a:r>
              <a:rPr lang="en-US" dirty="0"/>
              <a:t>available forms are H</a:t>
            </a:r>
            <a:r>
              <a:rPr lang="en-US" baseline="-25000" dirty="0"/>
              <a:t>3</a:t>
            </a:r>
            <a:r>
              <a:rPr lang="en-US" dirty="0"/>
              <a:t>BO</a:t>
            </a:r>
            <a:r>
              <a:rPr lang="en-US" baseline="-25000" dirty="0"/>
              <a:t>3 </a:t>
            </a:r>
            <a:r>
              <a:rPr lang="en-US" dirty="0"/>
              <a:t>and H</a:t>
            </a:r>
            <a:r>
              <a:rPr lang="en-US" baseline="-25000" dirty="0"/>
              <a:t>2</a:t>
            </a:r>
            <a:r>
              <a:rPr lang="en-US" dirty="0"/>
              <a:t>BO</a:t>
            </a:r>
            <a:r>
              <a:rPr lang="en-US" baseline="-25000" dirty="0"/>
              <a:t>3</a:t>
            </a:r>
            <a:r>
              <a:rPr lang="en-US" baseline="30000" dirty="0"/>
              <a:t>-</a:t>
            </a:r>
            <a:r>
              <a:rPr lang="en-US" dirty="0"/>
              <a:t>.</a:t>
            </a:r>
          </a:p>
          <a:p>
            <a:endParaRPr lang="en-US" dirty="0"/>
          </a:p>
        </p:txBody>
      </p:sp>
    </p:spTree>
    <p:extLst>
      <p:ext uri="{BB962C8B-B14F-4D97-AF65-F5344CB8AC3E}">
        <p14:creationId xmlns:p14="http://schemas.microsoft.com/office/powerpoint/2010/main" val="1497676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257800"/>
          </a:xfrm>
        </p:spPr>
        <p:txBody>
          <a:bodyPr>
            <a:normAutofit/>
          </a:bodyPr>
          <a:lstStyle/>
          <a:p>
            <a:pPr marL="514350" indent="-514350">
              <a:buAutoNum type="alphaUcParenR"/>
            </a:pPr>
            <a:r>
              <a:rPr lang="en-US" b="1" dirty="0" smtClean="0"/>
              <a:t>Uptake:</a:t>
            </a:r>
          </a:p>
          <a:p>
            <a:pPr marL="0" indent="0">
              <a:buNone/>
            </a:pPr>
            <a:r>
              <a:rPr lang="en-US" dirty="0"/>
              <a:t>Its uptake is both, neutral boric acid and ionic form such as Borate but usually taken as Boric acid. Boric acid is mostly available in acidic range 5.5-6.5 and borate predominates in soils having pH greater than 9.1. Soils which are well drained due to excessive irrigation or heavy rains are usually deficient in Boron because of its leaching.</a:t>
            </a:r>
          </a:p>
          <a:p>
            <a:pPr marL="514350" indent="-514350">
              <a:buAutoNum type="alphaUcParenR"/>
            </a:pPr>
            <a:endParaRPr lang="en-US" dirty="0"/>
          </a:p>
          <a:p>
            <a:endParaRPr lang="en-US" dirty="0"/>
          </a:p>
        </p:txBody>
      </p:sp>
    </p:spTree>
    <p:extLst>
      <p:ext uri="{BB962C8B-B14F-4D97-AF65-F5344CB8AC3E}">
        <p14:creationId xmlns:p14="http://schemas.microsoft.com/office/powerpoint/2010/main" val="2033121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marL="0" indent="0">
              <a:buNone/>
            </a:pPr>
            <a:r>
              <a:rPr lang="en-US" b="1" dirty="0"/>
              <a:t>Its uptake occurs by:</a:t>
            </a:r>
            <a:endParaRPr lang="en-US" dirty="0"/>
          </a:p>
          <a:p>
            <a:pPr marL="0" indent="0">
              <a:buNone/>
            </a:pPr>
            <a:r>
              <a:rPr lang="en-US" b="1" dirty="0"/>
              <a:t>1</a:t>
            </a:r>
            <a:r>
              <a:rPr lang="en-US" dirty="0"/>
              <a:t>. Passive uptake through lipid Bi-layer (diffusion)</a:t>
            </a:r>
          </a:p>
          <a:p>
            <a:pPr marL="0" indent="0">
              <a:buNone/>
            </a:pPr>
            <a:r>
              <a:rPr lang="en-US" b="1" dirty="0"/>
              <a:t>2</a:t>
            </a:r>
            <a:r>
              <a:rPr lang="en-US" dirty="0"/>
              <a:t>. Facilitated diffusion through channels (specific &amp; non-specific)</a:t>
            </a:r>
          </a:p>
          <a:p>
            <a:pPr marL="0" indent="0">
              <a:buNone/>
            </a:pPr>
            <a:r>
              <a:rPr lang="en-US" b="1" dirty="0"/>
              <a:t>3</a:t>
            </a:r>
            <a:r>
              <a:rPr lang="en-US" dirty="0"/>
              <a:t>. High affinity transport system (HATs), when Boron availability in soil is low</a:t>
            </a:r>
          </a:p>
          <a:p>
            <a:endParaRPr lang="en-US" dirty="0"/>
          </a:p>
        </p:txBody>
      </p:sp>
    </p:spTree>
    <p:extLst>
      <p:ext uri="{BB962C8B-B14F-4D97-AF65-F5344CB8AC3E}">
        <p14:creationId xmlns:p14="http://schemas.microsoft.com/office/powerpoint/2010/main" val="4151089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 Metabolic Roles:</a:t>
            </a:r>
            <a:endParaRPr lang="en-US" dirty="0"/>
          </a:p>
        </p:txBody>
      </p:sp>
      <p:sp>
        <p:nvSpPr>
          <p:cNvPr id="3" name="Content Placeholder 2"/>
          <p:cNvSpPr>
            <a:spLocks noGrp="1"/>
          </p:cNvSpPr>
          <p:nvPr>
            <p:ph idx="1"/>
          </p:nvPr>
        </p:nvSpPr>
        <p:spPr>
          <a:xfrm>
            <a:off x="457200" y="1600200"/>
            <a:ext cx="8229600" cy="4800600"/>
          </a:xfrm>
        </p:spPr>
        <p:txBody>
          <a:bodyPr>
            <a:normAutofit fontScale="92500"/>
          </a:bodyPr>
          <a:lstStyle/>
          <a:p>
            <a:pPr marL="514350" lvl="0" indent="-514350">
              <a:buFont typeface="+mj-lt"/>
              <a:buAutoNum type="arabicPeriod"/>
            </a:pPr>
            <a:r>
              <a:rPr lang="en-US" b="1" dirty="0"/>
              <a:t>Sugar transport and starch metabolism:</a:t>
            </a:r>
            <a:endParaRPr lang="en-US" dirty="0"/>
          </a:p>
          <a:p>
            <a:pPr marL="0" indent="0">
              <a:buNone/>
            </a:pPr>
            <a:r>
              <a:rPr lang="en-US" dirty="0"/>
              <a:t>It is the most important function of Boron. Deficiency of Boron affects the remobilization of sugars towards the grain part thus grain sterility is caused. Boron deficiency inhibits starch phosphorylases   e.g. ADP </a:t>
            </a:r>
            <a:r>
              <a:rPr lang="en-US" dirty="0" err="1"/>
              <a:t>glucopyrophosphorylase</a:t>
            </a:r>
            <a:r>
              <a:rPr lang="en-US" dirty="0"/>
              <a:t> activity thus phosphorylation of sugar for this synthesis of starch is effected therefore phenol compounds are formed. Phenol compounds as allelopathic compounds.</a:t>
            </a:r>
          </a:p>
          <a:p>
            <a:pPr marL="0" indent="0">
              <a:buNone/>
            </a:pPr>
            <a:endParaRPr lang="en-US" dirty="0"/>
          </a:p>
        </p:txBody>
      </p:sp>
    </p:spTree>
    <p:extLst>
      <p:ext uri="{BB962C8B-B14F-4D97-AF65-F5344CB8AC3E}">
        <p14:creationId xmlns:p14="http://schemas.microsoft.com/office/powerpoint/2010/main" val="3740386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fontScale="92500" lnSpcReduction="20000"/>
          </a:bodyPr>
          <a:lstStyle/>
          <a:p>
            <a:pPr marL="0" lvl="0" indent="0">
              <a:buNone/>
            </a:pPr>
            <a:r>
              <a:rPr lang="en-US" b="1" dirty="0" smtClean="0"/>
              <a:t>2. Auxin </a:t>
            </a:r>
            <a:r>
              <a:rPr lang="en-US" b="1" dirty="0"/>
              <a:t>Metabolism, Transport, membrane absorption &amp; Phenol metabolism:</a:t>
            </a:r>
            <a:endParaRPr lang="en-US" dirty="0"/>
          </a:p>
          <a:p>
            <a:pPr marL="0" indent="0">
              <a:buNone/>
            </a:pPr>
            <a:r>
              <a:rPr lang="en-US" dirty="0"/>
              <a:t>Boron activates the auxin thus root elongation process is affected by the deficiency of boron. IAA oxidase system is affected causing formation of phenol.</a:t>
            </a:r>
          </a:p>
          <a:p>
            <a:pPr marL="0" indent="0">
              <a:buNone/>
            </a:pPr>
            <a:r>
              <a:rPr lang="en-US" b="1" dirty="0"/>
              <a:t>Root elongation is by: 1.</a:t>
            </a:r>
            <a:r>
              <a:rPr lang="en-US" dirty="0"/>
              <a:t> Primordial cells </a:t>
            </a:r>
            <a:r>
              <a:rPr lang="en-US" b="1" dirty="0"/>
              <a:t>2</a:t>
            </a:r>
            <a:r>
              <a:rPr lang="en-US" dirty="0"/>
              <a:t>. Cambial cells</a:t>
            </a:r>
          </a:p>
          <a:p>
            <a:pPr marL="0" indent="0">
              <a:buNone/>
            </a:pPr>
            <a:r>
              <a:rPr lang="en-US" dirty="0"/>
              <a:t>Primordial cells do not grow properly if auxin is deficient thus root elongation is affected. </a:t>
            </a:r>
            <a:r>
              <a:rPr lang="en-US" dirty="0" err="1"/>
              <a:t>Basipetal</a:t>
            </a:r>
            <a:r>
              <a:rPr lang="en-US" dirty="0"/>
              <a:t> transport of auxin is affected by the boron deficiency and auxin uptake by membrane is also affected.</a:t>
            </a:r>
          </a:p>
          <a:p>
            <a:endParaRPr lang="en-US" dirty="0"/>
          </a:p>
        </p:txBody>
      </p:sp>
    </p:spTree>
    <p:extLst>
      <p:ext uri="{BB962C8B-B14F-4D97-AF65-F5344CB8AC3E}">
        <p14:creationId xmlns:p14="http://schemas.microsoft.com/office/powerpoint/2010/main" val="867389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pPr marL="0" indent="0">
              <a:buNone/>
            </a:pPr>
            <a:r>
              <a:rPr lang="en-US" b="1" dirty="0"/>
              <a:t>C) Deficiency Symptoms:</a:t>
            </a:r>
          </a:p>
          <a:p>
            <a:pPr marL="514350" lvl="0" indent="-514350">
              <a:buFont typeface="+mj-lt"/>
              <a:buAutoNum type="arabicPeriod"/>
            </a:pPr>
            <a:r>
              <a:rPr lang="en-US" dirty="0"/>
              <a:t>It is phloem immobile so deficiency symptoms appear on younger leave. </a:t>
            </a:r>
            <a:endParaRPr lang="en-US" dirty="0" smtClean="0"/>
          </a:p>
          <a:p>
            <a:pPr marL="514350" lvl="0" indent="-514350">
              <a:buFont typeface="+mj-lt"/>
              <a:buAutoNum type="arabicPeriod"/>
            </a:pPr>
            <a:r>
              <a:rPr lang="en-US" dirty="0" smtClean="0"/>
              <a:t>Black </a:t>
            </a:r>
            <a:r>
              <a:rPr lang="en-US" dirty="0"/>
              <a:t>necrotic spots on younger leaves and also on buds.</a:t>
            </a:r>
            <a:endParaRPr lang="en-US" b="1" dirty="0"/>
          </a:p>
          <a:p>
            <a:pPr marL="514350" lvl="0" indent="-514350">
              <a:buFont typeface="+mj-lt"/>
              <a:buAutoNum type="arabicPeriod"/>
            </a:pPr>
            <a:r>
              <a:rPr lang="en-US" dirty="0"/>
              <a:t>Stem stiffness</a:t>
            </a:r>
            <a:endParaRPr lang="en-US" b="1" dirty="0"/>
          </a:p>
          <a:p>
            <a:pPr marL="514350" lvl="0" indent="-514350">
              <a:buFont typeface="+mj-lt"/>
              <a:buAutoNum type="arabicPeriod"/>
            </a:pPr>
            <a:r>
              <a:rPr lang="en-US" dirty="0"/>
              <a:t>Loss of apical dominance due to deficiency of Auxin thus plant become many branched and its looks bunchy.</a:t>
            </a:r>
            <a:endParaRPr lang="en-US" b="1" dirty="0"/>
          </a:p>
          <a:p>
            <a:pPr marL="514350" lvl="0" indent="-514350">
              <a:buFont typeface="+mj-lt"/>
              <a:buAutoNum type="arabicPeriod"/>
            </a:pPr>
            <a:r>
              <a:rPr lang="en-US" dirty="0"/>
              <a:t>Fruits and flashy roots &amp; tubers also develop necrotic spots.</a:t>
            </a:r>
            <a:endParaRPr lang="en-US" b="1" dirty="0"/>
          </a:p>
          <a:p>
            <a:endParaRPr lang="en-US" dirty="0"/>
          </a:p>
        </p:txBody>
      </p:sp>
    </p:spTree>
    <p:extLst>
      <p:ext uri="{BB962C8B-B14F-4D97-AF65-F5344CB8AC3E}">
        <p14:creationId xmlns:p14="http://schemas.microsoft.com/office/powerpoint/2010/main" val="389694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85000" lnSpcReduction="20000"/>
          </a:bodyPr>
          <a:lstStyle/>
          <a:p>
            <a:pPr marL="0" indent="0">
              <a:buNone/>
            </a:pPr>
            <a:r>
              <a:rPr lang="en-US" b="1" dirty="0" smtClean="0"/>
              <a:t>3. Protein</a:t>
            </a:r>
            <a:r>
              <a:rPr lang="en-US" b="1" dirty="0"/>
              <a:t>, amino acids &amp; nitrate metabolism:</a:t>
            </a:r>
          </a:p>
          <a:p>
            <a:pPr marL="0" indent="0">
              <a:buNone/>
            </a:pPr>
            <a:r>
              <a:rPr lang="en-US" dirty="0"/>
              <a:t>Remobilization of Nitrogen towards the formation of amino acids is reduced by deficiency of Boron thus protein synthesis is affected.</a:t>
            </a:r>
            <a:endParaRPr lang="en-US" b="1" dirty="0"/>
          </a:p>
          <a:p>
            <a:pPr marL="0" indent="0">
              <a:buNone/>
            </a:pPr>
            <a:endParaRPr lang="en-US" b="1" dirty="0" smtClean="0"/>
          </a:p>
          <a:p>
            <a:pPr marL="0" indent="0">
              <a:buNone/>
            </a:pPr>
            <a:r>
              <a:rPr lang="en-US" b="1" dirty="0" smtClean="0"/>
              <a:t>4</a:t>
            </a:r>
            <a:r>
              <a:rPr lang="en-US" dirty="0"/>
              <a:t>.</a:t>
            </a:r>
            <a:r>
              <a:rPr lang="en-US" b="1" dirty="0"/>
              <a:t> Stability of membrane:</a:t>
            </a:r>
          </a:p>
          <a:p>
            <a:pPr marL="0" indent="0">
              <a:buNone/>
            </a:pPr>
            <a:r>
              <a:rPr lang="en-US" dirty="0"/>
              <a:t>In lipid per oxidation, OH</a:t>
            </a:r>
            <a:r>
              <a:rPr lang="en-US" baseline="30000" dirty="0"/>
              <a:t>­­‑</a:t>
            </a:r>
            <a:r>
              <a:rPr lang="en-US" dirty="0"/>
              <a:t> groups of cell membrane are replaced thus membrane permeability is reduced. The Boron plays role in membrane stability at bridging of disrupted membrane sites.</a:t>
            </a:r>
            <a:endParaRPr lang="en-US" b="1" dirty="0"/>
          </a:p>
          <a:p>
            <a:pPr marL="0" indent="0">
              <a:buNone/>
            </a:pPr>
            <a:endParaRPr lang="en-US" b="1" dirty="0" smtClean="0"/>
          </a:p>
          <a:p>
            <a:pPr marL="0" indent="0">
              <a:buNone/>
            </a:pPr>
            <a:r>
              <a:rPr lang="en-US" b="1" dirty="0" smtClean="0"/>
              <a:t>5</a:t>
            </a:r>
            <a:r>
              <a:rPr lang="en-US" dirty="0"/>
              <a:t>.</a:t>
            </a:r>
            <a:r>
              <a:rPr lang="en-US" b="1" dirty="0"/>
              <a:t> Pollen tube elongation requires Boron:</a:t>
            </a:r>
          </a:p>
          <a:p>
            <a:pPr marL="0" indent="0">
              <a:buNone/>
            </a:pPr>
            <a:r>
              <a:rPr lang="en-US" dirty="0"/>
              <a:t>Pollen tube elongation requires boron. If Boron is deficient, flower formation &amp; fruit formation is affected as well as seed formation is also affected.</a:t>
            </a:r>
            <a:endParaRPr lang="en-US" b="1" dirty="0"/>
          </a:p>
          <a:p>
            <a:endParaRPr lang="en-US" dirty="0"/>
          </a:p>
        </p:txBody>
      </p:sp>
    </p:spTree>
    <p:extLst>
      <p:ext uri="{BB962C8B-B14F-4D97-AF65-F5344CB8AC3E}">
        <p14:creationId xmlns:p14="http://schemas.microsoft.com/office/powerpoint/2010/main" val="217525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buNone/>
            </a:pPr>
            <a:r>
              <a:rPr lang="en-US" b="1" dirty="0"/>
              <a:t>Fertilizers: </a:t>
            </a:r>
            <a:r>
              <a:rPr lang="en-US" dirty="0"/>
              <a:t>Boric acid, borax, Sodium </a:t>
            </a:r>
            <a:r>
              <a:rPr lang="en-US" dirty="0" err="1" smtClean="0"/>
              <a:t>pentaborate</a:t>
            </a:r>
            <a:r>
              <a:rPr lang="en-US" dirty="0" smtClean="0"/>
              <a:t>, </a:t>
            </a:r>
            <a:r>
              <a:rPr lang="en-US" dirty="0" err="1"/>
              <a:t>Solubor</a:t>
            </a:r>
            <a:endParaRPr lang="en-US" dirty="0"/>
          </a:p>
          <a:p>
            <a:pPr marL="0" indent="0">
              <a:buNone/>
            </a:pPr>
            <a:endParaRPr lang="en-US" dirty="0"/>
          </a:p>
          <a:p>
            <a:pPr marL="0" indent="0">
              <a:buNone/>
            </a:pPr>
            <a:endParaRPr lang="en-US" dirty="0" smtClean="0"/>
          </a:p>
          <a:p>
            <a:pPr marL="0" indent="0">
              <a:buNone/>
            </a:pPr>
            <a:endParaRPr lang="en-US" dirty="0" smtClean="0"/>
          </a:p>
          <a:p>
            <a:pPr marL="0" indent="0">
              <a:buNone/>
            </a:pPr>
            <a:endParaRPr lang="en-US" b="1" dirty="0"/>
          </a:p>
          <a:p>
            <a:pPr marL="0" indent="0" algn="ctr">
              <a:buNone/>
            </a:pPr>
            <a:endParaRPr lang="en-US" b="1"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96797735"/>
              </p:ext>
            </p:extLst>
          </p:nvPr>
        </p:nvGraphicFramePr>
        <p:xfrm>
          <a:off x="381000" y="1923237"/>
          <a:ext cx="8229600" cy="3728649"/>
        </p:xfrm>
        <a:graphic>
          <a:graphicData uri="http://schemas.openxmlformats.org/drawingml/2006/table">
            <a:tbl>
              <a:tblPr firstRow="1" bandRow="1">
                <a:tableStyleId>{5C22544A-7EE6-4342-B048-85BDC9FD1C3A}</a:tableStyleId>
              </a:tblPr>
              <a:tblGrid>
                <a:gridCol w="1447800"/>
                <a:gridCol w="4038600"/>
                <a:gridCol w="2743200"/>
              </a:tblGrid>
              <a:tr h="1656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t>Sr. No.	</a:t>
                      </a:r>
                      <a:endParaRPr lang="en-US" sz="2800" dirty="0"/>
                    </a:p>
                  </a:txBody>
                  <a:tcPr/>
                </a:tc>
                <a:tc>
                  <a:txBody>
                    <a:bodyPr/>
                    <a:lstStyle/>
                    <a:p>
                      <a:r>
                        <a:rPr lang="en-US" sz="2800" b="1" dirty="0" smtClean="0"/>
                        <a:t>Boron fertilizer 	</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t>Boron %age</a:t>
                      </a:r>
                    </a:p>
                    <a:p>
                      <a:endParaRPr lang="en-US" sz="2800" dirty="0"/>
                    </a:p>
                  </a:txBody>
                  <a:tcPr/>
                </a:tc>
              </a:tr>
              <a:tr h="446519">
                <a:tc>
                  <a:txBody>
                    <a:bodyPr/>
                    <a:lstStyle/>
                    <a:p>
                      <a:r>
                        <a:rPr lang="en-US" sz="2800" dirty="0" smtClean="0"/>
                        <a:t>1</a:t>
                      </a:r>
                      <a:endParaRPr lang="en-US" sz="2800" dirty="0"/>
                    </a:p>
                  </a:txBody>
                  <a:tcPr/>
                </a:tc>
                <a:tc>
                  <a:txBody>
                    <a:bodyPr/>
                    <a:lstStyle/>
                    <a:p>
                      <a:r>
                        <a:rPr lang="en-US" sz="2800" dirty="0" smtClean="0"/>
                        <a:t>Borax</a:t>
                      </a:r>
                      <a:endParaRPr lang="en-US" sz="2800" dirty="0"/>
                    </a:p>
                  </a:txBody>
                  <a:tcPr/>
                </a:tc>
                <a:tc>
                  <a:txBody>
                    <a:bodyPr/>
                    <a:lstStyle/>
                    <a:p>
                      <a:r>
                        <a:rPr lang="en-US" sz="2800" dirty="0" smtClean="0"/>
                        <a:t>11</a:t>
                      </a:r>
                      <a:endParaRPr lang="en-US" sz="2800" dirty="0"/>
                    </a:p>
                  </a:txBody>
                  <a:tcPr/>
                </a:tc>
              </a:tr>
              <a:tr h="446519">
                <a:tc>
                  <a:txBody>
                    <a:bodyPr/>
                    <a:lstStyle/>
                    <a:p>
                      <a:r>
                        <a:rPr lang="en-US" sz="2800" dirty="0" smtClean="0"/>
                        <a:t>2</a:t>
                      </a:r>
                      <a:endParaRPr lang="en-US" sz="2800" dirty="0"/>
                    </a:p>
                  </a:txBody>
                  <a:tcPr/>
                </a:tc>
                <a:tc>
                  <a:txBody>
                    <a:bodyPr/>
                    <a:lstStyle/>
                    <a:p>
                      <a:r>
                        <a:rPr lang="en-US" sz="2800" dirty="0" smtClean="0"/>
                        <a:t>Boric acid</a:t>
                      </a:r>
                      <a:endParaRPr lang="en-US" sz="2800" dirty="0"/>
                    </a:p>
                  </a:txBody>
                  <a:tcPr/>
                </a:tc>
                <a:tc>
                  <a:txBody>
                    <a:bodyPr/>
                    <a:lstStyle/>
                    <a:p>
                      <a:r>
                        <a:rPr lang="en-US" sz="2800" dirty="0" smtClean="0"/>
                        <a:t>17</a:t>
                      </a:r>
                      <a:endParaRPr lang="en-US" sz="2800" dirty="0"/>
                    </a:p>
                  </a:txBody>
                  <a:tcPr/>
                </a:tc>
              </a:tr>
              <a:tr h="446519">
                <a:tc>
                  <a:txBody>
                    <a:bodyPr/>
                    <a:lstStyle/>
                    <a:p>
                      <a:r>
                        <a:rPr lang="en-US" sz="2800" dirty="0" smtClean="0"/>
                        <a:t>3</a:t>
                      </a:r>
                      <a:endParaRPr lang="en-US" sz="2800" dirty="0"/>
                    </a:p>
                  </a:txBody>
                  <a:tcPr/>
                </a:tc>
                <a:tc>
                  <a:txBody>
                    <a:bodyPr/>
                    <a:lstStyle/>
                    <a:p>
                      <a:r>
                        <a:rPr lang="en-US" sz="2800" dirty="0" smtClean="0"/>
                        <a:t>Sodium </a:t>
                      </a:r>
                      <a:r>
                        <a:rPr lang="en-US" sz="2800" dirty="0" err="1" smtClean="0"/>
                        <a:t>pentaborate</a:t>
                      </a:r>
                      <a:endParaRPr lang="en-US" sz="2800" dirty="0"/>
                    </a:p>
                  </a:txBody>
                  <a:tcPr/>
                </a:tc>
                <a:tc>
                  <a:txBody>
                    <a:bodyPr/>
                    <a:lstStyle/>
                    <a:p>
                      <a:r>
                        <a:rPr lang="en-US" sz="2800" dirty="0" smtClean="0"/>
                        <a:t>18</a:t>
                      </a:r>
                      <a:endParaRPr lang="en-US" sz="2800" dirty="0"/>
                    </a:p>
                  </a:txBody>
                  <a:tcPr/>
                </a:tc>
              </a:tr>
              <a:tr h="446519">
                <a:tc>
                  <a:txBody>
                    <a:bodyPr/>
                    <a:lstStyle/>
                    <a:p>
                      <a:r>
                        <a:rPr lang="en-US" sz="2800" dirty="0" smtClean="0"/>
                        <a:t>4</a:t>
                      </a:r>
                      <a:endParaRPr lang="en-US" sz="2800" dirty="0"/>
                    </a:p>
                  </a:txBody>
                  <a:tcPr/>
                </a:tc>
                <a:tc>
                  <a:txBody>
                    <a:bodyPr/>
                    <a:lstStyle/>
                    <a:p>
                      <a:r>
                        <a:rPr lang="en-US" sz="2800" dirty="0" err="1" smtClean="0"/>
                        <a:t>Solubor</a:t>
                      </a:r>
                      <a:endParaRPr lang="en-US" sz="2800" dirty="0"/>
                    </a:p>
                  </a:txBody>
                  <a:tcPr/>
                </a:tc>
                <a:tc>
                  <a:txBody>
                    <a:bodyPr/>
                    <a:lstStyle/>
                    <a:p>
                      <a:r>
                        <a:rPr lang="en-US" sz="2800" dirty="0" smtClean="0"/>
                        <a:t>20</a:t>
                      </a:r>
                      <a:endParaRPr lang="en-US" sz="2800" dirty="0"/>
                    </a:p>
                  </a:txBody>
                  <a:tcPr/>
                </a:tc>
              </a:tr>
            </a:tbl>
          </a:graphicData>
        </a:graphic>
      </p:graphicFrame>
    </p:spTree>
    <p:extLst>
      <p:ext uri="{BB962C8B-B14F-4D97-AF65-F5344CB8AC3E}">
        <p14:creationId xmlns:p14="http://schemas.microsoft.com/office/powerpoint/2010/main" val="541935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556</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5. BORON (B):</vt:lpstr>
      <vt:lpstr>PowerPoint Presentation</vt:lpstr>
      <vt:lpstr>PowerPoint Presentation</vt:lpstr>
      <vt:lpstr>B) Metabolic Roles: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BORON (B):</dc:title>
  <dc:creator>Dr Ehsan</dc:creator>
  <cp:lastModifiedBy>Windows User</cp:lastModifiedBy>
  <cp:revision>1</cp:revision>
  <dcterms:created xsi:type="dcterms:W3CDTF">2006-08-16T00:00:00Z</dcterms:created>
  <dcterms:modified xsi:type="dcterms:W3CDTF">2020-04-18T18:21:02Z</dcterms:modified>
</cp:coreProperties>
</file>