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56" r:id="rId2"/>
    <p:sldId id="257" r:id="rId3"/>
    <p:sldId id="258" r:id="rId4"/>
    <p:sldId id="259" r:id="rId5"/>
    <p:sldId id="288" r:id="rId6"/>
    <p:sldId id="289" r:id="rId7"/>
    <p:sldId id="271" r:id="rId8"/>
    <p:sldId id="272" r:id="rId9"/>
    <p:sldId id="270" r:id="rId10"/>
    <p:sldId id="290" r:id="rId11"/>
    <p:sldId id="273" r:id="rId12"/>
    <p:sldId id="274" r:id="rId13"/>
    <p:sldId id="276" r:id="rId14"/>
    <p:sldId id="277" r:id="rId15"/>
    <p:sldId id="278" r:id="rId16"/>
    <p:sldId id="279" r:id="rId17"/>
    <p:sldId id="280" r:id="rId18"/>
    <p:sldId id="281" r:id="rId19"/>
    <p:sldId id="282" r:id="rId20"/>
    <p:sldId id="283" r:id="rId21"/>
    <p:sldId id="284" r:id="rId22"/>
    <p:sldId id="285" r:id="rId23"/>
    <p:sldId id="263" r:id="rId24"/>
    <p:sldId id="265" r:id="rId25"/>
    <p:sldId id="266" r:id="rId26"/>
    <p:sldId id="267" r:id="rId27"/>
    <p:sldId id="268" r:id="rId28"/>
    <p:sldId id="28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4" d="100"/>
          <a:sy n="74" d="100"/>
        </p:scale>
        <p:origin x="54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1B1FA3-FE81-4610-B980-AD6AB7EECEF2}" type="datetimeFigureOut">
              <a:rPr lang="en-US" smtClean="0"/>
              <a:t>02-Dec-20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22038-520A-478F-9DC7-6479E7ABA62E}" type="slidenum">
              <a:rPr lang="en-US" smtClean="0"/>
              <a:t>‹#›</a:t>
            </a:fld>
            <a:endParaRPr lang="en-US"/>
          </a:p>
        </p:txBody>
      </p:sp>
    </p:spTree>
    <p:extLst>
      <p:ext uri="{BB962C8B-B14F-4D97-AF65-F5344CB8AC3E}">
        <p14:creationId xmlns:p14="http://schemas.microsoft.com/office/powerpoint/2010/main" val="256741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66A85DBF-65E2-42A0-97CD-5F363225A355}" type="datetime1">
              <a:rPr lang="en-US" smtClean="0"/>
              <a:t>02-Dec-20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College of Pharmacy,University of Sargodha</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B92CCE-B6F4-418F-AC98-E9CBD965AE13}" type="datetime1">
              <a:rPr lang="en-US" smtClean="0"/>
              <a:t>02-Dec-20</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9A913B-2829-4E26-9899-3E6BACA627D4}" type="datetime1">
              <a:rPr lang="en-US" smtClean="0"/>
              <a:t>02-Dec-20</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94E784-395D-412E-BE43-F4C170B19751}" type="datetime1">
              <a:rPr lang="en-US" smtClean="0"/>
              <a:t>02-Dec-20</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54A0D7-2121-4DE9-AFEA-88B8C03B6AF2}" type="datetime1">
              <a:rPr lang="en-US" smtClean="0"/>
              <a:t>02-Dec-20</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A88688-7BE7-42BD-8D3A-4F4E17998B6F}" type="datetime1">
              <a:rPr lang="en-US" smtClean="0"/>
              <a:t>02-Dec-20</a:t>
            </a:fld>
            <a:endParaRPr lang="en-US"/>
          </a:p>
        </p:txBody>
      </p:sp>
      <p:sp>
        <p:nvSpPr>
          <p:cNvPr id="6" name="Footer Placeholder 5"/>
          <p:cNvSpPr>
            <a:spLocks noGrp="1"/>
          </p:cNvSpPr>
          <p:nvPr>
            <p:ph type="ftr" sz="quarter" idx="11"/>
          </p:nvPr>
        </p:nvSpPr>
        <p:spPr/>
        <p:txBody>
          <a:bodyPr/>
          <a:lstStyle/>
          <a:p>
            <a:r>
              <a:rPr lang="en-US" smtClean="0"/>
              <a:t>College of Pharmacy,University of Sargodha</a:t>
            </a:r>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5003C71-D625-4E98-87E0-E6732B0C80E5}" type="datetime1">
              <a:rPr lang="en-US" smtClean="0"/>
              <a:t>02-Dec-20</a:t>
            </a:fld>
            <a:endParaRPr lang="en-US"/>
          </a:p>
        </p:txBody>
      </p:sp>
      <p:sp>
        <p:nvSpPr>
          <p:cNvPr id="8" name="Footer Placeholder 7"/>
          <p:cNvSpPr>
            <a:spLocks noGrp="1"/>
          </p:cNvSpPr>
          <p:nvPr>
            <p:ph type="ftr" sz="quarter" idx="11"/>
          </p:nvPr>
        </p:nvSpPr>
        <p:spPr/>
        <p:txBody>
          <a:bodyPr/>
          <a:lstStyle/>
          <a:p>
            <a:r>
              <a:rPr lang="en-US" smtClean="0"/>
              <a:t>College of Pharmacy,University of Sargodha</a:t>
            </a:r>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8303033-DEB6-47D6-B48A-E75099521CC4}" type="datetime1">
              <a:rPr lang="en-US" smtClean="0"/>
              <a:t>02-Dec-20</a:t>
            </a:fld>
            <a:endParaRPr lang="en-US"/>
          </a:p>
        </p:txBody>
      </p:sp>
      <p:sp>
        <p:nvSpPr>
          <p:cNvPr id="4" name="Footer Placeholder 3"/>
          <p:cNvSpPr>
            <a:spLocks noGrp="1"/>
          </p:cNvSpPr>
          <p:nvPr>
            <p:ph type="ftr" sz="quarter" idx="11"/>
          </p:nvPr>
        </p:nvSpPr>
        <p:spPr/>
        <p:txBody>
          <a:bodyPr/>
          <a:lstStyle/>
          <a:p>
            <a:r>
              <a:rPr lang="en-US" smtClean="0"/>
              <a:t>College of Pharmacy,University of Sargodha</a:t>
            </a:r>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4AE9-1221-4755-BF9D-0D3DA9906D20}" type="datetime1">
              <a:rPr lang="en-US" smtClean="0"/>
              <a:t>02-Dec-20</a:t>
            </a:fld>
            <a:endParaRPr lang="en-US"/>
          </a:p>
        </p:txBody>
      </p:sp>
      <p:sp>
        <p:nvSpPr>
          <p:cNvPr id="3" name="Footer Placeholder 2"/>
          <p:cNvSpPr>
            <a:spLocks noGrp="1"/>
          </p:cNvSpPr>
          <p:nvPr>
            <p:ph type="ftr" sz="quarter" idx="11"/>
          </p:nvPr>
        </p:nvSpPr>
        <p:spPr/>
        <p:txBody>
          <a:bodyPr/>
          <a:lstStyle/>
          <a:p>
            <a:r>
              <a:rPr lang="en-US" smtClean="0"/>
              <a:t>College of Pharmacy,University of Sargodha</a:t>
            </a:r>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944F69EA-1758-49E5-B150-25F2CB0C6F75}" type="datetime1">
              <a:rPr lang="en-US" smtClean="0"/>
              <a:t>02-Dec-20</a:t>
            </a:fld>
            <a:endParaRPr lang="en-US"/>
          </a:p>
        </p:txBody>
      </p:sp>
      <p:sp>
        <p:nvSpPr>
          <p:cNvPr id="6" name="Footer Placeholder 5"/>
          <p:cNvSpPr>
            <a:spLocks noGrp="1"/>
          </p:cNvSpPr>
          <p:nvPr>
            <p:ph type="ftr" sz="quarter" idx="11"/>
          </p:nvPr>
        </p:nvSpPr>
        <p:spPr/>
        <p:txBody>
          <a:bodyPr/>
          <a:lstStyle/>
          <a:p>
            <a:r>
              <a:rPr lang="en-US" smtClean="0"/>
              <a:t>College of Pharmacy,University of Sargodha</a:t>
            </a:r>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FA3465A4-BC47-4411-A94B-88180894D41C}" type="datetime1">
              <a:rPr lang="en-US" smtClean="0"/>
              <a:t>02-Dec-20</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lstStyle>
          <a:p>
            <a:r>
              <a:rPr lang="en-US" smtClean="0"/>
              <a:t>College of Pharmacy,University of Sargodha</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B618960-8005-486C-9A75-10CB2AAC16F9}" type="slidenum">
              <a:rPr lang="en-US" smtClean="0"/>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lstStyle>
          <a:p>
            <a:fld id="{8FB4409D-11DB-4EDA-9B03-D114D67C5B3B}" type="datetime1">
              <a:rPr lang="en-US" smtClean="0"/>
              <a:t>02-Dec-20</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lstStyle>
          <a:p>
            <a:r>
              <a:rPr lang="en-US" smtClean="0"/>
              <a:t>College of Pharmacy,University of Sargodha</a:t>
            </a:r>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83477"/>
            <a:ext cx="9144000" cy="1460937"/>
          </a:xfrm>
        </p:spPr>
        <p:txBody>
          <a:bodyPr/>
          <a:lstStyle/>
          <a:p>
            <a:r>
              <a:rPr lang="en-US" b="1" dirty="0" smtClean="0"/>
              <a:t>Geriatric Pharmacy Practice</a:t>
            </a:r>
            <a:endParaRPr lang="en-US" b="1" dirty="0"/>
          </a:p>
        </p:txBody>
      </p:sp>
      <p:sp>
        <p:nvSpPr>
          <p:cNvPr id="3" name="Subtitle 2"/>
          <p:cNvSpPr>
            <a:spLocks noGrp="1"/>
          </p:cNvSpPr>
          <p:nvPr>
            <p:ph type="subTitle" idx="1"/>
          </p:nvPr>
        </p:nvSpPr>
        <p:spPr>
          <a:xfrm>
            <a:off x="1524000" y="3867806"/>
            <a:ext cx="9144000" cy="2301765"/>
          </a:xfrm>
        </p:spPr>
        <p:txBody>
          <a:bodyPr>
            <a:normAutofit/>
          </a:bodyPr>
          <a:lstStyle/>
          <a:p>
            <a:pPr algn="ctr"/>
            <a:endParaRPr lang="en-US" dirty="0" smtClean="0"/>
          </a:p>
        </p:txBody>
      </p:sp>
      <p:sp>
        <p:nvSpPr>
          <p:cNvPr id="4" name="Slide Number Placeholder 3"/>
          <p:cNvSpPr>
            <a:spLocks noGrp="1"/>
          </p:cNvSpPr>
          <p:nvPr>
            <p:ph type="sldNum" sz="quarter" idx="12"/>
          </p:nvPr>
        </p:nvSpPr>
        <p:spPr/>
        <p:txBody>
          <a:bodyPr/>
          <a:lstStyle/>
          <a:p>
            <a:fld id="{9B618960-8005-486C-9A75-10CB2AAC16F9}" type="slidenum">
              <a:rPr lang="en-US" smtClean="0"/>
              <a:t>1</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57200" y="1481138"/>
            <a:ext cx="10515600" cy="4525962"/>
          </a:xfrm>
        </p:spPr>
        <p:txBody>
          <a:bodyPr>
            <a:normAutofit/>
          </a:bodyPr>
          <a:lstStyle/>
          <a:p>
            <a:pPr algn="ctr"/>
            <a:endParaRPr lang="en-US" sz="3200" b="1" dirty="0" smtClean="0"/>
          </a:p>
          <a:p>
            <a:pPr algn="ctr"/>
            <a:endParaRPr lang="en-US" sz="3200" b="1" dirty="0" smtClean="0"/>
          </a:p>
          <a:p>
            <a:pPr algn="ctr"/>
            <a:r>
              <a:rPr lang="en-US" sz="3200" b="1" dirty="0" smtClean="0"/>
              <a:t>Improving Communication With Older Patients</a:t>
            </a:r>
            <a:endParaRPr lang="en-US" sz="3200" b="1" dirty="0"/>
          </a:p>
        </p:txBody>
      </p:sp>
      <p:sp>
        <p:nvSpPr>
          <p:cNvPr id="4" name="Slide Number Placeholder 3"/>
          <p:cNvSpPr>
            <a:spLocks noGrp="1"/>
          </p:cNvSpPr>
          <p:nvPr>
            <p:ph type="sldNum" sz="quarter" idx="12"/>
          </p:nvPr>
        </p:nvSpPr>
        <p:spPr/>
        <p:txBody>
          <a:bodyPr/>
          <a:lstStyle/>
          <a:p>
            <a:fld id="{9B618960-8005-486C-9A75-10CB2AAC16F9}" type="slidenum">
              <a:rPr lang="en-US" smtClean="0"/>
              <a:t>10</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communication process in general is complex and can be further complicated by age. </a:t>
            </a:r>
          </a:p>
          <a:p>
            <a:r>
              <a:rPr lang="en-US" dirty="0" smtClean="0"/>
              <a:t>One of the biggest problems (healthcare providers) face when dealing with older patients is that they are actually more heterogeneous than younger people.</a:t>
            </a:r>
          </a:p>
          <a:p>
            <a:r>
              <a:rPr lang="en-US" dirty="0" smtClean="0"/>
              <a:t>Their wide range of life experiences and cultural backgrounds often influence their “perception of illness, willingness to adhere to medical regimens and ability to communicate effectively with health care providers.</a:t>
            </a:r>
          </a:p>
          <a:p>
            <a:endParaRPr lang="en-US" dirty="0"/>
          </a:p>
        </p:txBody>
      </p:sp>
      <p:sp>
        <p:nvSpPr>
          <p:cNvPr id="3" name="Title 2"/>
          <p:cNvSpPr>
            <a:spLocks noGrp="1"/>
          </p:cNvSpPr>
          <p:nvPr>
            <p:ph type="title"/>
          </p:nvPr>
        </p:nvSpPr>
        <p:spPr>
          <a:xfrm>
            <a:off x="609600" y="274638"/>
            <a:ext cx="10972800" cy="881062"/>
          </a:xfrm>
        </p:spPr>
        <p:txBody>
          <a:bodyPr>
            <a:normAutofit fontScale="90000"/>
          </a:bodyPr>
          <a:lstStyle/>
          <a:p>
            <a:r>
              <a:rPr lang="en-US" dirty="0" smtClean="0"/>
              <a:t/>
            </a:r>
            <a:br>
              <a:rPr lang="en-US" dirty="0" smtClean="0"/>
            </a:br>
            <a:r>
              <a:rPr lang="en-US" dirty="0" smtClean="0"/>
              <a:t>Improving Communication With Older Patients</a:t>
            </a: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11</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smtClean="0"/>
              <a:t>Studies have shown that older patients receive less information from physicians than younger patients do, when, in fact, they desire more information from their physicians. </a:t>
            </a:r>
          </a:p>
          <a:p>
            <a:r>
              <a:rPr lang="en-US" dirty="0" smtClean="0"/>
              <a:t>Because of their increased need for information and their likelihood to communicate poorly, to be nervous and to lack focus, older patients are going to require additional time. </a:t>
            </a:r>
          </a:p>
          <a:p>
            <a:r>
              <a:rPr lang="en-US" dirty="0" smtClean="0"/>
              <a:t>Plan for it, and do not appear rushed or uninterested. Your patients will sense it and shut down, making effective communication nearly impossible</a:t>
            </a:r>
          </a:p>
          <a:p>
            <a:endParaRPr lang="en-US" dirty="0"/>
          </a:p>
        </p:txBody>
      </p:sp>
      <p:sp>
        <p:nvSpPr>
          <p:cNvPr id="3" name="Title 2"/>
          <p:cNvSpPr>
            <a:spLocks noGrp="1"/>
          </p:cNvSpPr>
          <p:nvPr>
            <p:ph type="title"/>
          </p:nvPr>
        </p:nvSpPr>
        <p:spPr/>
        <p:txBody>
          <a:bodyPr>
            <a:normAutofit fontScale="90000"/>
          </a:bodyPr>
          <a:lstStyle/>
          <a:p>
            <a:r>
              <a:rPr lang="en-US" dirty="0" smtClean="0"/>
              <a:t>Allow Extra Time For Older Patients</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12</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Eye contact is one of the most direct and powerful forms of nonverbal communication. </a:t>
            </a:r>
          </a:p>
          <a:p>
            <a:r>
              <a:rPr lang="en-US" dirty="0" smtClean="0"/>
              <a:t>It tells patients that you are interested in them and they can trust you.</a:t>
            </a:r>
          </a:p>
          <a:p>
            <a:r>
              <a:rPr lang="en-US" dirty="0" smtClean="0"/>
              <a:t>Maintaining eye contact creates a more positive, comfortable atmosphere that may result in patients opening up and providing additional information.</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Maintain Eye Contact</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13</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smtClean="0"/>
              <a:t>Good communication depends on good listening, so be conscious of whether you are really listening to what older patients are telling you. </a:t>
            </a:r>
          </a:p>
          <a:p>
            <a:r>
              <a:rPr lang="en-US" dirty="0" smtClean="0"/>
              <a:t>Many of the problems associated with noncompliance can be reduced or eliminated simply by taking time to listen to what the patient has to say.</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Listen</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14</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The rate at which an older person learns is often much slower than that of a younger person.</a:t>
            </a:r>
          </a:p>
          <a:p>
            <a:r>
              <a:rPr lang="en-US" dirty="0" smtClean="0"/>
              <a:t>Therefore, the rate at which you provide information can greatly affect how much your older patients can take in, learn and commit to memory.</a:t>
            </a:r>
          </a:p>
          <a:p>
            <a:r>
              <a:rPr lang="en-US" dirty="0" smtClean="0"/>
              <a:t>Don’t rush through your instructions to these patients. </a:t>
            </a:r>
          </a:p>
          <a:p>
            <a:r>
              <a:rPr lang="en-US" dirty="0" smtClean="0"/>
              <a:t>Speak clearly and loudly enough for them to hear you, but do not shout.</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Speak Slowly, Clearly and Loudly</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15</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Simplifying information and speaking in a manner that can be easily understood is one of the best to ensure that your patients will follow your instructions. </a:t>
            </a:r>
          </a:p>
          <a:p>
            <a:r>
              <a:rPr lang="en-US" dirty="0" smtClean="0"/>
              <a:t>Do not use medical jargon or technical terms that are difficult for the layperson to understand. </a:t>
            </a:r>
          </a:p>
          <a:p>
            <a:r>
              <a:rPr lang="en-US" dirty="0" smtClean="0"/>
              <a:t>In addition, do not assume that patients will understand even basic medical terminology. </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Use Short, Simple Words and Sentences</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16</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Information overload can confuse patients. </a:t>
            </a:r>
          </a:p>
          <a:p>
            <a:r>
              <a:rPr lang="en-US" dirty="0" smtClean="0"/>
              <a:t>Avoid this, instead of providing a long, detailed explanation to a patient, try the information in outline form. </a:t>
            </a:r>
          </a:p>
          <a:p>
            <a:r>
              <a:rPr lang="en-US" dirty="0" smtClean="0"/>
              <a:t>This allow you to explain important information in a series of steps. </a:t>
            </a:r>
          </a:p>
          <a:p>
            <a:r>
              <a:rPr lang="en-US" dirty="0" smtClean="0"/>
              <a:t>For example, first talk about the heart; second, talk about blood pressure; and third, talk about treating blood pressure.</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Stick To One Topic At A Time.</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17</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When giving patients instructions, avoid making them overly complicated or confusing.</a:t>
            </a:r>
          </a:p>
          <a:p>
            <a:r>
              <a:rPr lang="en-US" dirty="0" smtClean="0"/>
              <a:t>Instead, write down your instructions in a basic, easy-to-follow format. </a:t>
            </a:r>
          </a:p>
          <a:p>
            <a:r>
              <a:rPr lang="en-US" dirty="0" smtClean="0"/>
              <a:t>Writing is a more permanent form of communication than speaking and provides the opportunity for the patient to later review what you have said in a less stressful environment.</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Simplify and Write Down Your Instructions</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18</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Visual aids will help patients better understand their condition and treatment. </a:t>
            </a:r>
          </a:p>
          <a:p>
            <a:endParaRPr lang="en-US" dirty="0" smtClean="0"/>
          </a:p>
          <a:p>
            <a:r>
              <a:rPr lang="en-US" dirty="0" smtClean="0"/>
              <a:t>Pictures can be particularly helpful since patients can take home a copy for future reference. </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Use Charts, Models and Pictures</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19</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Communication barriers in elderly patients.</a:t>
            </a:r>
          </a:p>
          <a:p>
            <a:pPr>
              <a:buFont typeface="Wingdings" panose="05000000000000000000" pitchFamily="2" charset="2"/>
              <a:buChar char="Ø"/>
            </a:pPr>
            <a:r>
              <a:rPr lang="en-US" dirty="0" smtClean="0"/>
              <a:t>Role of clinical pharmacist in geriatric health problems</a:t>
            </a:r>
          </a:p>
          <a:p>
            <a:pPr>
              <a:buNone/>
            </a:pPr>
            <a:endParaRPr lang="en-US" dirty="0"/>
          </a:p>
        </p:txBody>
      </p:sp>
      <p:sp>
        <p:nvSpPr>
          <p:cNvPr id="2" name="Title 1"/>
          <p:cNvSpPr>
            <a:spLocks noGrp="1"/>
          </p:cNvSpPr>
          <p:nvPr>
            <p:ph type="title"/>
          </p:nvPr>
        </p:nvSpPr>
        <p:spPr/>
        <p:txBody>
          <a:bodyPr/>
          <a:lstStyle/>
          <a:p>
            <a:r>
              <a:rPr lang="en-US" b="1" dirty="0" smtClean="0"/>
              <a:t>Contents</a:t>
            </a:r>
            <a:endParaRPr lang="en-US" b="1" dirty="0"/>
          </a:p>
        </p:txBody>
      </p:sp>
      <p:sp>
        <p:nvSpPr>
          <p:cNvPr id="4" name="Slide Number Placeholder 3"/>
          <p:cNvSpPr>
            <a:spLocks noGrp="1"/>
          </p:cNvSpPr>
          <p:nvPr>
            <p:ph type="sldNum" sz="quarter" idx="12"/>
          </p:nvPr>
        </p:nvSpPr>
        <p:spPr/>
        <p:txBody>
          <a:bodyPr/>
          <a:lstStyle/>
          <a:p>
            <a:fld id="{9B618960-8005-486C-9A75-10CB2AAC16F9}" type="slidenum">
              <a:rPr lang="en-US" smtClean="0"/>
              <a:t>2</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As you discuss the most important points with your patients, ask them to repeat your instructions.</a:t>
            </a:r>
          </a:p>
          <a:p>
            <a:r>
              <a:rPr lang="en-US" dirty="0" smtClean="0"/>
              <a:t>If after hearing what the patient has to say you conclude that he or she did not understand your instructions, simply repeating them may work, since repetition leads to greater recall.</a:t>
            </a:r>
          </a:p>
          <a:p>
            <a:r>
              <a:rPr lang="en-US" dirty="0" smtClean="0"/>
              <a:t>You may also want elderly patients to bring a family member or friend in during the conversation to ensure information is understood.</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Frequently Summarize The Most Important Points</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20</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smtClean="0"/>
              <a:t>The National Council on Patient Information and Education recommends having a nurse or pharmacist repeat instructions for taking medications, and it advises always combining written and oral instructions.</a:t>
            </a:r>
          </a:p>
          <a:p>
            <a:r>
              <a:rPr lang="en-US" dirty="0" smtClean="0"/>
              <a:t>However, be aware that if patients require a second or third repeat, they may become frustrated and disregard the information altogether. </a:t>
            </a:r>
          </a:p>
          <a:p>
            <a:r>
              <a:rPr lang="en-US" dirty="0" smtClean="0"/>
              <a:t>An effective technique to try at that point is to rephrase the message, making it shorter and simpler. </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Teach-Back Principles</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21</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Once you have explained the treatment and provided all the necessary information, give your patients ample opportunity to ask questions. </a:t>
            </a:r>
          </a:p>
          <a:p>
            <a:r>
              <a:rPr lang="en-US" dirty="0" smtClean="0"/>
              <a:t>This will allow them to express any apprehensions they might have, and through their questions you will be able to determine whether they completely understand the information and instructions you have given. </a:t>
            </a:r>
          </a:p>
          <a:p>
            <a:r>
              <a:rPr lang="en-US" dirty="0" smtClean="0"/>
              <a:t>If you have doubts, you may want to contact the patient in 24 hours to review educational points.</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Give patients an opportunity to ask questions and express themselves…..</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22</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00025"/>
            <a:ext cx="12192000" cy="5976938"/>
          </a:xfrm>
        </p:spPr>
        <p:txBody>
          <a:bodyPr/>
          <a:lstStyle/>
          <a:p>
            <a:pPr algn="ctr">
              <a:buNone/>
            </a:pPr>
            <a:r>
              <a:rPr lang="en-US" sz="4000" b="1" dirty="0" smtClean="0"/>
              <a:t>   </a:t>
            </a:r>
          </a:p>
          <a:p>
            <a:pPr algn="ctr">
              <a:buNone/>
            </a:pPr>
            <a:endParaRPr lang="en-US" sz="4000" b="1" dirty="0" smtClean="0"/>
          </a:p>
          <a:p>
            <a:pPr algn="ctr">
              <a:buNone/>
            </a:pPr>
            <a:endParaRPr lang="en-US" sz="4000" b="1" dirty="0" smtClean="0"/>
          </a:p>
          <a:p>
            <a:pPr algn="ctr">
              <a:buNone/>
            </a:pPr>
            <a:r>
              <a:rPr lang="en-US" sz="4000" b="1" dirty="0" smtClean="0"/>
              <a:t> </a:t>
            </a:r>
            <a:r>
              <a:rPr lang="en-US" sz="4400" b="1" dirty="0" smtClean="0"/>
              <a:t>Role of clinical pharmacist</a:t>
            </a:r>
          </a:p>
          <a:p>
            <a:pPr algn="ctr">
              <a:buNone/>
            </a:pPr>
            <a:r>
              <a:rPr lang="en-US" sz="4400" b="1" dirty="0" smtClean="0"/>
              <a:t> in geriatric health problems</a:t>
            </a:r>
          </a:p>
          <a:p>
            <a:endParaRPr lang="en-US" sz="3200" b="1" dirty="0"/>
          </a:p>
        </p:txBody>
      </p:sp>
      <p:sp>
        <p:nvSpPr>
          <p:cNvPr id="4" name="Slide Number Placeholder 3"/>
          <p:cNvSpPr>
            <a:spLocks noGrp="1"/>
          </p:cNvSpPr>
          <p:nvPr>
            <p:ph type="sldNum" sz="quarter" idx="12"/>
          </p:nvPr>
        </p:nvSpPr>
        <p:spPr/>
        <p:txBody>
          <a:bodyPr/>
          <a:lstStyle/>
          <a:p>
            <a:fld id="{9B618960-8005-486C-9A75-10CB2AAC16F9}" type="slidenum">
              <a:rPr lang="en-US" smtClean="0"/>
              <a:t>23</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286385" marR="5080" indent="-274320">
              <a:lnSpc>
                <a:spcPct val="100000"/>
              </a:lnSpc>
              <a:spcBef>
                <a:spcPts val="105"/>
              </a:spcBef>
              <a:buClr>
                <a:srgbClr val="0AD0D9"/>
              </a:buClr>
              <a:buSzPct val="94000"/>
              <a:buFont typeface="Arial" panose="020B0604020202020204"/>
              <a:buChar char=""/>
              <a:tabLst>
                <a:tab pos="287020" algn="l"/>
              </a:tabLst>
            </a:pPr>
            <a:r>
              <a:rPr lang="en-US" sz="2800" dirty="0" smtClean="0"/>
              <a:t>It is evident that if patients do not use the medications prescribed to them, the benefits of those medications are negated completely. With intimate knowledge of medications and impact of medication </a:t>
            </a:r>
            <a:r>
              <a:rPr lang="en-US" sz="2800" dirty="0" err="1" smtClean="0"/>
              <a:t>nonadherence</a:t>
            </a:r>
            <a:r>
              <a:rPr lang="en-US" sz="2800" dirty="0" smtClean="0"/>
              <a:t>, pharmacists can simplify complex regimens and to assist older adults adhere to their appropriate poly pharmacy.</a:t>
            </a:r>
          </a:p>
          <a:p>
            <a:pPr marL="286385" marR="5080" indent="-274320">
              <a:lnSpc>
                <a:spcPct val="100000"/>
              </a:lnSpc>
              <a:spcBef>
                <a:spcPts val="105"/>
              </a:spcBef>
              <a:buClr>
                <a:srgbClr val="0AD0D9"/>
              </a:buClr>
              <a:buSzPct val="94000"/>
              <a:buFont typeface="Arial" panose="020B0604020202020204"/>
              <a:buChar char=""/>
              <a:tabLst>
                <a:tab pos="287020" algn="l"/>
              </a:tabLst>
            </a:pPr>
            <a:endParaRPr lang="en-US" sz="2800" dirty="0" smtClean="0">
              <a:latin typeface="Times New Roman" panose="02020603050405020304"/>
              <a:cs typeface="Times New Roman" panose="02020603050405020304"/>
            </a:endParaRPr>
          </a:p>
          <a:p>
            <a:pPr marL="286385" marR="5080" indent="-274320">
              <a:lnSpc>
                <a:spcPct val="100000"/>
              </a:lnSpc>
              <a:spcBef>
                <a:spcPts val="105"/>
              </a:spcBef>
              <a:buClr>
                <a:srgbClr val="0AD0D9"/>
              </a:buClr>
              <a:buSzPct val="94000"/>
              <a:buFont typeface="Arial" panose="020B0604020202020204"/>
              <a:buChar char=""/>
              <a:tabLst>
                <a:tab pos="287020" algn="l"/>
              </a:tabLst>
            </a:pPr>
            <a:r>
              <a:rPr lang="en-US" sz="2800" dirty="0" smtClean="0"/>
              <a:t> Such interventions can produce improvements in medication adherence that can extend to improved clinical outcomes for older patients on poly pharmacy.</a:t>
            </a:r>
            <a:endParaRPr lang="en-US" sz="2800" dirty="0" smtClean="0">
              <a:cs typeface="Times New Roman" panose="02020603050405020304"/>
            </a:endParaRPr>
          </a:p>
          <a:p>
            <a:endParaRPr lang="en-US" dirty="0"/>
          </a:p>
        </p:txBody>
      </p:sp>
      <p:sp>
        <p:nvSpPr>
          <p:cNvPr id="2" name="Title 1"/>
          <p:cNvSpPr>
            <a:spLocks noGrp="1"/>
          </p:cNvSpPr>
          <p:nvPr>
            <p:ph type="title"/>
          </p:nvPr>
        </p:nvSpPr>
        <p:spPr/>
        <p:txBody>
          <a:bodyPr/>
          <a:lstStyle/>
          <a:p>
            <a:r>
              <a:rPr lang="en-US" dirty="0" smtClean="0"/>
              <a:t>Poly pharmacy and adherence </a:t>
            </a:r>
            <a:r>
              <a:rPr lang="en-US" dirty="0" err="1" smtClean="0"/>
              <a:t>mangement</a:t>
            </a: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24</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2700" marR="5080" algn="just">
              <a:lnSpc>
                <a:spcPct val="80000"/>
              </a:lnSpc>
              <a:spcBef>
                <a:spcPts val="480"/>
              </a:spcBef>
              <a:buClr>
                <a:srgbClr val="0AD0D9"/>
              </a:buClr>
              <a:buSzPct val="95000"/>
              <a:tabLst>
                <a:tab pos="393700" algn="l"/>
              </a:tabLst>
            </a:pPr>
            <a:r>
              <a:rPr lang="en-US" sz="2800" dirty="0" smtClean="0"/>
              <a:t>Older patients most often suffer from chronic diseases, including asymptomatic conditions, such as hypertension and </a:t>
            </a:r>
            <a:r>
              <a:rPr lang="en-US" sz="2800" dirty="0" err="1" smtClean="0"/>
              <a:t>dyslipidemia</a:t>
            </a:r>
            <a:r>
              <a:rPr lang="en-US" sz="2800" dirty="0" smtClean="0"/>
              <a:t>. Pharmacists having extensive knowledge of medications to treat chronic conditions and an up-to-date stance on clinical guidelines can provide impactful care to older populations.</a:t>
            </a:r>
          </a:p>
          <a:p>
            <a:pPr marL="12700" marR="5080" algn="just">
              <a:lnSpc>
                <a:spcPct val="80000"/>
              </a:lnSpc>
              <a:spcBef>
                <a:spcPts val="480"/>
              </a:spcBef>
              <a:buClr>
                <a:srgbClr val="0AD0D9"/>
              </a:buClr>
              <a:buSzPct val="95000"/>
              <a:tabLst>
                <a:tab pos="393700" algn="l"/>
              </a:tabLst>
            </a:pPr>
            <a:endParaRPr lang="en-US" sz="2800" dirty="0" smtClean="0">
              <a:cs typeface="Times New Roman" panose="02020603050405020304"/>
            </a:endParaRPr>
          </a:p>
          <a:p>
            <a:pPr marL="12700" marR="5080" algn="just">
              <a:lnSpc>
                <a:spcPct val="80000"/>
              </a:lnSpc>
              <a:spcBef>
                <a:spcPts val="480"/>
              </a:spcBef>
              <a:buClr>
                <a:srgbClr val="0AD0D9"/>
              </a:buClr>
              <a:buSzPct val="95000"/>
              <a:tabLst>
                <a:tab pos="393700" algn="l"/>
              </a:tabLst>
            </a:pPr>
            <a:r>
              <a:rPr lang="en-US" sz="2800" dirty="0" smtClean="0"/>
              <a:t>Pharmacist care consisted of patient education, adherence interventions, cardiovascular risk assessment, medication management with communication to providers, or provider education</a:t>
            </a:r>
            <a:endParaRPr lang="en-US" sz="2800" dirty="0" smtClean="0">
              <a:cs typeface="Times New Roman" panose="02020603050405020304"/>
            </a:endParaRPr>
          </a:p>
          <a:p>
            <a:endParaRPr lang="en-US" dirty="0"/>
          </a:p>
        </p:txBody>
      </p:sp>
      <p:sp>
        <p:nvSpPr>
          <p:cNvPr id="2" name="Title 1"/>
          <p:cNvSpPr>
            <a:spLocks noGrp="1"/>
          </p:cNvSpPr>
          <p:nvPr>
            <p:ph type="title"/>
          </p:nvPr>
        </p:nvSpPr>
        <p:spPr/>
        <p:txBody>
          <a:bodyPr/>
          <a:lstStyle/>
          <a:p>
            <a:r>
              <a:rPr lang="en-US" dirty="0" smtClean="0"/>
              <a:t>Chronic disease management</a:t>
            </a: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25</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3641" y="1194099"/>
            <a:ext cx="11048105" cy="4561242"/>
          </a:xfrm>
        </p:spPr>
        <p:txBody>
          <a:bodyPr>
            <a:normAutofit/>
          </a:bodyPr>
          <a:lstStyle/>
          <a:p>
            <a:pPr marL="12700" algn="just">
              <a:spcBef>
                <a:spcPts val="105"/>
              </a:spcBef>
            </a:pPr>
            <a:r>
              <a:rPr lang="en-US" sz="2800" dirty="0" smtClean="0">
                <a:solidFill>
                  <a:schemeClr val="tx1">
                    <a:lumMod val="95000"/>
                    <a:lumOff val="5000"/>
                  </a:schemeClr>
                </a:solidFill>
              </a:rPr>
              <a:t>Preventable medication errors are highly prevalent during transition points in older patients’ care, whether they are moving from home to hospital, or hospital to home, rehabilitation facility, or nursing home.</a:t>
            </a:r>
          </a:p>
          <a:p>
            <a:pPr marL="12700" algn="just">
              <a:spcBef>
                <a:spcPts val="105"/>
              </a:spcBef>
            </a:pPr>
            <a:endParaRPr lang="en-US" sz="2800" dirty="0" smtClean="0">
              <a:solidFill>
                <a:schemeClr val="tx1">
                  <a:lumMod val="95000"/>
                  <a:lumOff val="5000"/>
                </a:schemeClr>
              </a:solidFill>
              <a:latin typeface="Carlito"/>
              <a:cs typeface="Carlito"/>
            </a:endParaRPr>
          </a:p>
          <a:p>
            <a:pPr marL="12700" algn="just">
              <a:spcBef>
                <a:spcPts val="105"/>
              </a:spcBef>
            </a:pPr>
            <a:r>
              <a:rPr lang="en-US" sz="2800" dirty="0" smtClean="0">
                <a:solidFill>
                  <a:schemeClr val="tx1">
                    <a:lumMod val="95000"/>
                    <a:lumOff val="5000"/>
                  </a:schemeClr>
                </a:solidFill>
              </a:rPr>
              <a:t>Medicine management &amp; medication reconciliation performed via phone by pharmacists within patient-centered medical homes and impact on patient readmission and cost savings.</a:t>
            </a:r>
            <a:endParaRPr lang="en-US" sz="2800" dirty="0" smtClean="0">
              <a:solidFill>
                <a:schemeClr val="tx1">
                  <a:lumMod val="95000"/>
                  <a:lumOff val="5000"/>
                </a:schemeClr>
              </a:solidFill>
              <a:latin typeface="Carlito"/>
              <a:cs typeface="Carlito"/>
            </a:endParaRPr>
          </a:p>
          <a:p>
            <a:endParaRPr lang="en-US" dirty="0">
              <a:solidFill>
                <a:schemeClr val="tx1">
                  <a:lumMod val="95000"/>
                  <a:lumOff val="5000"/>
                </a:schemeClr>
              </a:solidFill>
            </a:endParaRPr>
          </a:p>
        </p:txBody>
      </p:sp>
      <p:sp>
        <p:nvSpPr>
          <p:cNvPr id="2" name="Title 1"/>
          <p:cNvSpPr>
            <a:spLocks noGrp="1"/>
          </p:cNvSpPr>
          <p:nvPr>
            <p:ph type="title"/>
          </p:nvPr>
        </p:nvSpPr>
        <p:spPr/>
        <p:txBody>
          <a:bodyPr>
            <a:normAutofit fontScale="90000"/>
          </a:bodyPr>
          <a:lstStyle/>
          <a:p>
            <a:r>
              <a:rPr lang="en-US" dirty="0" smtClean="0"/>
              <a:t>Medication error preventing during transition</a:t>
            </a: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26</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0" y="1491840"/>
            <a:ext cx="10972800" cy="4525963"/>
          </a:xfrm>
        </p:spPr>
        <p:txBody>
          <a:bodyPr>
            <a:normAutofit lnSpcReduction="10000"/>
          </a:bodyPr>
          <a:lstStyle/>
          <a:p>
            <a:pPr algn="just"/>
            <a:r>
              <a:rPr lang="en-US" sz="2800" dirty="0" smtClean="0">
                <a:solidFill>
                  <a:schemeClr val="tx1">
                    <a:lumMod val="95000"/>
                    <a:lumOff val="5000"/>
                  </a:schemeClr>
                </a:solidFill>
              </a:rPr>
              <a:t>Inter professional team-based care has often been posed as a solution to growing older populations with heavy chronic disease and medication burden. The roles of pharmacists have evolved from being a chemist to drug dispenser and basic educator to now direct patient care provider serving as medication expert within inter professional teams in diverse settings</a:t>
            </a:r>
          </a:p>
          <a:p>
            <a:pPr algn="just"/>
            <a:endParaRPr lang="en-US" sz="2800" dirty="0" smtClean="0">
              <a:solidFill>
                <a:schemeClr val="tx1">
                  <a:lumMod val="95000"/>
                  <a:lumOff val="5000"/>
                </a:schemeClr>
              </a:solidFill>
            </a:endParaRPr>
          </a:p>
          <a:p>
            <a:pPr algn="just"/>
            <a:r>
              <a:rPr lang="en-US" sz="2800" dirty="0" smtClean="0">
                <a:solidFill>
                  <a:schemeClr val="tx1">
                    <a:lumMod val="95000"/>
                    <a:lumOff val="5000"/>
                  </a:schemeClr>
                </a:solidFill>
              </a:rPr>
              <a:t>The recommendations made most often by pharmacists included dose adjustment, administration time and frequency, and medication discontinuation.</a:t>
            </a:r>
          </a:p>
          <a:p>
            <a:endParaRPr lang="en-US" dirty="0"/>
          </a:p>
        </p:txBody>
      </p:sp>
      <p:sp>
        <p:nvSpPr>
          <p:cNvPr id="2" name="Title 1"/>
          <p:cNvSpPr>
            <a:spLocks noGrp="1"/>
          </p:cNvSpPr>
          <p:nvPr>
            <p:ph type="title"/>
          </p:nvPr>
        </p:nvSpPr>
        <p:spPr/>
        <p:txBody>
          <a:bodyPr/>
          <a:lstStyle/>
          <a:p>
            <a:r>
              <a:rPr lang="en-US" dirty="0" err="1" smtClean="0"/>
              <a:t>Interprofessional</a:t>
            </a:r>
            <a:r>
              <a:rPr lang="en-US" dirty="0" smtClean="0"/>
              <a:t> team care</a:t>
            </a: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27</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855" indent="0">
              <a:buNone/>
            </a:pPr>
            <a:r>
              <a:rPr lang="en-US" sz="2000" dirty="0" smtClean="0">
                <a:solidFill>
                  <a:schemeClr val="tx1">
                    <a:lumMod val="95000"/>
                    <a:lumOff val="5000"/>
                  </a:schemeClr>
                </a:solidFill>
              </a:rPr>
              <a:t>1.	Sunil </a:t>
            </a:r>
            <a:r>
              <a:rPr lang="en-US" sz="2000" dirty="0" err="1" smtClean="0">
                <a:solidFill>
                  <a:schemeClr val="tx1">
                    <a:lumMod val="95000"/>
                    <a:lumOff val="5000"/>
                  </a:schemeClr>
                </a:solidFill>
              </a:rPr>
              <a:t>Kripalani</a:t>
            </a:r>
            <a:r>
              <a:rPr lang="en-US" sz="2000" dirty="0" smtClean="0">
                <a:solidFill>
                  <a:schemeClr val="tx1">
                    <a:lumMod val="95000"/>
                    <a:lumOff val="5000"/>
                  </a:schemeClr>
                </a:solidFill>
              </a:rPr>
              <a:t>, MD, MSc Kara L. Jacobson, MPH, CHES . Strategies to Improve 	Communication Between Pharmacy Staff and Patients: A Training Program for 	Pharmacy Staff. AHRQ Publication No. 07(08)-0051-1-EF October 2007</a:t>
            </a:r>
          </a:p>
          <a:p>
            <a:pPr marL="109855" indent="0">
              <a:buNone/>
            </a:pPr>
            <a:r>
              <a:rPr lang="en-US" sz="2000" dirty="0" smtClean="0">
                <a:solidFill>
                  <a:schemeClr val="tx1">
                    <a:lumMod val="95000"/>
                    <a:lumOff val="5000"/>
                  </a:schemeClr>
                </a:solidFill>
              </a:rPr>
              <a:t>2.	Lee JK, </a:t>
            </a:r>
            <a:r>
              <a:rPr lang="en-US" sz="2000" dirty="0" err="1" smtClean="0">
                <a:solidFill>
                  <a:schemeClr val="tx1">
                    <a:lumMod val="95000"/>
                    <a:lumOff val="5000"/>
                  </a:schemeClr>
                </a:solidFill>
              </a:rPr>
              <a:t>Alshehri</a:t>
            </a:r>
            <a:r>
              <a:rPr lang="en-US" sz="2000" dirty="0" smtClean="0">
                <a:solidFill>
                  <a:schemeClr val="tx1">
                    <a:lumMod val="95000"/>
                    <a:lumOff val="5000"/>
                  </a:schemeClr>
                </a:solidFill>
              </a:rPr>
              <a:t> S, </a:t>
            </a:r>
            <a:r>
              <a:rPr lang="en-US" sz="2000" dirty="0" err="1" smtClean="0">
                <a:solidFill>
                  <a:schemeClr val="tx1">
                    <a:lumMod val="95000"/>
                    <a:lumOff val="5000"/>
                  </a:schemeClr>
                </a:solidFill>
              </a:rPr>
              <a:t>Kutbi</a:t>
            </a:r>
            <a:r>
              <a:rPr lang="en-US" sz="2000" dirty="0" smtClean="0">
                <a:solidFill>
                  <a:schemeClr val="tx1">
                    <a:lumMod val="95000"/>
                    <a:lumOff val="5000"/>
                  </a:schemeClr>
                </a:solidFill>
              </a:rPr>
              <a:t> HI, Martin JR. Optimizing pharmacotherapy in elderly 	patients: the role of pharmacists. Integrated pharmacy research &amp; practice. 	2015;4:101.</a:t>
            </a:r>
            <a:endParaRPr lang="en-US" sz="2000" i="1" dirty="0" smtClean="0">
              <a:solidFill>
                <a:schemeClr val="tx1">
                  <a:lumMod val="95000"/>
                  <a:lumOff val="5000"/>
                </a:schemeClr>
              </a:solidFill>
            </a:endParaRPr>
          </a:p>
          <a:p>
            <a:endParaRPr lang="en-US" sz="2000" dirty="0" smtClean="0"/>
          </a:p>
          <a:p>
            <a:pPr marL="109855" indent="0">
              <a:buNone/>
            </a:pPr>
            <a:r>
              <a:rPr lang="en-US" sz="2000" dirty="0" smtClean="0"/>
              <a:t>3.	Thomas E. Robinson II, PhD, George L. White Jr., PhD, MSPH, and John C. 	</a:t>
            </a:r>
            <a:r>
              <a:rPr lang="en-US" sz="2000" dirty="0" err="1" smtClean="0"/>
              <a:t>Houchins</a:t>
            </a:r>
            <a:r>
              <a:rPr lang="en-US" sz="2000" dirty="0" smtClean="0"/>
              <a:t>, MD</a:t>
            </a:r>
            <a:r>
              <a:rPr lang="en-US" sz="2000" i="1" dirty="0" smtClean="0"/>
              <a:t>Fam </a:t>
            </a:r>
            <a:r>
              <a:rPr lang="en-US" sz="2000" i="1" dirty="0" err="1" smtClean="0"/>
              <a:t>Pract</a:t>
            </a:r>
            <a:r>
              <a:rPr lang="en-US" sz="2000" i="1" dirty="0" smtClean="0"/>
              <a:t> Manag.2006Sep;13(8):73-78.</a:t>
            </a:r>
          </a:p>
          <a:p>
            <a:endParaRPr lang="en-US" sz="2000" i="1" dirty="0" smtClean="0"/>
          </a:p>
          <a:p>
            <a:pPr>
              <a:buNone/>
            </a:pPr>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28</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The aspects or conditions that interfere with effective exchange of ideas or thoughts.</a:t>
            </a:r>
          </a:p>
          <a:p>
            <a:pPr>
              <a:buNone/>
            </a:pPr>
            <a:endParaRPr lang="en-US" b="1" dirty="0" smtClean="0"/>
          </a:p>
          <a:p>
            <a:pPr>
              <a:buNone/>
            </a:pPr>
            <a:r>
              <a:rPr lang="en-US" b="1" dirty="0" smtClean="0"/>
              <a:t>   Followings are communication barriers in effective communication;</a:t>
            </a:r>
          </a:p>
          <a:p>
            <a:pPr>
              <a:buFont typeface="Wingdings" panose="05000000000000000000" pitchFamily="2" charset="2"/>
              <a:buChar char="Ø"/>
            </a:pPr>
            <a:r>
              <a:rPr lang="en-US" dirty="0" smtClean="0"/>
              <a:t>Physical barrier</a:t>
            </a:r>
          </a:p>
          <a:p>
            <a:pPr>
              <a:buFont typeface="Wingdings" panose="05000000000000000000" pitchFamily="2" charset="2"/>
              <a:buChar char="Ø"/>
            </a:pPr>
            <a:r>
              <a:rPr lang="en-US" dirty="0" smtClean="0"/>
              <a:t>Psychological barrier</a:t>
            </a:r>
          </a:p>
          <a:p>
            <a:pPr>
              <a:buFont typeface="Wingdings" panose="05000000000000000000" pitchFamily="2" charset="2"/>
              <a:buChar char="Ø"/>
            </a:pPr>
            <a:r>
              <a:rPr lang="en-US" dirty="0" smtClean="0"/>
              <a:t>Physiological barrier</a:t>
            </a:r>
          </a:p>
          <a:p>
            <a:pPr>
              <a:buFont typeface="Wingdings" panose="05000000000000000000" pitchFamily="2" charset="2"/>
              <a:buChar char="Ø"/>
            </a:pPr>
            <a:r>
              <a:rPr lang="en-US" dirty="0" smtClean="0"/>
              <a:t>Barriers The Professionals</a:t>
            </a:r>
            <a:br>
              <a:rPr lang="en-US" dirty="0" smtClean="0"/>
            </a:br>
            <a:endParaRPr lang="en-US" dirty="0" smtClean="0"/>
          </a:p>
        </p:txBody>
      </p:sp>
      <p:sp>
        <p:nvSpPr>
          <p:cNvPr id="2" name="Title 1"/>
          <p:cNvSpPr>
            <a:spLocks noGrp="1"/>
          </p:cNvSpPr>
          <p:nvPr>
            <p:ph type="title"/>
          </p:nvPr>
        </p:nvSpPr>
        <p:spPr/>
        <p:txBody>
          <a:bodyPr>
            <a:normAutofit fontScale="90000"/>
          </a:bodyPr>
          <a:lstStyle/>
          <a:p>
            <a:pPr algn="ctr"/>
            <a:r>
              <a:rPr lang="en-US" b="1" dirty="0" smtClean="0"/>
              <a:t>Communication barriers</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3</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Environmental &amp; natural conditions act as barrier.</a:t>
            </a:r>
          </a:p>
          <a:p>
            <a:r>
              <a:rPr lang="en-US" dirty="0" smtClean="0"/>
              <a:t>Noise</a:t>
            </a:r>
          </a:p>
          <a:p>
            <a:r>
              <a:rPr lang="en-US" dirty="0" smtClean="0"/>
              <a:t>environment/Climate change</a:t>
            </a:r>
          </a:p>
          <a:p>
            <a:r>
              <a:rPr lang="en-US" dirty="0" smtClean="0"/>
              <a:t>Information overflow</a:t>
            </a:r>
          </a:p>
          <a:p>
            <a:r>
              <a:rPr lang="en-US" dirty="0" smtClean="0"/>
              <a:t> Drive through window</a:t>
            </a:r>
          </a:p>
          <a:p>
            <a:pPr marL="514350" indent="-514350">
              <a:buNone/>
            </a:pPr>
            <a:endParaRPr lang="en-US" dirty="0"/>
          </a:p>
        </p:txBody>
      </p:sp>
      <p:sp>
        <p:nvSpPr>
          <p:cNvPr id="2" name="Title 1"/>
          <p:cNvSpPr>
            <a:spLocks noGrp="1"/>
          </p:cNvSpPr>
          <p:nvPr>
            <p:ph type="title"/>
          </p:nvPr>
        </p:nvSpPr>
        <p:spPr/>
        <p:txBody>
          <a:bodyPr>
            <a:normAutofit fontScale="90000"/>
          </a:bodyPr>
          <a:lstStyle/>
          <a:p>
            <a:r>
              <a:rPr lang="en-US" b="1" dirty="0" smtClean="0"/>
              <a:t>Physical barrier</a:t>
            </a:r>
            <a:br>
              <a:rPr lang="en-US" b="1" dirty="0" smtClean="0"/>
            </a:br>
            <a:endParaRPr lang="en-US" b="1" dirty="0"/>
          </a:p>
        </p:txBody>
      </p:sp>
      <p:sp>
        <p:nvSpPr>
          <p:cNvPr id="4" name="Slide Number Placeholder 3"/>
          <p:cNvSpPr>
            <a:spLocks noGrp="1"/>
          </p:cNvSpPr>
          <p:nvPr>
            <p:ph type="sldNum" sz="quarter" idx="12"/>
          </p:nvPr>
        </p:nvSpPr>
        <p:spPr/>
        <p:txBody>
          <a:bodyPr/>
          <a:lstStyle/>
          <a:p>
            <a:fld id="{9B618960-8005-486C-9A75-10CB2AAC16F9}" type="slidenum">
              <a:rPr lang="en-US" smtClean="0"/>
              <a:t>4</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dirty="0" smtClean="0"/>
              <a:t>Causes of Psychological Barriers</a:t>
            </a:r>
          </a:p>
          <a:p>
            <a:r>
              <a:rPr lang="en-US" dirty="0" smtClean="0"/>
              <a:t>Lack of Attention</a:t>
            </a:r>
          </a:p>
          <a:p>
            <a:r>
              <a:rPr lang="en-US" dirty="0" smtClean="0"/>
              <a:t>Poor Retention</a:t>
            </a:r>
          </a:p>
          <a:p>
            <a:r>
              <a:rPr lang="en-US" dirty="0" smtClean="0"/>
              <a:t>Distrust and Defensiveness</a:t>
            </a:r>
          </a:p>
          <a:p>
            <a:r>
              <a:rPr lang="en-US" dirty="0" smtClean="0"/>
              <a:t> Emotions</a:t>
            </a:r>
          </a:p>
          <a:p>
            <a:r>
              <a:rPr lang="en-US" dirty="0" smtClean="0"/>
              <a:t>Anxiety and stress that comes from addressing sensitive topics can block effective communication and lead towards;</a:t>
            </a:r>
          </a:p>
          <a:p>
            <a:r>
              <a:rPr lang="en-US" dirty="0" smtClean="0"/>
              <a:t>Shyness</a:t>
            </a:r>
          </a:p>
          <a:p>
            <a:r>
              <a:rPr lang="en-US" dirty="0" smtClean="0"/>
              <a:t>Lack of confidence.</a:t>
            </a:r>
          </a:p>
          <a:p>
            <a:endParaRPr lang="en-US" dirty="0" smtClean="0"/>
          </a:p>
        </p:txBody>
      </p:sp>
      <p:sp>
        <p:nvSpPr>
          <p:cNvPr id="3" name="Title 2"/>
          <p:cNvSpPr>
            <a:spLocks noGrp="1"/>
          </p:cNvSpPr>
          <p:nvPr>
            <p:ph type="title"/>
          </p:nvPr>
        </p:nvSpPr>
        <p:spPr/>
        <p:txBody>
          <a:bodyPr/>
          <a:lstStyle/>
          <a:p>
            <a:r>
              <a:rPr lang="en-US" dirty="0" smtClean="0"/>
              <a:t>Psychological barrier</a:t>
            </a: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5</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None/>
            </a:pPr>
            <a:r>
              <a:rPr lang="en-US" b="1" dirty="0" smtClean="0"/>
              <a:t>The self….</a:t>
            </a:r>
          </a:p>
          <a:p>
            <a:pPr marL="514350" indent="-514350"/>
            <a:r>
              <a:rPr lang="en-US" dirty="0" smtClean="0"/>
              <a:t>Age related changes</a:t>
            </a:r>
          </a:p>
          <a:p>
            <a:r>
              <a:rPr lang="en-US" dirty="0" smtClean="0"/>
              <a:t>Hearing </a:t>
            </a:r>
          </a:p>
          <a:p>
            <a:r>
              <a:rPr lang="en-US" dirty="0" smtClean="0"/>
              <a:t>Vision</a:t>
            </a:r>
          </a:p>
          <a:p>
            <a:r>
              <a:rPr lang="en-US" dirty="0" smtClean="0"/>
              <a:t>Cognition</a:t>
            </a:r>
          </a:p>
          <a:p>
            <a:pPr>
              <a:buNone/>
            </a:pPr>
            <a:endParaRPr lang="en-US" dirty="0" smtClean="0"/>
          </a:p>
        </p:txBody>
      </p:sp>
      <p:sp>
        <p:nvSpPr>
          <p:cNvPr id="3" name="Title 2"/>
          <p:cNvSpPr>
            <a:spLocks noGrp="1"/>
          </p:cNvSpPr>
          <p:nvPr>
            <p:ph type="title"/>
          </p:nvPr>
        </p:nvSpPr>
        <p:spPr/>
        <p:txBody>
          <a:bodyPr/>
          <a:lstStyle/>
          <a:p>
            <a:r>
              <a:rPr lang="en-US" dirty="0" smtClean="0"/>
              <a:t>Physiological barrier</a:t>
            </a: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6</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r>
              <a:rPr lang="en-US" dirty="0" smtClean="0"/>
              <a:t>This cause for communication problems is reversible.</a:t>
            </a:r>
          </a:p>
          <a:p>
            <a:r>
              <a:rPr lang="en-US" dirty="0" smtClean="0"/>
              <a:t>Taking medicines often produce adverse effects on the elders such that they become easily fatigued or confused. </a:t>
            </a:r>
          </a:p>
          <a:p>
            <a:endParaRPr lang="en-US" dirty="0" smtClean="0"/>
          </a:p>
          <a:p>
            <a:r>
              <a:rPr lang="en-US" dirty="0" smtClean="0"/>
              <a:t>Therefore, they find it difficult to understand communicative patterns. </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Effects of Medications on communication</a:t>
            </a: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7</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Poor Listening Habits</a:t>
            </a:r>
          </a:p>
          <a:p>
            <a:r>
              <a:rPr lang="en-US" dirty="0" smtClean="0"/>
              <a:t>Inconsistent Signals</a:t>
            </a:r>
          </a:p>
          <a:p>
            <a:r>
              <a:rPr lang="en-US" dirty="0" smtClean="0"/>
              <a:t>Credibility Issues</a:t>
            </a:r>
          </a:p>
          <a:p>
            <a:r>
              <a:rPr lang="en-US" dirty="0" smtClean="0"/>
              <a:t>Time and Work Demands</a:t>
            </a:r>
          </a:p>
          <a:p>
            <a:r>
              <a:rPr lang="en-US" dirty="0" smtClean="0"/>
              <a:t>Psychological state</a:t>
            </a:r>
          </a:p>
          <a:p>
            <a:r>
              <a:rPr lang="en-US" dirty="0" smtClean="0"/>
              <a:t>Tone of Voice</a:t>
            </a:r>
          </a:p>
          <a:p>
            <a:pPr>
              <a:buNone/>
            </a:pPr>
            <a:endParaRPr lang="en-US" b="1" dirty="0" smtClean="0"/>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Barriers The Professionals</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8</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r>
              <a:rPr lang="en-US" dirty="0" smtClean="0"/>
              <a:t>Structural or neurological damage from disease processes</a:t>
            </a:r>
          </a:p>
          <a:p>
            <a:r>
              <a:rPr lang="en-US" dirty="0" smtClean="0"/>
              <a:t>This condition is often caused by other diseases such as brain lesions, Alzheimer's, Parkinson's, or strokes.</a:t>
            </a:r>
          </a:p>
          <a:p>
            <a:r>
              <a:rPr lang="en-US" dirty="0" smtClean="0"/>
              <a:t>Most of these conditions produce permanent results, there are a few coping mechanisms and strategies provided for patient so that they are able to communicate effectively. </a:t>
            </a:r>
          </a:p>
          <a:p>
            <a:r>
              <a:rPr lang="en-US" dirty="0" smtClean="0"/>
              <a:t>Can be caused by Delirium, Dementia or Depression</a:t>
            </a: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Cognition</a:t>
            </a:r>
            <a:br>
              <a:rPr lang="en-US" dirty="0" smtClean="0"/>
            </a:br>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9</a:t>
            </a:fld>
            <a:endParaRPr lang="en-US"/>
          </a:p>
        </p:txBody>
      </p:sp>
      <p:sp>
        <p:nvSpPr>
          <p:cNvPr id="5" name="Footer Placeholder 4"/>
          <p:cNvSpPr>
            <a:spLocks noGrp="1"/>
          </p:cNvSpPr>
          <p:nvPr>
            <p:ph type="ftr" sz="quarter" idx="11"/>
          </p:nvPr>
        </p:nvSpPr>
        <p:spPr/>
        <p:txBody>
          <a:bodyPr/>
          <a:lstStyle/>
          <a:p>
            <a:r>
              <a:rPr lang="en-US" smtClean="0"/>
              <a:t>College of Pharmacy,University of Sargodha</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1460</Words>
  <Application>Microsoft Office PowerPoint</Application>
  <PresentationFormat>Widescreen</PresentationFormat>
  <Paragraphs>193</Paragraphs>
  <Slides>28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Carlito</vt:lpstr>
      <vt:lpstr>Lucida Sans Unicode</vt:lpstr>
      <vt:lpstr>Times New Roman</vt:lpstr>
      <vt:lpstr>Verdana</vt:lpstr>
      <vt:lpstr>Wingdings</vt:lpstr>
      <vt:lpstr>Wingdings 2</vt:lpstr>
      <vt:lpstr>Wingdings 3</vt:lpstr>
      <vt:lpstr>Concourse</vt:lpstr>
      <vt:lpstr>Geriatric Pharmacy Practice</vt:lpstr>
      <vt:lpstr>Contents</vt:lpstr>
      <vt:lpstr>Communication barriers </vt:lpstr>
      <vt:lpstr>Physical barrier </vt:lpstr>
      <vt:lpstr>Psychological barrier</vt:lpstr>
      <vt:lpstr>Physiological barrier</vt:lpstr>
      <vt:lpstr> Effects of Medications on communication</vt:lpstr>
      <vt:lpstr> Barriers The Professionals </vt:lpstr>
      <vt:lpstr>Cognition </vt:lpstr>
      <vt:lpstr>PowerPoint Presentation</vt:lpstr>
      <vt:lpstr> Improving Communication With Older Patients</vt:lpstr>
      <vt:lpstr>Allow Extra Time For Older Patients </vt:lpstr>
      <vt:lpstr> Maintain Eye Contact </vt:lpstr>
      <vt:lpstr>Listen </vt:lpstr>
      <vt:lpstr> Speak Slowly, Clearly and Loudly </vt:lpstr>
      <vt:lpstr> Use Short, Simple Words and Sentences </vt:lpstr>
      <vt:lpstr> Stick To One Topic At A Time. </vt:lpstr>
      <vt:lpstr> Simplify and Write Down Your Instructions </vt:lpstr>
      <vt:lpstr> Use Charts, Models and Pictures </vt:lpstr>
      <vt:lpstr> Frequently Summarize The Most Important Points </vt:lpstr>
      <vt:lpstr> Teach-Back Principles </vt:lpstr>
      <vt:lpstr> Give patients an opportunity to ask questions and express themselves….. </vt:lpstr>
      <vt:lpstr>PowerPoint Presentation</vt:lpstr>
      <vt:lpstr>Poly pharmacy and adherence mangement</vt:lpstr>
      <vt:lpstr>Chronic disease management</vt:lpstr>
      <vt:lpstr>Medication error preventing during transition</vt:lpstr>
      <vt:lpstr>Interprofessional team care</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Candelaserver</dc:creator>
  <cp:lastModifiedBy>acer</cp:lastModifiedBy>
  <cp:revision>46</cp:revision>
  <dcterms:created xsi:type="dcterms:W3CDTF">2020-06-15T20:44:00Z</dcterms:created>
  <dcterms:modified xsi:type="dcterms:W3CDTF">2020-12-02T15:32:50Z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1033-11.2.0.9718</vt:lpwstr>
  </property>
</Properties>
</file>