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60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58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E6586-CD87-404B-9C3C-FE74C0B8D6EC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9E1CB-7BF4-4E85-89F7-FB46DAEB3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3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49 process</a:t>
            </a:r>
            <a:r>
              <a:rPr lang="en-US" baseline="0" dirty="0" smtClean="0"/>
              <a:t>es, 10 knowledge areas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9E1CB-7BF4-4E85-89F7-FB46DAEB32B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</a:t>
            </a:r>
            <a:r>
              <a:rPr lang="en-US" b="1" dirty="0" smtClean="0"/>
              <a:t>process</a:t>
            </a:r>
            <a:r>
              <a:rPr lang="en-US" dirty="0" smtClean="0"/>
              <a:t> is a series of actions directed toward a particular result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Process groups and their constituent processes are guides for applying appropriate project management knowledge and skills during the project.’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69E1CB-7BF4-4E85-89F7-FB46DAEB32B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rike.com/project-management-guide/faq/what-is-pmbok-in-project-management/%20Inicia%C3%A7%C3%A3o%20etc..pdf" TargetMode="External"/><Relationship Id="rId2" Type="http://schemas.openxmlformats.org/officeDocument/2006/relationships/hyperlink" Target="https://www.wrike.com/project-management-guide/faq/what-is-pmi-in-project-managemen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ree-management-ebooks.com/" TargetMode="External"/><Relationship Id="rId4" Type="http://schemas.openxmlformats.org/officeDocument/2006/relationships/hyperlink" Target="http://www.batimes.com/images/pdfs/The_Ten_Knowledge_Areas_of_PMP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u="sng" dirty="0" smtClean="0"/>
              <a:t>PROJECT MANAGEMENT INSTITUTE (PMI)</a:t>
            </a:r>
            <a:endParaRPr lang="en-US" sz="5400" b="1" u="sng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>
            <a:noAutofit/>
          </a:bodyPr>
          <a:lstStyle/>
          <a:p>
            <a:r>
              <a:rPr lang="en-US" sz="4000" b="1" u="sng" dirty="0" smtClean="0"/>
              <a:t>Project Management Body Of Knowledge (PMBOK)</a:t>
            </a:r>
            <a:endParaRPr lang="en-US" sz="4000" b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/>
              <a:t>executing process group</a:t>
            </a:r>
            <a:r>
              <a:rPr lang="en-US" dirty="0" smtClean="0"/>
              <a:t> involves:</a:t>
            </a:r>
          </a:p>
          <a:p>
            <a:pPr lvl="1"/>
            <a:r>
              <a:rPr lang="en-US" dirty="0" smtClean="0"/>
              <a:t>Establishing and managing the project team</a:t>
            </a:r>
          </a:p>
          <a:p>
            <a:pPr lvl="1"/>
            <a:r>
              <a:rPr lang="en-US" dirty="0" smtClean="0"/>
              <a:t>Coordinating people and resources</a:t>
            </a:r>
          </a:p>
          <a:p>
            <a:pPr lvl="1"/>
            <a:r>
              <a:rPr lang="en-US" dirty="0" smtClean="0"/>
              <a:t>Monitoring team performance</a:t>
            </a:r>
          </a:p>
          <a:p>
            <a:pPr lvl="1"/>
            <a:r>
              <a:rPr lang="en-US" dirty="0" smtClean="0"/>
              <a:t>Contracting procurements</a:t>
            </a:r>
          </a:p>
          <a:p>
            <a:pPr lvl="1"/>
            <a:r>
              <a:rPr lang="en-US" dirty="0" smtClean="0"/>
              <a:t>Directing and managing project execution</a:t>
            </a:r>
          </a:p>
          <a:p>
            <a:pPr lvl="1"/>
            <a:r>
              <a:rPr lang="en-US" dirty="0" smtClean="0"/>
              <a:t>Distributing information</a:t>
            </a:r>
          </a:p>
          <a:p>
            <a:pPr lvl="1"/>
            <a:r>
              <a:rPr lang="en-US" dirty="0" smtClean="0"/>
              <a:t>Performing quality assurance activities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The main outputs of this process group are:</a:t>
            </a:r>
          </a:p>
          <a:p>
            <a:pPr lvl="1" algn="just"/>
            <a:r>
              <a:rPr lang="en-US" dirty="0" smtClean="0"/>
              <a:t>The risk and issue management responses plus corrective and preventative actions</a:t>
            </a:r>
          </a:p>
          <a:p>
            <a:pPr lvl="1" algn="just"/>
            <a:r>
              <a:rPr lang="en-US" dirty="0" smtClean="0"/>
              <a:t>The deliverables themselves plus work performance information</a:t>
            </a:r>
          </a:p>
          <a:p>
            <a:pPr lvl="1" algn="just"/>
            <a:r>
              <a:rPr lang="en-US" dirty="0" smtClean="0"/>
              <a:t>Change requests with regards to utilization and effectiveness of the quality plan</a:t>
            </a:r>
          </a:p>
          <a:p>
            <a:pPr lvl="1" algn="just"/>
            <a:r>
              <a:rPr lang="en-US" dirty="0" smtClean="0"/>
              <a:t>Negotiation and influence to ensure appropriate staff are assigned</a:t>
            </a:r>
          </a:p>
          <a:p>
            <a:pPr lvl="1" algn="just"/>
            <a:r>
              <a:rPr lang="en-US" dirty="0" smtClean="0"/>
              <a:t>Motivation building and mentoring to ensure the team performance</a:t>
            </a:r>
          </a:p>
          <a:p>
            <a:pPr lvl="1" algn="just"/>
            <a:r>
              <a:rPr lang="en-US" dirty="0" smtClean="0"/>
              <a:t>Conflict resolution and problem solving</a:t>
            </a:r>
          </a:p>
          <a:p>
            <a:pPr lvl="1" algn="just"/>
            <a:r>
              <a:rPr lang="en-US" dirty="0" smtClean="0"/>
              <a:t>Procurements and contracts are negotiated and put in place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</a:t>
            </a:r>
            <a:r>
              <a:rPr lang="en-US" b="1" i="1" dirty="0" smtClean="0"/>
              <a:t> Monitoring &amp; Controlling Process Group</a:t>
            </a:r>
          </a:p>
          <a:p>
            <a:pPr lvl="1" algn="just"/>
            <a:r>
              <a:rPr lang="en-US" dirty="0" smtClean="0"/>
              <a:t>Involves tracking, reviewing, and regulating project progress</a:t>
            </a:r>
          </a:p>
          <a:p>
            <a:pPr lvl="1" algn="just"/>
            <a:r>
              <a:rPr lang="en-US" dirty="0" smtClean="0"/>
              <a:t>Includes status reporting, progress measurement, and forecasting</a:t>
            </a:r>
          </a:p>
          <a:p>
            <a:pPr lvl="1" algn="just"/>
            <a:r>
              <a:rPr lang="en-US" dirty="0" smtClean="0"/>
              <a:t>Reports on scope, schedule, cost, resources, quality, and risks</a:t>
            </a:r>
          </a:p>
          <a:p>
            <a:pPr lvl="1" algn="just"/>
            <a:r>
              <a:rPr lang="en-US" dirty="0" smtClean="0"/>
              <a:t>Controls project and project document changes Includes control of scope, schedule, costs, and risks</a:t>
            </a:r>
          </a:p>
          <a:p>
            <a:pPr lvl="1" algn="just"/>
            <a:r>
              <a:rPr lang="en-US" dirty="0" smtClean="0"/>
              <a:t>Records quality control results</a:t>
            </a:r>
          </a:p>
          <a:p>
            <a:pPr lvl="1" algn="just"/>
            <a:r>
              <a:rPr lang="en-US" dirty="0" smtClean="0"/>
              <a:t>Implements risk treatment plans and actions</a:t>
            </a:r>
          </a:p>
          <a:p>
            <a:pPr lvl="1" algn="just"/>
            <a:r>
              <a:rPr lang="en-US" dirty="0" smtClean="0"/>
              <a:t>Administers procurements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outputs are</a:t>
            </a:r>
          </a:p>
          <a:p>
            <a:pPr lvl="1"/>
            <a:r>
              <a:rPr lang="en-US" dirty="0" smtClean="0"/>
              <a:t>Progress and status reports</a:t>
            </a:r>
          </a:p>
          <a:p>
            <a:pPr lvl="1"/>
            <a:r>
              <a:rPr lang="en-US" dirty="0" smtClean="0"/>
              <a:t>Plan updates</a:t>
            </a:r>
          </a:p>
          <a:p>
            <a:pPr lvl="1"/>
            <a:r>
              <a:rPr lang="en-US" dirty="0" smtClean="0"/>
              <a:t>Risks registers</a:t>
            </a:r>
          </a:p>
          <a:p>
            <a:pPr lvl="1"/>
            <a:r>
              <a:rPr lang="en-US" dirty="0" smtClean="0"/>
              <a:t>Change requests</a:t>
            </a:r>
          </a:p>
          <a:p>
            <a:pPr lvl="1"/>
            <a:r>
              <a:rPr lang="en-US" dirty="0" smtClean="0"/>
              <a:t>Work products/deliverables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The key activities for the </a:t>
            </a:r>
            <a:r>
              <a:rPr lang="en-US" b="1" i="1" dirty="0" smtClean="0"/>
              <a:t>closing process group </a:t>
            </a:r>
            <a:r>
              <a:rPr lang="en-US" dirty="0" smtClean="0"/>
              <a:t>are</a:t>
            </a:r>
          </a:p>
          <a:p>
            <a:pPr lvl="1" algn="just"/>
            <a:r>
              <a:rPr lang="en-US" dirty="0" smtClean="0"/>
              <a:t>Obtaining acceptance by the customer or sponsor (approval to close)</a:t>
            </a:r>
          </a:p>
          <a:p>
            <a:pPr lvl="1" algn="just"/>
            <a:r>
              <a:rPr lang="en-US" dirty="0" smtClean="0"/>
              <a:t>Releasing people and resources</a:t>
            </a:r>
          </a:p>
          <a:p>
            <a:pPr lvl="1" algn="just"/>
            <a:r>
              <a:rPr lang="en-US" dirty="0" smtClean="0"/>
              <a:t>Reporting on team performance and lessons learned</a:t>
            </a:r>
          </a:p>
          <a:p>
            <a:pPr lvl="1" algn="just"/>
            <a:r>
              <a:rPr lang="en-US" dirty="0" smtClean="0"/>
              <a:t>Updating or finalizing documents, project records, and results</a:t>
            </a:r>
          </a:p>
          <a:p>
            <a:pPr lvl="1" algn="just"/>
            <a:r>
              <a:rPr lang="en-US" dirty="0" smtClean="0"/>
              <a:t>Finalizing procurements</a:t>
            </a:r>
          </a:p>
          <a:p>
            <a:pPr lvl="1" algn="just"/>
            <a:r>
              <a:rPr lang="en-US" dirty="0" smtClean="0"/>
              <a:t>Performing quality assurance activities </a:t>
            </a:r>
          </a:p>
          <a:p>
            <a:pPr lvl="1" algn="just"/>
            <a:r>
              <a:rPr lang="en-US" dirty="0" smtClean="0"/>
              <a:t>Storing or archiving information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 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outputs of this group are</a:t>
            </a:r>
          </a:p>
          <a:p>
            <a:pPr lvl="1"/>
            <a:r>
              <a:rPr lang="en-US" dirty="0" smtClean="0"/>
              <a:t>Certificate of Completion/Closeout Report</a:t>
            </a:r>
          </a:p>
          <a:p>
            <a:pPr lvl="1"/>
            <a:r>
              <a:rPr lang="en-US" dirty="0" smtClean="0"/>
              <a:t>Staff work assignments</a:t>
            </a:r>
          </a:p>
          <a:p>
            <a:pPr lvl="1"/>
            <a:r>
              <a:rPr lang="en-US" dirty="0" smtClean="0"/>
              <a:t>Resource calendars</a:t>
            </a:r>
          </a:p>
          <a:p>
            <a:pPr lvl="1"/>
            <a:r>
              <a:rPr lang="en-US" dirty="0" smtClean="0"/>
              <a:t>Plan updates</a:t>
            </a:r>
          </a:p>
          <a:p>
            <a:pPr lvl="1"/>
            <a:r>
              <a:rPr lang="en-US" dirty="0" smtClean="0"/>
              <a:t>Final work products/deliverables or services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ten knowledge areas are the skills a project manager must practice and master to manage a project efficiently. </a:t>
            </a:r>
          </a:p>
          <a:p>
            <a:pPr algn="just"/>
            <a:r>
              <a:rPr lang="en-US" dirty="0" smtClean="0"/>
              <a:t>Main activities of each process group can be mapped into the Ten knowledge areas using the PMBOK</a:t>
            </a:r>
            <a:r>
              <a:rPr lang="en-US" dirty="0" smtClean="0">
                <a:cs typeface="Times New Roman" pitchFamily="18" charset="0"/>
              </a:rPr>
              <a:t>® Guide 2017.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pic>
        <p:nvPicPr>
          <p:cNvPr id="4" name="Content Placeholder 3" descr="The-10-PMBOK-Knowledge-Areas-Project-Management-Guide-6-Edi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1371600"/>
            <a:ext cx="5415113" cy="5015444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Integration Management: </a:t>
            </a:r>
          </a:p>
          <a:p>
            <a:pPr lvl="1" algn="just"/>
            <a:r>
              <a:rPr lang="en-US" dirty="0" smtClean="0"/>
              <a:t>The knowledge area which is devoted to identify and define the work in the project is known as the Integration Management. </a:t>
            </a:r>
          </a:p>
          <a:p>
            <a:pPr lvl="1" algn="just"/>
            <a:r>
              <a:rPr lang="en-US" dirty="0" smtClean="0"/>
              <a:t>This knowledge area deals also with efficiently integrating changes into the project.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Scope Management</a:t>
            </a:r>
          </a:p>
          <a:p>
            <a:pPr lvl="1" algn="just"/>
            <a:r>
              <a:rPr lang="en-US" dirty="0" smtClean="0"/>
              <a:t>This knowledge area deals with defining the project scope, project requirement scope, project work, making the work breakdown structure, making the scope baselines and managing the scope of the project. </a:t>
            </a:r>
          </a:p>
          <a:p>
            <a:pPr lvl="1" algn="just"/>
            <a:r>
              <a:rPr lang="en-US" dirty="0" smtClean="0"/>
              <a:t>This is one point where you can plan the ways of keeping the project within the established boundaries.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b="1" u="sng" dirty="0" smtClean="0"/>
              <a:t>Contents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PMI</a:t>
            </a:r>
          </a:p>
          <a:p>
            <a:r>
              <a:rPr lang="en-US" dirty="0" smtClean="0"/>
              <a:t>What is PMBOK</a:t>
            </a:r>
          </a:p>
          <a:p>
            <a:r>
              <a:rPr lang="en-US" dirty="0" smtClean="0"/>
              <a:t>Five Process Groups of PMBOK</a:t>
            </a:r>
          </a:p>
          <a:p>
            <a:r>
              <a:rPr lang="en-US" dirty="0" smtClean="0"/>
              <a:t>Ten Knowledge Areas of PMBOK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Time Management:</a:t>
            </a:r>
          </a:p>
          <a:p>
            <a:pPr lvl="1" algn="just"/>
            <a:r>
              <a:rPr lang="en-US" dirty="0" smtClean="0"/>
              <a:t>The project managers estimate the duration of the tasks in this knowledge area. </a:t>
            </a:r>
          </a:p>
          <a:p>
            <a:pPr lvl="1" algn="just"/>
            <a:r>
              <a:rPr lang="en-US" dirty="0" smtClean="0"/>
              <a:t>This is where he/she sequences the tasks and chooses the number of resources required to achieve the objective of the project. </a:t>
            </a:r>
          </a:p>
          <a:p>
            <a:pPr lvl="1" algn="just"/>
            <a:r>
              <a:rPr lang="en-US" dirty="0" smtClean="0"/>
              <a:t>Schedule is monitored and managed here in this area to keep the project on the track.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Cost Management: </a:t>
            </a:r>
          </a:p>
          <a:p>
            <a:pPr lvl="1" algn="just"/>
            <a:r>
              <a:rPr lang="en-US" dirty="0" smtClean="0"/>
              <a:t>Budget baseline is established and costs are estimated in this knowledge area. </a:t>
            </a:r>
          </a:p>
          <a:p>
            <a:pPr lvl="1" algn="just"/>
            <a:r>
              <a:rPr lang="en-US" dirty="0" smtClean="0"/>
              <a:t>The plan to manage the costs is categorized in the cost management knowledge area too.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Quality Management:</a:t>
            </a:r>
          </a:p>
          <a:p>
            <a:pPr lvl="1" algn="just"/>
            <a:r>
              <a:rPr lang="en-US" dirty="0" smtClean="0"/>
              <a:t>It is the knowledge area where the quality requirements for project deliverables are planned and tracked. </a:t>
            </a:r>
          </a:p>
          <a:p>
            <a:pPr lvl="1" algn="just"/>
            <a:r>
              <a:rPr lang="en-US" dirty="0" smtClean="0"/>
              <a:t>In this area, all the quality issues are monitored and fixed.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Human Resources Management:</a:t>
            </a:r>
          </a:p>
          <a:p>
            <a:pPr lvl="1" algn="just"/>
            <a:r>
              <a:rPr lang="en-US" dirty="0" smtClean="0"/>
              <a:t>This knowledge area, which is the HR management of the project.</a:t>
            </a:r>
          </a:p>
          <a:p>
            <a:pPr lvl="1" algn="just"/>
            <a:r>
              <a:rPr lang="en-US" dirty="0" smtClean="0"/>
              <a:t>It comprises of the processes very essential to define the ways human resources will be utilized, developed, acquired and managed.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Communications Management:</a:t>
            </a:r>
          </a:p>
          <a:p>
            <a:pPr lvl="1" algn="just"/>
            <a:r>
              <a:rPr lang="en-US" dirty="0" smtClean="0"/>
              <a:t>Communications management is the knowledge area that defines how communications within the project will work. </a:t>
            </a:r>
          </a:p>
          <a:p>
            <a:pPr lvl="1" algn="just"/>
            <a:r>
              <a:rPr lang="en-US" dirty="0" smtClean="0"/>
              <a:t>In these processes, the project manager makes the communication management plan, ensures the plan is followed, and controls information flow within the project.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Risk Management:</a:t>
            </a:r>
          </a:p>
          <a:p>
            <a:pPr lvl="1" algn="just"/>
            <a:r>
              <a:rPr lang="en-US" dirty="0" smtClean="0"/>
              <a:t>Project Risk Management consists of identifying risks, planning risk management, conducting risk assessments, and controlling risks.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Project Procurement Management:</a:t>
            </a:r>
          </a:p>
          <a:p>
            <a:pPr lvl="1" algn="just"/>
            <a:r>
              <a:rPr lang="en-US" dirty="0" smtClean="0"/>
              <a:t>This knowledge area deals with the processes which project managers usually follow to acquire required material for the successful completion of the project.</a:t>
            </a:r>
          </a:p>
          <a:p>
            <a:pPr lvl="1" algn="just"/>
            <a:r>
              <a:rPr lang="en-US" dirty="0" smtClean="0"/>
              <a:t>In this knowledge area, project managers come up with the plan for conducting procurements, controlling the procurements and closing out the procurements.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Knowledge Areas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Project Stakeholder Management: </a:t>
            </a:r>
          </a:p>
          <a:p>
            <a:pPr lvl="1" algn="just"/>
            <a:r>
              <a:rPr lang="en-US" dirty="0" smtClean="0"/>
              <a:t>Project Stakeholder Management area encompasses all the processes which is used by a project manager for recognizing and satisfying the ones who are affected by the project. </a:t>
            </a:r>
          </a:p>
          <a:p>
            <a:pPr lvl="1" algn="just"/>
            <a:r>
              <a:rPr lang="en-US" dirty="0" smtClean="0"/>
              <a:t>The affected party can either be internal or external, in nature. </a:t>
            </a:r>
          </a:p>
          <a:p>
            <a:pPr lvl="1" algn="just"/>
            <a:r>
              <a:rPr lang="en-US" dirty="0" smtClean="0"/>
              <a:t>You can pay close attention to those stakeholders who can have a powerful positive or negative impact on the project.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Knowledge Areas and Process Groups</a:t>
            </a:r>
            <a:endParaRPr lang="en-US" b="1" u="sng" dirty="0"/>
          </a:p>
        </p:txBody>
      </p:sp>
      <p:pic>
        <p:nvPicPr>
          <p:cNvPr id="6" name="Content Placeholder 5" descr="pmi-project-management-principles-9-638.jpg"/>
          <p:cNvPicPr>
            <a:picLocks noGrp="1" noChangeAspect="1"/>
          </p:cNvPicPr>
          <p:nvPr>
            <p:ph idx="1"/>
          </p:nvPr>
        </p:nvPicPr>
        <p:blipFill>
          <a:blip r:embed="rId2"/>
          <a:srcRect t="21887"/>
          <a:stretch>
            <a:fillRect/>
          </a:stretch>
        </p:blipFill>
        <p:spPr>
          <a:xfrm>
            <a:off x="990600" y="1828800"/>
            <a:ext cx="6934200" cy="434340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https://www.wrike.com/project-management-guide/faq/what-is-pmi-in-project-management/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https://www.wrike.com/project-management-guide/faq/what-is-pmbok-in-project-management/%20Inicia%C3%A7%C3%A3o%20etc..pdf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http://www.batimes.com/images/pdfs/The_Ten_Knowledge_Areas_of_PMP.pdf</a:t>
            </a:r>
            <a:endParaRPr lang="en-US" dirty="0" smtClean="0"/>
          </a:p>
          <a:p>
            <a:r>
              <a:rPr lang="en-US" dirty="0" smtClean="0"/>
              <a:t>“Project Management Process Groups, Project Management Skills”, ISBN 978-1-62620-959-6, </a:t>
            </a:r>
            <a:r>
              <a:rPr lang="en-US" dirty="0" smtClean="0">
                <a:hlinkClick r:id="rId5"/>
              </a:rPr>
              <a:t>www.free-management-ebooks.com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PMI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PMI stands for the Project Management Institute, and is a not-for-profit professional membership association for project managers and program managers.</a:t>
            </a:r>
          </a:p>
          <a:p>
            <a:pPr algn="just"/>
            <a:r>
              <a:rPr lang="en-US" dirty="0" smtClean="0"/>
              <a:t>PMI was started in 1969, and now has a membership of more than 2.9 million professionals around the globe.</a:t>
            </a:r>
          </a:p>
          <a:p>
            <a:pPr algn="just"/>
            <a:r>
              <a:rPr lang="en-US" dirty="0" smtClean="0"/>
              <a:t>The Project Management Institute is the organization that gives out the PMP (Project Management Professional) credential, a globally recognized certificate that assures employers that a person is trained and qualified to manage projects.</a:t>
            </a:r>
          </a:p>
          <a:p>
            <a:pPr algn="just"/>
            <a:r>
              <a:rPr lang="en-US" dirty="0" smtClean="0"/>
              <a:t>PMI is also the organization that oversees the documentation of the Project Management Body of Knowledge (PMBOK) within the PMBOK Guide.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ASSIGNMENT#1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Differentiate</a:t>
            </a:r>
          </a:p>
          <a:p>
            <a:pPr lvl="1"/>
            <a:r>
              <a:rPr lang="en-US" dirty="0" smtClean="0"/>
              <a:t>Project and process</a:t>
            </a:r>
          </a:p>
          <a:p>
            <a:pPr lvl="1"/>
            <a:r>
              <a:rPr lang="en-US" dirty="0" smtClean="0"/>
              <a:t>Project and program</a:t>
            </a:r>
            <a:endParaRPr lang="en-US" dirty="0"/>
          </a:p>
          <a:p>
            <a:endParaRPr lang="en-US" smtClean="0"/>
          </a:p>
          <a:p>
            <a:r>
              <a:rPr lang="en-US" smtClean="0"/>
              <a:t>Assignment </a:t>
            </a:r>
            <a:r>
              <a:rPr lang="en-US" dirty="0" smtClean="0"/>
              <a:t>should not be more than two pages</a:t>
            </a:r>
          </a:p>
          <a:p>
            <a:r>
              <a:rPr lang="en-US" dirty="0" smtClean="0"/>
              <a:t>Submission Date: January 29, 2020</a:t>
            </a:r>
          </a:p>
        </p:txBody>
      </p:sp>
    </p:spTree>
    <p:extLst>
      <p:ext uri="{BB962C8B-B14F-4D97-AF65-F5344CB8AC3E}">
        <p14:creationId xmlns:p14="http://schemas.microsoft.com/office/powerpoint/2010/main" val="394011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PMBOK stands for </a:t>
            </a:r>
            <a:r>
              <a:rPr lang="en-US" b="1" dirty="0" smtClean="0"/>
              <a:t>Project Management Body of Knowledge</a:t>
            </a:r>
            <a:r>
              <a:rPr lang="en-US" dirty="0" smtClean="0"/>
              <a:t> .</a:t>
            </a:r>
          </a:p>
          <a:p>
            <a:pPr algn="just"/>
            <a:r>
              <a:rPr lang="en-US" dirty="0" smtClean="0"/>
              <a:t>It is the entire collection of processes, best practices, terminologies, and guidelines that are accepted as standards within the project management industry.</a:t>
            </a:r>
          </a:p>
          <a:p>
            <a:pPr algn="just"/>
            <a:r>
              <a:rPr lang="en-US" dirty="0" smtClean="0"/>
              <a:t>Because the body of knowledge is constantly growing as practitioners discover new methods or best practices, it must be updated and disseminated. </a:t>
            </a:r>
          </a:p>
          <a:p>
            <a:pPr algn="just"/>
            <a:r>
              <a:rPr lang="en-US" dirty="0" smtClean="0"/>
              <a:t>This is an effort that is overseen by the Project Management Institute (PMI), the global not-for-profit member association of PM professionals which captures and publishes the PMBOK within the book, </a:t>
            </a:r>
            <a:r>
              <a:rPr lang="en-US" i="1" dirty="0" smtClean="0"/>
              <a:t>A Guide to the Project Management Body of Knowledge (PMBOK Guide)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first edition of the PMBOK Guide was published in 1996. It is now on its sixth edition, which was published in 2017.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b="1" u="sng" dirty="0"/>
          </a:p>
        </p:txBody>
      </p:sp>
      <p:pic>
        <p:nvPicPr>
          <p:cNvPr id="4" name="Content Placeholder 3" descr="what-is-pmbok-pmti-five-process-groups-project-management-certification-louisville-ky-1048x436.jpg"/>
          <p:cNvPicPr>
            <a:picLocks noGrp="1" noChangeAspect="1"/>
          </p:cNvPicPr>
          <p:nvPr>
            <p:ph idx="1"/>
          </p:nvPr>
        </p:nvPicPr>
        <p:blipFill>
          <a:blip r:embed="rId3"/>
          <a:srcRect t="12837"/>
          <a:stretch>
            <a:fillRect/>
          </a:stretch>
        </p:blipFill>
        <p:spPr>
          <a:xfrm>
            <a:off x="304800" y="1905000"/>
            <a:ext cx="8229600" cy="3429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b="1" i="1" dirty="0" smtClean="0"/>
              <a:t>initiating process group </a:t>
            </a:r>
            <a:r>
              <a:rPr lang="en-US" dirty="0" smtClean="0"/>
              <a:t>consists </a:t>
            </a:r>
            <a:r>
              <a:rPr lang="en-US" dirty="0" smtClean="0"/>
              <a:t>of processes necessary to define a new project or a new phase of an existing project </a:t>
            </a:r>
          </a:p>
          <a:p>
            <a:pPr lvl="1" algn="just"/>
            <a:r>
              <a:rPr lang="en-US" dirty="0" smtClean="0"/>
              <a:t>Involves obtaining authorization for the project or project phase</a:t>
            </a:r>
          </a:p>
          <a:p>
            <a:pPr lvl="1" algn="just"/>
            <a:r>
              <a:rPr lang="en-US" dirty="0" smtClean="0"/>
              <a:t>Defines objectives, outcomes, and success criteria</a:t>
            </a:r>
          </a:p>
          <a:p>
            <a:pPr lvl="1" algn="just"/>
            <a:r>
              <a:rPr lang="en-US" dirty="0" smtClean="0"/>
              <a:t>Assigns a Project Manager (usually)</a:t>
            </a:r>
          </a:p>
          <a:p>
            <a:pPr lvl="1" algn="just"/>
            <a:r>
              <a:rPr lang="en-US" dirty="0" smtClean="0"/>
              <a:t>Allocates funds and resources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There are several key outputs that are produced as part of the initiation process group. These are the:</a:t>
            </a:r>
          </a:p>
          <a:p>
            <a:pPr marL="742950" lvl="2" indent="-342900"/>
            <a:r>
              <a:rPr lang="en-US" dirty="0" smtClean="0"/>
              <a:t>Project Charter </a:t>
            </a:r>
          </a:p>
          <a:p>
            <a:pPr marL="742950" lvl="2" indent="-342900"/>
            <a:r>
              <a:rPr lang="en-US" dirty="0" smtClean="0"/>
              <a:t>Feasibility Study </a:t>
            </a:r>
          </a:p>
          <a:p>
            <a:pPr marL="742950" lvl="2" indent="-342900"/>
            <a:r>
              <a:rPr lang="en-US" dirty="0" smtClean="0"/>
              <a:t>Stakeholder-related documents (stakeholder list, stakeholder management plan).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b="1" i="1" dirty="0" smtClean="0"/>
              <a:t>planning process group</a:t>
            </a:r>
            <a:r>
              <a:rPr lang="en-US" dirty="0" smtClean="0"/>
              <a:t> involves</a:t>
            </a:r>
          </a:p>
          <a:p>
            <a:pPr lvl="1" algn="just"/>
            <a:r>
              <a:rPr lang="en-US" dirty="0" smtClean="0"/>
              <a:t>Defining the scope of the project</a:t>
            </a:r>
          </a:p>
          <a:p>
            <a:pPr lvl="1" algn="just"/>
            <a:r>
              <a:rPr lang="en-US" dirty="0" smtClean="0"/>
              <a:t>Designing the course of action required to achieve the project’s objectives</a:t>
            </a:r>
          </a:p>
          <a:p>
            <a:pPr lvl="1" algn="just"/>
            <a:r>
              <a:rPr lang="en-US" dirty="0" smtClean="0"/>
              <a:t>Defining the products to be produced and work required</a:t>
            </a:r>
          </a:p>
          <a:p>
            <a:pPr lvl="1" algn="just"/>
            <a:r>
              <a:rPr lang="en-US" dirty="0" smtClean="0"/>
              <a:t>Sequencing work and creating a schedule</a:t>
            </a:r>
          </a:p>
          <a:p>
            <a:pPr lvl="1" algn="just"/>
            <a:r>
              <a:rPr lang="en-US" dirty="0" smtClean="0"/>
              <a:t>Estimating the resource and effort requirements</a:t>
            </a:r>
          </a:p>
          <a:p>
            <a:pPr lvl="1" algn="just"/>
            <a:r>
              <a:rPr lang="en-US" dirty="0" smtClean="0"/>
              <a:t>Estimating costs and creating a budget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PMBOK Process Groups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outputs of the planning process group are the</a:t>
            </a:r>
          </a:p>
          <a:p>
            <a:pPr lvl="1"/>
            <a:r>
              <a:rPr lang="en-US" dirty="0" smtClean="0"/>
              <a:t>Project Management Plan</a:t>
            </a:r>
          </a:p>
          <a:p>
            <a:pPr lvl="2"/>
            <a:r>
              <a:rPr lang="en-US" dirty="0" smtClean="0"/>
              <a:t>Work Breakdown Structure (WBS) </a:t>
            </a:r>
          </a:p>
          <a:p>
            <a:pPr lvl="2"/>
            <a:r>
              <a:rPr lang="en-US" dirty="0" smtClean="0"/>
              <a:t>Schedule </a:t>
            </a:r>
          </a:p>
          <a:p>
            <a:pPr lvl="2"/>
            <a:r>
              <a:rPr lang="en-US" dirty="0" smtClean="0"/>
              <a:t>Budget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1339</Words>
  <Application>Microsoft Office PowerPoint</Application>
  <PresentationFormat>On-screen Show (4:3)</PresentationFormat>
  <Paragraphs>157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PROJECT MANAGEMENT INSTITUTE (PMI)</vt:lpstr>
      <vt:lpstr> Contents </vt:lpstr>
      <vt:lpstr>PMI</vt:lpstr>
      <vt:lpstr>PMBOK</vt:lpstr>
      <vt:lpstr>PMBOK Process Groups</vt:lpstr>
      <vt:lpstr>PMBOK Process Groups</vt:lpstr>
      <vt:lpstr>PMBOK Process Groups</vt:lpstr>
      <vt:lpstr>PMBOK Process Groups</vt:lpstr>
      <vt:lpstr>PMBOK Process Groups</vt:lpstr>
      <vt:lpstr>PMBOK Process Groups</vt:lpstr>
      <vt:lpstr>PMBOK Process Groups</vt:lpstr>
      <vt:lpstr>PMBOK Process Groups</vt:lpstr>
      <vt:lpstr>PMBOK Process Groups </vt:lpstr>
      <vt:lpstr>PMBOK Process Groups </vt:lpstr>
      <vt:lpstr>PMBOK Process Groups </vt:lpstr>
      <vt:lpstr>PMBOK Knowledge Areas</vt:lpstr>
      <vt:lpstr>PMBOK Knowledge Areas</vt:lpstr>
      <vt:lpstr>PMBOK Knowledge Areas</vt:lpstr>
      <vt:lpstr>PMBOK Knowledge Areas</vt:lpstr>
      <vt:lpstr>PMBOK Knowledge Areas</vt:lpstr>
      <vt:lpstr>PMBOK Knowledge Areas</vt:lpstr>
      <vt:lpstr>PMBOK Knowledge Areas</vt:lpstr>
      <vt:lpstr>PMBOK Knowledge Areas</vt:lpstr>
      <vt:lpstr>PMBOK Knowledge Areas</vt:lpstr>
      <vt:lpstr>PMBOK Knowledge Areas</vt:lpstr>
      <vt:lpstr>PMBOK Knowledge Areas</vt:lpstr>
      <vt:lpstr>PMBOK Knowledge Areas</vt:lpstr>
      <vt:lpstr>Knowledge Areas and Process Groups</vt:lpstr>
      <vt:lpstr>Reading</vt:lpstr>
      <vt:lpstr>ASSIGNMENT#1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82</cp:revision>
  <dcterms:created xsi:type="dcterms:W3CDTF">2006-08-16T00:00:00Z</dcterms:created>
  <dcterms:modified xsi:type="dcterms:W3CDTF">2020-01-22T04:49:22Z</dcterms:modified>
</cp:coreProperties>
</file>