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5/7/2019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 12</a:t>
            </a:r>
            <a:endParaRPr lang="en-US" dirty="0"/>
          </a:p>
        </p:txBody>
      </p:sp>
      <p:sp>
        <p:nvSpPr>
          <p:cNvPr id="3" name="Subtitle 2"/>
          <p:cNvSpPr>
            <a:spLocks noGrp="1"/>
          </p:cNvSpPr>
          <p:nvPr>
            <p:ph type="subTitle" idx="1"/>
          </p:nvPr>
        </p:nvSpPr>
        <p:spPr/>
        <p:txBody>
          <a:bodyPr>
            <a:normAutofit/>
          </a:bodyPr>
          <a:lstStyle/>
          <a:p>
            <a:r>
              <a:rPr lang="en-US" sz="3200" dirty="0"/>
              <a:t>Using Business Normalization for Future Business Needs</a:t>
            </a:r>
          </a:p>
        </p:txBody>
      </p:sp>
    </p:spTree>
    <p:extLst>
      <p:ext uri="{BB962C8B-B14F-4D97-AF65-F5344CB8AC3E}">
        <p14:creationId xmlns:p14="http://schemas.microsoft.com/office/powerpoint/2010/main" val="262575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br>
              <a:rPr lang="en-US" dirty="0" smtClean="0"/>
            </a:br>
            <a:endParaRPr lang="en-US" dirty="0"/>
          </a:p>
        </p:txBody>
      </p:sp>
      <p:sp>
        <p:nvSpPr>
          <p:cNvPr id="3" name="Content Placeholder 2"/>
          <p:cNvSpPr>
            <a:spLocks noGrp="1"/>
          </p:cNvSpPr>
          <p:nvPr>
            <p:ph idx="1"/>
          </p:nvPr>
        </p:nvSpPr>
        <p:spPr/>
        <p:txBody>
          <a:bodyPr/>
          <a:lstStyle/>
          <a:p>
            <a:r>
              <a:rPr lang="en-US" dirty="0"/>
              <a:t>Normalization was developed in the late 1960s by Dr. Edgar (Ted) </a:t>
            </a:r>
            <a:r>
              <a:rPr lang="en-US" dirty="0" err="1" smtClean="0"/>
              <a:t>Codd</a:t>
            </a:r>
            <a:r>
              <a:rPr lang="en-US" dirty="0" smtClean="0"/>
              <a:t>.</a:t>
            </a:r>
          </a:p>
          <a:p>
            <a:r>
              <a:rPr lang="en-US" dirty="0" smtClean="0"/>
              <a:t> </a:t>
            </a:r>
            <a:r>
              <a:rPr lang="en-US" dirty="0"/>
              <a:t>while </a:t>
            </a:r>
            <a:r>
              <a:rPr lang="en-US" dirty="0" smtClean="0"/>
              <a:t>working on relational theory as a research fellow at the IBM San Jose Research Laboratory.</a:t>
            </a:r>
          </a:p>
          <a:p>
            <a:r>
              <a:rPr lang="en-US" dirty="0" smtClean="0"/>
              <a:t> </a:t>
            </a:r>
            <a:r>
              <a:rPr lang="en-US" dirty="0"/>
              <a:t>He applied mathematical set theory as a formal discipline to identify and structure data in relational databases</a:t>
            </a:r>
            <a:r>
              <a:rPr lang="en-US" dirty="0" smtClean="0"/>
              <a:t>.</a:t>
            </a:r>
          </a:p>
          <a:p>
            <a:r>
              <a:rPr lang="en-US" dirty="0" smtClean="0"/>
              <a:t>Business </a:t>
            </a:r>
            <a:r>
              <a:rPr lang="en-US" dirty="0"/>
              <a:t>normalization resolves redundant data and inconsistent information problems</a:t>
            </a:r>
            <a:r>
              <a:rPr lang="en-US" dirty="0" smtClean="0"/>
              <a:t>.</a:t>
            </a:r>
          </a:p>
          <a:p>
            <a:r>
              <a:rPr lang="en-US" dirty="0" smtClean="0"/>
              <a:t>It identifies the data resource needed by the business.</a:t>
            </a:r>
          </a:p>
          <a:p>
            <a:r>
              <a:rPr lang="en-US" dirty="0" smtClean="0"/>
              <a:t>Redundant versions </a:t>
            </a:r>
            <a:r>
              <a:rPr lang="en-US" dirty="0"/>
              <a:t>are combined as an </a:t>
            </a:r>
            <a:r>
              <a:rPr lang="en-US" dirty="0" smtClean="0"/>
              <a:t>integrated.</a:t>
            </a:r>
          </a:p>
          <a:p>
            <a:r>
              <a:rPr lang="en-US" dirty="0" smtClean="0"/>
              <a:t> </a:t>
            </a:r>
            <a:r>
              <a:rPr lang="en-US" dirty="0"/>
              <a:t>When updated, information derived from it is accurate and consistent and is available to all who are authorized to access it.</a:t>
            </a:r>
          </a:p>
        </p:txBody>
      </p:sp>
    </p:spTree>
    <p:extLst>
      <p:ext uri="{BB962C8B-B14F-4D97-AF65-F5344CB8AC3E}">
        <p14:creationId xmlns:p14="http://schemas.microsoft.com/office/powerpoint/2010/main" val="355093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Normalization</a:t>
            </a:r>
          </a:p>
        </p:txBody>
      </p:sp>
      <p:sp>
        <p:nvSpPr>
          <p:cNvPr id="3" name="Content Placeholder 2"/>
          <p:cNvSpPr>
            <a:spLocks noGrp="1"/>
          </p:cNvSpPr>
          <p:nvPr>
            <p:ph idx="1"/>
          </p:nvPr>
        </p:nvSpPr>
        <p:spPr>
          <a:xfrm>
            <a:off x="677334" y="1648496"/>
            <a:ext cx="8596668" cy="4392866"/>
          </a:xfrm>
        </p:spPr>
        <p:txBody>
          <a:bodyPr/>
          <a:lstStyle/>
          <a:p>
            <a:r>
              <a:rPr lang="en-US" dirty="0" smtClean="0"/>
              <a:t>Business normalization is used by business managers and business staff, as well as by </a:t>
            </a:r>
            <a:r>
              <a:rPr lang="en-US" dirty="0"/>
              <a:t>IT computer staff. </a:t>
            </a:r>
            <a:endParaRPr lang="en-US" dirty="0" smtClean="0"/>
          </a:p>
          <a:p>
            <a:r>
              <a:rPr lang="en-US" dirty="0" smtClean="0"/>
              <a:t>It </a:t>
            </a:r>
            <a:r>
              <a:rPr lang="en-US" dirty="0"/>
              <a:t>depends on knowledge of the business, rather than of computers</a:t>
            </a:r>
            <a:r>
              <a:rPr lang="en-US" dirty="0" smtClean="0"/>
              <a:t>.</a:t>
            </a:r>
          </a:p>
          <a:p>
            <a:r>
              <a:rPr lang="en-US" dirty="0" smtClean="0"/>
              <a:t> </a:t>
            </a:r>
            <a:r>
              <a:rPr lang="en-US" dirty="0"/>
              <a:t>Both variants of normalization define five normal form rules: First Normal Form (1NF) to Fifth Normal Form (5NF) for traditional normalization; and First Business Normal Form (1BNF) to Fifth Business Normal Form (5BNF) for business </a:t>
            </a:r>
            <a:r>
              <a:rPr lang="en-US" dirty="0" smtClean="0"/>
              <a:t>normalization</a:t>
            </a:r>
            <a:r>
              <a:rPr lang="en-US" dirty="0"/>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7740" y="4056845"/>
            <a:ext cx="5653826" cy="2096796"/>
          </a:xfrm>
          <a:prstGeom prst="rect">
            <a:avLst/>
          </a:prstGeom>
        </p:spPr>
      </p:pic>
    </p:spTree>
    <p:extLst>
      <p:ext uri="{BB962C8B-B14F-4D97-AF65-F5344CB8AC3E}">
        <p14:creationId xmlns:p14="http://schemas.microsoft.com/office/powerpoint/2010/main" val="393781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Business Normal Form (1BNF)</a:t>
            </a:r>
          </a:p>
        </p:txBody>
      </p:sp>
      <p:sp>
        <p:nvSpPr>
          <p:cNvPr id="3" name="Content Placeholder 2"/>
          <p:cNvSpPr>
            <a:spLocks noGrp="1"/>
          </p:cNvSpPr>
          <p:nvPr>
            <p:ph idx="1"/>
          </p:nvPr>
        </p:nvSpPr>
        <p:spPr/>
        <p:txBody>
          <a:bodyPr>
            <a:normAutofit lnSpcReduction="10000"/>
          </a:bodyPr>
          <a:lstStyle/>
          <a:p>
            <a:pPr marL="0" indent="0">
              <a:buNone/>
            </a:pPr>
            <a:r>
              <a:rPr lang="en-US" dirty="0"/>
              <a:t>The rule for 1BNF is expressed as follows.</a:t>
            </a:r>
          </a:p>
          <a:p>
            <a:pPr marL="0" indent="0">
              <a:buNone/>
            </a:pPr>
            <a:r>
              <a:rPr lang="en-US" dirty="0" smtClean="0"/>
              <a:t>          First </a:t>
            </a:r>
            <a:r>
              <a:rPr lang="en-US" dirty="0"/>
              <a:t>Business Normal Form (1BNF) Rule</a:t>
            </a:r>
          </a:p>
          <a:p>
            <a:pPr marL="0" indent="0">
              <a:buNone/>
            </a:pPr>
            <a:r>
              <a:rPr lang="en-US" dirty="0"/>
              <a:t>1BNFStep1</a:t>
            </a:r>
            <a:r>
              <a:rPr lang="en-US" dirty="0" smtClean="0"/>
              <a:t>:      Identify and remove repeating group attributes to another entity</a:t>
            </a:r>
            <a:r>
              <a:rPr lang="en-US" dirty="0"/>
              <a:t>.</a:t>
            </a:r>
          </a:p>
          <a:p>
            <a:pPr marL="0" indent="0">
              <a:buNone/>
            </a:pPr>
            <a:r>
              <a:rPr lang="en-US" dirty="0" smtClean="0"/>
              <a:t>1BNF </a:t>
            </a:r>
            <a:r>
              <a:rPr lang="en-US" dirty="0"/>
              <a:t>Step 2</a:t>
            </a:r>
            <a:r>
              <a:rPr lang="en-US" dirty="0" smtClean="0"/>
              <a:t>:     </a:t>
            </a:r>
            <a:r>
              <a:rPr lang="en-US" dirty="0"/>
              <a:t>The primary key of this other entity is made up of a compound key, comprising the primary key of the entity in which the repeating group originally resided together with the repeating group key itself, or instead another unique key based on business needs</a:t>
            </a:r>
            <a:r>
              <a:rPr lang="en-US" dirty="0" smtClean="0"/>
              <a:t>.</a:t>
            </a:r>
          </a:p>
          <a:p>
            <a:pPr marL="0" indent="0">
              <a:buNone/>
            </a:pPr>
            <a:r>
              <a:rPr lang="en-US" dirty="0" smtClean="0"/>
              <a:t> </a:t>
            </a:r>
            <a:r>
              <a:rPr lang="en-US" dirty="0"/>
              <a:t>1BNF Step 3: </a:t>
            </a:r>
            <a:r>
              <a:rPr lang="en-US" dirty="0" smtClean="0"/>
              <a:t>     The </a:t>
            </a:r>
            <a:r>
              <a:rPr lang="en-US" dirty="0"/>
              <a:t>name of the new entity initially may be based on a combination of the name of the repeating group and the name of the entity in which the repeating group resided. </a:t>
            </a:r>
            <a:endParaRPr lang="en-US" dirty="0" smtClean="0"/>
          </a:p>
          <a:p>
            <a:pPr marL="0" indent="0">
              <a:buNone/>
            </a:pPr>
            <a:r>
              <a:rPr lang="en-US" dirty="0" smtClean="0"/>
              <a:t>1BNF </a:t>
            </a:r>
            <a:r>
              <a:rPr lang="en-US" dirty="0"/>
              <a:t>Step 4</a:t>
            </a:r>
            <a:r>
              <a:rPr lang="en-US" dirty="0" smtClean="0"/>
              <a:t>:       </a:t>
            </a:r>
            <a:r>
              <a:rPr lang="en-US" dirty="0"/>
              <a:t>It may later be renamed according to its final attribute content after business normalization is completed.</a:t>
            </a:r>
          </a:p>
          <a:p>
            <a:endParaRPr lang="en-US" dirty="0"/>
          </a:p>
        </p:txBody>
      </p:sp>
    </p:spTree>
    <p:extLst>
      <p:ext uri="{BB962C8B-B14F-4D97-AF65-F5344CB8AC3E}">
        <p14:creationId xmlns:p14="http://schemas.microsoft.com/office/powerpoint/2010/main" val="420646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Business Normal Form (</a:t>
            </a:r>
            <a:r>
              <a:rPr lang="en-US" dirty="0" smtClean="0"/>
              <a:t>1BNF)EXAMPLE</a:t>
            </a:r>
            <a:endParaRPr lang="en-US" dirty="0"/>
          </a:p>
        </p:txBody>
      </p:sp>
      <p:sp>
        <p:nvSpPr>
          <p:cNvPr id="3" name="Content Placeholder 2"/>
          <p:cNvSpPr>
            <a:spLocks noGrp="1"/>
          </p:cNvSpPr>
          <p:nvPr>
            <p:ph idx="1"/>
          </p:nvPr>
        </p:nvSpPr>
        <p:spPr/>
        <p:txBody>
          <a:bodyPr/>
          <a:lstStyle/>
          <a:p>
            <a:r>
              <a:rPr lang="en-US" dirty="0" smtClean="0"/>
              <a:t>EMPLOYEE   </a:t>
            </a:r>
            <a:r>
              <a:rPr lang="en-US" dirty="0"/>
              <a:t>(employee number#, [name], (address), [postcode], ((skill number#, [skill name], skill level)), sales quota, [manager title], job name, salary</a:t>
            </a:r>
            <a:r>
              <a:rPr lang="en-US" dirty="0" smtClean="0"/>
              <a:t>)</a:t>
            </a:r>
          </a:p>
          <a:p>
            <a:endParaRPr lang="en-US" dirty="0"/>
          </a:p>
          <a:p>
            <a:endParaRPr lang="en-US" dirty="0"/>
          </a:p>
          <a:p>
            <a:r>
              <a:rPr lang="en-US" dirty="0"/>
              <a:t>LEGEND primary key#, [selection attribute], (group attribute), {derived attribute}, </a:t>
            </a:r>
            <a:r>
              <a:rPr lang="en-US" dirty="0" smtClean="0"/>
              <a:t>non key </a:t>
            </a:r>
            <a:r>
              <a:rPr lang="en-US" dirty="0"/>
              <a:t>attribute, ((repeating group)), foreign key#</a:t>
            </a:r>
          </a:p>
        </p:txBody>
      </p:sp>
    </p:spTree>
    <p:extLst>
      <p:ext uri="{BB962C8B-B14F-4D97-AF65-F5344CB8AC3E}">
        <p14:creationId xmlns:p14="http://schemas.microsoft.com/office/powerpoint/2010/main" val="3254561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Business Normal Form (1BNF)EXAMPLE</a:t>
            </a:r>
          </a:p>
        </p:txBody>
      </p:sp>
      <p:sp>
        <p:nvSpPr>
          <p:cNvPr id="3" name="Content Placeholder 2"/>
          <p:cNvSpPr>
            <a:spLocks noGrp="1"/>
          </p:cNvSpPr>
          <p:nvPr>
            <p:ph idx="1"/>
          </p:nvPr>
        </p:nvSpPr>
        <p:spPr/>
        <p:txBody>
          <a:bodyPr/>
          <a:lstStyle/>
          <a:p>
            <a:r>
              <a:rPr lang="en-US" dirty="0"/>
              <a:t>EMPLOYEE (employee number#, [name], (address), [postcode], sales quota, [manager title], job name, </a:t>
            </a:r>
            <a:r>
              <a:rPr lang="en-US" dirty="0" smtClean="0"/>
              <a:t>salary)</a:t>
            </a:r>
          </a:p>
          <a:p>
            <a:r>
              <a:rPr lang="en-US" dirty="0" smtClean="0"/>
              <a:t>EMPLOYEE </a:t>
            </a:r>
            <a:r>
              <a:rPr lang="en-US" b="1" dirty="0"/>
              <a:t>SKILL</a:t>
            </a:r>
            <a:r>
              <a:rPr lang="en-US" dirty="0"/>
              <a:t> (employee number#, skill number#, [skill name], skill level</a:t>
            </a:r>
            <a:r>
              <a:rPr lang="en-US" dirty="0" smtClean="0"/>
              <a:t>)</a:t>
            </a:r>
          </a:p>
          <a:p>
            <a:r>
              <a:rPr lang="en-US" dirty="0"/>
              <a:t>“skills will eventually be gained by many employees (such as through training)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5014" y="3837903"/>
            <a:ext cx="6413679" cy="2601533"/>
          </a:xfrm>
          <a:prstGeom prst="rect">
            <a:avLst/>
          </a:prstGeom>
        </p:spPr>
      </p:pic>
    </p:spTree>
    <p:extLst>
      <p:ext uri="{BB962C8B-B14F-4D97-AF65-F5344CB8AC3E}">
        <p14:creationId xmlns:p14="http://schemas.microsoft.com/office/powerpoint/2010/main" val="1162007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a:t>
            </a:r>
            <a:r>
              <a:rPr lang="en-US" dirty="0"/>
              <a:t>Business Normal Form (2BNF)</a:t>
            </a:r>
          </a:p>
        </p:txBody>
      </p:sp>
      <p:sp>
        <p:nvSpPr>
          <p:cNvPr id="3" name="Content Placeholder 2"/>
          <p:cNvSpPr>
            <a:spLocks noGrp="1"/>
          </p:cNvSpPr>
          <p:nvPr>
            <p:ph idx="1"/>
          </p:nvPr>
        </p:nvSpPr>
        <p:spPr/>
        <p:txBody>
          <a:bodyPr/>
          <a:lstStyle/>
          <a:p>
            <a:pPr marL="0" indent="0">
              <a:buNone/>
            </a:pPr>
            <a:r>
              <a:rPr lang="en-US" dirty="0"/>
              <a:t>The rule for 2BNF is shown next.</a:t>
            </a:r>
          </a:p>
          <a:p>
            <a:pPr marL="0" indent="0">
              <a:buNone/>
            </a:pPr>
            <a:r>
              <a:rPr lang="en-US" dirty="0" smtClean="0"/>
              <a:t>    Second </a:t>
            </a:r>
            <a:r>
              <a:rPr lang="en-US" dirty="0"/>
              <a:t>Business Normal Form (2BNF) Rule</a:t>
            </a:r>
          </a:p>
          <a:p>
            <a:r>
              <a:rPr lang="en-US" dirty="0"/>
              <a:t>2BNF Step 1: </a:t>
            </a:r>
            <a:r>
              <a:rPr lang="en-US" dirty="0" smtClean="0"/>
              <a:t>      Identify </a:t>
            </a:r>
            <a:r>
              <a:rPr lang="en-US" dirty="0"/>
              <a:t>and remove to another entity those attributes which are </a:t>
            </a:r>
            <a:r>
              <a:rPr lang="en-US" dirty="0" smtClean="0"/>
              <a:t>only partially dependent on the primary key and also dependent on one or more </a:t>
            </a:r>
            <a:r>
              <a:rPr lang="en-US" dirty="0"/>
              <a:t>other key attributes, or ... </a:t>
            </a:r>
            <a:endParaRPr lang="en-US" dirty="0" smtClean="0"/>
          </a:p>
          <a:p>
            <a:r>
              <a:rPr lang="en-US" dirty="0" smtClean="0"/>
              <a:t>2BNF </a:t>
            </a:r>
            <a:r>
              <a:rPr lang="en-US" dirty="0"/>
              <a:t>Step 2: </a:t>
            </a:r>
            <a:r>
              <a:rPr lang="en-US" dirty="0" smtClean="0"/>
              <a:t>      which </a:t>
            </a:r>
            <a:r>
              <a:rPr lang="en-US" dirty="0"/>
              <a:t>are dependent on only part of the compound key and possibly one or more other key attributes.</a:t>
            </a:r>
          </a:p>
        </p:txBody>
      </p:sp>
    </p:spTree>
    <p:extLst>
      <p:ext uri="{BB962C8B-B14F-4D97-AF65-F5344CB8AC3E}">
        <p14:creationId xmlns:p14="http://schemas.microsoft.com/office/powerpoint/2010/main" val="3993748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 Business Normal Form (</a:t>
            </a:r>
            <a:r>
              <a:rPr lang="en-US" dirty="0" smtClean="0"/>
              <a:t>2BNF)EXAMPLE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 </a:t>
            </a:r>
            <a:r>
              <a:rPr lang="en-US" dirty="0"/>
              <a:t>Skill level is the level of a skill held by an employee. It is dependent on both key attributes and does not satisfy the 2BNF rule. It remains in EMPLOYEE SKILL.</a:t>
            </a:r>
          </a:p>
          <a:p>
            <a:r>
              <a:rPr lang="en-US" dirty="0"/>
              <a:t>EMPLOYEE SKILL (employee number#, skill number#, skill level)</a:t>
            </a:r>
          </a:p>
          <a:p>
            <a:r>
              <a:rPr lang="en-US" dirty="0" smtClean="0"/>
              <a:t>Skill </a:t>
            </a:r>
            <a:r>
              <a:rPr lang="en-US" dirty="0"/>
              <a:t>name depends only on skill number#. It is not at all dependent on employee number#. It satisfies the 2BNF rule and so is moved into a new entity SKILL.</a:t>
            </a:r>
          </a:p>
          <a:p>
            <a:r>
              <a:rPr lang="en-US" dirty="0"/>
              <a:t>SKILL (skill number#, [skill name])</a:t>
            </a:r>
          </a:p>
          <a:p>
            <a:r>
              <a:rPr lang="en-US" dirty="0" smtClean="0"/>
              <a:t>EMPLOYEE </a:t>
            </a:r>
            <a:r>
              <a:rPr lang="en-US" dirty="0"/>
              <a:t>SKILL now contains only attributes that depend on the entire compound primary key, and so is in 2BNF. The 2BNF result is shown next.</a:t>
            </a:r>
          </a:p>
          <a:p>
            <a:r>
              <a:rPr lang="en-US" dirty="0"/>
              <a:t>EMPLOYEE (employee number#, [name], (address), [postcode], sales quota, [manager title], job name, salary)</a:t>
            </a:r>
          </a:p>
          <a:p>
            <a:r>
              <a:rPr lang="en-US" dirty="0"/>
              <a:t>EMPLOYEE SKILL (employee number#, skill number#, skill level)</a:t>
            </a:r>
          </a:p>
          <a:p>
            <a:r>
              <a:rPr lang="en-US" dirty="0"/>
              <a:t>SKILL (skill number#, [skill name])</a:t>
            </a:r>
          </a:p>
        </p:txBody>
      </p:sp>
    </p:spTree>
    <p:extLst>
      <p:ext uri="{BB962C8B-B14F-4D97-AF65-F5344CB8AC3E}">
        <p14:creationId xmlns:p14="http://schemas.microsoft.com/office/powerpoint/2010/main" val="87400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Second Business Normal Form (2BNF)EXAMPLE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9256" y="2270582"/>
            <a:ext cx="5190185" cy="936257"/>
          </a:xfrm>
        </p:spPr>
      </p:pic>
      <p:sp>
        <p:nvSpPr>
          <p:cNvPr id="5" name="Rectangle 4"/>
          <p:cNvSpPr/>
          <p:nvPr/>
        </p:nvSpPr>
        <p:spPr>
          <a:xfrm>
            <a:off x="677334" y="3939382"/>
            <a:ext cx="8667482" cy="2308324"/>
          </a:xfrm>
          <a:prstGeom prst="rect">
            <a:avLst/>
          </a:prstGeom>
        </p:spPr>
        <p:txBody>
          <a:bodyPr wrap="square">
            <a:spAutoFit/>
          </a:bodyPr>
          <a:lstStyle/>
          <a:p>
            <a:r>
              <a:rPr lang="en-US" dirty="0" err="1" smtClean="0"/>
              <a:t>Similarly,SKILL</a:t>
            </a:r>
            <a:r>
              <a:rPr lang="en-US" dirty="0" smtClean="0"/>
              <a:t> and EMPLOYEE SKILL have a common key (</a:t>
            </a:r>
            <a:r>
              <a:rPr lang="en-US" dirty="0" err="1" smtClean="0"/>
              <a:t>skillnumber</a:t>
            </a:r>
            <a:r>
              <a:rPr lang="en-US" dirty="0"/>
              <a:t>#) </a:t>
            </a:r>
            <a:r>
              <a:rPr lang="en-US" dirty="0" smtClean="0"/>
              <a:t>and so are joined. </a:t>
            </a:r>
          </a:p>
          <a:p>
            <a:r>
              <a:rPr lang="en-US" dirty="0" err="1" smtClean="0"/>
              <a:t>Skillnumber</a:t>
            </a:r>
            <a:r>
              <a:rPr lang="en-US" dirty="0" smtClean="0"/>
              <a:t> #  is the primary key of SKILL so the degree and nature at SKILL is mandatory  one. </a:t>
            </a:r>
          </a:p>
          <a:p>
            <a:r>
              <a:rPr lang="en-US" dirty="0" smtClean="0"/>
              <a:t>Skill </a:t>
            </a:r>
            <a:r>
              <a:rPr lang="en-US" dirty="0"/>
              <a:t>number</a:t>
            </a:r>
            <a:r>
              <a:rPr lang="en-US" dirty="0" smtClean="0"/>
              <a:t># is part of the compound key </a:t>
            </a:r>
            <a:r>
              <a:rPr lang="en-US" dirty="0"/>
              <a:t>of EMPLOYEE SKILL, so the association degree at EMPLOYEE SKILL is many. </a:t>
            </a:r>
            <a:endParaRPr lang="en-US" dirty="0" smtClean="0"/>
          </a:p>
          <a:p>
            <a:r>
              <a:rPr lang="en-US" dirty="0" smtClean="0"/>
              <a:t>Its </a:t>
            </a:r>
            <a:r>
              <a:rPr lang="en-US" dirty="0"/>
              <a:t>nature depends on business rules: We will use optional becoming mandatory to show “a skill will be gained, or learned, by employees through training.</a:t>
            </a:r>
          </a:p>
        </p:txBody>
      </p:sp>
    </p:spTree>
    <p:extLst>
      <p:ext uri="{BB962C8B-B14F-4D97-AF65-F5344CB8AC3E}">
        <p14:creationId xmlns:p14="http://schemas.microsoft.com/office/powerpoint/2010/main" val="13394759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40</TotalTime>
  <Words>822</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Trebuchet MS</vt:lpstr>
      <vt:lpstr>Wingdings 3</vt:lpstr>
      <vt:lpstr>Facet</vt:lpstr>
      <vt:lpstr>Lecture 12</vt:lpstr>
      <vt:lpstr>Introduction </vt:lpstr>
      <vt:lpstr>Business Normalization</vt:lpstr>
      <vt:lpstr>First Business Normal Form (1BNF)</vt:lpstr>
      <vt:lpstr>First Business Normal Form (1BNF)EXAMPLE</vt:lpstr>
      <vt:lpstr>First Business Normal Form (1BNF)EXAMPLE</vt:lpstr>
      <vt:lpstr>Second Business Normal Form (2BNF)</vt:lpstr>
      <vt:lpstr>Second Business Normal Form (2BNF)EXAMPLE</vt:lpstr>
      <vt:lpstr>Second Business Normal Form (2BNF)EXAMPLE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12</dc:title>
  <dc:creator>Windows User</dc:creator>
  <cp:lastModifiedBy>Windows User</cp:lastModifiedBy>
  <cp:revision>12</cp:revision>
  <dcterms:created xsi:type="dcterms:W3CDTF">2019-05-07T17:28:12Z</dcterms:created>
  <dcterms:modified xsi:type="dcterms:W3CDTF">2019-05-07T18:08:31Z</dcterms:modified>
</cp:coreProperties>
</file>