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6"/>
    <p:restoredTop sz="94669"/>
  </p:normalViewPr>
  <p:slideViewPr>
    <p:cSldViewPr>
      <p:cViewPr varScale="1">
        <p:scale>
          <a:sx n="87" d="100"/>
          <a:sy n="87" d="100"/>
        </p:scale>
        <p:origin x="1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456A-16B3-4F42-BA03-71460D57CD9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7379E-8C79-4604-8348-0A0E20143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PK" dirty="0"/>
              <a:t>un this source code with the tree ahead as guidance.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7379E-8C79-4604-8348-0A0E201435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ongest_common_subsequence_proble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ellman%E2%80%93Ford_algorithm" TargetMode="External"/><Relationship Id="rId2" Type="http://schemas.openxmlformats.org/officeDocument/2006/relationships/hyperlink" Target="http://en.wikipedia.org/wiki/Floyd%E2%80%93Warshall_algorith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geeksforgeeks.org/archives/tag/dynamic-programmi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Advanced Analysis of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Dr. Qaiser Abbas</a:t>
            </a:r>
          </a:p>
          <a:p>
            <a:r>
              <a:rPr lang="en-US" dirty="0"/>
              <a:t>Department of Computer Science &amp; IT, </a:t>
            </a:r>
          </a:p>
          <a:p>
            <a:r>
              <a:rPr lang="en-US" dirty="0"/>
              <a:t>University of Sargodha, Sargodha, 40100, Pakistan</a:t>
            </a:r>
          </a:p>
          <a:p>
            <a:r>
              <a:rPr lang="en-US" dirty="0"/>
              <a:t>qaiser.abbas@uos.edu.pk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/>
              <a:t>Big “O”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00050" lvl="1" indent="-400050"/>
            <a:r>
              <a:rPr lang="en-US" dirty="0">
                <a:solidFill>
                  <a:srgbClr val="FF0000"/>
                </a:solidFill>
              </a:rPr>
              <a:t>g(n) is like an </a:t>
            </a:r>
            <a:r>
              <a:rPr lang="en-US" i="1" dirty="0">
                <a:solidFill>
                  <a:srgbClr val="FF0000"/>
                </a:solidFill>
              </a:rPr>
              <a:t>upper bound</a:t>
            </a:r>
            <a:r>
              <a:rPr lang="en-US" dirty="0">
                <a:solidFill>
                  <a:srgbClr val="FF0000"/>
                </a:solidFill>
              </a:rPr>
              <a:t> for f(n). </a:t>
            </a:r>
            <a:r>
              <a:rPr lang="en-US" dirty="0"/>
              <a:t>Within a constant factor, the number of operations required by your function is </a:t>
            </a:r>
            <a:r>
              <a:rPr lang="en-US" i="1" dirty="0"/>
              <a:t>no worse</a:t>
            </a:r>
            <a:r>
              <a:rPr lang="en-US" dirty="0"/>
              <a:t> than g(n).</a:t>
            </a:r>
          </a:p>
          <a:p>
            <a:r>
              <a:rPr lang="en-US" dirty="0"/>
              <a:t>Why is this useful? </a:t>
            </a:r>
          </a:p>
          <a:p>
            <a:pPr lvl="1"/>
            <a:r>
              <a:rPr lang="en-US" dirty="0"/>
              <a:t>We want out algorithms to </a:t>
            </a:r>
            <a:r>
              <a:rPr lang="en-US" i="1" dirty="0">
                <a:solidFill>
                  <a:srgbClr val="FF0000"/>
                </a:solidFill>
              </a:rPr>
              <a:t>scalable</a:t>
            </a:r>
            <a:r>
              <a:rPr lang="en-US" dirty="0"/>
              <a:t>. Often, we write program and test them on relatively small inputs. Yet, we expect a user to run our program with larger inputs. </a:t>
            </a:r>
            <a:r>
              <a:rPr lang="en-US" dirty="0">
                <a:solidFill>
                  <a:srgbClr val="FF0000"/>
                </a:solidFill>
              </a:rPr>
              <a:t>Running-time analysis helps us </a:t>
            </a:r>
            <a:r>
              <a:rPr lang="en-US" i="1" dirty="0">
                <a:solidFill>
                  <a:srgbClr val="FF0000"/>
                </a:solidFill>
              </a:rPr>
              <a:t>predict</a:t>
            </a:r>
            <a:r>
              <a:rPr lang="en-US" dirty="0">
                <a:solidFill>
                  <a:srgbClr val="FF0000"/>
                </a:solidFill>
              </a:rPr>
              <a:t> how efficient our program will be in the `real world'.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If T(n) = 7n+100</a:t>
            </a:r>
          </a:p>
          <a:p>
            <a:pPr>
              <a:lnSpc>
                <a:spcPct val="90000"/>
              </a:lnSpc>
            </a:pPr>
            <a:r>
              <a:rPr lang="en-US" dirty="0"/>
              <a:t>What is T(n) for different values of n???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When approximating T(n) we can IGNORE the 100 term for very large value of n and say that T(n) can be approximated by 7(n)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334000" cy="27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5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T(n) = n</a:t>
            </a:r>
            <a:r>
              <a:rPr lang="en-US" baseline="30000" dirty="0"/>
              <a:t>2</a:t>
            </a:r>
            <a:r>
              <a:rPr lang="en-US" dirty="0"/>
              <a:t> + 100n + log</a:t>
            </a:r>
            <a:r>
              <a:rPr lang="en-US" baseline="-25000" dirty="0"/>
              <a:t>10</a:t>
            </a:r>
            <a:r>
              <a:rPr lang="en-US" dirty="0"/>
              <a:t>n +1000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When approximating T(n) we can IGNORE the last 3 terms and say that T(n) can be approximated by 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85" y="2280230"/>
            <a:ext cx="7158831" cy="26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09600" y="2074862"/>
            <a:ext cx="403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/>
              <a:t>sum++;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04800" y="3141662"/>
            <a:ext cx="4038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/>
              <a:t>for (i=0;i&lt;n;++i)</a:t>
            </a:r>
          </a:p>
          <a:p>
            <a:pPr>
              <a:buFontTx/>
              <a:buNone/>
            </a:pPr>
            <a:r>
              <a:rPr lang="en-US"/>
              <a:t>	sum++;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5046662"/>
            <a:ext cx="5638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/>
              <a:t>for (i=0;i&lt;n;++i)</a:t>
            </a:r>
          </a:p>
          <a:p>
            <a:r>
              <a:rPr lang="en-US" sz="2400"/>
              <a:t>	for (j=0;j&lt;n;++j)</a:t>
            </a:r>
          </a:p>
          <a:p>
            <a:r>
              <a:rPr lang="en-US" sz="2400"/>
              <a:t>		sum++;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334000" y="1541462"/>
            <a:ext cx="2590800" cy="838200"/>
          </a:xfrm>
          <a:prstGeom prst="cloudCallout">
            <a:avLst>
              <a:gd name="adj1" fmla="val -171509"/>
              <a:gd name="adj2" fmla="val 56250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Arial" charset="0"/>
              </a:rPr>
              <a:t>This is O(1)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029200" y="4437062"/>
            <a:ext cx="3733800" cy="1752600"/>
          </a:xfrm>
          <a:prstGeom prst="cloudCallout">
            <a:avLst>
              <a:gd name="adj1" fmla="val -92264"/>
              <a:gd name="adj2" fmla="val 34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Arial" charset="0"/>
              </a:rPr>
              <a:t>This is O(n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)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181600" y="2836862"/>
            <a:ext cx="3657600" cy="1143000"/>
          </a:xfrm>
          <a:prstGeom prst="cloudCallout">
            <a:avLst>
              <a:gd name="adj1" fmla="val -117014"/>
              <a:gd name="adj2" fmla="val 26389"/>
            </a:avLst>
          </a:prstGeom>
          <a:solidFill>
            <a:srgbClr val="A3FBD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Arial" charset="0"/>
              </a:rPr>
              <a:t>This is O(n)</a:t>
            </a:r>
          </a:p>
        </p:txBody>
      </p:sp>
    </p:spTree>
    <p:extLst>
      <p:ext uri="{BB962C8B-B14F-4D97-AF65-F5344CB8AC3E}">
        <p14:creationId xmlns:p14="http://schemas.microsoft.com/office/powerpoint/2010/main" val="314478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Growth Rates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4702" y="5726668"/>
            <a:ext cx="367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(If one operation takes 10</a:t>
            </a:r>
            <a:r>
              <a:rPr lang="en-US" baseline="30000" dirty="0">
                <a:solidFill>
                  <a:srgbClr val="FF0000"/>
                </a:solidFill>
              </a:rPr>
              <a:t>-11</a:t>
            </a:r>
            <a:r>
              <a:rPr lang="en-US" dirty="0">
                <a:solidFill>
                  <a:srgbClr val="FF0000"/>
                </a:solidFill>
              </a:rPr>
              <a:t> seconds)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76400"/>
            <a:ext cx="6477000" cy="35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us means for </a:t>
            </a:r>
            <a:r>
              <a:rPr lang="en-US" dirty="0">
                <a:solidFill>
                  <a:srgbClr val="FF0000"/>
                </a:solidFill>
              </a:rPr>
              <a:t>comparing algorithms</a:t>
            </a:r>
            <a:r>
              <a:rPr lang="en-US" dirty="0"/>
              <a:t>.</a:t>
            </a:r>
          </a:p>
          <a:p>
            <a:r>
              <a:rPr lang="en-US" dirty="0"/>
              <a:t>It tells us about the </a:t>
            </a:r>
            <a:r>
              <a:rPr lang="en-US" dirty="0">
                <a:solidFill>
                  <a:srgbClr val="FF0000"/>
                </a:solidFill>
              </a:rPr>
              <a:t>growth rate of an algorithm</a:t>
            </a:r>
            <a:r>
              <a:rPr lang="en-US" dirty="0"/>
              <a:t> as input size becomes large.</a:t>
            </a:r>
          </a:p>
          <a:p>
            <a:r>
              <a:rPr lang="en-US" dirty="0"/>
              <a:t>Its also called the asymptotic growth rate or asymptotic order or simply order of the function.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An algorithmic paradigm that solves a given complex </a:t>
            </a:r>
            <a:r>
              <a:rPr lang="en-US" dirty="0">
                <a:solidFill>
                  <a:srgbClr val="FF0000"/>
                </a:solidFill>
              </a:rPr>
              <a:t>problem by breaking it into subproblems </a:t>
            </a:r>
            <a:r>
              <a:rPr lang="en-US" dirty="0"/>
              <a:t>and stores the results of subproblems to </a:t>
            </a:r>
            <a:r>
              <a:rPr lang="en-US" dirty="0">
                <a:solidFill>
                  <a:srgbClr val="FF0000"/>
                </a:solidFill>
              </a:rPr>
              <a:t>avoid computing the same results again</a:t>
            </a:r>
            <a:r>
              <a:rPr lang="en-US" dirty="0"/>
              <a:t>. </a:t>
            </a:r>
          </a:p>
          <a:p>
            <a:pPr algn="just"/>
            <a:r>
              <a:rPr lang="en-US" dirty="0"/>
              <a:t>Following are the </a:t>
            </a:r>
            <a:r>
              <a:rPr lang="en-US" dirty="0">
                <a:solidFill>
                  <a:srgbClr val="FF0000"/>
                </a:solidFill>
              </a:rPr>
              <a:t>two main properties </a:t>
            </a:r>
            <a:r>
              <a:rPr lang="en-US" dirty="0"/>
              <a:t>of a problem that suggest that the given problem can be solved using Dynamic programming (DP).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Overlapping Subproblems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Optimal Substructure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DP is mainly used when </a:t>
            </a:r>
            <a:r>
              <a:rPr lang="en-US" dirty="0">
                <a:solidFill>
                  <a:srgbClr val="FF0000"/>
                </a:solidFill>
              </a:rPr>
              <a:t>solutions of same subproblems are needed</a:t>
            </a:r>
            <a:r>
              <a:rPr lang="en-US" dirty="0"/>
              <a:t> again and again. </a:t>
            </a:r>
          </a:p>
          <a:p>
            <a:r>
              <a:rPr lang="en-US" dirty="0"/>
              <a:t>In DP, </a:t>
            </a:r>
            <a:r>
              <a:rPr lang="en-US" dirty="0">
                <a:solidFill>
                  <a:srgbClr val="FF0000"/>
                </a:solidFill>
              </a:rPr>
              <a:t>computed solutions to subproblems are stored</a:t>
            </a:r>
            <a:r>
              <a:rPr lang="en-US" dirty="0"/>
              <a:t> in a table so that these don’t have to recomputed. </a:t>
            </a:r>
          </a:p>
          <a:p>
            <a:r>
              <a:rPr lang="en-US" dirty="0"/>
              <a:t>So </a:t>
            </a:r>
            <a:r>
              <a:rPr lang="en-US" dirty="0">
                <a:solidFill>
                  <a:srgbClr val="FF0000"/>
                </a:solidFill>
              </a:rPr>
              <a:t>DP is not useful when there are no common (overlapping) subproblems </a:t>
            </a:r>
            <a:r>
              <a:rPr lang="en-US" dirty="0"/>
              <a:t>because there is no point of storing the solutions if they are not needed again. </a:t>
            </a:r>
          </a:p>
          <a:p>
            <a:r>
              <a:rPr lang="en-US" dirty="0"/>
              <a:t>For example, If we take example of following </a:t>
            </a:r>
            <a:r>
              <a:rPr lang="en-US" dirty="0">
                <a:solidFill>
                  <a:srgbClr val="FF0000"/>
                </a:solidFill>
              </a:rPr>
              <a:t>recursive program for Fibonacci Numbers</a:t>
            </a:r>
            <a:r>
              <a:rPr lang="en-US" dirty="0"/>
              <a:t>, there are many </a:t>
            </a:r>
            <a:r>
              <a:rPr lang="en-US" dirty="0" err="1"/>
              <a:t>subproblems</a:t>
            </a:r>
            <a:r>
              <a:rPr lang="en-US" dirty="0"/>
              <a:t> which are solved again and again.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22" y="1600200"/>
            <a:ext cx="5307378" cy="482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64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Algorithm: 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sequence of computational steps </a:t>
            </a:r>
            <a:r>
              <a:rPr lang="en-US" dirty="0"/>
              <a:t>that transforms the input into the output.</a:t>
            </a:r>
          </a:p>
          <a:p>
            <a:r>
              <a:rPr lang="en-US" dirty="0"/>
              <a:t>Analysis: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 characteristics of algorithms via time and space</a:t>
            </a:r>
          </a:p>
          <a:p>
            <a:pPr lvl="1"/>
            <a:r>
              <a:rPr lang="en-US" dirty="0"/>
              <a:t>Existing ways of </a:t>
            </a:r>
            <a:r>
              <a:rPr lang="en-US" dirty="0">
                <a:solidFill>
                  <a:srgbClr val="FF0000"/>
                </a:solidFill>
              </a:rPr>
              <a:t>problem solving </a:t>
            </a:r>
            <a:r>
              <a:rPr lang="en-US" dirty="0"/>
              <a:t>(initial state, transition function, final state like in AI)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Evaluate its suitability </a:t>
            </a:r>
            <a:r>
              <a:rPr lang="en-US" dirty="0"/>
              <a:t>for a particular problem (Using accuracy, precision, recall, etc. measures)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 </a:t>
            </a:r>
            <a:r>
              <a:rPr lang="en-US" i="1" dirty="0">
                <a:solidFill>
                  <a:srgbClr val="FF0000"/>
                </a:solidFill>
              </a:rPr>
              <a:t>f(3)</a:t>
            </a:r>
            <a:r>
              <a:rPr lang="en-US" dirty="0">
                <a:solidFill>
                  <a:srgbClr val="FF0000"/>
                </a:solidFill>
              </a:rPr>
              <a:t> is being called 2 times</a:t>
            </a:r>
            <a:r>
              <a:rPr lang="en-US" dirty="0"/>
              <a:t>. If we would have stored the value of </a:t>
            </a:r>
            <a:r>
              <a:rPr lang="en-US" i="1" dirty="0"/>
              <a:t>f(3)</a:t>
            </a:r>
            <a:r>
              <a:rPr lang="en-US" dirty="0"/>
              <a:t>, then instead of computing it again, we would have reused the old stored value. </a:t>
            </a:r>
          </a:p>
          <a:p>
            <a:r>
              <a:rPr lang="en-US" dirty="0"/>
              <a:t>There are following </a:t>
            </a:r>
            <a:r>
              <a:rPr lang="en-US" dirty="0">
                <a:solidFill>
                  <a:srgbClr val="FF0000"/>
                </a:solidFill>
              </a:rPr>
              <a:t>two different ways to store </a:t>
            </a:r>
            <a:r>
              <a:rPr lang="en-US" dirty="0"/>
              <a:t>the values so that these values can be reused.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a) Memoization (Top Down): 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b) Tabulation (Bottom Up):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a) </a:t>
            </a:r>
            <a:r>
              <a:rPr lang="en-US" b="1" i="1" dirty="0"/>
              <a:t>Memoization</a:t>
            </a:r>
            <a:r>
              <a:rPr lang="en-US" i="1" dirty="0"/>
              <a:t> (Top Down): </a:t>
            </a:r>
            <a:r>
              <a:rPr lang="en-US" dirty="0">
                <a:solidFill>
                  <a:srgbClr val="FF0000"/>
                </a:solidFill>
              </a:rPr>
              <a:t>A recursive program that it looks into a lookup table before computing solutions. </a:t>
            </a:r>
          </a:p>
          <a:p>
            <a:r>
              <a:rPr lang="en-US" dirty="0"/>
              <a:t>Initialize a lookup array with NIL values. </a:t>
            </a:r>
          </a:p>
          <a:p>
            <a:r>
              <a:rPr lang="en-US" dirty="0"/>
              <a:t>Whenever we need solution to a </a:t>
            </a:r>
            <a:r>
              <a:rPr lang="en-US" dirty="0" err="1"/>
              <a:t>subproblem</a:t>
            </a:r>
            <a:r>
              <a:rPr lang="en-US" dirty="0"/>
              <a:t>, we first look into the lookup table. If the </a:t>
            </a:r>
            <a:r>
              <a:rPr lang="en-US" dirty="0" err="1"/>
              <a:t>precomputed</a:t>
            </a:r>
            <a:r>
              <a:rPr lang="en-US" dirty="0"/>
              <a:t> value is there then we return that value, otherwise we calculate the value and put the result in lookup table so that it can be reused later.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3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44" y="1014412"/>
            <a:ext cx="4583113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3890876" y="-1726704"/>
            <a:ext cx="923330" cy="437673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Following is the </a:t>
            </a:r>
            <a:r>
              <a:rPr lang="en-US" sz="2400" dirty="0" err="1">
                <a:solidFill>
                  <a:srgbClr val="FF0000"/>
                </a:solidFill>
              </a:rPr>
              <a:t>memoized</a:t>
            </a:r>
            <a:r>
              <a:rPr lang="en-US" sz="2400" dirty="0">
                <a:solidFill>
                  <a:srgbClr val="FF0000"/>
                </a:solidFill>
              </a:rPr>
              <a:t> version for nth Fibonacci Number.</a:t>
            </a:r>
          </a:p>
        </p:txBody>
      </p:sp>
    </p:spTree>
    <p:extLst>
      <p:ext uri="{BB962C8B-B14F-4D97-AF65-F5344CB8AC3E}">
        <p14:creationId xmlns:p14="http://schemas.microsoft.com/office/powerpoint/2010/main" val="4265548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/>
              <a:t>b) </a:t>
            </a:r>
            <a:r>
              <a:rPr lang="en-US" b="1" i="1" dirty="0"/>
              <a:t>Tabulation</a:t>
            </a:r>
            <a:r>
              <a:rPr lang="en-US" i="1" dirty="0"/>
              <a:t> (Bottom Up): </a:t>
            </a:r>
            <a:r>
              <a:rPr lang="en-US" dirty="0"/>
              <a:t>The tabulated program for a given problem builds </a:t>
            </a:r>
            <a:r>
              <a:rPr lang="en-US" dirty="0">
                <a:solidFill>
                  <a:srgbClr val="FF0000"/>
                </a:solidFill>
              </a:rPr>
              <a:t>a table in bottom-up fashion </a:t>
            </a:r>
            <a:r>
              <a:rPr lang="en-US" dirty="0"/>
              <a:t>and returns the last entry from table.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057400"/>
            <a:ext cx="47831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Both (tabulated and </a:t>
            </a:r>
            <a:r>
              <a:rPr lang="en-US" dirty="0" err="1"/>
              <a:t>Memoized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store the solutions of subproblems</a:t>
            </a:r>
            <a:r>
              <a:rPr lang="en-US" dirty="0"/>
              <a:t>. </a:t>
            </a:r>
          </a:p>
          <a:p>
            <a:r>
              <a:rPr lang="en-US" dirty="0"/>
              <a:t>In </a:t>
            </a:r>
            <a:r>
              <a:rPr lang="en-US" dirty="0" err="1"/>
              <a:t>Memoized</a:t>
            </a:r>
            <a:r>
              <a:rPr lang="en-US" dirty="0"/>
              <a:t> version, table is </a:t>
            </a:r>
            <a:r>
              <a:rPr lang="en-US" dirty="0">
                <a:solidFill>
                  <a:srgbClr val="FF0000"/>
                </a:solidFill>
              </a:rPr>
              <a:t>filled on demand </a:t>
            </a:r>
            <a:r>
              <a:rPr lang="en-US" dirty="0"/>
              <a:t>while in tabulated version, starting from the first entry, all entries are </a:t>
            </a:r>
            <a:r>
              <a:rPr lang="en-US" dirty="0">
                <a:solidFill>
                  <a:srgbClr val="FF0000"/>
                </a:solidFill>
              </a:rPr>
              <a:t>filled one by one</a:t>
            </a:r>
            <a:r>
              <a:rPr lang="en-US" dirty="0"/>
              <a:t>. </a:t>
            </a:r>
          </a:p>
          <a:p>
            <a:r>
              <a:rPr lang="en-US" dirty="0"/>
              <a:t>Unlike the tabulated version, all entries of the lookup table are not necessarily filled in </a:t>
            </a:r>
            <a:r>
              <a:rPr lang="en-US" dirty="0" err="1"/>
              <a:t>memoized</a:t>
            </a:r>
            <a:r>
              <a:rPr lang="en-US" dirty="0"/>
              <a:t> version. For example, </a:t>
            </a:r>
            <a:r>
              <a:rPr lang="en-US" dirty="0" err="1"/>
              <a:t>memoized</a:t>
            </a:r>
            <a:r>
              <a:rPr lang="en-US" dirty="0"/>
              <a:t> solution of</a:t>
            </a:r>
            <a:r>
              <a:rPr lang="en-US" dirty="0">
                <a:hlinkClick r:id="rId2"/>
              </a:rPr>
              <a:t> LCS problem</a:t>
            </a:r>
            <a:r>
              <a:rPr lang="en-US" dirty="0"/>
              <a:t> doesn’t necessarily fill all entries.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optimal solution of the given problem can be obtained using optimal solutions of its subproblems</a:t>
            </a:r>
            <a:r>
              <a:rPr lang="en-US" dirty="0"/>
              <a:t> then this is called Optimal Substructure Property.</a:t>
            </a:r>
          </a:p>
          <a:p>
            <a:r>
              <a:rPr lang="en-US" dirty="0"/>
              <a:t>For example the shortest path problem has following optimal substructure property: If a </a:t>
            </a:r>
            <a:r>
              <a:rPr lang="en-US" dirty="0">
                <a:solidFill>
                  <a:srgbClr val="FF0000"/>
                </a:solidFill>
              </a:rPr>
              <a:t>node x lies in the shortest path </a:t>
            </a:r>
            <a:r>
              <a:rPr lang="en-US" dirty="0"/>
              <a:t>from a source </a:t>
            </a:r>
            <a:r>
              <a:rPr lang="en-US" dirty="0">
                <a:solidFill>
                  <a:srgbClr val="FF0000"/>
                </a:solidFill>
              </a:rPr>
              <a:t>node u</a:t>
            </a:r>
            <a:r>
              <a:rPr lang="en-US" dirty="0"/>
              <a:t> to destination </a:t>
            </a:r>
            <a:r>
              <a:rPr lang="en-US" dirty="0">
                <a:solidFill>
                  <a:srgbClr val="FF0000"/>
                </a:solidFill>
              </a:rPr>
              <a:t>node v</a:t>
            </a:r>
            <a:r>
              <a:rPr lang="en-US" dirty="0"/>
              <a:t> then the shortest path from u to v is combination of shortest path from </a:t>
            </a:r>
            <a:r>
              <a:rPr lang="en-US" dirty="0">
                <a:solidFill>
                  <a:srgbClr val="FF0000"/>
                </a:solidFill>
              </a:rPr>
              <a:t>u to x </a:t>
            </a:r>
            <a:r>
              <a:rPr lang="en-US" dirty="0"/>
              <a:t>and shortest path from </a:t>
            </a:r>
            <a:r>
              <a:rPr lang="en-US" dirty="0">
                <a:solidFill>
                  <a:srgbClr val="FF0000"/>
                </a:solidFill>
              </a:rPr>
              <a:t>x to v</a:t>
            </a:r>
            <a:r>
              <a:rPr lang="en-US" dirty="0"/>
              <a:t>. </a:t>
            </a:r>
          </a:p>
          <a:p>
            <a:r>
              <a:rPr lang="en-US" dirty="0"/>
              <a:t>The standard All Pair Shortest Path algorithms like </a:t>
            </a:r>
            <a:r>
              <a:rPr lang="en-US" dirty="0">
                <a:hlinkClick r:id="rId2"/>
              </a:rPr>
              <a:t>Floyd–</a:t>
            </a:r>
            <a:r>
              <a:rPr lang="en-US" dirty="0" err="1">
                <a:hlinkClick r:id="rId2"/>
              </a:rPr>
              <a:t>Warshall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Bellman–Ford </a:t>
            </a:r>
            <a:r>
              <a:rPr lang="en-US" dirty="0"/>
              <a:t>are typical examples of Dynamic Programming.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5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 the other hand the </a:t>
            </a:r>
            <a:r>
              <a:rPr lang="en-US" dirty="0">
                <a:solidFill>
                  <a:srgbClr val="FF0000"/>
                </a:solidFill>
              </a:rPr>
              <a:t>Longest Path Problem doesn’t have the Optimal Substructure property</a:t>
            </a:r>
            <a:r>
              <a:rPr lang="en-US" dirty="0"/>
              <a:t>. </a:t>
            </a:r>
          </a:p>
          <a:p>
            <a:r>
              <a:rPr lang="en-US" dirty="0"/>
              <a:t>Here by Longest Path we mean longest simple path (</a:t>
            </a:r>
            <a:r>
              <a:rPr lang="en-US" dirty="0">
                <a:solidFill>
                  <a:srgbClr val="FF0000"/>
                </a:solidFill>
              </a:rPr>
              <a:t>path without cycle</a:t>
            </a:r>
            <a:r>
              <a:rPr lang="en-US" dirty="0"/>
              <a:t>) between two nodes. </a:t>
            </a:r>
          </a:p>
          <a:p>
            <a:r>
              <a:rPr lang="en-US" dirty="0"/>
              <a:t>Consider the following </a:t>
            </a:r>
            <a:r>
              <a:rPr lang="en-US" dirty="0" err="1"/>
              <a:t>unweighted</a:t>
            </a:r>
            <a:r>
              <a:rPr lang="en-US" dirty="0"/>
              <a:t> graph. There are two longest paths from q to t: q -&gt; r -&gt;t and q -&gt;s-&gt;t. </a:t>
            </a:r>
          </a:p>
          <a:p>
            <a:r>
              <a:rPr lang="en-US" dirty="0"/>
              <a:t>Unlike shortest paths, these longest paths do not have the optimal substructure property. </a:t>
            </a:r>
          </a:p>
          <a:p>
            <a:r>
              <a:rPr lang="en-US" dirty="0"/>
              <a:t>For example, the longest path q-&gt;r-&gt;t is not a combination of longest path from q to r and longest path from r to t, because the longest path from q to r is q-&gt;s-&gt;t-&gt;r.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38845"/>
            <a:ext cx="16668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109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</a:t>
            </a:r>
            <a:r>
              <a:rPr lang="en-US" dirty="0"/>
              <a:t>: Given a sequence of matrices, find the most efficient way to multiply these matrices together. </a:t>
            </a:r>
          </a:p>
          <a:p>
            <a:r>
              <a:rPr lang="en-US" dirty="0">
                <a:solidFill>
                  <a:srgbClr val="FF0000"/>
                </a:solidFill>
              </a:rPr>
              <a:t>The problem is not actually to perform the multiplications, but merely to decide in which order to perform the multiplications.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As matrix multiplication is associative</a:t>
            </a:r>
            <a:r>
              <a:rPr lang="en-US" dirty="0"/>
              <a:t>, so no matter how we parenthesize the product, the result will be the same. For example, if we had four matrices A, B, C, and D, we would have: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(ABC)D = (AB)(CD) = A(BCD) = ....</a:t>
            </a:r>
          </a:p>
          <a:p>
            <a:r>
              <a:rPr lang="en-US" dirty="0"/>
              <a:t>However, the </a:t>
            </a:r>
            <a:r>
              <a:rPr lang="en-US" dirty="0">
                <a:solidFill>
                  <a:srgbClr val="FF0000"/>
                </a:solidFill>
              </a:rPr>
              <a:t>order in which we parenthesize the product affects the number of simple arithmetic operations </a:t>
            </a:r>
            <a:r>
              <a:rPr lang="en-US" dirty="0"/>
              <a:t>needed to compute the product, or the efficiency. </a:t>
            </a:r>
          </a:p>
          <a:p>
            <a:r>
              <a:rPr lang="en-US" dirty="0"/>
              <a:t>For example, suppose A is a 10 × 30 matrix, B is a 30 × 5 matrix, and C is a 5 × 60 matrix. Then,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(AB)C = (10×30×5) + (10×5×60) = 1500 + 3000 = 4500 operations </a:t>
            </a:r>
          </a:p>
          <a:p>
            <a:pPr marL="400050" lvl="1" indent="0">
              <a:buNone/>
            </a:pPr>
            <a:r>
              <a:rPr lang="en-US" dirty="0"/>
              <a:t>A(BC) = (30×5×60) + (10×30×60) = 9000 + 18000 = 27000 operations.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Clearly the first parenthesization requires a smaller number of operations.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4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Given an array p[] which represents the chain of matrices such that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matrix A</a:t>
            </a:r>
            <a:r>
              <a:rPr lang="en-US" baseline="-25000" dirty="0"/>
              <a:t>i</a:t>
            </a:r>
            <a:r>
              <a:rPr lang="en-US" dirty="0"/>
              <a:t> is of dimension p[i-1] x p[i]. </a:t>
            </a:r>
          </a:p>
          <a:p>
            <a:r>
              <a:rPr lang="en-US" dirty="0"/>
              <a:t>We need to write a function </a:t>
            </a:r>
            <a:r>
              <a:rPr lang="en-US" dirty="0" err="1"/>
              <a:t>MatrixChainOrder</a:t>
            </a:r>
            <a:r>
              <a:rPr lang="en-US" dirty="0"/>
              <a:t>() that should return the minimum number of multiplications needed to multiply the chain.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Input: p[] = {40, 20, 30, 10, 30}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Output: 26000 </a:t>
            </a:r>
          </a:p>
          <a:p>
            <a:r>
              <a:rPr lang="en-US" dirty="0"/>
              <a:t>There are 4 matrices of dimensions 40x20, 20x30, 30x10 and 10x30. </a:t>
            </a:r>
          </a:p>
          <a:p>
            <a:r>
              <a:rPr lang="en-US" dirty="0"/>
              <a:t>Let the input 4 matrices be A, B, C and D. </a:t>
            </a:r>
          </a:p>
          <a:p>
            <a:r>
              <a:rPr lang="en-US" dirty="0">
                <a:solidFill>
                  <a:srgbClr val="FF0000"/>
                </a:solidFill>
              </a:rPr>
              <a:t>The minimum number of multiplications are obtained by putting parenthesis in following way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(A(BC))D --&gt; 20*30*10 + 40*20*10 + 40*10*30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Independent</a:t>
            </a:r>
            <a:r>
              <a:rPr lang="en-US" dirty="0"/>
              <a:t> of Hardware, Operating Systems, Compilers and Languages.</a:t>
            </a:r>
          </a:p>
          <a:p>
            <a:r>
              <a:rPr lang="en-US" dirty="0"/>
              <a:t>Bad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 e.g. badly chosen starting point, repeat algorithm several times, etc.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8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Input: p[] = {10, 20, 30, 40, 30} Output: 30000</a:t>
            </a:r>
          </a:p>
          <a:p>
            <a:pPr lvl="1"/>
            <a:r>
              <a:rPr lang="en-US" dirty="0"/>
              <a:t>There are 4 matrices of dimensions 10x20, 20x30, 30x40 and 40x30. </a:t>
            </a:r>
          </a:p>
          <a:p>
            <a:pPr lvl="1"/>
            <a:r>
              <a:rPr lang="en-US" dirty="0"/>
              <a:t>Let the input 4 matrices be A, B, C and D. </a:t>
            </a:r>
          </a:p>
          <a:p>
            <a:pPr lvl="1"/>
            <a:r>
              <a:rPr lang="en-US" dirty="0"/>
              <a:t>The minimum number of multiplications are obtained by putting parenthesis in following way </a:t>
            </a:r>
          </a:p>
          <a:p>
            <a:pPr marL="857250" lvl="2" indent="0">
              <a:buNone/>
            </a:pPr>
            <a:r>
              <a:rPr lang="en-US" dirty="0"/>
              <a:t>((AB)C)D --&gt; 10*20*30 + 10*30*40 + 10*40*30</a:t>
            </a:r>
          </a:p>
          <a:p>
            <a:r>
              <a:rPr lang="en-US" dirty="0">
                <a:solidFill>
                  <a:srgbClr val="FF0000"/>
                </a:solidFill>
              </a:rPr>
              <a:t>Input: p[] = {10, 20, 30} Output: 6000 </a:t>
            </a:r>
          </a:p>
          <a:p>
            <a:pPr lvl="1"/>
            <a:r>
              <a:rPr lang="en-US" dirty="0"/>
              <a:t>There are only two matrices of dimensions 10x20 and 20x30. So there is only one way to multiply the matrices, cost of which is 10*20*30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29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Optimal Substructure: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In a chain of matrices of size n, we can place the first set of parenthesis in n-1 ways. </a:t>
            </a:r>
          </a:p>
          <a:p>
            <a:pPr lvl="1"/>
            <a:r>
              <a:rPr lang="en-US" dirty="0"/>
              <a:t>For example, for chain ABCD, then there are </a:t>
            </a:r>
            <a:r>
              <a:rPr lang="en-US" dirty="0">
                <a:solidFill>
                  <a:srgbClr val="FF0000"/>
                </a:solidFill>
              </a:rPr>
              <a:t>3 ways to place </a:t>
            </a:r>
            <a:r>
              <a:rPr lang="en-US" dirty="0"/>
              <a:t>first set of parenthesis: </a:t>
            </a:r>
            <a:r>
              <a:rPr lang="en-US" dirty="0">
                <a:solidFill>
                  <a:srgbClr val="FF0000"/>
                </a:solidFill>
              </a:rPr>
              <a:t>A(BCD), (AB)CD and (ABC)D.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 when we place a set of parenthesis, we divide the problem into subproblems of smaller size. Therefore, </a:t>
            </a:r>
            <a:r>
              <a:rPr lang="en-US" dirty="0">
                <a:solidFill>
                  <a:srgbClr val="FF0000"/>
                </a:solidFill>
              </a:rPr>
              <a:t>the problem has optimal substructure property</a:t>
            </a:r>
            <a:r>
              <a:rPr lang="en-US" dirty="0"/>
              <a:t> and can be easily solved using recursion.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Minimum number of multiplication needed to multiply a chain of size n = Minimum among all </a:t>
            </a:r>
            <a:r>
              <a:rPr lang="en-US">
                <a:solidFill>
                  <a:srgbClr val="FF0000"/>
                </a:solidFill>
              </a:rPr>
              <a:t>n-1 placements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47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447676"/>
            <a:ext cx="1676400" cy="5678488"/>
          </a:xfrm>
        </p:spPr>
        <p:txBody>
          <a:bodyPr vert="vert">
            <a:normAutofit fontScale="85000" lnSpcReduction="10000"/>
          </a:bodyPr>
          <a:lstStyle/>
          <a:p>
            <a:r>
              <a:rPr lang="en-US" b="1" dirty="0"/>
              <a:t>Overlapping </a:t>
            </a:r>
            <a:r>
              <a:rPr lang="en-US" b="1" dirty="0" err="1"/>
              <a:t>Subproblems</a:t>
            </a:r>
            <a:r>
              <a:rPr lang="en-US" b="1" dirty="0"/>
              <a:t>:</a:t>
            </a:r>
            <a:r>
              <a:rPr lang="en-US" dirty="0"/>
              <a:t> Following is a recursive implementation that simply follows the above optimal substructure property.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7675"/>
            <a:ext cx="62547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19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complexity of the naive recursive approach is </a:t>
            </a:r>
            <a:r>
              <a:rPr lang="en-US" dirty="0">
                <a:solidFill>
                  <a:srgbClr val="FF0000"/>
                </a:solidFill>
              </a:rPr>
              <a:t>exponential</a:t>
            </a:r>
            <a:r>
              <a:rPr lang="en-US" dirty="0"/>
              <a:t>. </a:t>
            </a:r>
          </a:p>
          <a:p>
            <a:r>
              <a:rPr lang="en-US" dirty="0"/>
              <a:t>Following is the </a:t>
            </a:r>
            <a:r>
              <a:rPr lang="en-US" dirty="0">
                <a:solidFill>
                  <a:srgbClr val="FF0000"/>
                </a:solidFill>
              </a:rPr>
              <a:t>recursion tree for a matrix chain of size 4</a:t>
            </a:r>
            <a:r>
              <a:rPr lang="en-US" dirty="0"/>
              <a:t>. </a:t>
            </a:r>
          </a:p>
          <a:p>
            <a:r>
              <a:rPr lang="en-US" dirty="0"/>
              <a:t>It should be noted that the function computes the </a:t>
            </a:r>
            <a:r>
              <a:rPr lang="en-US" dirty="0">
                <a:solidFill>
                  <a:srgbClr val="FF0000"/>
                </a:solidFill>
              </a:rPr>
              <a:t>same subproblems again and again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Chain Multiplication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problem has Overlapping Subproblems property due to </a:t>
            </a:r>
            <a:r>
              <a:rPr lang="en-US" dirty="0">
                <a:solidFill>
                  <a:srgbClr val="FF0000"/>
                </a:solidFill>
              </a:rPr>
              <a:t>calling of same subproblems again</a:t>
            </a:r>
            <a:r>
              <a:rPr lang="en-US" dirty="0"/>
              <a:t>. </a:t>
            </a:r>
          </a:p>
          <a:p>
            <a:r>
              <a:rPr lang="en-US" dirty="0"/>
              <a:t>Matrix Chain Multiplication (MCM) problem has both properties of a dynamic programming (DP). </a:t>
            </a:r>
          </a:p>
          <a:p>
            <a:r>
              <a:rPr lang="en-US" dirty="0"/>
              <a:t>Like other typical </a:t>
            </a:r>
            <a:r>
              <a:rPr lang="en-US" dirty="0">
                <a:hlinkClick r:id="rId2"/>
              </a:rPr>
              <a:t>DP problems</a:t>
            </a:r>
            <a:r>
              <a:rPr lang="en-US" dirty="0"/>
              <a:t>, re-computations of same subproblems can be avoided by constructing a temporary array </a:t>
            </a:r>
            <a:r>
              <a:rPr lang="en-US" b="1" dirty="0"/>
              <a:t>m[][] </a:t>
            </a:r>
            <a:r>
              <a:rPr lang="en-US" dirty="0"/>
              <a:t>in bottom-up manner.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38" y="1295400"/>
            <a:ext cx="5548323" cy="24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397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95401"/>
            <a:ext cx="2667000" cy="28193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Dynamic Programming Solution:</a:t>
            </a:r>
            <a:br>
              <a:rPr lang="en-US" dirty="0"/>
            </a:br>
            <a:r>
              <a:rPr lang="en-US" dirty="0"/>
              <a:t>Following is C/C++ implementation for Matrix Chain Multiplication problem using Dynamic Programming.</a:t>
            </a:r>
          </a:p>
          <a:p>
            <a:r>
              <a:rPr lang="pt-BR" dirty="0"/>
              <a:t>Time Complexity: O(n^3)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04800"/>
            <a:ext cx="5094287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86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Cormen’s</a:t>
            </a:r>
            <a:r>
              <a:rPr lang="en-US" dirty="0"/>
              <a:t>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143000"/>
            <a:ext cx="91440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3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Goal is to classify algorithms </a:t>
            </a:r>
            <a:r>
              <a:rPr lang="en-US" dirty="0"/>
              <a:t>according to their performance characteristics e.g. Time and Space</a:t>
            </a:r>
          </a:p>
          <a:p>
            <a:r>
              <a:rPr lang="en-US" dirty="0"/>
              <a:t>This can be done in two ways: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Method 1</a:t>
            </a:r>
            <a:r>
              <a:rPr lang="en-US" dirty="0"/>
              <a:t>: Absolute Value </a:t>
            </a:r>
          </a:p>
          <a:p>
            <a:pPr lvl="2"/>
            <a:r>
              <a:rPr lang="en-US" dirty="0"/>
              <a:t>Space required:	Bytes?</a:t>
            </a:r>
          </a:p>
          <a:p>
            <a:pPr lvl="2"/>
            <a:r>
              <a:rPr lang="en-US" dirty="0"/>
              <a:t>Time required:	Seconds?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Second Method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Size of the problem represented by n</a:t>
            </a:r>
          </a:p>
          <a:p>
            <a:pPr lvl="2"/>
            <a:r>
              <a:rPr lang="en-US" dirty="0"/>
              <a:t>Independent of machine, operating system, compiler and language 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much Space required to execute an algorithm?</a:t>
            </a:r>
          </a:p>
          <a:p>
            <a:pPr lvl="1"/>
            <a:r>
              <a:rPr lang="en-US" dirty="0"/>
              <a:t>A simple space example - adding two arrays of integers. Assume our array size is N and A,B are input arrays.</a:t>
            </a:r>
          </a:p>
          <a:p>
            <a:pPr lvl="1"/>
            <a:r>
              <a:rPr lang="pt-BR" dirty="0"/>
              <a:t>The following code requires </a:t>
            </a:r>
            <a:r>
              <a:rPr lang="pt-BR" dirty="0">
                <a:solidFill>
                  <a:srgbClr val="FF0000"/>
                </a:solidFill>
              </a:rPr>
              <a:t>N+N+N=3N </a:t>
            </a:r>
            <a:r>
              <a:rPr lang="pt-BR" dirty="0"/>
              <a:t>space:</a:t>
            </a:r>
          </a:p>
          <a:p>
            <a:pPr marL="914400" lvl="2" indent="0">
              <a:buNone/>
            </a:pPr>
            <a:r>
              <a:rPr lang="pt-BR" dirty="0"/>
              <a:t>int C[N]; </a:t>
            </a:r>
          </a:p>
          <a:p>
            <a:pPr marL="914400" lvl="2" indent="0">
              <a:buNone/>
            </a:pPr>
            <a:r>
              <a:rPr lang="pt-BR" dirty="0"/>
              <a:t>for (int i=0; i &lt; N; i++) </a:t>
            </a:r>
          </a:p>
          <a:p>
            <a:pPr marL="914400" lvl="2" indent="0">
              <a:buNone/>
            </a:pPr>
            <a:r>
              <a:rPr lang="pt-BR" dirty="0"/>
              <a:t>C[i] = A[i] + B[i];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we no longer need B - we can reuse it. The following code requires only </a:t>
            </a:r>
            <a:r>
              <a:rPr lang="en-US" dirty="0">
                <a:solidFill>
                  <a:srgbClr val="FF0000"/>
                </a:solidFill>
              </a:rPr>
              <a:t>N+N=2N </a:t>
            </a:r>
            <a:r>
              <a:rPr lang="en-US" dirty="0"/>
              <a:t>space:</a:t>
            </a:r>
          </a:p>
          <a:p>
            <a:pPr marL="457200" lvl="1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i=0; i &lt; N; i++) </a:t>
            </a:r>
          </a:p>
          <a:p>
            <a:pPr marL="457200" lvl="1" indent="0">
              <a:buNone/>
            </a:pPr>
            <a:r>
              <a:rPr lang="en-US" dirty="0"/>
              <a:t>B[i] = A[i] + B[i];</a:t>
            </a:r>
          </a:p>
          <a:p>
            <a:r>
              <a:rPr lang="en-US" dirty="0">
                <a:solidFill>
                  <a:srgbClr val="FF0000"/>
                </a:solidFill>
              </a:rPr>
              <a:t>Space is no longer a problem</a:t>
            </a:r>
          </a:p>
          <a:p>
            <a:r>
              <a:rPr lang="en-US" dirty="0"/>
              <a:t>Many algorithms compromise space requirements since memory is cheap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6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much time does each function require?</a:t>
            </a:r>
          </a:p>
          <a:p>
            <a:r>
              <a:rPr lang="en-US" dirty="0"/>
              <a:t>Actual time (i.e. seconds) hard to measure - varies from machine to machine and system to system</a:t>
            </a:r>
          </a:p>
          <a:p>
            <a:r>
              <a:rPr lang="en-US" dirty="0"/>
              <a:t>Consider </a:t>
            </a:r>
            <a:r>
              <a:rPr lang="en-US" dirty="0">
                <a:solidFill>
                  <a:srgbClr val="FF0000"/>
                </a:solidFill>
              </a:rPr>
              <a:t>time as number of basic operations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arithmetic op, e.g. + - *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assignment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read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write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Begin				//labels do not cost anything</a:t>
            </a:r>
          </a:p>
          <a:p>
            <a:pPr>
              <a:buNone/>
            </a:pPr>
            <a:r>
              <a:rPr lang="en-US" dirty="0"/>
              <a:t>	Initialize n			//1</a:t>
            </a:r>
          </a:p>
          <a:p>
            <a:pPr>
              <a:buNone/>
            </a:pPr>
            <a:r>
              <a:rPr lang="en-US" dirty="0"/>
              <a:t>	For i=0 to n			//n+2</a:t>
            </a:r>
          </a:p>
          <a:p>
            <a:pPr>
              <a:buNone/>
            </a:pPr>
            <a:r>
              <a:rPr lang="en-US" dirty="0"/>
              <a:t>		Print i			//n+1</a:t>
            </a:r>
          </a:p>
          <a:p>
            <a:pPr>
              <a:buNone/>
            </a:pPr>
            <a:r>
              <a:rPr lang="en-US" dirty="0"/>
              <a:t>	End For			//label</a:t>
            </a:r>
          </a:p>
          <a:p>
            <a:pPr>
              <a:buNone/>
            </a:pPr>
            <a:r>
              <a:rPr lang="en-US" dirty="0"/>
              <a:t>End				//label</a:t>
            </a:r>
          </a:p>
          <a:p>
            <a:pPr>
              <a:buNone/>
            </a:pPr>
            <a:r>
              <a:rPr lang="en-US" dirty="0"/>
              <a:t>-----------------------------------------------------------------------------------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			2n+4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Ignore machine dependent constants </a:t>
            </a:r>
            <a:r>
              <a:rPr lang="en-US" dirty="0"/>
              <a:t>instead of the actual running time</a:t>
            </a:r>
          </a:p>
          <a:p>
            <a:r>
              <a:rPr lang="en-US" dirty="0"/>
              <a:t>Look at the growth of the running time.</a:t>
            </a:r>
          </a:p>
          <a:p>
            <a:r>
              <a:rPr lang="en-US" dirty="0"/>
              <a:t>To express time requirements we use </a:t>
            </a:r>
            <a:r>
              <a:rPr lang="en-US" dirty="0">
                <a:solidFill>
                  <a:srgbClr val="FF0000"/>
                </a:solidFill>
              </a:rPr>
              <a:t>"Big-0" notation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So, final T(n) = O(n)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“O”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r>
              <a:rPr lang="en-US" dirty="0"/>
              <a:t>: function f(n) is O(g(n)) if there exist constants k and N such that for all n&gt;=N: </a:t>
            </a:r>
            <a:r>
              <a:rPr lang="en-US" dirty="0">
                <a:solidFill>
                  <a:srgbClr val="FF0000"/>
                </a:solidFill>
              </a:rPr>
              <a:t>f(n) &lt;= k * g(n).</a:t>
            </a:r>
          </a:p>
          <a:p>
            <a:pPr lvl="1"/>
            <a:r>
              <a:rPr lang="en-US" dirty="0"/>
              <a:t>The notation is often confusing: f = O(g) is read </a:t>
            </a:r>
            <a:r>
              <a:rPr lang="en-US" dirty="0">
                <a:solidFill>
                  <a:srgbClr val="FF0000"/>
                </a:solidFill>
              </a:rPr>
              <a:t>"f is big-oh of g.“</a:t>
            </a:r>
          </a:p>
          <a:p>
            <a:r>
              <a:rPr lang="en-US" dirty="0"/>
              <a:t>Generally, when we see a statement of the form f(n)=O(g(n)):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f(n) is the formula that tells us exactly how many operations the function/algorithm in question will perform when the problem size is 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6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2390</Words>
  <Application>Microsoft Macintosh PowerPoint</Application>
  <PresentationFormat>On-screen Show (4:3)</PresentationFormat>
  <Paragraphs>273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Advanced Analysis of Algorithms</vt:lpstr>
      <vt:lpstr>Background</vt:lpstr>
      <vt:lpstr>Properties of Algorithms</vt:lpstr>
      <vt:lpstr>Complexity</vt:lpstr>
      <vt:lpstr>Space Complexity</vt:lpstr>
      <vt:lpstr>Space Complexity</vt:lpstr>
      <vt:lpstr>Time Complexity</vt:lpstr>
      <vt:lpstr>Time Complexity</vt:lpstr>
      <vt:lpstr>Big “O” Notation</vt:lpstr>
      <vt:lpstr>Big “O” Notation</vt:lpstr>
      <vt:lpstr>Example 1</vt:lpstr>
      <vt:lpstr>Example 2 </vt:lpstr>
      <vt:lpstr>Growth Rates</vt:lpstr>
      <vt:lpstr>Comparison of Growth Rates</vt:lpstr>
      <vt:lpstr>Facts</vt:lpstr>
      <vt:lpstr>Break</vt:lpstr>
      <vt:lpstr>Dynamic Programming</vt:lpstr>
      <vt:lpstr>Overlapping Subproblems</vt:lpstr>
      <vt:lpstr>Overlapping Subproblems</vt:lpstr>
      <vt:lpstr>Overlapping Subproblems</vt:lpstr>
      <vt:lpstr>Overlapping Subproblems</vt:lpstr>
      <vt:lpstr>PowerPoint Presentation</vt:lpstr>
      <vt:lpstr>Overlapping Subproblems</vt:lpstr>
      <vt:lpstr>Overlapping Subproblems</vt:lpstr>
      <vt:lpstr>Optimal Substructure</vt:lpstr>
      <vt:lpstr>Optimal Substructure</vt:lpstr>
      <vt:lpstr>Matrix Chain Multiplication</vt:lpstr>
      <vt:lpstr>Matrix Chain Multiplication</vt:lpstr>
      <vt:lpstr>Matrix Chain Multiplication</vt:lpstr>
      <vt:lpstr>Matrix Chain Multiplication</vt:lpstr>
      <vt:lpstr>Matrix Chain Multiplication</vt:lpstr>
      <vt:lpstr>PowerPoint Presentation</vt:lpstr>
      <vt:lpstr>Matrix Chain Multiplication</vt:lpstr>
      <vt:lpstr>Matrix Chain Multiplication</vt:lpstr>
      <vt:lpstr>PowerPoint Presentation</vt:lpstr>
      <vt:lpstr>Cormen’s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Analysis of Algorithms</dc:title>
  <dc:creator>Genius Computers</dc:creator>
  <cp:lastModifiedBy>Qaiser Abbas</cp:lastModifiedBy>
  <cp:revision>135</cp:revision>
  <dcterms:created xsi:type="dcterms:W3CDTF">2006-08-16T00:00:00Z</dcterms:created>
  <dcterms:modified xsi:type="dcterms:W3CDTF">2020-12-01T18:41:47Z</dcterms:modified>
</cp:coreProperties>
</file>