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3306651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EE3FA65-B958-4E1A-AC73-FE11DE926C5C}"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657733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289635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25166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3989742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790756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22150086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2916980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1544473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401036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159376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E3FA65-B958-4E1A-AC73-FE11DE926C5C}"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1311285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E3FA65-B958-4E1A-AC73-FE11DE926C5C}"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4980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4136201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428384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5EE3FA65-B958-4E1A-AC73-FE11DE926C5C}" type="datetimeFigureOut">
              <a:rPr lang="en-US" smtClean="0"/>
              <a:t>11/12/2020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2638752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EE3FA65-B958-4E1A-AC73-FE11DE926C5C}"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F538D-D56C-4348-857B-825BC28DFBA0}" type="slidenum">
              <a:rPr lang="en-US" smtClean="0"/>
              <a:t>‹#›</a:t>
            </a:fld>
            <a:endParaRPr lang="en-US"/>
          </a:p>
        </p:txBody>
      </p:sp>
    </p:spTree>
    <p:extLst>
      <p:ext uri="{BB962C8B-B14F-4D97-AF65-F5344CB8AC3E}">
        <p14:creationId xmlns:p14="http://schemas.microsoft.com/office/powerpoint/2010/main" val="334849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EE3FA65-B958-4E1A-AC73-FE11DE926C5C}" type="datetimeFigureOut">
              <a:rPr lang="en-US" smtClean="0"/>
              <a:t>11/12/2020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18F538D-D56C-4348-857B-825BC28DFBA0}" type="slidenum">
              <a:rPr lang="en-US" smtClean="0"/>
              <a:t>‹#›</a:t>
            </a:fld>
            <a:endParaRPr lang="en-US"/>
          </a:p>
        </p:txBody>
      </p:sp>
    </p:spTree>
    <p:extLst>
      <p:ext uri="{BB962C8B-B14F-4D97-AF65-F5344CB8AC3E}">
        <p14:creationId xmlns:p14="http://schemas.microsoft.com/office/powerpoint/2010/main" val="116245258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37155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68393"/>
            <a:ext cx="9905998" cy="1237578"/>
          </a:xfrm>
        </p:spPr>
        <p:txBody>
          <a:bodyPr/>
          <a:lstStyle/>
          <a:p>
            <a:r>
              <a:rPr lang="en-US" b="1" u="sng" dirty="0">
                <a:latin typeface="Times New Roman" panose="02020603050405020304" pitchFamily="18" charset="0"/>
                <a:cs typeface="Times New Roman" panose="02020603050405020304" pitchFamily="18" charset="0"/>
              </a:rPr>
              <a:t>PSYCHOANALYTIC THEORY</a:t>
            </a:r>
          </a:p>
        </p:txBody>
      </p:sp>
      <p:sp>
        <p:nvSpPr>
          <p:cNvPr id="3" name="Content Placeholder 2"/>
          <p:cNvSpPr>
            <a:spLocks noGrp="1"/>
          </p:cNvSpPr>
          <p:nvPr>
            <p:ph idx="1"/>
          </p:nvPr>
        </p:nvSpPr>
        <p:spPr>
          <a:xfrm>
            <a:off x="1141412" y="1856096"/>
            <a:ext cx="9905999" cy="4121623"/>
          </a:xfrm>
        </p:spPr>
        <p:txBody>
          <a:bodyPr>
            <a:normAutofit/>
          </a:bodyPr>
          <a:lstStyle/>
          <a:p>
            <a:r>
              <a:rPr lang="en-US" sz="2800" dirty="0">
                <a:latin typeface="Times New Roman" panose="02020603050405020304" pitchFamily="18" charset="0"/>
                <a:cs typeface="Times New Roman" panose="02020603050405020304" pitchFamily="18" charset="0"/>
              </a:rPr>
              <a:t>The first name that comes to mind in </a:t>
            </a:r>
            <a:r>
              <a:rPr lang="en-US" sz="2800" dirty="0" smtClean="0">
                <a:latin typeface="Times New Roman" panose="02020603050405020304" pitchFamily="18" charset="0"/>
                <a:cs typeface="Times New Roman" panose="02020603050405020304" pitchFamily="18" charset="0"/>
              </a:rPr>
              <a:t>response to psychoanalytic theory is Sigmund Freud. Freud (1924-1925) was </a:t>
            </a:r>
            <a:r>
              <a:rPr lang="en-US" sz="2800" dirty="0">
                <a:latin typeface="Times New Roman" panose="02020603050405020304" pitchFamily="18" charset="0"/>
                <a:cs typeface="Times New Roman" panose="02020603050405020304" pitchFamily="18" charset="0"/>
              </a:rPr>
              <a:t>a physician and a psychoanalyst who </a:t>
            </a:r>
            <a:r>
              <a:rPr lang="en-US" sz="2800" dirty="0" smtClean="0">
                <a:latin typeface="Times New Roman" panose="02020603050405020304" pitchFamily="18" charset="0"/>
                <a:cs typeface="Times New Roman" panose="02020603050405020304" pitchFamily="18" charset="0"/>
              </a:rPr>
              <a:t>developed a theory of personality, most notable for </a:t>
            </a:r>
            <a:r>
              <a:rPr lang="en-US" sz="2800" dirty="0">
                <a:latin typeface="Times New Roman" panose="02020603050405020304" pitchFamily="18" charset="0"/>
                <a:cs typeface="Times New Roman" panose="02020603050405020304" pitchFamily="18" charset="0"/>
              </a:rPr>
              <a:t>its emphasis on the unconscious. Although </a:t>
            </a:r>
            <a:r>
              <a:rPr lang="en-US" sz="2800" dirty="0" smtClean="0">
                <a:latin typeface="Times New Roman" panose="02020603050405020304" pitchFamily="18" charset="0"/>
                <a:cs typeface="Times New Roman" panose="02020603050405020304" pitchFamily="18" charset="0"/>
              </a:rPr>
              <a:t>his emphasis on the effects of the unconscious on behavior is one of the most noteworthy tenets of his theory, his reliance on unconscious processes also makes his theory very difficult to test</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93805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68740"/>
            <a:ext cx="9905999" cy="5581935"/>
          </a:xfrm>
        </p:spPr>
        <p:txBody>
          <a:bodyPr>
            <a:normAutofit/>
          </a:bodyPr>
          <a:lstStyle/>
          <a:p>
            <a:r>
              <a:rPr lang="en-US" sz="2800" dirty="0" smtClean="0">
                <a:latin typeface="Times New Roman" panose="02020603050405020304" pitchFamily="18" charset="0"/>
                <a:cs typeface="Times New Roman" panose="02020603050405020304" pitchFamily="18" charset="0"/>
              </a:rPr>
              <a:t>Freud articulated a series of psychosexual stages of development, the third of which focused on the development of gender roles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According to Freud, stage 3, the phallic stage</a:t>
            </a:r>
            <a:r>
              <a:rPr lang="en-US" sz="2800" dirty="0">
                <a:latin typeface="Times New Roman" panose="02020603050405020304" pitchFamily="18" charset="0"/>
                <a:cs typeface="Times New Roman" panose="02020603050405020304" pitchFamily="18" charset="0"/>
              </a:rPr>
              <a:t>, develops between 3 and 6 years of age. It is during this stage of development that boys </a:t>
            </a:r>
            <a:r>
              <a:rPr lang="en-US" sz="2800" dirty="0" smtClean="0">
                <a:latin typeface="Times New Roman" panose="02020603050405020304" pitchFamily="18" charset="0"/>
                <a:cs typeface="Times New Roman" panose="02020603050405020304" pitchFamily="18" charset="0"/>
              </a:rPr>
              <a:t>and girls discover their </a:t>
            </a:r>
            <a:r>
              <a:rPr lang="en-US" sz="2800" dirty="0">
                <a:latin typeface="Times New Roman" panose="02020603050405020304" pitchFamily="18" charset="0"/>
                <a:cs typeface="Times New Roman" panose="02020603050405020304" pitchFamily="18" charset="0"/>
              </a:rPr>
              <a:t>genitals and </a:t>
            </a:r>
            <a:r>
              <a:rPr lang="en-US" sz="2800" dirty="0" smtClean="0">
                <a:latin typeface="Times New Roman" panose="02020603050405020304" pitchFamily="18" charset="0"/>
                <a:cs typeface="Times New Roman" panose="02020603050405020304" pitchFamily="18" charset="0"/>
              </a:rPr>
              <a:t>become aware </a:t>
            </a:r>
            <a:r>
              <a:rPr lang="en-US" sz="2800" dirty="0">
                <a:latin typeface="Times New Roman" panose="02020603050405020304" pitchFamily="18" charset="0"/>
                <a:cs typeface="Times New Roman" panose="02020603050405020304" pitchFamily="18" charset="0"/>
              </a:rPr>
              <a:t>that only boys have a penis. This </a:t>
            </a:r>
            <a:r>
              <a:rPr lang="en-US" sz="2800" dirty="0" smtClean="0">
                <a:latin typeface="Times New Roman" panose="02020603050405020304" pitchFamily="18" charset="0"/>
                <a:cs typeface="Times New Roman" panose="02020603050405020304" pitchFamily="18" charset="0"/>
              </a:rPr>
              <a:t>realization leads girls and boys </a:t>
            </a:r>
            <a:r>
              <a:rPr lang="en-US" sz="2800" dirty="0">
                <a:latin typeface="Times New Roman" panose="02020603050405020304" pitchFamily="18" charset="0"/>
                <a:cs typeface="Times New Roman" panose="02020603050405020304" pitchFamily="18" charset="0"/>
              </a:rPr>
              <a:t>to view girls as inferior.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It is also during this time that boys are sexually attracted to their mothers, view </a:t>
            </a:r>
            <a:r>
              <a:rPr lang="en-US" sz="2800" dirty="0">
                <a:latin typeface="Times New Roman" panose="02020603050405020304" pitchFamily="18" charset="0"/>
                <a:cs typeface="Times New Roman" panose="02020603050405020304" pitchFamily="18" charset="0"/>
              </a:rPr>
              <a:t>their fathers as rivals for their mothers’ affections</a:t>
            </a:r>
            <a:r>
              <a:rPr lang="en-US" sz="2800" dirty="0" smtClean="0">
                <a:latin typeface="Times New Roman" panose="02020603050405020304" pitchFamily="18" charset="0"/>
                <a:cs typeface="Times New Roman" panose="02020603050405020304" pitchFamily="18" charset="0"/>
              </a:rPr>
              <a:t>, and fear castration by their fathers because of their attraction to their mothers.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680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27797"/>
            <a:ext cx="9905999" cy="5459104"/>
          </a:xfrm>
        </p:spPr>
        <p:txBody>
          <a:bodyPr>
            <a:normAutofit/>
          </a:bodyPr>
          <a:lstStyle/>
          <a:p>
            <a:r>
              <a:rPr lang="en-US" sz="2800" dirty="0" smtClean="0">
                <a:latin typeface="Times New Roman" panose="02020603050405020304" pitchFamily="18" charset="0"/>
                <a:cs typeface="Times New Roman" panose="02020603050405020304" pitchFamily="18" charset="0"/>
              </a:rPr>
              <a:t>Boys resolve this castration anxiety, and thus </a:t>
            </a:r>
            <a:r>
              <a:rPr lang="en-US" sz="2800" dirty="0">
                <a:latin typeface="Times New Roman" panose="02020603050405020304" pitchFamily="18" charset="0"/>
                <a:cs typeface="Times New Roman" panose="02020603050405020304" pitchFamily="18" charset="0"/>
              </a:rPr>
              <a:t>the </a:t>
            </a:r>
            <a:r>
              <a:rPr lang="en-US" sz="2800" b="1" u="sng" dirty="0" smtClean="0">
                <a:latin typeface="Times New Roman" panose="02020603050405020304" pitchFamily="18" charset="0"/>
                <a:cs typeface="Times New Roman" panose="02020603050405020304" pitchFamily="18" charset="0"/>
              </a:rPr>
              <a:t>OEDIPAL COMPLEX</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by repressing their </a:t>
            </a:r>
            <a:r>
              <a:rPr lang="en-US" sz="2800" dirty="0" smtClean="0">
                <a:latin typeface="Times New Roman" panose="02020603050405020304" pitchFamily="18" charset="0"/>
                <a:cs typeface="Times New Roman" panose="02020603050405020304" pitchFamily="18" charset="0"/>
              </a:rPr>
              <a:t>feelings toward their mothers, shifting their identification to their fathers, and perceiving </a:t>
            </a:r>
            <a:r>
              <a:rPr lang="en-US" sz="2800" dirty="0">
                <a:latin typeface="Times New Roman" panose="02020603050405020304" pitchFamily="18" charset="0"/>
                <a:cs typeface="Times New Roman" panose="02020603050405020304" pitchFamily="18" charset="0"/>
              </a:rPr>
              <a:t>women as inferior. This is the basis for the formation of masculine identity.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Girls experience penis envy and thus feel </a:t>
            </a:r>
            <a:r>
              <a:rPr lang="en-US" sz="2800" dirty="0">
                <a:latin typeface="Times New Roman" panose="02020603050405020304" pitchFamily="18" charset="0"/>
                <a:cs typeface="Times New Roman" panose="02020603050405020304" pitchFamily="18" charset="0"/>
              </a:rPr>
              <a:t>inferior to boys. Girls are sexually attracted </a:t>
            </a:r>
            <a:r>
              <a:rPr lang="en-US" sz="2800" dirty="0" smtClean="0">
                <a:latin typeface="Times New Roman" panose="02020603050405020304" pitchFamily="18" charset="0"/>
                <a:cs typeface="Times New Roman" panose="02020603050405020304" pitchFamily="18" charset="0"/>
              </a:rPr>
              <a:t>to their fathers, jealous of their mothers, and </a:t>
            </a:r>
            <a:r>
              <a:rPr lang="en-US" sz="2800" dirty="0">
                <a:latin typeface="Times New Roman" panose="02020603050405020304" pitchFamily="18" charset="0"/>
                <a:cs typeface="Times New Roman" panose="02020603050405020304" pitchFamily="18" charset="0"/>
              </a:rPr>
              <a:t>blame their mothers for their lack of a </a:t>
            </a:r>
            <a:r>
              <a:rPr lang="en-US" sz="2800" dirty="0" smtClean="0">
                <a:latin typeface="Times New Roman" panose="02020603050405020304" pitchFamily="18" charset="0"/>
                <a:cs typeface="Times New Roman" panose="02020603050405020304" pitchFamily="18" charset="0"/>
              </a:rPr>
              <a:t>penis. Girls 'eventual awareness that they cannot have their fathers leads to a link between pain and pleasure in women, or masochism</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7658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27798"/>
            <a:ext cx="9905999" cy="5404512"/>
          </a:xfrm>
        </p:spPr>
        <p:txBody>
          <a:bodyPr>
            <a:noAutofit/>
          </a:bodyPr>
          <a:lstStyle/>
          <a:p>
            <a:r>
              <a:rPr lang="en-US" sz="2800" dirty="0">
                <a:latin typeface="Times New Roman" panose="02020603050405020304" pitchFamily="18" charset="0"/>
                <a:cs typeface="Times New Roman" panose="02020603050405020304" pitchFamily="18" charset="0"/>
              </a:rPr>
              <a:t>Females handle their conflict, known as the </a:t>
            </a:r>
            <a:r>
              <a:rPr lang="en-US" sz="2800" b="1" u="sng" dirty="0" smtClean="0">
                <a:latin typeface="Times New Roman" panose="02020603050405020304" pitchFamily="18" charset="0"/>
                <a:cs typeface="Times New Roman" panose="02020603050405020304" pitchFamily="18" charset="0"/>
              </a:rPr>
              <a:t>ELECTRA COMPLEX</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by identifying with their </a:t>
            </a:r>
            <a:r>
              <a:rPr lang="en-US" sz="2800" dirty="0" smtClean="0">
                <a:latin typeface="Times New Roman" panose="02020603050405020304" pitchFamily="18" charset="0"/>
                <a:cs typeface="Times New Roman" panose="02020603050405020304" pitchFamily="18" charset="0"/>
              </a:rPr>
              <a:t>mothers and focusing their energies on making </a:t>
            </a:r>
            <a:r>
              <a:rPr lang="en-US" sz="2800" dirty="0">
                <a:latin typeface="Times New Roman" panose="02020603050405020304" pitchFamily="18" charset="0"/>
                <a:cs typeface="Times New Roman" panose="02020603050405020304" pitchFamily="18" charset="0"/>
              </a:rPr>
              <a:t>themselves sexually attractive to men. </a:t>
            </a:r>
            <a:r>
              <a:rPr lang="en-US" sz="2800" dirty="0" smtClean="0">
                <a:latin typeface="Times New Roman" panose="02020603050405020304" pitchFamily="18" charset="0"/>
                <a:cs typeface="Times New Roman" panose="02020603050405020304" pitchFamily="18" charset="0"/>
              </a:rPr>
              <a:t>Thus self-esteem in women becomes tied to their physical appearance and sexual attractiveness. </a:t>
            </a:r>
          </a:p>
          <a:p>
            <a:r>
              <a:rPr lang="en-US" sz="2800" dirty="0" smtClean="0">
                <a:latin typeface="Times New Roman" panose="02020603050405020304" pitchFamily="18" charset="0"/>
                <a:cs typeface="Times New Roman" panose="02020603050405020304" pitchFamily="18" charset="0"/>
              </a:rPr>
              <a:t>According to Freud, the Electra complex </a:t>
            </a:r>
            <a:r>
              <a:rPr lang="en-US" sz="2800" dirty="0">
                <a:latin typeface="Times New Roman" panose="02020603050405020304" pitchFamily="18" charset="0"/>
                <a:cs typeface="Times New Roman" panose="02020603050405020304" pitchFamily="18" charset="0"/>
              </a:rPr>
              <a:t>is not completely resolved in the same way that the Oedipal complex is resolved— </a:t>
            </a:r>
            <a:r>
              <a:rPr lang="en-US" sz="2800" dirty="0" smtClean="0">
                <a:latin typeface="Times New Roman" panose="02020603050405020304" pitchFamily="18" charset="0"/>
                <a:cs typeface="Times New Roman" panose="02020603050405020304" pitchFamily="18" charset="0"/>
              </a:rPr>
              <a:t>partly due to the clearer threat for boys than girls (fear of castration) and partly due to girls having to face a lasting inferior status.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3418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91570"/>
            <a:ext cx="9905999" cy="5145206"/>
          </a:xfrm>
        </p:spPr>
        <p:txBody>
          <a:bodyPr>
            <a:normAutofit/>
          </a:bodyPr>
          <a:lstStyle/>
          <a:p>
            <a:r>
              <a:rPr lang="en-US" sz="2800" dirty="0">
                <a:latin typeface="Times New Roman" panose="02020603050405020304" pitchFamily="18" charset="0"/>
                <a:cs typeface="Times New Roman" panose="02020603050405020304" pitchFamily="18" charset="0"/>
              </a:rPr>
              <a:t>According to Freud, how boys and girls resolve all of these issues has implications for their sexuality and future interpersonal </a:t>
            </a:r>
            <a:r>
              <a:rPr lang="en-US" sz="2800" dirty="0" smtClean="0">
                <a:latin typeface="Times New Roman" panose="02020603050405020304" pitchFamily="18" charset="0"/>
                <a:cs typeface="Times New Roman" panose="02020603050405020304" pitchFamily="18" charset="0"/>
              </a:rPr>
              <a:t>relationships.</a:t>
            </a:r>
          </a:p>
          <a:p>
            <a:r>
              <a:rPr lang="en-US" sz="2800" dirty="0" smtClean="0">
                <a:latin typeface="Times New Roman" panose="02020603050405020304" pitchFamily="18" charset="0"/>
                <a:cs typeface="Times New Roman" panose="02020603050405020304" pitchFamily="18" charset="0"/>
              </a:rPr>
              <a:t>Several difficulties are inherent in this theory of gender-role acquisition. Most important, there is no way for it to be evaluated from a scientific standpoint because the ideas behind it are unconscious. We must be even more cautious in taking this theory seriously when we realize Freud developed it by studying </a:t>
            </a:r>
            <a:r>
              <a:rPr lang="en-US" sz="2800" dirty="0">
                <a:latin typeface="Times New Roman" panose="02020603050405020304" pitchFamily="18" charset="0"/>
                <a:cs typeface="Times New Roman" panose="02020603050405020304" pitchFamily="18" charset="0"/>
              </a:rPr>
              <a:t>people who sought him out for therapy. </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7384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877825"/>
            <a:ext cx="9905998" cy="1210282"/>
          </a:xfrm>
        </p:spPr>
        <p:txBody>
          <a:bodyPr/>
          <a:lstStyle/>
          <a:p>
            <a:r>
              <a:rPr lang="en-US" b="1" u="sng" dirty="0" smtClean="0">
                <a:latin typeface="Times New Roman" panose="02020603050405020304" pitchFamily="18" charset="0"/>
                <a:cs typeface="Times New Roman" panose="02020603050405020304" pitchFamily="18" charset="0"/>
              </a:rPr>
              <a:t>Social learning theory</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2470245"/>
            <a:ext cx="9905999" cy="3320956"/>
          </a:xfrm>
        </p:spPr>
        <p:txBody>
          <a:bodyPr>
            <a:normAutofit/>
          </a:bodyPr>
          <a:lstStyle/>
          <a:p>
            <a:r>
              <a:rPr lang="en-US" sz="2800" dirty="0" smtClean="0">
                <a:latin typeface="Times New Roman" panose="02020603050405020304" pitchFamily="18" charset="0"/>
                <a:cs typeface="Times New Roman" panose="02020603050405020304" pitchFamily="18" charset="0"/>
              </a:rPr>
              <a:t>Most people recognize that the social environment plays a role in women’s and men’s behavior but could the social environment contribute to sex differences in cognition? There are several reasons to believe that social factors play a role here, too (</a:t>
            </a:r>
            <a:r>
              <a:rPr lang="en-US" sz="2800" dirty="0" err="1" smtClean="0">
                <a:latin typeface="Times New Roman" panose="02020603050405020304" pitchFamily="18" charset="0"/>
                <a:cs typeface="Times New Roman" panose="02020603050405020304" pitchFamily="18" charset="0"/>
              </a:rPr>
              <a:t>Spelke</a:t>
            </a:r>
            <a:r>
              <a:rPr lang="en-US" sz="2800" dirty="0" smtClean="0">
                <a:latin typeface="Times New Roman" panose="02020603050405020304" pitchFamily="18" charset="0"/>
                <a:cs typeface="Times New Roman" panose="02020603050405020304" pitchFamily="18" charset="0"/>
              </a:rPr>
              <a:t>, 2005).</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9681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2355" y="941695"/>
            <a:ext cx="9905999" cy="5013279"/>
          </a:xfrm>
        </p:spPr>
        <p:txBody>
          <a:bodyPr>
            <a:normAutofit/>
          </a:bodyPr>
          <a:lstStyle/>
          <a:p>
            <a:r>
              <a:rPr lang="en-US" sz="2800" dirty="0">
                <a:latin typeface="Times New Roman" panose="02020603050405020304" pitchFamily="18" charset="0"/>
                <a:cs typeface="Times New Roman" panose="02020603050405020304" pitchFamily="18" charset="0"/>
              </a:rPr>
              <a:t>First</a:t>
            </a:r>
            <a:r>
              <a:rPr lang="en-US" sz="2800" dirty="0" smtClean="0">
                <a:latin typeface="Times New Roman" panose="02020603050405020304" pitchFamily="18" charset="0"/>
                <a:cs typeface="Times New Roman" panose="02020603050405020304" pitchFamily="18" charset="0"/>
              </a:rPr>
              <a:t>, sex differences in math and science achievement vary across cultures. </a:t>
            </a:r>
          </a:p>
          <a:p>
            <a:r>
              <a:rPr lang="en-US" sz="2800" dirty="0" smtClean="0">
                <a:latin typeface="Times New Roman" panose="02020603050405020304" pitchFamily="18" charset="0"/>
                <a:cs typeface="Times New Roman" panose="02020603050405020304" pitchFamily="18" charset="0"/>
              </a:rPr>
              <a:t>Second, some domains of sex </a:t>
            </a:r>
            <a:r>
              <a:rPr lang="en-US" sz="2800" dirty="0">
                <a:latin typeface="Times New Roman" panose="02020603050405020304" pitchFamily="18" charset="0"/>
                <a:cs typeface="Times New Roman" panose="02020603050405020304" pitchFamily="18" charset="0"/>
              </a:rPr>
              <a:t>differences</a:t>
            </a:r>
            <a:r>
              <a:rPr lang="en-US" sz="2800" dirty="0" smtClean="0">
                <a:latin typeface="Times New Roman" panose="02020603050405020304" pitchFamily="18" charset="0"/>
                <a:cs typeface="Times New Roman" panose="02020603050405020304" pitchFamily="18" charset="0"/>
              </a:rPr>
              <a:t>, such as math, have decreased over </a:t>
            </a:r>
            <a:r>
              <a:rPr lang="en-US" sz="2800" dirty="0">
                <a:latin typeface="Times New Roman" panose="02020603050405020304" pitchFamily="18" charset="0"/>
                <a:cs typeface="Times New Roman" panose="02020603050405020304" pitchFamily="18" charset="0"/>
              </a:rPr>
              <a:t>time</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Thus, biology alone can not account for </a:t>
            </a:r>
            <a:r>
              <a:rPr lang="en-US" sz="2800" dirty="0">
                <a:latin typeface="Times New Roman" panose="02020603050405020304" pitchFamily="18" charset="0"/>
                <a:cs typeface="Times New Roman" panose="02020603050405020304" pitchFamily="18" charset="0"/>
              </a:rPr>
              <a:t>observed differences between females and </a:t>
            </a:r>
            <a:r>
              <a:rPr lang="en-US" sz="2800" dirty="0" smtClean="0">
                <a:latin typeface="Times New Roman" panose="02020603050405020304" pitchFamily="18" charset="0"/>
                <a:cs typeface="Times New Roman" panose="02020603050405020304" pitchFamily="18" charset="0"/>
              </a:rPr>
              <a:t>males in cognition. The remaining theories in this chapter are variants on the idea that the social environment plays a role in how women and men think and behave</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86742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7765" y="955344"/>
            <a:ext cx="9905999" cy="4776716"/>
          </a:xfrm>
        </p:spPr>
        <p:txBody>
          <a:bodyPr>
            <a:normAutofit/>
          </a:bodyPr>
          <a:lstStyle/>
          <a:p>
            <a:r>
              <a:rPr lang="en-US" sz="2800" dirty="0" smtClean="0">
                <a:latin typeface="Times New Roman" panose="02020603050405020304" pitchFamily="18" charset="0"/>
                <a:cs typeface="Times New Roman" panose="02020603050405020304" pitchFamily="18" charset="0"/>
              </a:rPr>
              <a:t>The most basic social factors theory is </a:t>
            </a:r>
            <a:r>
              <a:rPr lang="en-US" sz="2800" dirty="0">
                <a:latin typeface="Times New Roman" panose="02020603050405020304" pitchFamily="18" charset="0"/>
                <a:cs typeface="Times New Roman" panose="02020603050405020304" pitchFamily="18" charset="0"/>
              </a:rPr>
              <a:t>social learning theory (Bandura &amp; Walters, 1963; </a:t>
            </a:r>
            <a:r>
              <a:rPr lang="en-US" sz="2800" dirty="0" err="1">
                <a:latin typeface="Times New Roman" panose="02020603050405020304" pitchFamily="18" charset="0"/>
                <a:cs typeface="Times New Roman" panose="02020603050405020304" pitchFamily="18" charset="0"/>
              </a:rPr>
              <a:t>Mischel</a:t>
            </a:r>
            <a:r>
              <a:rPr lang="en-US" sz="2800" dirty="0">
                <a:latin typeface="Times New Roman" panose="02020603050405020304" pitchFamily="18" charset="0"/>
                <a:cs typeface="Times New Roman" panose="02020603050405020304" pitchFamily="18" charset="0"/>
              </a:rPr>
              <a:t>, 1966), which states that we learn behavior in two </a:t>
            </a:r>
            <a:r>
              <a:rPr lang="en-US" sz="2800" dirty="0" smtClean="0">
                <a:latin typeface="Times New Roman" panose="02020603050405020304" pitchFamily="18" charset="0"/>
                <a:cs typeface="Times New Roman" panose="02020603050405020304" pitchFamily="18" charset="0"/>
              </a:rPr>
              <a:t>ways. </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First</a:t>
            </a:r>
            <a:r>
              <a:rPr lang="en-US" sz="2800" dirty="0">
                <a:latin typeface="Times New Roman" panose="02020603050405020304" pitchFamily="18" charset="0"/>
                <a:cs typeface="Times New Roman" panose="02020603050405020304" pitchFamily="18" charset="0"/>
              </a:rPr>
              <a:t>, we learn behavior that is </a:t>
            </a:r>
            <a:r>
              <a:rPr lang="en-US" sz="2800" dirty="0" smtClean="0">
                <a:latin typeface="Times New Roman" panose="02020603050405020304" pitchFamily="18" charset="0"/>
                <a:cs typeface="Times New Roman" panose="02020603050405020304" pitchFamily="18" charset="0"/>
              </a:rPr>
              <a:t>modeled. </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Second</a:t>
            </a:r>
            <a:r>
              <a:rPr lang="en-US" sz="2800" dirty="0">
                <a:latin typeface="Times New Roman" panose="02020603050405020304" pitchFamily="18" charset="0"/>
                <a:cs typeface="Times New Roman" panose="02020603050405020304" pitchFamily="18" charset="0"/>
              </a:rPr>
              <a:t>, we learn behavior that is reinforced.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These </a:t>
            </a:r>
            <a:r>
              <a:rPr lang="en-US" sz="2800" dirty="0">
                <a:latin typeface="Times New Roman" panose="02020603050405020304" pitchFamily="18" charset="0"/>
                <a:cs typeface="Times New Roman" panose="02020603050405020304" pitchFamily="18" charset="0"/>
              </a:rPr>
              <a:t>are the </a:t>
            </a:r>
            <a:r>
              <a:rPr lang="en-US" sz="2800" dirty="0" smtClean="0">
                <a:latin typeface="Times New Roman" panose="02020603050405020304" pitchFamily="18" charset="0"/>
                <a:cs typeface="Times New Roman" panose="02020603050405020304" pitchFamily="18" charset="0"/>
              </a:rPr>
              <a:t>primary principles of social learning theory</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 they apply to the acquisition of gender role behavior as they do to any other domain </a:t>
            </a:r>
            <a:r>
              <a:rPr lang="en-US" sz="2800" dirty="0">
                <a:latin typeface="Times New Roman" panose="02020603050405020304" pitchFamily="18" charset="0"/>
                <a:cs typeface="Times New Roman" panose="02020603050405020304" pitchFamily="18" charset="0"/>
              </a:rPr>
              <a:t>of behavior (</a:t>
            </a:r>
            <a:r>
              <a:rPr lang="en-US" sz="2800" dirty="0" err="1">
                <a:latin typeface="Times New Roman" panose="02020603050405020304" pitchFamily="18" charset="0"/>
                <a:cs typeface="Times New Roman" panose="02020603050405020304" pitchFamily="18" charset="0"/>
              </a:rPr>
              <a:t>Mischel</a:t>
            </a:r>
            <a:r>
              <a:rPr lang="en-US" sz="2800" dirty="0">
                <a:latin typeface="Times New Roman" panose="02020603050405020304" pitchFamily="18" charset="0"/>
                <a:cs typeface="Times New Roman" panose="02020603050405020304" pitchFamily="18" charset="0"/>
              </a:rPr>
              <a:t>, 1966). </a:t>
            </a:r>
          </a:p>
        </p:txBody>
      </p:sp>
    </p:spTree>
    <p:extLst>
      <p:ext uri="{BB962C8B-B14F-4D97-AF65-F5344CB8AC3E}">
        <p14:creationId xmlns:p14="http://schemas.microsoft.com/office/powerpoint/2010/main" val="353900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Times New Roman" panose="02020603050405020304" pitchFamily="18" charset="0"/>
                <a:cs typeface="Times New Roman" panose="02020603050405020304" pitchFamily="18" charset="0"/>
              </a:rPr>
              <a:t>Observational Learning or Modeling</a:t>
            </a:r>
          </a:p>
        </p:txBody>
      </p:sp>
      <p:sp>
        <p:nvSpPr>
          <p:cNvPr id="3" name="Content Placeholder 2"/>
          <p:cNvSpPr>
            <a:spLocks noGrp="1"/>
          </p:cNvSpPr>
          <p:nvPr>
            <p:ph idx="1"/>
          </p:nvPr>
        </p:nvSpPr>
        <p:spPr>
          <a:xfrm>
            <a:off x="1141412" y="2097088"/>
            <a:ext cx="9905999" cy="3976165"/>
          </a:xfrm>
        </p:spPr>
        <p:txBody>
          <a:bodyPr>
            <a:normAutofit/>
          </a:bodyPr>
          <a:lstStyle/>
          <a:p>
            <a:r>
              <a:rPr lang="en-US" sz="2800" dirty="0" smtClean="0">
                <a:latin typeface="Times New Roman" panose="02020603050405020304" pitchFamily="18" charset="0"/>
                <a:cs typeface="Times New Roman" panose="02020603050405020304" pitchFamily="18" charset="0"/>
              </a:rPr>
              <a:t>Children develop gender roles by patterning their behavior after models in the social environment. Modeling, or observational learning</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is “the tendency for a person to reproduce the </a:t>
            </a:r>
            <a:r>
              <a:rPr lang="en-US" sz="2800" dirty="0">
                <a:latin typeface="Times New Roman" panose="02020603050405020304" pitchFamily="18" charset="0"/>
                <a:cs typeface="Times New Roman" panose="02020603050405020304" pitchFamily="18" charset="0"/>
              </a:rPr>
              <a:t>actions, attitudes, and emotional responses exhibited by real-life or symbolic models” (Mischel,1966,p.57).</a:t>
            </a:r>
            <a:r>
              <a:rPr lang="en-US" sz="2800" dirty="0" smtClean="0">
                <a:latin typeface="Times New Roman" panose="02020603050405020304" pitchFamily="18" charset="0"/>
                <a:cs typeface="Times New Roman" panose="02020603050405020304" pitchFamily="18" charset="0"/>
              </a:rPr>
              <a:t>Observational learning </a:t>
            </a:r>
            <a:r>
              <a:rPr lang="en-US" sz="2800" dirty="0">
                <a:latin typeface="Times New Roman" panose="02020603050405020304" pitchFamily="18" charset="0"/>
                <a:cs typeface="Times New Roman" panose="02020603050405020304" pitchFamily="18" charset="0"/>
              </a:rPr>
              <a:t>may occur from exposure to television, books, or people. </a:t>
            </a:r>
            <a:r>
              <a:rPr lang="en-US" sz="2800" dirty="0" smtClean="0">
                <a:latin typeface="Times New Roman" panose="02020603050405020304" pitchFamily="18" charset="0"/>
                <a:cs typeface="Times New Roman" panose="02020603050405020304" pitchFamily="18" charset="0"/>
              </a:rPr>
              <a:t>Gender roles are constructed and altered by exposure to new and different models</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48746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573206"/>
            <a:ext cx="9905999" cy="5527343"/>
          </a:xfrm>
        </p:spPr>
        <p:txBody>
          <a:bodyPr>
            <a:normAutofit/>
          </a:bodyPr>
          <a:lstStyle/>
          <a:p>
            <a:r>
              <a:rPr lang="en-US" sz="2800" dirty="0">
                <a:latin typeface="Times New Roman" panose="02020603050405020304" pitchFamily="18" charset="0"/>
                <a:cs typeface="Times New Roman" panose="02020603050405020304" pitchFamily="18" charset="0"/>
              </a:rPr>
              <a:t> At first, </a:t>
            </a:r>
            <a:r>
              <a:rPr lang="en-US" sz="2800" dirty="0" smtClean="0">
                <a:latin typeface="Times New Roman" panose="02020603050405020304" pitchFamily="18" charset="0"/>
                <a:cs typeface="Times New Roman" panose="02020603050405020304" pitchFamily="18" charset="0"/>
              </a:rPr>
              <a:t>children may not be very discriminating and </a:t>
            </a:r>
            <a:r>
              <a:rPr lang="en-US" sz="2800" dirty="0">
                <a:latin typeface="Times New Roman" panose="02020603050405020304" pitchFamily="18" charset="0"/>
                <a:cs typeface="Times New Roman" panose="02020603050405020304" pitchFamily="18" charset="0"/>
              </a:rPr>
              <a:t>may model anyone’s behavior</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Eventually, </a:t>
            </a:r>
            <a:r>
              <a:rPr lang="en-US" sz="2800" dirty="0" smtClean="0">
                <a:latin typeface="Times New Roman" panose="02020603050405020304" pitchFamily="18" charset="0"/>
                <a:cs typeface="Times New Roman" panose="02020603050405020304" pitchFamily="18" charset="0"/>
              </a:rPr>
              <a:t>they pay attention to the </a:t>
            </a:r>
            <a:r>
              <a:rPr lang="en-US" sz="2800" dirty="0">
                <a:latin typeface="Times New Roman" panose="02020603050405020304" pitchFamily="18" charset="0"/>
                <a:cs typeface="Times New Roman" panose="02020603050405020304" pitchFamily="18" charset="0"/>
              </a:rPr>
              <a:t>way others </a:t>
            </a:r>
            <a:r>
              <a:rPr lang="en-US" sz="2800" dirty="0" smtClean="0">
                <a:latin typeface="Times New Roman" panose="02020603050405020304" pitchFamily="18" charset="0"/>
                <a:cs typeface="Times New Roman" panose="02020603050405020304" pitchFamily="18" charset="0"/>
              </a:rPr>
              <a:t>respond to their imitative behavior. If others reward the behavior, it is likely to be repeated. Thus </a:t>
            </a:r>
            <a:r>
              <a:rPr lang="en-US" sz="2800" dirty="0">
                <a:latin typeface="Times New Roman" panose="02020603050405020304" pitchFamily="18" charset="0"/>
                <a:cs typeface="Times New Roman" panose="02020603050405020304" pitchFamily="18" charset="0"/>
              </a:rPr>
              <a:t>modeling and reinforcement interact with each other to influence behavior. If a little boy sees someone on television punching </a:t>
            </a:r>
            <a:r>
              <a:rPr lang="en-US" sz="2800" dirty="0" smtClean="0">
                <a:latin typeface="Times New Roman" panose="02020603050405020304" pitchFamily="18" charset="0"/>
                <a:cs typeface="Times New Roman" panose="02020603050405020304" pitchFamily="18" charset="0"/>
              </a:rPr>
              <a:t>another person, he may try out this behavior </a:t>
            </a:r>
            <a:r>
              <a:rPr lang="en-US" sz="2800" dirty="0">
                <a:latin typeface="Times New Roman" panose="02020603050405020304" pitchFamily="18" charset="0"/>
                <a:cs typeface="Times New Roman" panose="02020603050405020304" pitchFamily="18" charset="0"/>
              </a:rPr>
              <a:t>by punching his sibling or a toy.</a:t>
            </a:r>
          </a:p>
          <a:p>
            <a:r>
              <a:rPr lang="en-US" sz="2800" dirty="0">
                <a:latin typeface="Times New Roman" panose="02020603050405020304" pitchFamily="18" charset="0"/>
                <a:cs typeface="Times New Roman" panose="02020603050405020304" pitchFamily="18" charset="0"/>
              </a:rPr>
              <a:t>Although the parent may show disapproval when the </a:t>
            </a:r>
            <a:r>
              <a:rPr lang="en-US" sz="2800" dirty="0" smtClean="0">
                <a:latin typeface="Times New Roman" panose="02020603050405020304" pitchFamily="18" charset="0"/>
                <a:cs typeface="Times New Roman" panose="02020603050405020304" pitchFamily="18" charset="0"/>
              </a:rPr>
              <a:t>boy punches his sibling, the parent may respond to punching the toy with mixed reactions.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482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6536" y="1473958"/>
            <a:ext cx="9580729" cy="3575714"/>
          </a:xfrm>
        </p:spPr>
        <p:txBody>
          <a:bodyPr>
            <a:normAutofit/>
          </a:bodyPr>
          <a:lstStyle/>
          <a:p>
            <a:r>
              <a:rPr lang="en-US" sz="2800" dirty="0">
                <a:latin typeface="Times New Roman" panose="02020603050405020304" pitchFamily="18" charset="0"/>
                <a:cs typeface="Times New Roman" panose="02020603050405020304" pitchFamily="18" charset="0"/>
              </a:rPr>
              <a:t> In a meta-analytic review of sex differences in lateralization of spatial skills, men had a right hemisphere advantage and women were bilateral (Vogel, Bowers,&amp; Vogel,2003).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Thus</a:t>
            </a:r>
            <a:r>
              <a:rPr lang="en-US" sz="2800" dirty="0">
                <a:latin typeface="Times New Roman" panose="02020603050405020304" pitchFamily="18" charset="0"/>
                <a:cs typeface="Times New Roman" panose="02020603050405020304" pitchFamily="18" charset="0"/>
              </a:rPr>
              <a:t>, most studies do not find a sex difference in brain lateralization, but among the ones that do, men appear to be more lateralized than women. </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830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77922"/>
            <a:ext cx="9905999" cy="5254388"/>
          </a:xfrm>
        </p:spPr>
        <p:txBody>
          <a:bodyPr>
            <a:normAutofit/>
          </a:bodyPr>
          <a:lstStyle/>
          <a:p>
            <a:r>
              <a:rPr lang="en-US" sz="2800" dirty="0" smtClean="0">
                <a:latin typeface="Times New Roman" panose="02020603050405020304" pitchFamily="18" charset="0"/>
                <a:cs typeface="Times New Roman" panose="02020603050405020304" pitchFamily="18" charset="0"/>
              </a:rPr>
              <a:t>If everyone in the room laughs because </a:t>
            </a:r>
            <a:r>
              <a:rPr lang="en-US" sz="2800" dirty="0">
                <a:latin typeface="Times New Roman" panose="02020603050405020304" pitchFamily="18" charset="0"/>
                <a:cs typeface="Times New Roman" panose="02020603050405020304" pitchFamily="18" charset="0"/>
              </a:rPr>
              <a:t>they think the boy’s imitation of the television figure is cute, the boy will respond to this reinforcement by repeating the behavior.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Observational </a:t>
            </a:r>
            <a:r>
              <a:rPr lang="en-US" sz="2800" dirty="0">
                <a:latin typeface="Times New Roman" panose="02020603050405020304" pitchFamily="18" charset="0"/>
                <a:cs typeface="Times New Roman" panose="02020603050405020304" pitchFamily="18" charset="0"/>
              </a:rPr>
              <a:t>learning is more likely </a:t>
            </a:r>
            <a:r>
              <a:rPr lang="en-US" sz="2800" dirty="0" smtClean="0">
                <a:latin typeface="Times New Roman" panose="02020603050405020304" pitchFamily="18" charset="0"/>
                <a:cs typeface="Times New Roman" panose="02020603050405020304" pitchFamily="18" charset="0"/>
              </a:rPr>
              <a:t>to occur if the consequences of the model’s </a:t>
            </a:r>
            <a:r>
              <a:rPr lang="en-US" sz="2800" dirty="0">
                <a:latin typeface="Times New Roman" panose="02020603050405020304" pitchFamily="18" charset="0"/>
                <a:cs typeface="Times New Roman" panose="02020603050405020304" pitchFamily="18" charset="0"/>
              </a:rPr>
              <a:t>behavior are positive rather than negative.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Children </a:t>
            </a:r>
            <a:r>
              <a:rPr lang="en-US" sz="2800" dirty="0">
                <a:latin typeface="Times New Roman" panose="02020603050405020304" pitchFamily="18" charset="0"/>
                <a:cs typeface="Times New Roman" panose="02020603050405020304" pitchFamily="18" charset="0"/>
              </a:rPr>
              <a:t>should be more likely to imitate an aggressor on television who is glorified rather than punished. And many television </a:t>
            </a:r>
            <a:r>
              <a:rPr lang="en-US" sz="2800" dirty="0" smtClean="0">
                <a:latin typeface="Times New Roman" panose="02020603050405020304" pitchFamily="18" charset="0"/>
                <a:cs typeface="Times New Roman" panose="02020603050405020304" pitchFamily="18" charset="0"/>
              </a:rPr>
              <a:t>aggressors are glorified, in cartoons such as The Simpsons and Family </a:t>
            </a:r>
            <a:r>
              <a:rPr lang="en-US" sz="2800" dirty="0">
                <a:latin typeface="Times New Roman" panose="02020603050405020304" pitchFamily="18" charset="0"/>
                <a:cs typeface="Times New Roman" panose="02020603050405020304" pitchFamily="18" charset="0"/>
              </a:rPr>
              <a:t>Guy</a:t>
            </a:r>
            <a:r>
              <a:rPr lang="en-US" sz="2800" dirty="0" smtClean="0">
                <a:latin typeface="Times New Roman" panose="02020603050405020304" pitchFamily="18" charset="0"/>
                <a:cs typeface="Times New Roman" panose="02020603050405020304" pitchFamily="18" charset="0"/>
              </a:rPr>
              <a:t>, for example</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814305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3343701" y="2688587"/>
          <a:ext cx="6127845" cy="3302781"/>
        </p:xfrm>
        <a:graphic>
          <a:graphicData uri="http://schemas.openxmlformats.org/drawingml/2006/table">
            <a:tbl>
              <a:tblPr firstRow="1" bandRow="1">
                <a:tableStyleId>{5C22544A-7EE6-4342-B048-85BDC9FD1C3A}</a:tableStyleId>
              </a:tblPr>
              <a:tblGrid>
                <a:gridCol w="6127845">
                  <a:extLst>
                    <a:ext uri="{9D8B030D-6E8A-4147-A177-3AD203B41FA5}">
                      <a16:colId xmlns:a16="http://schemas.microsoft.com/office/drawing/2014/main" val="20000"/>
                    </a:ext>
                  </a:extLst>
                </a:gridCol>
              </a:tblGrid>
              <a:tr h="370840">
                <a:tc>
                  <a:txBody>
                    <a:bodyPr/>
                    <a:lstStyle/>
                    <a:p>
                      <a:r>
                        <a:rPr lang="en-US" dirty="0" smtClean="0">
                          <a:latin typeface="Times New Roman" panose="02020603050405020304" pitchFamily="18" charset="0"/>
                          <a:cs typeface="Times New Roman" panose="02020603050405020304" pitchFamily="18" charset="0"/>
                        </a:rPr>
                        <a:t>TABLE5.1 CONDITIONS THAT INFLUENCE OBSERVATIONAL LEARNING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r>
                        <a:rPr lang="en-US" dirty="0" smtClean="0">
                          <a:latin typeface="Times New Roman" panose="02020603050405020304" pitchFamily="18" charset="0"/>
                          <a:cs typeface="Times New Roman" panose="02020603050405020304" pitchFamily="18" charset="0"/>
                        </a:rPr>
                        <a:t>Observational learning increases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there is a positive relationship between the observer and the model.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 consequences of model’s behavior are positive rather than negative.</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 model is in a position of power.</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640861">
                <a:tc>
                  <a:txBody>
                    <a:bodyPr/>
                    <a:lstStyle/>
                    <a:p>
                      <a:pPr marL="285750" indent="-285750">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the model is of the same sex and behaves in a gender-role congruent way.</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bl>
          </a:graphicData>
        </a:graphic>
      </p:graphicFrame>
      <p:sp>
        <p:nvSpPr>
          <p:cNvPr id="6" name="TextBox 5"/>
          <p:cNvSpPr txBox="1"/>
          <p:nvPr/>
        </p:nvSpPr>
        <p:spPr>
          <a:xfrm>
            <a:off x="1603611" y="818866"/>
            <a:ext cx="9055290" cy="1077218"/>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Some of the conditions that influence observational learning are shown in Table 5.1</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9605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113550"/>
            <a:ext cx="9905998" cy="1087453"/>
          </a:xfrm>
        </p:spPr>
        <p:txBody>
          <a:bodyPr>
            <a:normAutofit fontScale="90000"/>
          </a:bodyPr>
          <a:lstStyle/>
          <a:p>
            <a:r>
              <a:rPr lang="en-US" b="1" u="sng" dirty="0">
                <a:latin typeface="Times New Roman" panose="02020603050405020304" pitchFamily="18" charset="0"/>
                <a:cs typeface="Times New Roman" panose="02020603050405020304" pitchFamily="18" charset="0"/>
              </a:rPr>
              <a:t/>
            </a:r>
            <a:br>
              <a:rPr lang="en-US" b="1" u="sng" dirty="0">
                <a:latin typeface="Times New Roman" panose="02020603050405020304" pitchFamily="18" charset="0"/>
                <a:cs typeface="Times New Roman" panose="02020603050405020304" pitchFamily="18" charset="0"/>
              </a:rPr>
            </a:br>
            <a:r>
              <a:rPr lang="en-US" b="1" u="sng" dirty="0">
                <a:latin typeface="Times New Roman" panose="02020603050405020304" pitchFamily="18" charset="0"/>
                <a:cs typeface="Times New Roman" panose="02020603050405020304" pitchFamily="18" charset="0"/>
              </a:rPr>
              <a:t>GENDER-ROLE SOCIALIZATION</a:t>
            </a:r>
            <a:br>
              <a:rPr lang="en-US" b="1" u="sng" dirty="0">
                <a:latin typeface="Times New Roman" panose="02020603050405020304" pitchFamily="18" charset="0"/>
                <a:cs typeface="Times New Roman" panose="02020603050405020304" pitchFamily="18" charset="0"/>
              </a:rPr>
            </a:b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21625" y="1201003"/>
            <a:ext cx="9905999" cy="5254387"/>
          </a:xfrm>
        </p:spPr>
        <p:txBody>
          <a:bodyPr>
            <a:normAutofit fontScale="92500"/>
          </a:bodyPr>
          <a:lstStyle/>
          <a:p>
            <a:r>
              <a:rPr lang="en-US" sz="2800" dirty="0" smtClean="0">
                <a:latin typeface="Times New Roman" panose="02020603050405020304" pitchFamily="18" charset="0"/>
                <a:cs typeface="Times New Roman" panose="02020603050405020304" pitchFamily="18" charset="0"/>
              </a:rPr>
              <a:t>Social learning theory is believed to be the basis for gender-role socialization theory. According </a:t>
            </a:r>
            <a:r>
              <a:rPr lang="en-US" sz="2800" dirty="0">
                <a:latin typeface="Times New Roman" panose="02020603050405020304" pitchFamily="18" charset="0"/>
                <a:cs typeface="Times New Roman" panose="02020603050405020304" pitchFamily="18" charset="0"/>
              </a:rPr>
              <a:t>to social learning theory, behavior is a function of rewards and observational learning.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According to gender-role socialization, different people and objects in a child’s environment provide rewards and models that shape behavior to fit gender-role norms. </a:t>
            </a:r>
          </a:p>
          <a:p>
            <a:r>
              <a:rPr lang="en-US" sz="2800" dirty="0" smtClean="0">
                <a:latin typeface="Times New Roman" panose="02020603050405020304" pitchFamily="18" charset="0"/>
                <a:cs typeface="Times New Roman" panose="02020603050405020304" pitchFamily="18" charset="0"/>
              </a:rPr>
              <a:t>A gents in the environment encourage women to be communal and men to be agentic, to take on the female and </a:t>
            </a:r>
            <a:r>
              <a:rPr lang="en-US" sz="2800" dirty="0">
                <a:latin typeface="Times New Roman" panose="02020603050405020304" pitchFamily="18" charset="0"/>
                <a:cs typeface="Times New Roman" panose="02020603050405020304" pitchFamily="18" charset="0"/>
              </a:rPr>
              <a:t>male gender roles. Boys are taught to be </a:t>
            </a:r>
            <a:r>
              <a:rPr lang="en-US" sz="2800" dirty="0" smtClean="0">
                <a:latin typeface="Times New Roman" panose="02020603050405020304" pitchFamily="18" charset="0"/>
                <a:cs typeface="Times New Roman" panose="02020603050405020304" pitchFamily="18" charset="0"/>
              </a:rPr>
              <a:t>assertive and to control their expression of feelings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where as girls are taught to express concern for others and to control their assertiveness. This encouragement may take the direct form of reinforcement or the indirect form of modeling</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98979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91571"/>
            <a:ext cx="9905999" cy="5063320"/>
          </a:xfrm>
        </p:spPr>
        <p:txBody>
          <a:bodyPr>
            <a:normAutofit/>
          </a:bodyPr>
          <a:lstStyle/>
          <a:p>
            <a:r>
              <a:rPr lang="en-US" sz="2800" dirty="0" smtClean="0">
                <a:latin typeface="Times New Roman" panose="02020603050405020304" pitchFamily="18" charset="0"/>
                <a:cs typeface="Times New Roman" panose="02020603050405020304" pitchFamily="18" charset="0"/>
              </a:rPr>
              <a:t>Gender-role socialization may not only contribute to actual sex differences in behavior but could also contribute to the appearance </a:t>
            </a:r>
            <a:r>
              <a:rPr lang="en-US" sz="2800" dirty="0">
                <a:latin typeface="Times New Roman" panose="02020603050405020304" pitchFamily="18" charset="0"/>
                <a:cs typeface="Times New Roman" panose="02020603050405020304" pitchFamily="18" charset="0"/>
              </a:rPr>
              <a:t>of sex differences.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issue is one of response bias.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Women </a:t>
            </a:r>
            <a:r>
              <a:rPr lang="en-US" sz="2800" dirty="0">
                <a:latin typeface="Times New Roman" panose="02020603050405020304" pitchFamily="18" charset="0"/>
                <a:cs typeface="Times New Roman" panose="02020603050405020304" pitchFamily="18" charset="0"/>
              </a:rPr>
              <a:t>and men may distort their behavior in ways to make them appear more </a:t>
            </a:r>
            <a:r>
              <a:rPr lang="en-US" sz="2800" dirty="0" smtClean="0">
                <a:latin typeface="Times New Roman" panose="02020603050405020304" pitchFamily="18" charset="0"/>
                <a:cs typeface="Times New Roman" panose="02020603050405020304" pitchFamily="18" charset="0"/>
              </a:rPr>
              <a:t>consistent with traditional gender roles. This may explain why sex differences in empathy are larger for self-report measures than more objective measures. However, evidence also exists for a response bias in spatial ability. </a:t>
            </a:r>
          </a:p>
        </p:txBody>
      </p:sp>
    </p:spTree>
    <p:extLst>
      <p:ext uri="{BB962C8B-B14F-4D97-AF65-F5344CB8AC3E}">
        <p14:creationId xmlns:p14="http://schemas.microsoft.com/office/powerpoint/2010/main" val="310265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50626"/>
            <a:ext cx="9905999" cy="5404513"/>
          </a:xfrm>
        </p:spPr>
        <p:txBody>
          <a:bodyPr>
            <a:normAutofit/>
          </a:bodyPr>
          <a:lstStyle/>
          <a:p>
            <a:r>
              <a:rPr lang="en-US" sz="2800" dirty="0">
                <a:latin typeface="Times New Roman" panose="02020603050405020304" pitchFamily="18" charset="0"/>
                <a:cs typeface="Times New Roman" panose="02020603050405020304" pitchFamily="18" charset="0"/>
              </a:rPr>
              <a:t>When the embedded figures test (a measure of spatial ability) was described as measuring empathy, feminine females performed better than masculine females, as shown in Figure 5.2 (Massa, Mayer, &amp; </a:t>
            </a:r>
            <a:r>
              <a:rPr lang="en-US" sz="2800" dirty="0" err="1">
                <a:latin typeface="Times New Roman" panose="02020603050405020304" pitchFamily="18" charset="0"/>
                <a:cs typeface="Times New Roman" panose="02020603050405020304" pitchFamily="18" charset="0"/>
              </a:rPr>
              <a:t>Bohon</a:t>
            </a:r>
            <a:r>
              <a:rPr lang="en-US" sz="2800" dirty="0">
                <a:latin typeface="Times New Roman" panose="02020603050405020304" pitchFamily="18" charset="0"/>
                <a:cs typeface="Times New Roman" panose="02020603050405020304" pitchFamily="18" charset="0"/>
              </a:rPr>
              <a:t>, 2005</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However, when the task was described as a measure of spatial skills</a:t>
            </a:r>
            <a:r>
              <a:rPr lang="en-US" sz="2800" dirty="0" smtClean="0">
                <a:latin typeface="Times New Roman" panose="02020603050405020304" pitchFamily="18" charset="0"/>
                <a:cs typeface="Times New Roman" panose="02020603050405020304" pitchFamily="18" charset="0"/>
              </a:rPr>
              <a:t>, masculine females performed better than feminine females. Neither gender role </a:t>
            </a:r>
            <a:r>
              <a:rPr lang="en-US" sz="2800" dirty="0">
                <a:latin typeface="Times New Roman" panose="02020603050405020304" pitchFamily="18" charset="0"/>
                <a:cs typeface="Times New Roman" panose="02020603050405020304" pitchFamily="18" charset="0"/>
              </a:rPr>
              <a:t>nor </a:t>
            </a:r>
            <a:r>
              <a:rPr lang="en-US" sz="2800" dirty="0" smtClean="0">
                <a:latin typeface="Times New Roman" panose="02020603050405020304" pitchFamily="18" charset="0"/>
                <a:cs typeface="Times New Roman" panose="02020603050405020304" pitchFamily="18" charset="0"/>
              </a:rPr>
              <a:t>task instructions influenced men’s performance. To the extent that women and men view a task as one in which they are expected to excel, they may respond in  a way to confirm this expectation.</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7634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491318"/>
            <a:ext cx="9905999" cy="5459105"/>
          </a:xfrm>
        </p:spPr>
        <p:txBody>
          <a:bodyPr>
            <a:normAutofit/>
          </a:bodyPr>
          <a:lstStyle/>
          <a:p>
            <a:pPr marL="0" indent="0">
              <a:buNone/>
            </a:pPr>
            <a:r>
              <a:rPr lang="en-US" sz="2200" b="1" dirty="0">
                <a:latin typeface="Times New Roman" panose="02020603050405020304" pitchFamily="18" charset="0"/>
                <a:cs typeface="Times New Roman" panose="02020603050405020304" pitchFamily="18" charset="0"/>
              </a:rPr>
              <a:t>FIGURE </a:t>
            </a:r>
            <a:r>
              <a:rPr lang="en-US" sz="2200" b="1" dirty="0" smtClean="0">
                <a:latin typeface="Times New Roman" panose="02020603050405020304" pitchFamily="18" charset="0"/>
                <a:cs typeface="Times New Roman" panose="02020603050405020304" pitchFamily="18" charset="0"/>
              </a:rPr>
              <a:t>5.2: </a:t>
            </a:r>
            <a:r>
              <a:rPr lang="en-US" sz="2200" b="1" dirty="0">
                <a:latin typeface="Times New Roman" panose="02020603050405020304" pitchFamily="18" charset="0"/>
                <a:cs typeface="Times New Roman" panose="02020603050405020304" pitchFamily="18" charset="0"/>
              </a:rPr>
              <a:t>Score on the embedded figures test. Feminine women performed better than masculine </a:t>
            </a:r>
            <a:r>
              <a:rPr lang="en-US" sz="2200" b="1" dirty="0" smtClean="0">
                <a:latin typeface="Times New Roman" panose="02020603050405020304" pitchFamily="18" charset="0"/>
                <a:cs typeface="Times New Roman" panose="02020603050405020304" pitchFamily="18" charset="0"/>
              </a:rPr>
              <a:t>women when the test was presented as a measure of empathy, where as masculine women performed better than feminine women when the test was presented as a measure of spatial ability. Gender role and </a:t>
            </a:r>
            <a:r>
              <a:rPr lang="en-US" sz="2200" b="1" dirty="0">
                <a:latin typeface="Times New Roman" panose="02020603050405020304" pitchFamily="18" charset="0"/>
                <a:cs typeface="Times New Roman" panose="02020603050405020304" pitchFamily="18" charset="0"/>
              </a:rPr>
              <a:t>test instructions did not affect men’s scores</a:t>
            </a:r>
            <a:r>
              <a:rPr lang="en-US" sz="2200" b="1" dirty="0" smtClean="0">
                <a:latin typeface="Times New Roman" panose="02020603050405020304" pitchFamily="18" charset="0"/>
                <a:cs typeface="Times New Roman" panose="02020603050405020304" pitchFamily="18" charset="0"/>
              </a:rPr>
              <a:t>. </a:t>
            </a:r>
          </a:p>
          <a:p>
            <a:pPr marL="0" indent="0">
              <a:buNone/>
            </a:pPr>
            <a:r>
              <a:rPr lang="en-US" sz="2200" b="1" dirty="0" smtClean="0">
                <a:latin typeface="Times New Roman" panose="02020603050405020304" pitchFamily="18" charset="0"/>
                <a:cs typeface="Times New Roman" panose="02020603050405020304" pitchFamily="18" charset="0"/>
              </a:rPr>
              <a:t>Source</a:t>
            </a:r>
            <a:r>
              <a:rPr lang="en-US" sz="2200" b="1" dirty="0">
                <a:latin typeface="Times New Roman" panose="02020603050405020304" pitchFamily="18" charset="0"/>
                <a:cs typeface="Times New Roman" panose="02020603050405020304" pitchFamily="18" charset="0"/>
              </a:rPr>
              <a:t>: Adapted from Massa, Mayer, and </a:t>
            </a:r>
            <a:r>
              <a:rPr lang="en-US" sz="2200" b="1" dirty="0" err="1">
                <a:latin typeface="Times New Roman" panose="02020603050405020304" pitchFamily="18" charset="0"/>
                <a:cs typeface="Times New Roman" panose="02020603050405020304" pitchFamily="18" charset="0"/>
              </a:rPr>
              <a:t>Bohon</a:t>
            </a:r>
            <a:r>
              <a:rPr lang="en-US" sz="2200" b="1" dirty="0">
                <a:latin typeface="Times New Roman" panose="02020603050405020304" pitchFamily="18" charset="0"/>
                <a:cs typeface="Times New Roman" panose="02020603050405020304" pitchFamily="18" charset="0"/>
              </a:rPr>
              <a:t> (2005).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957" y="3220870"/>
            <a:ext cx="8488907" cy="2702897"/>
          </a:xfrm>
          <a:prstGeom prst="rect">
            <a:avLst/>
          </a:prstGeom>
        </p:spPr>
      </p:pic>
    </p:spTree>
    <p:extLst>
      <p:ext uri="{BB962C8B-B14F-4D97-AF65-F5344CB8AC3E}">
        <p14:creationId xmlns:p14="http://schemas.microsoft.com/office/powerpoint/2010/main" val="2040977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latin typeface="Times New Roman" panose="02020603050405020304" pitchFamily="18" charset="0"/>
                <a:cs typeface="Times New Roman" panose="02020603050405020304" pitchFamily="18" charset="0"/>
              </a:rPr>
              <a:t>The Influence of Parents</a:t>
            </a:r>
            <a:r>
              <a:rPr lang="en-US" b="1" u="sng" dirty="0" smtClean="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Differential </a:t>
            </a:r>
            <a:r>
              <a:rPr lang="en-US" sz="3100" dirty="0">
                <a:latin typeface="Times New Roman" panose="02020603050405020304" pitchFamily="18" charset="0"/>
                <a:cs typeface="Times New Roman" panose="02020603050405020304" pitchFamily="18" charset="0"/>
              </a:rPr>
              <a:t>Treatment of Boys and Girls.</a:t>
            </a:r>
          </a:p>
        </p:txBody>
      </p:sp>
      <p:sp>
        <p:nvSpPr>
          <p:cNvPr id="3" name="Content Placeholder 2"/>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 Parents are prime candidates for contributing to gender-role socialization. </a:t>
            </a:r>
            <a:r>
              <a:rPr lang="en-US" sz="2800" dirty="0" smtClean="0">
                <a:latin typeface="Times New Roman" panose="02020603050405020304" pitchFamily="18" charset="0"/>
                <a:cs typeface="Times New Roman" panose="02020603050405020304" pitchFamily="18" charset="0"/>
              </a:rPr>
              <a:t>Lytton and Romney (1991) conducted a meta-analytic review of 172 studies that evaluated </a:t>
            </a:r>
            <a:r>
              <a:rPr lang="en-US" sz="2800" dirty="0">
                <a:latin typeface="Times New Roman" panose="02020603050405020304" pitchFamily="18" charset="0"/>
                <a:cs typeface="Times New Roman" panose="02020603050405020304" pitchFamily="18" charset="0"/>
              </a:rPr>
              <a:t>parents</a:t>
            </a:r>
            <a:r>
              <a:rPr lang="en-US" sz="2800" dirty="0" smtClean="0">
                <a:latin typeface="Times New Roman" panose="02020603050405020304" pitchFamily="18" charset="0"/>
                <a:cs typeface="Times New Roman" panose="02020603050405020304" pitchFamily="18" charset="0"/>
              </a:rPr>
              <a:t>’ socialization practices with children</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 concluded that parents’ overall treatment of girls and boys was similar. In only one way were parents found to treat girls and boys differently</a:t>
            </a:r>
            <a:r>
              <a:rPr lang="en-US" sz="2800" dirty="0">
                <a:latin typeface="Times New Roman" panose="02020603050405020304" pitchFamily="18" charset="0"/>
                <a:cs typeface="Times New Roman" panose="02020603050405020304" pitchFamily="18" charset="0"/>
              </a:rPr>
              <a:t>: Parents encouraged sex-typed toys (d = +.34). </a:t>
            </a:r>
          </a:p>
        </p:txBody>
      </p:sp>
    </p:spTree>
    <p:extLst>
      <p:ext uri="{BB962C8B-B14F-4D97-AF65-F5344CB8AC3E}">
        <p14:creationId xmlns:p14="http://schemas.microsoft.com/office/powerpoint/2010/main" val="819114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249382"/>
            <a:ext cx="9905999" cy="6096000"/>
          </a:xfrm>
        </p:spPr>
        <p:txBody>
          <a:bodyPr>
            <a:normAutofit fontScale="92500" lnSpcReduction="20000"/>
          </a:bodyPr>
          <a:lstStyle/>
          <a:p>
            <a:r>
              <a:rPr lang="en-US" sz="3300" b="1" dirty="0"/>
              <a:t>Gender-Role </a:t>
            </a:r>
            <a:r>
              <a:rPr lang="en-US" sz="3300" b="1" dirty="0" smtClean="0"/>
              <a:t>Beliefs. </a:t>
            </a:r>
          </a:p>
          <a:p>
            <a:r>
              <a:rPr lang="en-US" sz="2800" dirty="0" smtClean="0"/>
              <a:t>Are </a:t>
            </a:r>
            <a:r>
              <a:rPr lang="en-US" sz="2800" dirty="0"/>
              <a:t>parents with nontraditional gender roles more likely to have children with nontraditional gender-role attitudes? A meta-analytic review of the literature showed there was a small effect of parents’ gender-role beliefs on children’s gender-related cognitions (d = +.33; </a:t>
            </a:r>
            <a:r>
              <a:rPr lang="en-US" sz="2800" dirty="0" err="1"/>
              <a:t>Tenenbaum</a:t>
            </a:r>
            <a:r>
              <a:rPr lang="en-US" sz="2800" dirty="0"/>
              <a:t> &amp; </a:t>
            </a:r>
            <a:r>
              <a:rPr lang="en-US" sz="2800" dirty="0" err="1"/>
              <a:t>Lemper</a:t>
            </a:r>
            <a:r>
              <a:rPr lang="en-US" sz="2800" dirty="0"/>
              <a:t>, 2002). </a:t>
            </a:r>
            <a:endParaRPr lang="en-US" sz="2800" dirty="0" smtClean="0"/>
          </a:p>
          <a:p>
            <a:r>
              <a:rPr lang="en-US" sz="2800" dirty="0" smtClean="0"/>
              <a:t>The </a:t>
            </a:r>
            <a:r>
              <a:rPr lang="en-US" sz="2800" dirty="0"/>
              <a:t>correspondence was greater between parents’ beliefs and children’s beliefs about others (i.e., stereotypes) rather than parents’ beliefs and children’s perceptions of their own masculine and feminine traits. Aside from parents, siblings may influence gender-role behavior. One study showed that boys with older brothers and girls with older sisters were more sex-typed than only children (Rust et al., 2000). In addition, boys with older sisters and girls with older brothers were the least sex-typed and most androgynous of all</a:t>
            </a:r>
            <a:r>
              <a:rPr lang="en-US" sz="2800" dirty="0" smtClean="0"/>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1982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89710"/>
            <a:ext cx="8946541" cy="5458690"/>
          </a:xfrm>
        </p:spPr>
        <p:txBody>
          <a:bodyPr>
            <a:normAutofit lnSpcReduction="10000"/>
          </a:bodyPr>
          <a:lstStyle/>
          <a:p>
            <a:r>
              <a:rPr lang="en-US" sz="2800" dirty="0"/>
              <a:t>Peers also contribute to aggression through modeling and reinforcement. Whereas aggression in younger children is associated with being rejected by peers, there is some evidence that aggression can confer status among preadolescents and adolescents. Some social cliques are based on aggression. Aggressive behavior may come to be viewed as powerful and attractive. The aggressive adolescents who become more popular may be characterized by what has been referred to as </a:t>
            </a:r>
            <a:r>
              <a:rPr lang="en-US" sz="2800" b="1" dirty="0"/>
              <a:t>proactive aggression </a:t>
            </a:r>
            <a:r>
              <a:rPr lang="en-US" sz="2800" dirty="0"/>
              <a:t>compared to </a:t>
            </a:r>
            <a:r>
              <a:rPr lang="en-US" sz="2800" b="1" dirty="0">
                <a:solidFill>
                  <a:srgbClr val="FF0000"/>
                </a:solidFill>
              </a:rPr>
              <a:t>reactive aggression (</a:t>
            </a:r>
            <a:r>
              <a:rPr lang="en-US" sz="2800" b="1" dirty="0" err="1">
                <a:solidFill>
                  <a:srgbClr val="FF0000"/>
                </a:solidFill>
              </a:rPr>
              <a:t>Poulin</a:t>
            </a:r>
            <a:r>
              <a:rPr lang="en-US" sz="2800" b="1" dirty="0">
                <a:solidFill>
                  <a:srgbClr val="FF0000"/>
                </a:solidFill>
              </a:rPr>
              <a:t> &amp; </a:t>
            </a:r>
            <a:r>
              <a:rPr lang="en-US" sz="2800" b="1" dirty="0" err="1">
                <a:solidFill>
                  <a:srgbClr val="FF0000"/>
                </a:solidFill>
              </a:rPr>
              <a:t>Boivin</a:t>
            </a:r>
            <a:r>
              <a:rPr lang="en-US" sz="2800" b="1" dirty="0">
                <a:solidFill>
                  <a:srgbClr val="FF0000"/>
                </a:solidFill>
              </a:rPr>
              <a:t>, 2000a). </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63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74073"/>
            <a:ext cx="8946541" cy="6192981"/>
          </a:xfrm>
        </p:spPr>
        <p:txBody>
          <a:bodyPr>
            <a:normAutofit fontScale="92500" lnSpcReduction="10000"/>
          </a:bodyPr>
          <a:lstStyle/>
          <a:p>
            <a:r>
              <a:rPr lang="en-US" sz="2800" dirty="0"/>
              <a:t>Reactive aggression is an angry, impulsive response to threat or provocation more clearly tied to the </a:t>
            </a:r>
            <a:r>
              <a:rPr lang="en-US" sz="2800" dirty="0" smtClean="0"/>
              <a:t>frustration aggression </a:t>
            </a:r>
            <a:r>
              <a:rPr lang="en-US" sz="2800" dirty="0"/>
              <a:t>hypothesis. Proactive aggression, by contrast, is unprovoked, planned, goal directed, and socially motivated. Reactive aggression has been associated with peer rejection and peer victimization, but proactive aggression has not (Hubbard et al., 2010). </a:t>
            </a:r>
            <a:endParaRPr lang="en-US" sz="2800" dirty="0" smtClean="0"/>
          </a:p>
          <a:p>
            <a:r>
              <a:rPr lang="en-US" sz="2800" dirty="0" smtClean="0"/>
              <a:t>Proactive </a:t>
            </a:r>
            <a:r>
              <a:rPr lang="en-US" sz="2800" dirty="0"/>
              <a:t>aggressive groups may gang up on and target a specific individual. These children expect to be rewarded for their behavior. Reactive aggression is associated with anger and physiological arousal, but proactive aggression is associated with a noticeable lack of physiological arousal— making it all the more disturbing (Hubbard et al., 2010). So, is there </a:t>
            </a:r>
            <a:r>
              <a:rPr lang="en-US" sz="2800" dirty="0" err="1"/>
              <a:t>anyt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925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736980"/>
            <a:ext cx="9905999" cy="5445456"/>
          </a:xfrm>
        </p:spPr>
        <p:txBody>
          <a:bodyPr>
            <a:normAutofit/>
          </a:bodyPr>
          <a:lstStyle/>
          <a:p>
            <a:r>
              <a:rPr lang="en-US" sz="2800" dirty="0" smtClean="0">
                <a:latin typeface="Times New Roman" panose="02020603050405020304" pitchFamily="18" charset="0"/>
                <a:cs typeface="Times New Roman" panose="02020603050405020304" pitchFamily="18" charset="0"/>
              </a:rPr>
              <a:t>Research on the brain has proliferated in recent years, perhaps as a result of the 1990s </a:t>
            </a:r>
            <a:r>
              <a:rPr lang="en-US" sz="2800" dirty="0">
                <a:latin typeface="Times New Roman" panose="02020603050405020304" pitchFamily="18" charset="0"/>
                <a:cs typeface="Times New Roman" panose="02020603050405020304" pitchFamily="18" charset="0"/>
              </a:rPr>
              <a:t>being the “decade of the </a:t>
            </a:r>
            <a:r>
              <a:rPr lang="en-US" sz="2800" dirty="0" smtClean="0">
                <a:latin typeface="Times New Roman" panose="02020603050405020304" pitchFamily="18" charset="0"/>
                <a:cs typeface="Times New Roman" panose="02020603050405020304" pitchFamily="18" charset="0"/>
              </a:rPr>
              <a:t>brain”. </a:t>
            </a:r>
          </a:p>
          <a:p>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the area of gender, research has examined whether </a:t>
            </a:r>
            <a:r>
              <a:rPr lang="en-US" sz="2800" dirty="0" smtClean="0">
                <a:latin typeface="Times New Roman" panose="02020603050405020304" pitchFamily="18" charset="0"/>
                <a:cs typeface="Times New Roman" panose="02020603050405020304" pitchFamily="18" charset="0"/>
              </a:rPr>
              <a:t>there are sex differences in the way the brain </a:t>
            </a:r>
            <a:r>
              <a:rPr lang="en-US" sz="2800" dirty="0">
                <a:latin typeface="Times New Roman" panose="02020603050405020304" pitchFamily="18" charset="0"/>
                <a:cs typeface="Times New Roman" panose="02020603050405020304" pitchFamily="18" charset="0"/>
              </a:rPr>
              <a:t>is structured and functions.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One </a:t>
            </a:r>
            <a:r>
              <a:rPr lang="en-US" sz="2800" dirty="0">
                <a:latin typeface="Times New Roman" panose="02020603050405020304" pitchFamily="18" charset="0"/>
                <a:cs typeface="Times New Roman" panose="02020603050405020304" pitchFamily="18" charset="0"/>
              </a:rPr>
              <a:t>approach </a:t>
            </a:r>
            <a:r>
              <a:rPr lang="en-US" sz="2800" dirty="0" smtClean="0">
                <a:latin typeface="Times New Roman" panose="02020603050405020304" pitchFamily="18" charset="0"/>
                <a:cs typeface="Times New Roman" panose="02020603050405020304" pitchFamily="18" charset="0"/>
              </a:rPr>
              <a:t>that researchers have taken is to see if different areas of the brain are activated for women and men when performing cognitive tasks. If </a:t>
            </a:r>
            <a:r>
              <a:rPr lang="en-US" sz="2800" dirty="0">
                <a:latin typeface="Times New Roman" panose="02020603050405020304" pitchFamily="18" charset="0"/>
                <a:cs typeface="Times New Roman" panose="02020603050405020304" pitchFamily="18" charset="0"/>
              </a:rPr>
              <a:t>true</a:t>
            </a:r>
            <a:r>
              <a:rPr lang="en-US" sz="2800" dirty="0" smtClean="0">
                <a:latin typeface="Times New Roman" panose="02020603050405020304" pitchFamily="18" charset="0"/>
                <a:cs typeface="Times New Roman" panose="02020603050405020304" pitchFamily="18" charset="0"/>
              </a:rPr>
              <a:t>, this could explain sex differences in cognitive abilities. However, among adolescents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it appears that different areas of the brain are activated even when performance is the same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Lenroot</a:t>
            </a:r>
            <a:r>
              <a:rPr lang="en-US" sz="2800" dirty="0">
                <a:latin typeface="Times New Roman" panose="02020603050405020304" pitchFamily="18" charset="0"/>
                <a:cs typeface="Times New Roman" panose="02020603050405020304" pitchFamily="18" charset="0"/>
              </a:rPr>
              <a:t> &amp; </a:t>
            </a:r>
            <a:r>
              <a:rPr lang="en-US" sz="2800" dirty="0" err="1">
                <a:latin typeface="Times New Roman" panose="02020603050405020304" pitchFamily="18" charset="0"/>
                <a:cs typeface="Times New Roman" panose="02020603050405020304" pitchFamily="18" charset="0"/>
              </a:rPr>
              <a:t>Giedd</a:t>
            </a:r>
            <a:r>
              <a:rPr lang="en-US" sz="2800" dirty="0">
                <a:latin typeface="Times New Roman" panose="02020603050405020304" pitchFamily="18" charset="0"/>
                <a:cs typeface="Times New Roman" panose="02020603050405020304" pitchFamily="18" charset="0"/>
              </a:rPr>
              <a:t>, 2010). </a:t>
            </a:r>
          </a:p>
        </p:txBody>
      </p:sp>
    </p:spTree>
    <p:extLst>
      <p:ext uri="{BB962C8B-B14F-4D97-AF65-F5344CB8AC3E}">
        <p14:creationId xmlns:p14="http://schemas.microsoft.com/office/powerpoint/2010/main" val="22984738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43346"/>
            <a:ext cx="9536979" cy="5805054"/>
          </a:xfrm>
        </p:spPr>
        <p:txBody>
          <a:bodyPr>
            <a:normAutofit/>
          </a:bodyPr>
          <a:lstStyle/>
          <a:p>
            <a:r>
              <a:rPr lang="en-US" sz="2800" b="1" dirty="0">
                <a:solidFill>
                  <a:srgbClr val="FFC000"/>
                </a:solidFill>
              </a:rPr>
              <a:t>Other Features of the Environment Toys. </a:t>
            </a:r>
            <a:r>
              <a:rPr lang="en-US" sz="2800" dirty="0"/>
              <a:t>When my daughter returned to school from one Christmas vacation, the teacher naturally asked each of the </a:t>
            </a:r>
            <a:r>
              <a:rPr lang="en-US" sz="2800" dirty="0" err="1"/>
              <a:t>thirdgraders</a:t>
            </a:r>
            <a:r>
              <a:rPr lang="en-US" sz="2800" dirty="0"/>
              <a:t> to name their favorite Christmas present. The most popular gifts were the Nintendo DS and iPods—named by both girls and boys. After that, for the girls it was the American Girl doll. My daughter, however, proudly announced that her favorite gift was a giant stuffed triceratops. Although a stuffed animal is a conventional toy for a girl, one that is a dinosaur is not (see Figure 5.7).</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562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74074"/>
            <a:ext cx="9259888" cy="6026726"/>
          </a:xfrm>
        </p:spPr>
        <p:txBody>
          <a:bodyPr/>
          <a:lstStyle/>
          <a:p>
            <a:r>
              <a:rPr lang="en-US" sz="2400" b="1" dirty="0"/>
              <a:t>Books</a:t>
            </a:r>
            <a:r>
              <a:rPr lang="en-US" sz="2400" b="1" dirty="0" smtClean="0"/>
              <a:t>.</a:t>
            </a:r>
          </a:p>
          <a:p>
            <a:r>
              <a:rPr lang="en-US" dirty="0" smtClean="0"/>
              <a:t> </a:t>
            </a:r>
            <a:r>
              <a:rPr lang="en-US" sz="2400" dirty="0">
                <a:solidFill>
                  <a:srgbClr val="FFC000"/>
                </a:solidFill>
              </a:rPr>
              <a:t>Books that children read also may model and encourage gender-role-appropriate behavior. Consider the classic fairy tales and nursery rhymes that are still read to children. Girls and boys alike learn from Cinderella, Sleeping Beauty, and Snow White that “what is beautiful is good” and clearly rewarded. Specifically, men fall in love with beautiful women; good women are obedient, gullible, vulnerable, and—if beautiful—will be rescued by men; other women (stepsisters, stepmothers) are evil, competitors for men; and a woman’s ultimate dream is to marry a rich, handsome prince. Nursery rhymes depict females as quiet and sweet, maids, crying, and running away from spiders, whereas males are shown as kings, thieves, butchers, and adventurers.</a:t>
            </a:r>
          </a:p>
        </p:txBody>
      </p:sp>
    </p:spTree>
    <p:extLst>
      <p:ext uri="{BB962C8B-B14F-4D97-AF65-F5344CB8AC3E}">
        <p14:creationId xmlns:p14="http://schemas.microsoft.com/office/powerpoint/2010/main" val="1841269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74074"/>
            <a:ext cx="8946541" cy="5874326"/>
          </a:xfrm>
        </p:spPr>
        <p:txBody>
          <a:bodyPr/>
          <a:lstStyle/>
          <a:p>
            <a:r>
              <a:rPr lang="en-US" sz="2800" b="1" dirty="0"/>
              <a:t>Television. </a:t>
            </a:r>
            <a:endParaRPr lang="en-US" sz="2800" b="1" dirty="0" smtClean="0"/>
          </a:p>
          <a:p>
            <a:r>
              <a:rPr lang="en-US" sz="2400" dirty="0" smtClean="0"/>
              <a:t>Television </a:t>
            </a:r>
            <a:r>
              <a:rPr lang="en-US" sz="2400" dirty="0"/>
              <a:t>is also a source of information about gender roles. There seems to be a relation between watching television and holding stereotypical beliefs about gender roles. A study of Latino adolescents found that those who were less acculturated into the United States watched more television, and watching more television was associated with more traditional </a:t>
            </a:r>
            <a:r>
              <a:rPr lang="en-US" sz="2400" dirty="0" err="1"/>
              <a:t>genderrole</a:t>
            </a:r>
            <a:r>
              <a:rPr lang="en-US" sz="2400" dirty="0"/>
              <a:t> attitudes (</a:t>
            </a:r>
            <a:r>
              <a:rPr lang="en-US" sz="2400" dirty="0" err="1"/>
              <a:t>Rivadeneyra</a:t>
            </a:r>
            <a:r>
              <a:rPr lang="en-US" sz="2400" dirty="0"/>
              <a:t> &amp; Ward, 2005). Viewing reality dating programs (RDPs) has been associated with more traditional attitudes toward women and men—in particular, greater sexual double standards, viewing women and men in opposition to one another while dating, viewing men as driven by sex, and viewing dating as a game between men and women</a:t>
            </a:r>
          </a:p>
        </p:txBody>
      </p:sp>
    </p:spTree>
    <p:extLst>
      <p:ext uri="{BB962C8B-B14F-4D97-AF65-F5344CB8AC3E}">
        <p14:creationId xmlns:p14="http://schemas.microsoft.com/office/powerpoint/2010/main" val="3009295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32510"/>
            <a:ext cx="8946541" cy="5915890"/>
          </a:xfrm>
        </p:spPr>
        <p:txBody>
          <a:bodyPr/>
          <a:lstStyle/>
          <a:p>
            <a:r>
              <a:rPr lang="en-US" sz="2400" b="1" dirty="0">
                <a:solidFill>
                  <a:srgbClr val="FFC000"/>
                </a:solidFill>
              </a:rPr>
              <a:t>Advertisements. </a:t>
            </a:r>
            <a:endParaRPr lang="en-US" sz="2400" b="1" dirty="0" smtClean="0">
              <a:solidFill>
                <a:srgbClr val="FFC000"/>
              </a:solidFill>
            </a:endParaRPr>
          </a:p>
          <a:p>
            <a:r>
              <a:rPr lang="en-US" sz="2400" dirty="0" smtClean="0"/>
              <a:t>Men </a:t>
            </a:r>
            <a:r>
              <a:rPr lang="en-US" sz="2400" dirty="0"/>
              <a:t>hold the dominant role in advertisements. In a content analysis of radio ads, 72% of the central characters were male, males were more likely than females to have authority roles, and females were more likely than males to be product users (</a:t>
            </a:r>
            <a:r>
              <a:rPr lang="en-US" sz="2400" dirty="0" err="1"/>
              <a:t>MonkTurner</a:t>
            </a:r>
            <a:r>
              <a:rPr lang="en-US" sz="2400" dirty="0"/>
              <a:t> et al., 2007). Similar findings emerged from a study of television advertisements in Bulgaria (</a:t>
            </a:r>
            <a:r>
              <a:rPr lang="en-US" sz="2400" dirty="0" err="1"/>
              <a:t>Ibroscheva</a:t>
            </a:r>
            <a:r>
              <a:rPr lang="en-US" sz="2400" dirty="0"/>
              <a:t>, 2007). Advertisements continue to depict women and men in stereotypical ways (</a:t>
            </a:r>
            <a:r>
              <a:rPr lang="en-US" sz="2400" dirty="0" err="1"/>
              <a:t>O’Barr</a:t>
            </a:r>
            <a:r>
              <a:rPr lang="en-US" sz="2400" dirty="0"/>
              <a:t>, 2006). For babies, pink and blue are the clues to gender. Men are portrayed as athletic, strong, typically outdoors, and often involved in sports when they are young. As they age, they become financially successful rather than physically successful. </a:t>
            </a:r>
          </a:p>
        </p:txBody>
      </p:sp>
    </p:spTree>
    <p:extLst>
      <p:ext uri="{BB962C8B-B14F-4D97-AF65-F5344CB8AC3E}">
        <p14:creationId xmlns:p14="http://schemas.microsoft.com/office/powerpoint/2010/main" val="2640002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32510"/>
            <a:ext cx="8946541" cy="5915890"/>
          </a:xfrm>
        </p:spPr>
        <p:txBody>
          <a:bodyPr/>
          <a:lstStyle/>
          <a:p>
            <a:r>
              <a:rPr lang="en-US" sz="2800" b="1" dirty="0"/>
              <a:t>SOCIAL ROLE </a:t>
            </a:r>
            <a:r>
              <a:rPr lang="en-US" sz="2800" b="1" dirty="0" smtClean="0"/>
              <a:t>THEORY</a:t>
            </a:r>
          </a:p>
          <a:p>
            <a:r>
              <a:rPr lang="en-US" sz="2400" dirty="0" smtClean="0"/>
              <a:t> </a:t>
            </a:r>
            <a:r>
              <a:rPr lang="en-US" sz="2400" dirty="0"/>
              <a:t>According to social role theory, differences in women’s and men’s behavior are a function of the different roles women and men hold in our society (</a:t>
            </a:r>
            <a:r>
              <a:rPr lang="en-US" sz="2400" dirty="0" err="1"/>
              <a:t>Eagly</a:t>
            </a:r>
            <a:r>
              <a:rPr lang="en-US" sz="2400" dirty="0"/>
              <a:t>, Wood, &amp; </a:t>
            </a:r>
            <a:r>
              <a:rPr lang="en-US" sz="2400" dirty="0" err="1"/>
              <a:t>Diekman</a:t>
            </a:r>
            <a:r>
              <a:rPr lang="en-US" sz="2400" dirty="0"/>
              <a:t>, 2000; Wood &amp; </a:t>
            </a:r>
            <a:r>
              <a:rPr lang="en-US" sz="2400" dirty="0" err="1"/>
              <a:t>Eagly</a:t>
            </a:r>
            <a:r>
              <a:rPr lang="en-US" sz="2400" dirty="0"/>
              <a:t>, 2002). This is a variant of gender-role socialization theory. Whereas gender-role socialization theory focuses on the individual and the environmental forces that shape the individual, social role theory focuses on society and how societal role structures shape behavior across groups of people. That is, social role theory focuses on the more abstract social conditions of society rather than on the concrete ways that individuals behave toward women and men.</a:t>
            </a:r>
          </a:p>
        </p:txBody>
      </p:sp>
    </p:spTree>
    <p:extLst>
      <p:ext uri="{BB962C8B-B14F-4D97-AF65-F5344CB8AC3E}">
        <p14:creationId xmlns:p14="http://schemas.microsoft.com/office/powerpoint/2010/main" val="3373210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77092"/>
            <a:ext cx="8946541" cy="5971308"/>
          </a:xfrm>
        </p:spPr>
        <p:txBody>
          <a:bodyPr>
            <a:normAutofit/>
          </a:bodyPr>
          <a:lstStyle/>
          <a:p>
            <a:r>
              <a:rPr lang="en-US" sz="2800" dirty="0"/>
              <a:t>. According to social role theory, the way labor is divided between women and men in society accounts for why women become communal and men become agentic. Men are primarily responsible for work outside the home, which leads to an agentic orientation. Women, even when employed, are primarily responsible for domestic labor and taking care of children, which leads to a communal orientation. When the roles that women and men hold are similar, sex differences are minimized. </a:t>
            </a:r>
          </a:p>
        </p:txBody>
      </p:sp>
    </p:spTree>
    <p:extLst>
      <p:ext uri="{BB962C8B-B14F-4D97-AF65-F5344CB8AC3E}">
        <p14:creationId xmlns:p14="http://schemas.microsoft.com/office/powerpoint/2010/main" val="572763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71056"/>
            <a:ext cx="9550833" cy="6137562"/>
          </a:xfrm>
        </p:spPr>
        <p:txBody>
          <a:bodyPr/>
          <a:lstStyle/>
          <a:p>
            <a:r>
              <a:rPr lang="en-US" dirty="0"/>
              <a:t>Social role theory states that the roles that society assigns women and men are responsible for gender roles.</a:t>
            </a:r>
          </a:p>
          <a:p>
            <a:r>
              <a:rPr lang="en-US" dirty="0"/>
              <a:t>Biological differences between women and men also</a:t>
            </a:r>
          </a:p>
          <a:p>
            <a:r>
              <a:rPr lang="en-US" dirty="0"/>
              <a:t>contribute to these roles.</a:t>
            </a:r>
          </a:p>
          <a:p>
            <a:r>
              <a:rPr lang="en-US" dirty="0"/>
              <a:t>■ Men’s role to work outside the home fosters agency,</a:t>
            </a:r>
          </a:p>
          <a:p>
            <a:r>
              <a:rPr lang="en-US" dirty="0"/>
              <a:t>whereas women’s role to work inside the home fosters</a:t>
            </a:r>
          </a:p>
          <a:p>
            <a:r>
              <a:rPr lang="en-US" dirty="0"/>
              <a:t>communion.</a:t>
            </a:r>
          </a:p>
          <a:p>
            <a:r>
              <a:rPr lang="en-US" dirty="0"/>
              <a:t>■ Cross-cultural research shows that girls and boys are</a:t>
            </a:r>
          </a:p>
          <a:p>
            <a:r>
              <a:rPr lang="en-US" dirty="0"/>
              <a:t>assigned different roles and that these roles lead to </a:t>
            </a:r>
            <a:r>
              <a:rPr lang="en-US" dirty="0" err="1"/>
              <a:t>sextyped</a:t>
            </a:r>
            <a:r>
              <a:rPr lang="en-US" dirty="0"/>
              <a:t> behavior. Specifically, girls’ time with younger</a:t>
            </a:r>
          </a:p>
          <a:p>
            <a:r>
              <a:rPr lang="en-US" dirty="0"/>
              <a:t>children fosters nurturance, whereas boys’ time with</a:t>
            </a:r>
          </a:p>
          <a:p>
            <a:r>
              <a:rPr lang="en-US" dirty="0"/>
              <a:t>older peers fosters egoistic dominance.</a:t>
            </a:r>
          </a:p>
        </p:txBody>
      </p:sp>
    </p:spTree>
    <p:extLst>
      <p:ext uri="{BB962C8B-B14F-4D97-AF65-F5344CB8AC3E}">
        <p14:creationId xmlns:p14="http://schemas.microsoft.com/office/powerpoint/2010/main" val="39544162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98764"/>
            <a:ext cx="9329161" cy="5749635"/>
          </a:xfrm>
        </p:spPr>
        <p:txBody>
          <a:bodyPr/>
          <a:lstStyle/>
          <a:p>
            <a:r>
              <a:rPr lang="en-US" sz="2800" b="1" dirty="0"/>
              <a:t>COGNITIVE DEVELOPMENT </a:t>
            </a:r>
            <a:r>
              <a:rPr lang="en-US" sz="2800" b="1" dirty="0" smtClean="0"/>
              <a:t>THEORY</a:t>
            </a:r>
          </a:p>
          <a:p>
            <a:r>
              <a:rPr lang="en-US" sz="2800" b="1" dirty="0" smtClean="0"/>
              <a:t> </a:t>
            </a:r>
            <a:r>
              <a:rPr lang="en-US" sz="2800" dirty="0"/>
              <a:t>Social learning theory, gender-role socialization, and social role theory all emphasize the effect of the environment on the child’s skills and behaviors. In contrast, cognitive development theory states that the acquisition of gender roles takes place in the child’s head. “It stresses the active nature of the child’s thoughts as he organizes his role perceptions and role learnings around his basic conceptions of his body and his world” (Kohlberg, 1966, p. 83).</a:t>
            </a:r>
          </a:p>
        </p:txBody>
      </p:sp>
    </p:spTree>
    <p:extLst>
      <p:ext uri="{BB962C8B-B14F-4D97-AF65-F5344CB8AC3E}">
        <p14:creationId xmlns:p14="http://schemas.microsoft.com/office/powerpoint/2010/main" val="980938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04800"/>
            <a:ext cx="10063452" cy="5943599"/>
          </a:xfrm>
        </p:spPr>
        <p:txBody>
          <a:bodyPr>
            <a:normAutofit lnSpcReduction="10000"/>
          </a:bodyPr>
          <a:lstStyle/>
          <a:p>
            <a:r>
              <a:rPr lang="en-US" sz="2400" dirty="0"/>
              <a:t>An assumption of </a:t>
            </a:r>
            <a:r>
              <a:rPr lang="en-US" sz="2400" dirty="0" err="1"/>
              <a:t>cognitivedevelopment</a:t>
            </a:r>
            <a:r>
              <a:rPr lang="en-US" sz="2400" dirty="0"/>
              <a:t> theory is that the child is an active interpreter of the world. Learning occurs because the child cognitively organizes what she or he sees; learning does not occur from reinforcement or from conditioning. That is, the child is acting on her or his environment; the environment is not acting on the child. </a:t>
            </a:r>
            <a:endParaRPr lang="en-US" sz="2400" dirty="0" smtClean="0"/>
          </a:p>
          <a:p>
            <a:r>
              <a:rPr lang="en-US" sz="2400" dirty="0"/>
              <a:t>Cognitive development theory suggests there are a series of stages of development that eventually lead to the acquisition of gender roles. First, children develop a gender identity (Kohlberg, 1966). By age 2 or 3, children learn the labels boy and girl and apply these labels to themselves and to other people. The labels are based on superficial characteristics of people rather than biology, however. If someone has long hair, she must be a girl; if someone is wearing a suit, he must be a man; and if you put a dress on the man, he becomes a she. That is, children at this age believe a person’s sex can change— including their own sex. A boy may believe he can grow up to be a mother. </a:t>
            </a:r>
          </a:p>
        </p:txBody>
      </p:sp>
    </p:spTree>
    <p:extLst>
      <p:ext uri="{BB962C8B-B14F-4D97-AF65-F5344CB8AC3E}">
        <p14:creationId xmlns:p14="http://schemas.microsoft.com/office/powerpoint/2010/main" val="1089873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57200"/>
            <a:ext cx="10132724" cy="5999017"/>
          </a:xfrm>
        </p:spPr>
        <p:txBody>
          <a:bodyPr>
            <a:normAutofit/>
          </a:bodyPr>
          <a:lstStyle/>
          <a:p>
            <a:r>
              <a:rPr lang="en-US" sz="2800" b="1" dirty="0"/>
              <a:t>GENDER SCHEMA </a:t>
            </a:r>
            <a:r>
              <a:rPr lang="en-US" sz="2800" b="1" dirty="0" smtClean="0"/>
              <a:t>THEORY</a:t>
            </a:r>
          </a:p>
          <a:p>
            <a:r>
              <a:rPr lang="en-US" sz="2800" dirty="0"/>
              <a:t>A schema is a construct that contains information about the features of a category as well as its associations with other categories. We all have schemas for situations (e.g., parties, funerals), for people at school (e.g., the jocks, the nerds), for objects (e.g., animals, vegetables) and for subjects in school (e.g., chemistry, psychology). The content of a schema varies among people. Those of you who are psychology majors have </a:t>
            </a:r>
            <a:r>
              <a:rPr lang="en-US" sz="2800" dirty="0" err="1"/>
              <a:t>moreelaborate</a:t>
            </a:r>
            <a:r>
              <a:rPr lang="en-US" sz="2800" dirty="0"/>
              <a:t> schemas for psychology than those of you who are not psychology majors.</a:t>
            </a:r>
            <a:endParaRPr lang="en-US" sz="2800" b="1" dirty="0"/>
          </a:p>
        </p:txBody>
      </p:sp>
    </p:spTree>
    <p:extLst>
      <p:ext uri="{BB962C8B-B14F-4D97-AF65-F5344CB8AC3E}">
        <p14:creationId xmlns:p14="http://schemas.microsoft.com/office/powerpoint/2010/main" val="316976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82388"/>
            <a:ext cx="9905999" cy="5295331"/>
          </a:xfrm>
        </p:spPr>
        <p:txBody>
          <a:bodyPr>
            <a:noAutofit/>
          </a:bodyPr>
          <a:lstStyle/>
          <a:p>
            <a:r>
              <a:rPr lang="en-US" sz="2800" dirty="0">
                <a:latin typeface="Times New Roman" panose="02020603050405020304" pitchFamily="18" charset="0"/>
                <a:cs typeface="Times New Roman" panose="02020603050405020304" pitchFamily="18" charset="0"/>
              </a:rPr>
              <a:t>Thus, differential </a:t>
            </a:r>
            <a:r>
              <a:rPr lang="en-US" sz="2800" dirty="0" smtClean="0">
                <a:latin typeface="Times New Roman" panose="02020603050405020304" pitchFamily="18" charset="0"/>
                <a:cs typeface="Times New Roman" panose="02020603050405020304" pitchFamily="18" charset="0"/>
              </a:rPr>
              <a:t>activation does not always translate into differential performance. </a:t>
            </a:r>
          </a:p>
          <a:p>
            <a:r>
              <a:rPr lang="en-US" sz="2800" dirty="0" smtClean="0">
                <a:latin typeface="Times New Roman" panose="02020603050405020304" pitchFamily="18" charset="0"/>
                <a:cs typeface="Times New Roman" panose="02020603050405020304" pitchFamily="18" charset="0"/>
              </a:rPr>
              <a:t>Females and males may use different strategies — which activate different parts of the brain—to achieve the same outcome. </a:t>
            </a:r>
          </a:p>
          <a:p>
            <a:r>
              <a:rPr lang="en-US" sz="2800" dirty="0" smtClean="0">
                <a:latin typeface="Times New Roman" panose="02020603050405020304" pitchFamily="18" charset="0"/>
                <a:cs typeface="Times New Roman" panose="02020603050405020304" pitchFamily="18" charset="0"/>
              </a:rPr>
              <a:t>A study of adults showed that there was the same amount of brain activation among </a:t>
            </a:r>
            <a:r>
              <a:rPr lang="en-US" sz="2800" dirty="0">
                <a:latin typeface="Times New Roman" panose="02020603050405020304" pitchFamily="18" charset="0"/>
                <a:cs typeface="Times New Roman" panose="02020603050405020304" pitchFamily="18" charset="0"/>
              </a:rPr>
              <a:t>women and men during an object-naming task, but that different objects activated </a:t>
            </a:r>
            <a:r>
              <a:rPr lang="en-US" sz="2800" dirty="0" smtClean="0">
                <a:latin typeface="Times New Roman" panose="02020603050405020304" pitchFamily="18" charset="0"/>
                <a:cs typeface="Times New Roman" panose="02020603050405020304" pitchFamily="18" charset="0"/>
              </a:rPr>
              <a:t>different regions in men and women, suggesting </a:t>
            </a:r>
            <a:r>
              <a:rPr lang="en-US" sz="2800" dirty="0">
                <a:latin typeface="Times New Roman" panose="02020603050405020304" pitchFamily="18" charset="0"/>
                <a:cs typeface="Times New Roman" panose="02020603050405020304" pitchFamily="18" charset="0"/>
              </a:rPr>
              <a:t>that the brain activation mechanism is very </a:t>
            </a:r>
            <a:r>
              <a:rPr lang="en-US" sz="2800" dirty="0" smtClean="0">
                <a:latin typeface="Times New Roman" panose="02020603050405020304" pitchFamily="18" charset="0"/>
                <a:cs typeface="Times New Roman" panose="02020603050405020304" pitchFamily="18" charset="0"/>
              </a:rPr>
              <a:t>complicated (Garn, Allen, &amp; Larsen, 2009</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896972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29491"/>
            <a:ext cx="10395961" cy="5957453"/>
          </a:xfrm>
        </p:spPr>
        <p:txBody>
          <a:bodyPr>
            <a:normAutofit/>
          </a:bodyPr>
          <a:lstStyle/>
          <a:p>
            <a:r>
              <a:rPr lang="en-US" sz="2400" dirty="0"/>
              <a:t>Schemas can be helpful in processing information. Whenever you encounter the object or the setting for which you have a schema, you do not have to relearn the information. So, those of you who have rich football schemas can use your knowledge of what happened in last week’s play-offs to understand the games being played this coming weekend</a:t>
            </a:r>
            <a:r>
              <a:rPr lang="en-US" sz="2400" dirty="0" smtClean="0"/>
              <a:t>.</a:t>
            </a:r>
          </a:p>
          <a:p>
            <a:r>
              <a:rPr lang="en-US" sz="2400" dirty="0"/>
              <a:t>A gender schema includes your knowledge of what being female and male means and what behaviors, cognitions, and emotions are associated with these categories. When buying a gift for a newborn, one of the first questions we ask is if the baby is a boy or a girl. This category guides our choice of clothing or toys. When looking over the personnel at the dry cleaners, we presume the person who is sewing is the female clerk and not the male clerk because sewing is consistent with the female gender role, not the male gender role</a:t>
            </a:r>
          </a:p>
        </p:txBody>
      </p:sp>
    </p:spTree>
    <p:extLst>
      <p:ext uri="{BB962C8B-B14F-4D97-AF65-F5344CB8AC3E}">
        <p14:creationId xmlns:p14="http://schemas.microsoft.com/office/powerpoint/2010/main" val="5990757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46364"/>
            <a:ext cx="9758652" cy="5902035"/>
          </a:xfrm>
        </p:spPr>
        <p:txBody>
          <a:bodyPr>
            <a:normAutofit/>
          </a:bodyPr>
          <a:lstStyle/>
          <a:p>
            <a:r>
              <a:rPr lang="en-US" dirty="0"/>
              <a:t>■ Gender schema theory combines elements of both social learning theory and cognitive development theory;</a:t>
            </a:r>
          </a:p>
          <a:p>
            <a:r>
              <a:rPr lang="en-US" dirty="0"/>
              <a:t>social learning theory explains how the content of gender schemas is acquired; cognitive development theory</a:t>
            </a:r>
          </a:p>
          <a:p>
            <a:r>
              <a:rPr lang="en-US" dirty="0"/>
              <a:t>suggests that people use those schemas to guide their</a:t>
            </a:r>
          </a:p>
          <a:p>
            <a:r>
              <a:rPr lang="en-US" dirty="0"/>
              <a:t>behavior.</a:t>
            </a:r>
          </a:p>
          <a:p>
            <a:r>
              <a:rPr lang="en-US" dirty="0"/>
              <a:t>■ People who are gender schematic divide the world into</a:t>
            </a:r>
          </a:p>
          <a:p>
            <a:r>
              <a:rPr lang="en-US" dirty="0"/>
              <a:t>feminine and masculine categories and allow the gender category to influence how they dress, behave, </a:t>
            </a:r>
            <a:r>
              <a:rPr lang="en-US" dirty="0" smtClean="0"/>
              <a:t>and think.</a:t>
            </a:r>
            <a:endParaRPr lang="en-US" dirty="0"/>
          </a:p>
        </p:txBody>
      </p:sp>
    </p:spTree>
    <p:extLst>
      <p:ext uri="{BB962C8B-B14F-4D97-AF65-F5344CB8AC3E}">
        <p14:creationId xmlns:p14="http://schemas.microsoft.com/office/powerpoint/2010/main" val="38190725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71056"/>
            <a:ext cx="8946541" cy="5777344"/>
          </a:xfrm>
        </p:spPr>
        <p:txBody>
          <a:bodyPr/>
          <a:lstStyle/>
          <a:p>
            <a:r>
              <a:rPr lang="en-US" dirty="0"/>
              <a:t>■ A person who is gender </a:t>
            </a:r>
            <a:r>
              <a:rPr lang="en-US" dirty="0" err="1"/>
              <a:t>aschematic</a:t>
            </a:r>
            <a:r>
              <a:rPr lang="en-US" dirty="0"/>
              <a:t> relies on </a:t>
            </a:r>
            <a:r>
              <a:rPr lang="en-US" dirty="0" smtClean="0"/>
              <a:t>other categories </a:t>
            </a:r>
            <a:r>
              <a:rPr lang="en-US" dirty="0"/>
              <a:t>besides gender to interpret the world.</a:t>
            </a:r>
          </a:p>
          <a:p>
            <a:r>
              <a:rPr lang="en-US" dirty="0"/>
              <a:t>■ When </a:t>
            </a:r>
            <a:r>
              <a:rPr lang="en-US" dirty="0" err="1"/>
              <a:t>Bem</a:t>
            </a:r>
            <a:r>
              <a:rPr lang="en-US" dirty="0"/>
              <a:t> first put forth her theory of gender </a:t>
            </a:r>
            <a:r>
              <a:rPr lang="en-US" dirty="0" err="1"/>
              <a:t>aschematicity</a:t>
            </a:r>
            <a:r>
              <a:rPr lang="en-US" dirty="0"/>
              <a:t>, she reasoned that someone who is not</a:t>
            </a:r>
          </a:p>
          <a:p>
            <a:r>
              <a:rPr lang="en-US" dirty="0"/>
              <a:t>constrained by the gender category would be likely </a:t>
            </a:r>
            <a:r>
              <a:rPr lang="en-US" dirty="0" smtClean="0"/>
              <a:t>to develop </a:t>
            </a:r>
            <a:r>
              <a:rPr lang="en-US" dirty="0"/>
              <a:t>both feminine and masculine traits—or </a:t>
            </a:r>
            <a:r>
              <a:rPr lang="en-US" dirty="0" smtClean="0"/>
              <a:t>what is </a:t>
            </a:r>
            <a:r>
              <a:rPr lang="en-US" dirty="0"/>
              <a:t>now referred to as androgyny.</a:t>
            </a:r>
          </a:p>
          <a:p>
            <a:r>
              <a:rPr lang="en-US" dirty="0"/>
              <a:t>■ However, </a:t>
            </a:r>
            <a:r>
              <a:rPr lang="en-US" dirty="0" err="1"/>
              <a:t>Bem</a:t>
            </a:r>
            <a:r>
              <a:rPr lang="en-US" dirty="0"/>
              <a:t> really advocated a </a:t>
            </a:r>
            <a:r>
              <a:rPr lang="en-US" dirty="0" smtClean="0"/>
              <a:t>gender-</a:t>
            </a:r>
            <a:r>
              <a:rPr lang="en-US" dirty="0" err="1" smtClean="0"/>
              <a:t>aschematic</a:t>
            </a:r>
            <a:r>
              <a:rPr lang="en-US" dirty="0" smtClean="0"/>
              <a:t> society </a:t>
            </a:r>
            <a:r>
              <a:rPr lang="en-US" dirty="0"/>
              <a:t>rather than an androgynous one. </a:t>
            </a:r>
          </a:p>
          <a:p>
            <a:endParaRPr lang="en-US" dirty="0"/>
          </a:p>
        </p:txBody>
      </p:sp>
    </p:spTree>
    <p:extLst>
      <p:ext uri="{BB962C8B-B14F-4D97-AF65-F5344CB8AC3E}">
        <p14:creationId xmlns:p14="http://schemas.microsoft.com/office/powerpoint/2010/main" val="244040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078173"/>
            <a:ext cx="9905999" cy="4713028"/>
          </a:xfrm>
        </p:spPr>
        <p:txBody>
          <a:bodyPr>
            <a:normAutofit lnSpcReduction="10000"/>
          </a:bodyPr>
          <a:lstStyle/>
          <a:p>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 sex </a:t>
            </a:r>
            <a:r>
              <a:rPr lang="en-US" sz="2800" dirty="0">
                <a:latin typeface="Times New Roman" panose="02020603050405020304" pitchFamily="18" charset="0"/>
                <a:cs typeface="Times New Roman" panose="02020603050405020304" pitchFamily="18" charset="0"/>
              </a:rPr>
              <a:t>difference in a </a:t>
            </a:r>
            <a:r>
              <a:rPr lang="en-US" sz="2800" dirty="0" smtClean="0">
                <a:latin typeface="Times New Roman" panose="02020603050405020304" pitchFamily="18" charset="0"/>
                <a:cs typeface="Times New Roman" panose="02020603050405020304" pitchFamily="18" charset="0"/>
              </a:rPr>
              <a:t>brain structure does not translate into a sex </a:t>
            </a:r>
            <a:r>
              <a:rPr lang="en-US" sz="2800" dirty="0">
                <a:latin typeface="Times New Roman" panose="02020603050405020304" pitchFamily="18" charset="0"/>
                <a:cs typeface="Times New Roman" panose="02020603050405020304" pitchFamily="18" charset="0"/>
              </a:rPr>
              <a:t>difference in a </a:t>
            </a:r>
            <a:r>
              <a:rPr lang="en-US" sz="2800" dirty="0" smtClean="0">
                <a:latin typeface="Times New Roman" panose="02020603050405020304" pitchFamily="18" charset="0"/>
                <a:cs typeface="Times New Roman" panose="02020603050405020304" pitchFamily="18" charset="0"/>
              </a:rPr>
              <a:t>brain </a:t>
            </a:r>
            <a:r>
              <a:rPr lang="en-US" sz="2800" dirty="0">
                <a:latin typeface="Times New Roman" panose="02020603050405020304" pitchFamily="18" charset="0"/>
                <a:cs typeface="Times New Roman" panose="02020603050405020304" pitchFamily="18" charset="0"/>
              </a:rPr>
              <a:t>function (de </a:t>
            </a:r>
            <a:r>
              <a:rPr lang="en-US" sz="2800" dirty="0" err="1">
                <a:latin typeface="Times New Roman" panose="02020603050405020304" pitchFamily="18" charset="0"/>
                <a:cs typeface="Times New Roman" panose="02020603050405020304" pitchFamily="18" charset="0"/>
              </a:rPr>
              <a:t>Vries</a:t>
            </a:r>
            <a:r>
              <a:rPr lang="en-US" sz="2800" dirty="0">
                <a:latin typeface="Times New Roman" panose="02020603050405020304" pitchFamily="18" charset="0"/>
                <a:cs typeface="Times New Roman" panose="02020603050405020304" pitchFamily="18" charset="0"/>
              </a:rPr>
              <a:t> &amp; Sodersten,2009</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Different structures or differential brain activation </a:t>
            </a:r>
            <a:r>
              <a:rPr lang="en-US" sz="2800" dirty="0">
                <a:latin typeface="Times New Roman" panose="02020603050405020304" pitchFamily="18" charset="0"/>
                <a:cs typeface="Times New Roman" panose="02020603050405020304" pitchFamily="18" charset="0"/>
              </a:rPr>
              <a:t>can lead to the same behavior. In addition</a:t>
            </a:r>
            <a:r>
              <a:rPr lang="en-US" sz="2800" dirty="0" smtClean="0">
                <a:latin typeface="Times New Roman" panose="02020603050405020304" pitchFamily="18" charset="0"/>
                <a:cs typeface="Times New Roman" panose="02020603050405020304" pitchFamily="18" charset="0"/>
              </a:rPr>
              <a:t>, the brain is not constant, as behavior </a:t>
            </a:r>
            <a:r>
              <a:rPr lang="en-US" sz="2800" dirty="0">
                <a:latin typeface="Times New Roman" panose="02020603050405020304" pitchFamily="18" charset="0"/>
                <a:cs typeface="Times New Roman" panose="02020603050405020304" pitchFamily="18" charset="0"/>
              </a:rPr>
              <a:t>can alter the brain, as indicated by the following study of juggling. One group of </a:t>
            </a:r>
            <a:r>
              <a:rPr lang="en-US" sz="2800" dirty="0" smtClean="0">
                <a:latin typeface="Times New Roman" panose="02020603050405020304" pitchFamily="18" charset="0"/>
                <a:cs typeface="Times New Roman" panose="02020603050405020304" pitchFamily="18" charset="0"/>
              </a:rPr>
              <a:t>young adults was taught how to juggle over </a:t>
            </a:r>
            <a:r>
              <a:rPr lang="en-US" sz="2800" dirty="0">
                <a:latin typeface="Times New Roman" panose="02020603050405020304" pitchFamily="18" charset="0"/>
                <a:cs typeface="Times New Roman" panose="02020603050405020304" pitchFamily="18" charset="0"/>
              </a:rPr>
              <a:t>a three-month period, and one group was not</a:t>
            </a:r>
            <a:r>
              <a:rPr lang="en-US" sz="2800" dirty="0" smtClean="0">
                <a:latin typeface="Times New Roman" panose="02020603050405020304" pitchFamily="18" charset="0"/>
                <a:cs typeface="Times New Roman" panose="02020603050405020304" pitchFamily="18" charset="0"/>
              </a:rPr>
              <a:t>. Despite the fact that brain scans showed no differences between the two groups prior to the study, differences in brain structure related </a:t>
            </a:r>
            <a:r>
              <a:rPr lang="en-US" sz="2800" dirty="0">
                <a:latin typeface="Times New Roman" panose="02020603050405020304" pitchFamily="18" charset="0"/>
                <a:cs typeface="Times New Roman" panose="02020603050405020304" pitchFamily="18" charset="0"/>
              </a:rPr>
              <a:t>to motion processing emerged after three months for the juggling group (</a:t>
            </a:r>
            <a:r>
              <a:rPr lang="en-US" sz="2800" dirty="0" err="1">
                <a:latin typeface="Times New Roman" panose="02020603050405020304" pitchFamily="18" charset="0"/>
                <a:cs typeface="Times New Roman" panose="02020603050405020304" pitchFamily="18" charset="0"/>
              </a:rPr>
              <a:t>Draganski</a:t>
            </a:r>
            <a:r>
              <a:rPr lang="en-US" sz="2800" dirty="0">
                <a:latin typeface="Times New Roman" panose="02020603050405020304" pitchFamily="18" charset="0"/>
                <a:cs typeface="Times New Roman" panose="02020603050405020304" pitchFamily="18" charset="0"/>
              </a:rPr>
              <a:t> et al.,2004)</a:t>
            </a:r>
          </a:p>
        </p:txBody>
      </p:sp>
    </p:spTree>
    <p:extLst>
      <p:ext uri="{BB962C8B-B14F-4D97-AF65-F5344CB8AC3E}">
        <p14:creationId xmlns:p14="http://schemas.microsoft.com/office/powerpoint/2010/main" val="1310171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4116" y="709684"/>
            <a:ext cx="9905999" cy="5390865"/>
          </a:xfrm>
        </p:spPr>
        <p:txBody>
          <a:bodyPr>
            <a:normAutofit/>
          </a:bodyPr>
          <a:lstStyle/>
          <a:p>
            <a:r>
              <a:rPr lang="en-US" sz="2800" dirty="0">
                <a:latin typeface="Times New Roman" panose="02020603050405020304" pitchFamily="18" charset="0"/>
                <a:cs typeface="Times New Roman" panose="02020603050405020304" pitchFamily="18" charset="0"/>
              </a:rPr>
              <a:t>However</a:t>
            </a:r>
            <a:r>
              <a:rPr lang="en-US" sz="2800" dirty="0" smtClean="0">
                <a:latin typeface="Times New Roman" panose="02020603050405020304" pitchFamily="18" charset="0"/>
                <a:cs typeface="Times New Roman" panose="02020603050405020304" pitchFamily="18" charset="0"/>
              </a:rPr>
              <a:t>, the brain structure difference </a:t>
            </a:r>
            <a:r>
              <a:rPr lang="en-US" sz="2800" dirty="0">
                <a:latin typeface="Times New Roman" panose="02020603050405020304" pitchFamily="18" charset="0"/>
                <a:cs typeface="Times New Roman" panose="02020603050405020304" pitchFamily="18" charset="0"/>
              </a:rPr>
              <a:t>disappeared when juggling ceased. Thus</a:t>
            </a:r>
            <a:r>
              <a:rPr lang="en-US" sz="2800" dirty="0" smtClean="0">
                <a:latin typeface="Times New Roman" panose="02020603050405020304" pitchFamily="18" charset="0"/>
                <a:cs typeface="Times New Roman" panose="02020603050405020304" pitchFamily="18" charset="0"/>
              </a:rPr>
              <a:t>, the meaning of sex differences in brain structure is not yet fully understood.</a:t>
            </a:r>
          </a:p>
          <a:p>
            <a:r>
              <a:rPr lang="en-US" sz="2800" dirty="0" smtClean="0">
                <a:latin typeface="Times New Roman" panose="02020603050405020304" pitchFamily="18" charset="0"/>
                <a:cs typeface="Times New Roman" panose="02020603050405020304" pitchFamily="18" charset="0"/>
              </a:rPr>
              <a:t>Researchers also have </a:t>
            </a:r>
            <a:r>
              <a:rPr lang="en-US" sz="2800" dirty="0">
                <a:latin typeface="Times New Roman" panose="02020603050405020304" pitchFamily="18" charset="0"/>
                <a:cs typeface="Times New Roman" panose="02020603050405020304" pitchFamily="18" charset="0"/>
              </a:rPr>
              <a:t>examined whether different areas of the brain can be linked to gender identity. A </a:t>
            </a:r>
            <a:r>
              <a:rPr lang="en-US" sz="2800" dirty="0" smtClean="0">
                <a:latin typeface="Times New Roman" panose="02020603050405020304" pitchFamily="18" charset="0"/>
                <a:cs typeface="Times New Roman" panose="02020603050405020304" pitchFamily="18" charset="0"/>
              </a:rPr>
              <a:t>study of male to female transsexuals on autopsy showed that one area of the brain—the </a:t>
            </a:r>
            <a:r>
              <a:rPr lang="en-US" sz="2800" dirty="0">
                <a:latin typeface="Times New Roman" panose="02020603050405020304" pitchFamily="18" charset="0"/>
                <a:cs typeface="Times New Roman" panose="02020603050405020304" pitchFamily="18" charset="0"/>
              </a:rPr>
              <a:t>hypothalamic </a:t>
            </a:r>
            <a:r>
              <a:rPr lang="en-US" sz="2800" dirty="0" err="1">
                <a:latin typeface="Times New Roman" panose="02020603050405020304" pitchFamily="18" charset="0"/>
                <a:cs typeface="Times New Roman" panose="02020603050405020304" pitchFamily="18" charset="0"/>
              </a:rPr>
              <a:t>uncinate</a:t>
            </a:r>
            <a:r>
              <a:rPr lang="en-US" sz="2800" dirty="0">
                <a:latin typeface="Times New Roman" panose="02020603050405020304" pitchFamily="18" charset="0"/>
                <a:cs typeface="Times New Roman" panose="02020603050405020304" pitchFamily="18" charset="0"/>
              </a:rPr>
              <a:t> nucleus—appeared more similar to that area of the brain in women than men (Garcia-</a:t>
            </a:r>
            <a:r>
              <a:rPr lang="en-US" sz="2800" dirty="0" err="1">
                <a:latin typeface="Times New Roman" panose="02020603050405020304" pitchFamily="18" charset="0"/>
                <a:cs typeface="Times New Roman" panose="02020603050405020304" pitchFamily="18" charset="0"/>
              </a:rPr>
              <a:t>Falgueras</a:t>
            </a:r>
            <a:r>
              <a:rPr lang="en-US" sz="2800" dirty="0">
                <a:latin typeface="Times New Roman" panose="02020603050405020304" pitchFamily="18" charset="0"/>
                <a:cs typeface="Times New Roman" panose="02020603050405020304" pitchFamily="18" charset="0"/>
              </a:rPr>
              <a:t> &amp; </a:t>
            </a:r>
            <a:r>
              <a:rPr lang="en-US" sz="2800" dirty="0" err="1">
                <a:latin typeface="Times New Roman" panose="02020603050405020304" pitchFamily="18" charset="0"/>
                <a:cs typeface="Times New Roman" panose="02020603050405020304" pitchFamily="18" charset="0"/>
              </a:rPr>
              <a:t>Swaab</a:t>
            </a:r>
            <a:r>
              <a:rPr lang="en-US" sz="2800" dirty="0">
                <a:latin typeface="Times New Roman" panose="02020603050405020304" pitchFamily="18" charset="0"/>
                <a:cs typeface="Times New Roman" panose="02020603050405020304" pitchFamily="18" charset="0"/>
              </a:rPr>
              <a:t>, 2008), suggesting a biological basis for gender identity</a:t>
            </a:r>
          </a:p>
        </p:txBody>
      </p:sp>
    </p:spTree>
    <p:extLst>
      <p:ext uri="{BB962C8B-B14F-4D97-AF65-F5344CB8AC3E}">
        <p14:creationId xmlns:p14="http://schemas.microsoft.com/office/powerpoint/2010/main" val="3590755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23082"/>
            <a:ext cx="9905998" cy="1446662"/>
          </a:xfrm>
        </p:spPr>
        <p:txBody>
          <a:bodyPr/>
          <a:lstStyle/>
          <a:p>
            <a:r>
              <a:rPr lang="en-US" b="1" u="sng" dirty="0">
                <a:latin typeface="Times New Roman" panose="02020603050405020304" pitchFamily="18" charset="0"/>
                <a:cs typeface="Times New Roman" panose="02020603050405020304" pitchFamily="18" charset="0"/>
              </a:rPr>
              <a:t>The Hunter-Gatherer Society</a:t>
            </a:r>
          </a:p>
        </p:txBody>
      </p:sp>
      <p:sp>
        <p:nvSpPr>
          <p:cNvPr id="3" name="Content Placeholder 2"/>
          <p:cNvSpPr>
            <a:spLocks noGrp="1"/>
          </p:cNvSpPr>
          <p:nvPr>
            <p:ph idx="1"/>
          </p:nvPr>
        </p:nvSpPr>
        <p:spPr>
          <a:xfrm>
            <a:off x="1141412" y="2047164"/>
            <a:ext cx="9905999" cy="3875964"/>
          </a:xfrm>
        </p:spPr>
        <p:txBody>
          <a:bodyPr>
            <a:normAutofit/>
          </a:bodyPr>
          <a:lstStyle/>
          <a:p>
            <a:r>
              <a:rPr lang="en-US" sz="2800" dirty="0" smtClean="0">
                <a:latin typeface="Times New Roman" panose="02020603050405020304" pitchFamily="18" charset="0"/>
                <a:cs typeface="Times New Roman" panose="02020603050405020304" pitchFamily="18" charset="0"/>
              </a:rPr>
              <a:t>Evolutionary theory suggests that the hunter-gatherer </a:t>
            </a:r>
            <a:r>
              <a:rPr lang="en-US" sz="2800" dirty="0">
                <a:latin typeface="Times New Roman" panose="02020603050405020304" pitchFamily="18" charset="0"/>
                <a:cs typeface="Times New Roman" panose="02020603050405020304" pitchFamily="18" charset="0"/>
              </a:rPr>
              <a:t>society developed from women’s </a:t>
            </a:r>
            <a:r>
              <a:rPr lang="en-US" sz="2800" dirty="0" smtClean="0">
                <a:latin typeface="Times New Roman" panose="02020603050405020304" pitchFamily="18" charset="0"/>
                <a:cs typeface="Times New Roman" panose="02020603050405020304" pitchFamily="18" charset="0"/>
              </a:rPr>
              <a:t>stronger investment in children compared to </a:t>
            </a:r>
            <a:r>
              <a:rPr lang="en-US" sz="2800" dirty="0">
                <a:latin typeface="Times New Roman" panose="02020603050405020304" pitchFamily="18" charset="0"/>
                <a:cs typeface="Times New Roman" panose="02020603050405020304" pitchFamily="18" charset="0"/>
              </a:rPr>
              <a:t>men</a:t>
            </a:r>
            <a:r>
              <a:rPr lang="en-US" sz="2800" dirty="0" smtClean="0">
                <a:latin typeface="Times New Roman" panose="02020603050405020304" pitchFamily="18" charset="0"/>
                <a:cs typeface="Times New Roman" panose="02020603050405020304" pitchFamily="18" charset="0"/>
              </a:rPr>
              <a:t>. With women caring for children, men were left to hunt. The hunter-gatherer society has been linked to sex differences in both social behavior and cognition(</a:t>
            </a:r>
            <a:r>
              <a:rPr lang="en-US" sz="2800" dirty="0" err="1" smtClean="0">
                <a:latin typeface="Times New Roman" panose="02020603050405020304" pitchFamily="18" charset="0"/>
                <a:cs typeface="Times New Roman" panose="02020603050405020304" pitchFamily="18" charset="0"/>
              </a:rPr>
              <a:t>Ecuyer</a:t>
            </a:r>
            <a:r>
              <a:rPr lang="en-US" sz="2800" dirty="0" smtClean="0">
                <a:latin typeface="Times New Roman" panose="02020603050405020304" pitchFamily="18" charset="0"/>
                <a:cs typeface="Times New Roman" panose="02020603050405020304" pitchFamily="18" charset="0"/>
              </a:rPr>
              <a:t>-Dab</a:t>
            </a:r>
            <a:r>
              <a:rPr lang="en-US" sz="2800" dirty="0">
                <a:latin typeface="Times New Roman" panose="02020603050405020304" pitchFamily="18" charset="0"/>
                <a:cs typeface="Times New Roman" panose="02020603050405020304" pitchFamily="18" charset="0"/>
              </a:rPr>
              <a:t> &amp; Robert, 2004).</a:t>
            </a:r>
          </a:p>
        </p:txBody>
      </p:sp>
    </p:spTree>
    <p:extLst>
      <p:ext uri="{BB962C8B-B14F-4D97-AF65-F5344CB8AC3E}">
        <p14:creationId xmlns:p14="http://schemas.microsoft.com/office/powerpoint/2010/main" val="445253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968991"/>
            <a:ext cx="9905999" cy="4899546"/>
          </a:xfrm>
        </p:spPr>
        <p:txBody>
          <a:bodyPr>
            <a:normAutofit/>
          </a:bodyPr>
          <a:lstStyle/>
          <a:p>
            <a:r>
              <a:rPr lang="en-US" sz="2800" dirty="0">
                <a:latin typeface="Times New Roman" panose="02020603050405020304" pitchFamily="18" charset="0"/>
                <a:cs typeface="Times New Roman" panose="02020603050405020304" pitchFamily="18" charset="0"/>
              </a:rPr>
              <a:t>In terms of social behavior, </a:t>
            </a:r>
            <a:r>
              <a:rPr lang="en-US" sz="2800" dirty="0" smtClean="0">
                <a:latin typeface="Times New Roman" panose="02020603050405020304" pitchFamily="18" charset="0"/>
                <a:cs typeface="Times New Roman" panose="02020603050405020304" pitchFamily="18" charset="0"/>
              </a:rPr>
              <a:t>men behave aggressively because aggression </a:t>
            </a:r>
            <a:r>
              <a:rPr lang="en-US" sz="2800" dirty="0">
                <a:latin typeface="Times New Roman" panose="02020603050405020304" pitchFamily="18" charset="0"/>
                <a:cs typeface="Times New Roman" panose="02020603050405020304" pitchFamily="18" charset="0"/>
              </a:rPr>
              <a:t>was required to hunt and feed the family; </a:t>
            </a:r>
            <a:r>
              <a:rPr lang="en-US" sz="2800" dirty="0" smtClean="0">
                <a:latin typeface="Times New Roman" panose="02020603050405020304" pitchFamily="18" charset="0"/>
                <a:cs typeface="Times New Roman" panose="02020603050405020304" pitchFamily="18" charset="0"/>
              </a:rPr>
              <a:t>women evidence nurturance because nurturance </a:t>
            </a:r>
            <a:r>
              <a:rPr lang="en-US" sz="2800" dirty="0">
                <a:latin typeface="Times New Roman" panose="02020603050405020304" pitchFamily="18" charset="0"/>
                <a:cs typeface="Times New Roman" panose="02020603050405020304" pitchFamily="18" charset="0"/>
              </a:rPr>
              <a:t>was required to take care of children. </a:t>
            </a:r>
            <a:r>
              <a:rPr lang="en-US" sz="2800" dirty="0" smtClean="0">
                <a:latin typeface="Times New Roman" panose="02020603050405020304" pitchFamily="18" charset="0"/>
                <a:cs typeface="Times New Roman" panose="02020603050405020304" pitchFamily="18" charset="0"/>
              </a:rPr>
              <a:t>Women became emotionally expressive and </a:t>
            </a:r>
            <a:r>
              <a:rPr lang="en-US" sz="2800" dirty="0">
                <a:latin typeface="Times New Roman" panose="02020603050405020304" pitchFamily="18" charset="0"/>
                <a:cs typeface="Times New Roman" panose="02020603050405020304" pitchFamily="18" charset="0"/>
              </a:rPr>
              <a:t>sensitive to the emotions in others because they were the primary caretakers of children</a:t>
            </a:r>
            <a:r>
              <a:rPr lang="en-US" sz="2800" dirty="0" smtClean="0">
                <a:latin typeface="Times New Roman" panose="02020603050405020304" pitchFamily="18" charset="0"/>
                <a:cs typeface="Times New Roman" panose="02020603050405020304" pitchFamily="18" charset="0"/>
              </a:rPr>
              <a:t>. Men learned to conceal their emotions </a:t>
            </a:r>
            <a:r>
              <a:rPr lang="en-US" sz="2800" dirty="0">
                <a:latin typeface="Times New Roman" panose="02020603050405020304" pitchFamily="18" charset="0"/>
                <a:cs typeface="Times New Roman" panose="02020603050405020304" pitchFamily="18" charset="0"/>
              </a:rPr>
              <a:t>because a successful hunter needed to be </a:t>
            </a:r>
            <a:r>
              <a:rPr lang="en-US" sz="2800" dirty="0" smtClean="0">
                <a:latin typeface="Times New Roman" panose="02020603050405020304" pitchFamily="18" charset="0"/>
                <a:cs typeface="Times New Roman" panose="02020603050405020304" pitchFamily="18" charset="0"/>
              </a:rPr>
              <a:t>quiet and maintain a stoic demeanor to avoid being detected by prey</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68155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6947" y="1637731"/>
            <a:ext cx="9905999" cy="3766782"/>
          </a:xfrm>
        </p:spPr>
        <p:txBody>
          <a:bodyPr>
            <a:normAutofit/>
          </a:bodyPr>
          <a:lstStyle/>
          <a:p>
            <a:r>
              <a:rPr lang="en-US" sz="2800" dirty="0" smtClean="0">
                <a:latin typeface="Times New Roman" panose="02020603050405020304" pitchFamily="18" charset="0"/>
                <a:cs typeface="Times New Roman" panose="02020603050405020304" pitchFamily="18" charset="0"/>
              </a:rPr>
              <a:t>In terms of cognition</a:t>
            </a:r>
            <a:r>
              <a:rPr lang="en-US" sz="2800" dirty="0">
                <a:latin typeface="Times New Roman" panose="02020603050405020304" pitchFamily="18" charset="0"/>
                <a:cs typeface="Times New Roman" panose="02020603050405020304" pitchFamily="18" charset="0"/>
              </a:rPr>
              <a:t>, men’s greater spatial skills and geographic knowledge could have stemmed from their venturing farther from the home than women when hunting. Women’s greater ability to locate objects could be linked to their having to keep track of objects close to home; </a:t>
            </a:r>
            <a:r>
              <a:rPr lang="en-US" sz="2800" dirty="0" smtClean="0">
                <a:latin typeface="Times New Roman" panose="02020603050405020304" pitchFamily="18" charset="0"/>
                <a:cs typeface="Times New Roman" panose="02020603050405020304" pitchFamily="18" charset="0"/>
              </a:rPr>
              <a:t>for aging </a:t>
            </a:r>
            <a:r>
              <a:rPr lang="en-US" sz="2800" dirty="0">
                <a:latin typeface="Times New Roman" panose="02020603050405020304" pitchFamily="18" charset="0"/>
                <a:cs typeface="Times New Roman" panose="02020603050405020304" pitchFamily="18" charset="0"/>
              </a:rPr>
              <a:t>for food, in particular, required women to remember the location of objects. </a:t>
            </a:r>
          </a:p>
        </p:txBody>
      </p:sp>
    </p:spTree>
    <p:extLst>
      <p:ext uri="{BB962C8B-B14F-4D97-AF65-F5344CB8AC3E}">
        <p14:creationId xmlns:p14="http://schemas.microsoft.com/office/powerpoint/2010/main" val="23250371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TotalTime>
  <Words>4059</Words>
  <Application>Microsoft Office PowerPoint</Application>
  <PresentationFormat>Widescreen</PresentationFormat>
  <Paragraphs>106</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Century Gothic</vt:lpstr>
      <vt:lpstr>Times New Roman</vt:lpstr>
      <vt:lpstr>Wingdings</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The Hunter-Gatherer Society</vt:lpstr>
      <vt:lpstr>PowerPoint Presentation</vt:lpstr>
      <vt:lpstr>PowerPoint Presentation</vt:lpstr>
      <vt:lpstr>PSYCHOANALYTIC THEORY</vt:lpstr>
      <vt:lpstr>PowerPoint Presentation</vt:lpstr>
      <vt:lpstr>PowerPoint Presentation</vt:lpstr>
      <vt:lpstr>PowerPoint Presentation</vt:lpstr>
      <vt:lpstr>PowerPoint Presentation</vt:lpstr>
      <vt:lpstr>Social learning theory</vt:lpstr>
      <vt:lpstr>PowerPoint Presentation</vt:lpstr>
      <vt:lpstr>PowerPoint Presentation</vt:lpstr>
      <vt:lpstr>Observational Learning or Modeling</vt:lpstr>
      <vt:lpstr>PowerPoint Presentation</vt:lpstr>
      <vt:lpstr>PowerPoint Presentation</vt:lpstr>
      <vt:lpstr>PowerPoint Presentation</vt:lpstr>
      <vt:lpstr> GENDER-ROLE SOCIALIZATION </vt:lpstr>
      <vt:lpstr>PowerPoint Presentation</vt:lpstr>
      <vt:lpstr>PowerPoint Presentation</vt:lpstr>
      <vt:lpstr>PowerPoint Presentation</vt:lpstr>
      <vt:lpstr>The Influence of Parents: Differential Treatment of Boys and Girls.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dc:creator>
  <cp:lastModifiedBy>u</cp:lastModifiedBy>
  <cp:revision>3</cp:revision>
  <dcterms:created xsi:type="dcterms:W3CDTF">2020-11-12T06:48:24Z</dcterms:created>
  <dcterms:modified xsi:type="dcterms:W3CDTF">2020-11-12T07:09:39Z</dcterms:modified>
</cp:coreProperties>
</file>