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14" r:id="rId3"/>
    <p:sldId id="315" r:id="rId4"/>
    <p:sldId id="316" r:id="rId5"/>
    <p:sldId id="317" r:id="rId6"/>
    <p:sldId id="318" r:id="rId7"/>
    <p:sldId id="327" r:id="rId8"/>
    <p:sldId id="328" r:id="rId9"/>
    <p:sldId id="329" r:id="rId10"/>
    <p:sldId id="331" r:id="rId11"/>
    <p:sldId id="319" r:id="rId12"/>
    <p:sldId id="341" r:id="rId13"/>
    <p:sldId id="342" r:id="rId14"/>
    <p:sldId id="320" r:id="rId15"/>
    <p:sldId id="332" r:id="rId16"/>
    <p:sldId id="333" r:id="rId17"/>
    <p:sldId id="334" r:id="rId18"/>
    <p:sldId id="335" r:id="rId19"/>
    <p:sldId id="336" r:id="rId20"/>
    <p:sldId id="337" r:id="rId21"/>
    <p:sldId id="321" r:id="rId22"/>
    <p:sldId id="322" r:id="rId23"/>
    <p:sldId id="339" r:id="rId24"/>
    <p:sldId id="340" r:id="rId25"/>
    <p:sldId id="323" r:id="rId26"/>
    <p:sldId id="324" r:id="rId27"/>
    <p:sldId id="330" r:id="rId28"/>
    <p:sldId id="325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D5522-A3C0-4949-A235-26E08A4A73CB}" v="365" dt="2020-05-10T15:11:22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14" autoAdjust="0"/>
  </p:normalViewPr>
  <p:slideViewPr>
    <p:cSldViewPr>
      <p:cViewPr>
        <p:scale>
          <a:sx n="70" d="100"/>
          <a:sy n="7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AAF45-719B-44E1-8839-CA7BC06ADB1E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ED6F-DB38-4584-8164-1C8043AA0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FED6F-DB38-4584-8164-1C8043AA063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2925C-1F00-4BE3-BF33-B87E4FC393CF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21031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OCULAR MOTILITY AND STRABISMUS(SQUINT) 3</a:t>
            </a:r>
            <a:br>
              <a:rPr lang="en-US" dirty="0">
                <a:solidFill>
                  <a:srgbClr val="FF0000"/>
                </a:solidFill>
                <a:cs typeface="Calibri"/>
              </a:rPr>
            </a:br>
            <a:endParaRPr lang="en-US" sz="3600">
              <a:solidFill>
                <a:srgbClr val="FFC000"/>
              </a:solidFill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48753"/>
            <a:ext cx="7854696" cy="3067232"/>
          </a:xfrm>
        </p:spPr>
        <p:txBody>
          <a:bodyPr vert="horz" lIns="0" rIns="18288" anchor="t"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By</a:t>
            </a:r>
          </a:p>
          <a:p>
            <a:pPr algn="ctr"/>
            <a:endParaRPr lang="en-US" b="1"/>
          </a:p>
          <a:p>
            <a:pPr algn="ctr"/>
            <a:r>
              <a:rPr lang="en-US" b="1" dirty="0"/>
              <a:t>Dr. Suhail Mushtaq </a:t>
            </a:r>
            <a:r>
              <a:rPr lang="en-US" b="1" dirty="0" err="1"/>
              <a:t>Boobak</a:t>
            </a:r>
            <a:endParaRPr lang="en-US" b="1" dirty="0"/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MBBS, DOMS, MCPS, ICO(UK), FCPS, FRCS(UK)</a:t>
            </a:r>
            <a:endParaRPr lang="en-US" dirty="0"/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Associate Professor Ophthalmology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Sargodha Medical College, University of Sargodha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26772" y="1935163"/>
            <a:ext cx="2690455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Third Nerve Palsy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Cause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Idiopathic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Vascular—HTN,DM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Aneurysm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Trauma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Miscellaneus</a:t>
            </a:r>
            <a:r>
              <a:rPr lang="en-US" sz="3600" dirty="0"/>
              <a:t>- </a:t>
            </a:r>
            <a:r>
              <a:rPr lang="en-US" sz="3600" dirty="0" err="1"/>
              <a:t>Tumours,syphilis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. Suhail\Pictures\P10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. Suhail\Pictures\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Features of complete paralysis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Ptosis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Limitation of </a:t>
            </a:r>
            <a:r>
              <a:rPr lang="en-US" sz="3600" dirty="0" err="1"/>
              <a:t>upward,downward,inward</a:t>
            </a:r>
            <a:r>
              <a:rPr lang="en-US" sz="3600" dirty="0"/>
              <a:t> movements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Fixed dilated pupil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Accommodation is lost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Paralytic Squint</a:t>
            </a:r>
            <a:r>
              <a:rPr lang="en-US" sz="5400">
                <a:solidFill>
                  <a:srgbClr val="FF0000"/>
                </a:solidFill>
              </a:rPr>
              <a:t>(Incomitant)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/>
              <a:t>Deviation of the eye caused by the paralysis of EOMs. The deviation differs in different positions of the gaze.</a:t>
            </a:r>
          </a:p>
          <a:p>
            <a:pPr>
              <a:buNone/>
            </a:pPr>
            <a:r>
              <a:rPr lang="en-US" sz="3600" b="1" u="sng" dirty="0" err="1">
                <a:solidFill>
                  <a:srgbClr val="FFC000"/>
                </a:solidFill>
              </a:rPr>
              <a:t>Aetiology</a:t>
            </a:r>
            <a:endParaRPr lang="en-US" sz="3600" b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dirty="0"/>
              <a:t>Efferent pathway is defective</a:t>
            </a:r>
          </a:p>
          <a:p>
            <a:pPr>
              <a:buNone/>
            </a:pPr>
            <a:r>
              <a:rPr lang="en-US" sz="3600" dirty="0"/>
              <a:t>1-Lesion of the motor nerve nucleus</a:t>
            </a:r>
          </a:p>
          <a:p>
            <a:pPr>
              <a:buNone/>
            </a:pPr>
            <a:r>
              <a:rPr lang="en-US" sz="3600" dirty="0"/>
              <a:t>2-Lesion of nerve trunk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. Suhail\Pictures\P101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Fourth Nerve Palsy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Cause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Congenital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Trauma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Vascular-HTN,DM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Miscellaneus</a:t>
            </a:r>
            <a:r>
              <a:rPr lang="en-US" sz="3600" dirty="0"/>
              <a:t>- </a:t>
            </a:r>
            <a:r>
              <a:rPr lang="en-US" sz="3600" dirty="0" err="1"/>
              <a:t>Tumours,aneurysm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Features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Hypertropia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Limitation in depression on adduction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Excyclotorsion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Diplopia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Abrormal</a:t>
            </a:r>
            <a:r>
              <a:rPr lang="en-US" sz="3600" dirty="0"/>
              <a:t> head posture 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. Suhail\Pictures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. Suhail\Pictures\P10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Sixth Nerve Palsy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Cause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Acoustic </a:t>
            </a:r>
            <a:r>
              <a:rPr lang="en-US" sz="3600" dirty="0" err="1"/>
              <a:t>neuroma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Nasopharyngeal </a:t>
            </a:r>
            <a:r>
              <a:rPr lang="en-US" sz="3600" dirty="0" err="1"/>
              <a:t>tumours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Raised intracranial pressure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Basal skull fracture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Features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Limitation of abduction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Esotropia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Compensatory face turn-into the field of action of the paralyzed muscles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Treat the cause if possible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Occlusion of the affected eye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Surgery </a:t>
            </a:r>
          </a:p>
          <a:p>
            <a:pPr>
              <a:buNone/>
            </a:pPr>
            <a:r>
              <a:rPr lang="en-US" sz="2800" dirty="0"/>
              <a:t>         After maximum recovery of the paralyzed muscles(</a:t>
            </a:r>
            <a:r>
              <a:rPr lang="en-US" sz="2800" dirty="0">
                <a:solidFill>
                  <a:srgbClr val="FFC000"/>
                </a:solidFill>
              </a:rPr>
              <a:t>6 months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b="1" dirty="0"/>
              <a:t>    </a:t>
            </a:r>
            <a:r>
              <a:rPr lang="en-US" sz="2800" b="1" u="sng" dirty="0"/>
              <a:t>1-Same eye</a:t>
            </a:r>
            <a:r>
              <a:rPr lang="en-US" sz="2800" dirty="0"/>
              <a:t>-Recession of the antagonist muscle with resection of </a:t>
            </a:r>
            <a:r>
              <a:rPr lang="en-US" sz="2800"/>
              <a:t>the paralyzed </a:t>
            </a:r>
            <a:r>
              <a:rPr lang="en-US" sz="2800" dirty="0"/>
              <a:t>muscle.</a:t>
            </a:r>
          </a:p>
          <a:p>
            <a:pPr>
              <a:buNone/>
            </a:pPr>
            <a:r>
              <a:rPr lang="en-US" sz="2800" dirty="0"/>
              <a:t>   </a:t>
            </a:r>
            <a:r>
              <a:rPr lang="en-US" sz="2800" b="1" u="sng" dirty="0"/>
              <a:t>2-Opposite eye</a:t>
            </a:r>
            <a:r>
              <a:rPr lang="en-US" sz="2800" dirty="0"/>
              <a:t>-Recession of the opposite synergist muscle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>
              <a:solidFill>
                <a:srgbClr val="FF0000"/>
              </a:solidFill>
            </a:endParaRPr>
          </a:p>
          <a:p>
            <a:pPr lvl="7"/>
            <a:r>
              <a:rPr lang="en-US" sz="6200" dirty="0">
                <a:solidFill>
                  <a:srgbClr val="FF0000"/>
                </a:solidFill>
              </a:rPr>
              <a:t>Thanks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/>
              <a:t>3-Lesion of the muscle</a:t>
            </a:r>
          </a:p>
          <a:p>
            <a:pPr>
              <a:buNone/>
            </a:pPr>
            <a:r>
              <a:rPr lang="en-US" sz="3900" b="1" u="sng" dirty="0">
                <a:solidFill>
                  <a:srgbClr val="FFC000"/>
                </a:solidFill>
              </a:rPr>
              <a:t>Symptoms</a:t>
            </a:r>
          </a:p>
          <a:p>
            <a:pPr>
              <a:buFont typeface="Arial" pitchFamily="34" charset="0"/>
              <a:buChar char="•"/>
            </a:pPr>
            <a:r>
              <a:rPr lang="en-US" sz="3500" dirty="0" err="1"/>
              <a:t>Diplopia</a:t>
            </a:r>
            <a:endParaRPr lang="en-US" sz="35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Vertigo , nausea</a:t>
            </a:r>
          </a:p>
          <a:p>
            <a:pPr>
              <a:buNone/>
            </a:pPr>
            <a:r>
              <a:rPr lang="en-US" sz="3900" b="1" u="sng" dirty="0">
                <a:solidFill>
                  <a:srgbClr val="FFC000"/>
                </a:solidFill>
              </a:rPr>
              <a:t>Signs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Limitation of ocular movements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False orientation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Position of the head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Compensatory mechanism for </a:t>
            </a:r>
            <a:r>
              <a:rPr lang="en-US" sz="3600" b="1" dirty="0" err="1">
                <a:solidFill>
                  <a:srgbClr val="FFC000"/>
                </a:solidFill>
              </a:rPr>
              <a:t>diplopia</a:t>
            </a:r>
            <a:r>
              <a:rPr lang="en-US" sz="3600" b="1" dirty="0">
                <a:solidFill>
                  <a:srgbClr val="FFC000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Suppression</a:t>
            </a:r>
          </a:p>
          <a:p>
            <a:r>
              <a:rPr lang="en-US" sz="3600" dirty="0" err="1"/>
              <a:t>Strabismic</a:t>
            </a:r>
            <a:r>
              <a:rPr lang="en-US" sz="3600" dirty="0"/>
              <a:t> amblyopia</a:t>
            </a:r>
          </a:p>
          <a:p>
            <a:r>
              <a:rPr lang="en-US" sz="3600" dirty="0"/>
              <a:t>Abnormal retinal  		  	 		correspondence(ARC)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Clinical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History</a:t>
            </a:r>
            <a:endParaRPr lang="en-US" sz="3600" u="sng" dirty="0"/>
          </a:p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Examination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Position of the eye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Position of the head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Cover test-To assess and note the deviation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Ocular motility</a:t>
            </a:r>
          </a:p>
          <a:p>
            <a:pPr>
              <a:buFont typeface="Arial" pitchFamily="34" charset="0"/>
              <a:buChar char="•"/>
            </a:pPr>
            <a:endParaRPr lang="en-US" sz="36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err="1"/>
              <a:t>Diplopia</a:t>
            </a:r>
            <a:r>
              <a:rPr lang="en-US" sz="3600" dirty="0"/>
              <a:t> charting</a:t>
            </a:r>
          </a:p>
          <a:p>
            <a:r>
              <a:rPr lang="en-US" sz="3600" dirty="0"/>
              <a:t>Worth’s four dot test</a:t>
            </a:r>
          </a:p>
          <a:p>
            <a:r>
              <a:rPr lang="en-US" sz="3600" dirty="0"/>
              <a:t>Hess screen</a:t>
            </a:r>
          </a:p>
          <a:p>
            <a:r>
              <a:rPr lang="en-US" sz="3600" dirty="0" err="1"/>
              <a:t>Synoptophore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1855</TotalTime>
  <Words>1220</Words>
  <Application>Microsoft Office PowerPoint</Application>
  <PresentationFormat>On-screen Show (4:3)</PresentationFormat>
  <Paragraphs>292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THE OCULAR MOTILITY AND STRABISMUS(SQUINT) 3 </vt:lpstr>
      <vt:lpstr>Paralytic Squint(Incomitant)</vt:lpstr>
      <vt:lpstr>PowerPoint Presentation</vt:lpstr>
      <vt:lpstr>Compensatory mechanism for diplopia </vt:lpstr>
      <vt:lpstr>Clinical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Nerve Palsy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Fourth Nerve Palsy</vt:lpstr>
      <vt:lpstr>PowerPoint Presentation</vt:lpstr>
      <vt:lpstr>PowerPoint Presentation</vt:lpstr>
      <vt:lpstr>PowerPoint Presentation</vt:lpstr>
      <vt:lpstr>      Sixth Nerve Palsy </vt:lpstr>
      <vt:lpstr>PowerPoint Presentation</vt:lpstr>
      <vt:lpstr>PowerPoint Presentation</vt:lpstr>
      <vt:lpstr>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OCULAR MOTILITY AND STRABISMUS(SQUINT)</dc:title>
  <dc:creator>Dr. Suhail</dc:creator>
  <cp:lastModifiedBy>Dr.Suhail</cp:lastModifiedBy>
  <cp:revision>203</cp:revision>
  <dcterms:created xsi:type="dcterms:W3CDTF">2010-02-28T02:27:55Z</dcterms:created>
  <dcterms:modified xsi:type="dcterms:W3CDTF">2020-05-10T15:11:39Z</dcterms:modified>
</cp:coreProperties>
</file>