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5" r:id="rId3"/>
    <p:sldId id="294" r:id="rId4"/>
    <p:sldId id="293" r:id="rId5"/>
    <p:sldId id="292" r:id="rId6"/>
    <p:sldId id="291" r:id="rId7"/>
    <p:sldId id="290" r:id="rId8"/>
    <p:sldId id="289" r:id="rId9"/>
    <p:sldId id="288" r:id="rId10"/>
    <p:sldId id="287" r:id="rId11"/>
    <p:sldId id="286" r:id="rId12"/>
    <p:sldId id="285" r:id="rId13"/>
    <p:sldId id="284" r:id="rId14"/>
    <p:sldId id="283" r:id="rId15"/>
    <p:sldId id="282" r:id="rId16"/>
    <p:sldId id="281" r:id="rId17"/>
    <p:sldId id="280" r:id="rId18"/>
    <p:sldId id="279" r:id="rId19"/>
    <p:sldId id="278" r:id="rId20"/>
    <p:sldId id="277" r:id="rId21"/>
    <p:sldId id="276" r:id="rId22"/>
    <p:sldId id="275" r:id="rId23"/>
    <p:sldId id="274" r:id="rId24"/>
    <p:sldId id="273" r:id="rId25"/>
    <p:sldId id="272" r:id="rId26"/>
    <p:sldId id="271" r:id="rId27"/>
    <p:sldId id="270" r:id="rId28"/>
    <p:sldId id="269" r:id="rId29"/>
    <p:sldId id="268" r:id="rId30"/>
    <p:sldId id="267" r:id="rId31"/>
    <p:sldId id="266" r:id="rId32"/>
    <p:sldId id="265" r:id="rId33"/>
    <p:sldId id="264" r:id="rId34"/>
    <p:sldId id="263" r:id="rId35"/>
    <p:sldId id="262" r:id="rId36"/>
    <p:sldId id="261" r:id="rId37"/>
    <p:sldId id="260" r:id="rId38"/>
    <p:sldId id="259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0976-18A0-4578-BCDF-494ACDCC0F8A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BB91-061F-4AA5-A77C-CC7A45CA8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0976-18A0-4578-BCDF-494ACDCC0F8A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BB91-061F-4AA5-A77C-CC7A45CA8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471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0976-18A0-4578-BCDF-494ACDCC0F8A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BB91-061F-4AA5-A77C-CC7A45CA8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825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0976-18A0-4578-BCDF-494ACDCC0F8A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BB91-061F-4AA5-A77C-CC7A45CA8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745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0976-18A0-4578-BCDF-494ACDCC0F8A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BB91-061F-4AA5-A77C-CC7A45CA8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37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0976-18A0-4578-BCDF-494ACDCC0F8A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BB91-061F-4AA5-A77C-CC7A45CA8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725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0976-18A0-4578-BCDF-494ACDCC0F8A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BB91-061F-4AA5-A77C-CC7A45CA8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12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0976-18A0-4578-BCDF-494ACDCC0F8A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BB91-061F-4AA5-A77C-CC7A45CA8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795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0976-18A0-4578-BCDF-494ACDCC0F8A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BB91-061F-4AA5-A77C-CC7A45CA8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187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0976-18A0-4578-BCDF-494ACDCC0F8A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BB91-061F-4AA5-A77C-CC7A45CA8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846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0976-18A0-4578-BCDF-494ACDCC0F8A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BB91-061F-4AA5-A77C-CC7A45CA8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936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E0976-18A0-4578-BCDF-494ACDCC0F8A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2BB91-061F-4AA5-A77C-CC7A45CA8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902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recasting Exchange Rates&#10;By: Hesniati, SE., MM.&#10;9Chapter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115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undamental Forecasting&#10;• In general, fundamental forecasting is limited by :&#10;• the uncertain timing of the impact of th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102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Market-Based Forecasting&#10;• Market-based forecasting involves developing forecasts from market&#10;indicators.&#10;• Usually, eith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996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Market-Based Forecasting&#10;• Since forward contracts have low trading volumes and are not widely&#10;quoted, the interest rate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405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Mixed Forecasting&#10;• Mixed forecasting refers to the use of a combination of forecasting&#10;techniques.&#10;• The actual forecas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744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orecasting Services&#10;• The corporate need to forecast currency values has prompted some&#10;consulting firms and investment b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172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orecasting Services&#10;• One way to determine whether a forecasting service is valuable is to&#10;compare the accuracy of its f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4160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Evaluation of Forecast Performance&#10;• An MNC that forecasts exchange rates should monitor its&#10;performance over time to det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62" y="104932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9101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Evaluation of Forecast Performance&#10;• One measure of forecast performance is the absolute forecast error&#10;as a percentage of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8571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Evaluation of Forecast Performance&#10;Using the Forward Rate as a Forecast for the British Pound&#10;0.00&#10;0.05&#10;0.10&#10;0.15&#10;0.20&#10;0.2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261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Evaluation of Forecast Performance&#10;• The ability to forecast currency values may vary with the currency of&#10;concern.&#10;• In p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027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art III&#10;Exchange Rate Risk Management&#10;Information on existing and&#10;anticipated economic conditions of&#10;various countries a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9678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Evaluation of Forecast Performance&#10;Mean Absolute Forecast Error&#10;Currency as a Percent of the Realized Value&#10;1974-1998 1974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6486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orecast Bias&#10;• If the forecast errors are consistently positive or negative over time,&#10;then there is a bias in the forec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5172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orecast Bias&#10;Using the Forward Rate as a Forecast for the British Pound&#10;$1.00&#10;$1.20&#10;$1.40&#10;$1.60&#10;$1.80&#10;$2.00&#10;$2.20&#10;$2.40&#10;$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8341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orecast Bias&#10;• The following regression model can be used to test for forecast bias:&#10;realized = a0 + a1 × forecast + µ&#10;•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9980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Graphic Evaluation of Forecast Performance&#10;Perfect&#10;forecast line&#10;x z&#10;x&#10;zRealizedValue&#10;Predicted Value&#10;Region of downward b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6299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Graphic Evaluation of Forecast Performance&#10;Using the Forward Rate as a Forecast for the British Pound&#10;RealizedSpotRate&#10;$1.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2295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Graphic Evaluation&#10;of Forecast Performance&#10;• If the points appear to be scattered evenly on both sides of the&#10;perfect for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4384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omparison of&#10;Forecasting Techniques&#10;• The different forecasting techniques can be evaluated&#10;• graphically - by comparin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9793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orecasting Under Market Efficiency&#10;• If the foreign exchange market is weak-form efficient, then the&#10;current exchange ra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4151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Forecasting Under Market Efficiency&#10;• If the market is strong-form efficient, then all the relevant public and&#10;private inf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367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hapter Objectives&#10;• To explain how firms can benefit from forecasting exchange rates;&#10;• To describe the common technique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502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Forecasting Under Market Efficiency&#10;• Nevertheless, MNCs may still find forecasting worthwhile, since their&#10;goal is not t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8007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Exchange Rate Volatility&#10;• MNCs also forecast exchange rate volatility. This enables them to&#10;specify a range (confidence 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3678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Exchange Rate Volatility&#10; the use of a historical time series of volatilities (there may be a pattern in&#10;how the exchang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9898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Application of Exchange Rate Forecasting&#10;to the Asian Crisis&#10;• Before the crisis, the spot rate served as a reasonable pr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4663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Application of Exchange Rate Forecasting&#10;to the Asian Crisis&#10;• The large amount of foreign investment and the fear of a m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1416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Impact of Forecasted Exchange Rates&#10;on an MNC’s Value&#10;( ) ( )[ ]&#10;( )∑&#10;∑&#10;&#10;&#10;&#10;&#10;&#10;&#10;&#10;&#10;&#10;&#10;&#10;&#10;&#10;&#10;+&#10;×&#10;=&#10;n&#10;t&#10;t&#10;m&#10;j&#10;tjtj&#10;k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6255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hapter Review&#10;• Why Firms Forecast Exchange Rates&#10;• Forecasting Techniques&#10;• Technical Forecasting&#10;• Fundamental Forecas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9988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hapter Review&#10;• Evaluation of Forecast Performance&#10;• Forecast Accuracy Over Time&#10;• Forecast Accuracy Among Currencies&#10;• 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2303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hapter Review&#10;• Forecasting Under Market Efficiency&#10;• Exchange Rate Volatility&#10;• Application of Exchange Rate Forecasting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50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Why Firms Forecast&#10;Exchange Rates&#10;• MNCs need exchange rate forecasts for their:&#10;• hedging decisions,&#10;• short-term financ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771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orecasting Techniques&#10;• The numerous methods available for forecasting exchange rates can&#10;be categorized into four gener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791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echnical Forecasting&#10;• Technical forecasting involves the use of historical data to predict&#10;future values. It includes s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185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echnical Forecasting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478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undamental Forecasting&#10;• Fundamental forecasting is based on the fundamental relationships&#10;between economic variables and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526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undamental Forecasting&#10;• Known relationships like the PPP can be used for the regression&#10;models. However, problems may a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276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0</Words>
  <Application>Microsoft Office PowerPoint</Application>
  <PresentationFormat>Widescreen</PresentationFormat>
  <Paragraphs>0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UOS Sub-Campus Bhakkar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Saeed Ahmad</dc:creator>
  <cp:lastModifiedBy>Saeed Ahmad</cp:lastModifiedBy>
  <cp:revision>16</cp:revision>
  <dcterms:created xsi:type="dcterms:W3CDTF">2020-05-06T19:38:31Z</dcterms:created>
  <dcterms:modified xsi:type="dcterms:W3CDTF">2020-05-07T05:12:20Z</dcterms:modified>
</cp:coreProperties>
</file>