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1296"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8046C0-5769-46A3-8A3B-C8D574DFE251}" type="datetimeFigureOut">
              <a:rPr lang="en-US" smtClean="0"/>
              <a:t>11-Nov-20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70A653-AC74-4435-8BE4-5D7BB01CF485}" type="slidenum">
              <a:rPr lang="en-US" smtClean="0"/>
              <a:t>‹#›</a:t>
            </a:fld>
            <a:endParaRPr lang="en-US"/>
          </a:p>
        </p:txBody>
      </p:sp>
    </p:spTree>
    <p:extLst>
      <p:ext uri="{BB962C8B-B14F-4D97-AF65-F5344CB8AC3E}">
        <p14:creationId xmlns:p14="http://schemas.microsoft.com/office/powerpoint/2010/main" val="2560389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F9F2DD-31C4-489A-AB37-0E8A9B8A1083}" type="slidenum">
              <a:rPr lang="en-US"/>
              <a:pPr/>
              <a:t>2</a:t>
            </a:fld>
            <a:endParaRPr lang="en-US"/>
          </a:p>
        </p:txBody>
      </p:sp>
      <p:sp>
        <p:nvSpPr>
          <p:cNvPr id="36866" name="Rectangle 2"/>
          <p:cNvSpPr>
            <a:spLocks noChangeArrowheads="1" noTextEdit="1"/>
          </p:cNvSpPr>
          <p:nvPr>
            <p:ph type="sldImg"/>
          </p:nvPr>
        </p:nvSpPr>
        <p:spPr>
          <a:ln/>
        </p:spPr>
      </p:sp>
      <p:sp>
        <p:nvSpPr>
          <p:cNvPr id="36867" name="Rectangle 3"/>
          <p:cNvSpPr>
            <a:spLocks noGrp="1" noChangeArrowheads="1"/>
          </p:cNvSpPr>
          <p:nvPr>
            <p:ph type="body" idx="1"/>
          </p:nvPr>
        </p:nvSpPr>
        <p:spPr/>
        <p:txBody>
          <a:bodyPr/>
          <a:lstStyle/>
          <a:p>
            <a:r>
              <a:rPr lang="en-US"/>
              <a:t>Given the truth of all its premises, the truth of a valid deductive arguments conclusion follows with certainty</a:t>
            </a:r>
          </a:p>
          <a:p>
            <a:endParaRPr lang="en-US"/>
          </a:p>
          <a:p>
            <a:r>
              <a:rPr lang="en-US"/>
              <a:t>given the truth of all of its premises, the truth of an inductive argument’s conclusion follows with at most high probability</a:t>
            </a:r>
          </a:p>
          <a:p>
            <a:endParaRPr lang="en-US"/>
          </a:p>
          <a:p>
            <a:r>
              <a:rPr lang="en-US"/>
              <a:t>deduction argues from a given model’s general principles to specific cases of expected data</a:t>
            </a:r>
          </a:p>
          <a:p>
            <a:endParaRPr lang="en-US"/>
          </a:p>
          <a:p>
            <a:r>
              <a:rPr lang="en-US"/>
              <a:t>induction argues in the opposite direction, from actual data to an inferred model</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A150DE-4865-45BD-A911-5B29C907B6E9}" type="slidenum">
              <a:rPr lang="en-US"/>
              <a:pPr/>
              <a:t>3</a:t>
            </a:fld>
            <a:endParaRPr lang="en-US"/>
          </a:p>
        </p:txBody>
      </p:sp>
      <p:sp>
        <p:nvSpPr>
          <p:cNvPr id="39938" name="Rectangle 2"/>
          <p:cNvSpPr>
            <a:spLocks noChangeArrowheads="1" noTextEdit="1"/>
          </p:cNvSpPr>
          <p:nvPr>
            <p:ph type="sldImg"/>
          </p:nvPr>
        </p:nvSpPr>
        <p:spPr>
          <a:ln/>
        </p:spPr>
      </p:sp>
      <p:sp>
        <p:nvSpPr>
          <p:cNvPr id="39939" name="Rectangle 3"/>
          <p:cNvSpPr>
            <a:spLocks noGrp="1" noChangeArrowheads="1"/>
          </p:cNvSpPr>
          <p:nvPr>
            <p:ph type="body" idx="1"/>
          </p:nvPr>
        </p:nvSpPr>
        <p:spPr/>
        <p:txBody>
          <a:bodyPr/>
          <a:lstStyle/>
          <a:p>
            <a:r>
              <a:rPr lang="en-US"/>
              <a:t>Given the truth of all its premises, the truth of a valid deductive arguments conclusion follows with certainty</a:t>
            </a:r>
          </a:p>
          <a:p>
            <a:endParaRPr lang="en-US"/>
          </a:p>
          <a:p>
            <a:r>
              <a:rPr lang="en-US"/>
              <a:t>given the truth of all of its premises, the truth of an inductive argument’s conclusion follows with at most high probability</a:t>
            </a:r>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EFB583-66D4-4BBF-BC95-EB1A3907E7EE}" type="slidenum">
              <a:rPr lang="en-US"/>
              <a:pPr/>
              <a:t>4</a:t>
            </a:fld>
            <a:endParaRPr lang="en-US"/>
          </a:p>
        </p:txBody>
      </p:sp>
      <p:sp>
        <p:nvSpPr>
          <p:cNvPr id="44034" name="Rectangle 2"/>
          <p:cNvSpPr>
            <a:spLocks noChangeArrowheads="1" noTextEdit="1"/>
          </p:cNvSpPr>
          <p:nvPr>
            <p:ph type="sldImg"/>
          </p:nvPr>
        </p:nvSpPr>
        <p:spPr>
          <a:ln/>
        </p:spPr>
      </p:sp>
      <p:sp>
        <p:nvSpPr>
          <p:cNvPr id="44035" name="Rectangle 3"/>
          <p:cNvSpPr>
            <a:spLocks noGrp="1" noChangeArrowheads="1"/>
          </p:cNvSpPr>
          <p:nvPr>
            <p:ph type="body" idx="1"/>
          </p:nvPr>
        </p:nvSpPr>
        <p:spPr/>
        <p:txBody>
          <a:bodyPr/>
          <a:lstStyle/>
          <a:p>
            <a:r>
              <a:rPr lang="en-US"/>
              <a:t>Given the truth of all its premises, the truth of a valid deductive arguments conclusion follows with certainty</a:t>
            </a:r>
          </a:p>
          <a:p>
            <a:endParaRPr lang="en-US"/>
          </a:p>
          <a:p>
            <a:r>
              <a:rPr lang="en-US"/>
              <a:t>given the truth of all of its premises, the truth of an inductive argument’s conclusion follows with at most high probability</a:t>
            </a:r>
          </a:p>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1AB6D4-7BDC-47A0-AC28-B8FCE76A3277}" type="slidenum">
              <a:rPr lang="en-US"/>
              <a:pPr/>
              <a:t>5</a:t>
            </a:fld>
            <a:endParaRPr lang="en-US"/>
          </a:p>
        </p:txBody>
      </p:sp>
      <p:sp>
        <p:nvSpPr>
          <p:cNvPr id="40962" name="Rectangle 2"/>
          <p:cNvSpPr>
            <a:spLocks noChangeArrowheads="1" noTextEdit="1"/>
          </p:cNvSpPr>
          <p:nvPr>
            <p:ph type="sldImg"/>
          </p:nvPr>
        </p:nvSpPr>
        <p:spPr>
          <a:ln/>
        </p:spPr>
      </p:sp>
      <p:sp>
        <p:nvSpPr>
          <p:cNvPr id="40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D692DEDA-CC16-4DA5-AD4C-09B6098F4A1B}" type="slidenum">
              <a:rPr lang="en-US"/>
              <a:pPr/>
              <a:t>18</a:t>
            </a:fld>
            <a:endParaRPr lang="en-US"/>
          </a:p>
        </p:txBody>
      </p:sp>
      <p:sp>
        <p:nvSpPr>
          <p:cNvPr id="14338" name="Rectangle 2"/>
          <p:cNvSpPr>
            <a:spLocks noChangeArrowheads="1" noTextEdit="1"/>
          </p:cNvSpPr>
          <p:nvPr>
            <p:ph type="sldImg"/>
          </p:nvPr>
        </p:nvSpPr>
        <p:spPr>
          <a:ln/>
        </p:spPr>
      </p:sp>
      <p:sp>
        <p:nvSpPr>
          <p:cNvPr id="14339" name="Rectangle 3"/>
          <p:cNvSpPr>
            <a:spLocks noGrp="1" noChangeArrowheads="1"/>
          </p:cNvSpPr>
          <p:nvPr>
            <p:ph type="body" idx="1"/>
          </p:nvPr>
        </p:nvSpPr>
        <p:spPr/>
        <p:txBody>
          <a:bodyPr/>
          <a:lstStyle/>
          <a:p>
            <a:r>
              <a:rPr lang="en-US"/>
              <a:t>Statue of Hume, Edinburgh</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31160030-BF0F-4F72-B864-9DB425057A78}" type="slidenum">
              <a:rPr lang="en-US"/>
              <a:pPr/>
              <a:t>20</a:t>
            </a:fld>
            <a:endParaRPr lang="en-US"/>
          </a:p>
        </p:txBody>
      </p:sp>
      <p:sp>
        <p:nvSpPr>
          <p:cNvPr id="17410" name="Rectangle 2"/>
          <p:cNvSpPr>
            <a:spLocks noChangeArrowheads="1" noTextEdit="1"/>
          </p:cNvSpPr>
          <p:nvPr>
            <p:ph type="sldImg"/>
          </p:nvPr>
        </p:nvSpPr>
        <p:spPr>
          <a:ln/>
        </p:spPr>
      </p:sp>
      <p:sp>
        <p:nvSpPr>
          <p:cNvPr id="17411" name="Rectangle 3"/>
          <p:cNvSpPr>
            <a:spLocks noGrp="1" noChangeArrowheads="1"/>
          </p:cNvSpPr>
          <p:nvPr>
            <p:ph type="body" idx="1"/>
          </p:nvPr>
        </p:nvSpPr>
        <p:spPr/>
        <p:txBody>
          <a:bodyPr/>
          <a:lstStyle/>
          <a:p>
            <a:r>
              <a:rPr lang="en-US"/>
              <a:t>Hume Tower, University of Edinburgh</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A5F927-20F6-4983-9B60-42A6FBDBA23B}" type="datetimeFigureOut">
              <a:rPr lang="en-US" smtClean="0"/>
              <a:t>11-Nov-20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C48F09-1E39-4B8D-840C-E46DB2D6C100}" type="slidenum">
              <a:rPr lang="en-US" smtClean="0"/>
              <a:t>‹#›</a:t>
            </a:fld>
            <a:endParaRPr lang="en-US"/>
          </a:p>
        </p:txBody>
      </p:sp>
    </p:spTree>
    <p:extLst>
      <p:ext uri="{BB962C8B-B14F-4D97-AF65-F5344CB8AC3E}">
        <p14:creationId xmlns:p14="http://schemas.microsoft.com/office/powerpoint/2010/main" val="4014266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A5F927-20F6-4983-9B60-42A6FBDBA23B}" type="datetimeFigureOut">
              <a:rPr lang="en-US" smtClean="0"/>
              <a:t>11-Nov-20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C48F09-1E39-4B8D-840C-E46DB2D6C100}" type="slidenum">
              <a:rPr lang="en-US" smtClean="0"/>
              <a:t>‹#›</a:t>
            </a:fld>
            <a:endParaRPr lang="en-US"/>
          </a:p>
        </p:txBody>
      </p:sp>
    </p:spTree>
    <p:extLst>
      <p:ext uri="{BB962C8B-B14F-4D97-AF65-F5344CB8AC3E}">
        <p14:creationId xmlns:p14="http://schemas.microsoft.com/office/powerpoint/2010/main" val="1992884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A5F927-20F6-4983-9B60-42A6FBDBA23B}" type="datetimeFigureOut">
              <a:rPr lang="en-US" smtClean="0"/>
              <a:t>11-Nov-20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C48F09-1E39-4B8D-840C-E46DB2D6C100}" type="slidenum">
              <a:rPr lang="en-US" smtClean="0"/>
              <a:t>‹#›</a:t>
            </a:fld>
            <a:endParaRPr lang="en-US"/>
          </a:p>
        </p:txBody>
      </p:sp>
    </p:spTree>
    <p:extLst>
      <p:ext uri="{BB962C8B-B14F-4D97-AF65-F5344CB8AC3E}">
        <p14:creationId xmlns:p14="http://schemas.microsoft.com/office/powerpoint/2010/main" val="1663468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828800"/>
            <a:ext cx="37719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828800"/>
            <a:ext cx="37719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13716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5560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718300" y="6248400"/>
            <a:ext cx="1905000" cy="457200"/>
          </a:xfrm>
        </p:spPr>
        <p:txBody>
          <a:bodyPr/>
          <a:lstStyle>
            <a:lvl1pPr>
              <a:defRPr/>
            </a:lvl1pPr>
          </a:lstStyle>
          <a:p>
            <a:fld id="{DC7A8CFB-FC24-4E03-BCAD-219AF6C31E8F}" type="slidenum">
              <a:rPr lang="en-US"/>
              <a:pPr/>
              <a:t>‹#›</a:t>
            </a:fld>
            <a:endParaRPr lang="en-US"/>
          </a:p>
        </p:txBody>
      </p:sp>
    </p:spTree>
    <p:extLst>
      <p:ext uri="{BB962C8B-B14F-4D97-AF65-F5344CB8AC3E}">
        <p14:creationId xmlns:p14="http://schemas.microsoft.com/office/powerpoint/2010/main" val="1030784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28800"/>
            <a:ext cx="37719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10100" y="1828800"/>
            <a:ext cx="37719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13716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5560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718300" y="6248400"/>
            <a:ext cx="1905000" cy="457200"/>
          </a:xfrm>
        </p:spPr>
        <p:txBody>
          <a:bodyPr/>
          <a:lstStyle>
            <a:lvl1pPr>
              <a:defRPr/>
            </a:lvl1pPr>
          </a:lstStyle>
          <a:p>
            <a:fld id="{09B86233-D8D5-4093-845E-0FCD38E85F4B}" type="slidenum">
              <a:rPr lang="en-US"/>
              <a:pPr/>
              <a:t>‹#›</a:t>
            </a:fld>
            <a:endParaRPr lang="en-US"/>
          </a:p>
        </p:txBody>
      </p:sp>
    </p:spTree>
    <p:extLst>
      <p:ext uri="{BB962C8B-B14F-4D97-AF65-F5344CB8AC3E}">
        <p14:creationId xmlns:p14="http://schemas.microsoft.com/office/powerpoint/2010/main" val="2869586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A5F927-20F6-4983-9B60-42A6FBDBA23B}" type="datetimeFigureOut">
              <a:rPr lang="en-US" smtClean="0"/>
              <a:t>11-Nov-20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C48F09-1E39-4B8D-840C-E46DB2D6C100}" type="slidenum">
              <a:rPr lang="en-US" smtClean="0"/>
              <a:t>‹#›</a:t>
            </a:fld>
            <a:endParaRPr lang="en-US"/>
          </a:p>
        </p:txBody>
      </p:sp>
    </p:spTree>
    <p:extLst>
      <p:ext uri="{BB962C8B-B14F-4D97-AF65-F5344CB8AC3E}">
        <p14:creationId xmlns:p14="http://schemas.microsoft.com/office/powerpoint/2010/main" val="3436541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A5F927-20F6-4983-9B60-42A6FBDBA23B}" type="datetimeFigureOut">
              <a:rPr lang="en-US" smtClean="0"/>
              <a:t>11-Nov-20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C48F09-1E39-4B8D-840C-E46DB2D6C100}" type="slidenum">
              <a:rPr lang="en-US" smtClean="0"/>
              <a:t>‹#›</a:t>
            </a:fld>
            <a:endParaRPr lang="en-US"/>
          </a:p>
        </p:txBody>
      </p:sp>
    </p:spTree>
    <p:extLst>
      <p:ext uri="{BB962C8B-B14F-4D97-AF65-F5344CB8AC3E}">
        <p14:creationId xmlns:p14="http://schemas.microsoft.com/office/powerpoint/2010/main" val="3605602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A5F927-20F6-4983-9B60-42A6FBDBA23B}" type="datetimeFigureOut">
              <a:rPr lang="en-US" smtClean="0"/>
              <a:t>11-Nov-20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C48F09-1E39-4B8D-840C-E46DB2D6C100}" type="slidenum">
              <a:rPr lang="en-US" smtClean="0"/>
              <a:t>‹#›</a:t>
            </a:fld>
            <a:endParaRPr lang="en-US"/>
          </a:p>
        </p:txBody>
      </p:sp>
    </p:spTree>
    <p:extLst>
      <p:ext uri="{BB962C8B-B14F-4D97-AF65-F5344CB8AC3E}">
        <p14:creationId xmlns:p14="http://schemas.microsoft.com/office/powerpoint/2010/main" val="3640689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A5F927-20F6-4983-9B60-42A6FBDBA23B}" type="datetimeFigureOut">
              <a:rPr lang="en-US" smtClean="0"/>
              <a:t>11-Nov-20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C48F09-1E39-4B8D-840C-E46DB2D6C100}" type="slidenum">
              <a:rPr lang="en-US" smtClean="0"/>
              <a:t>‹#›</a:t>
            </a:fld>
            <a:endParaRPr lang="en-US"/>
          </a:p>
        </p:txBody>
      </p:sp>
    </p:spTree>
    <p:extLst>
      <p:ext uri="{BB962C8B-B14F-4D97-AF65-F5344CB8AC3E}">
        <p14:creationId xmlns:p14="http://schemas.microsoft.com/office/powerpoint/2010/main" val="235206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A5F927-20F6-4983-9B60-42A6FBDBA23B}" type="datetimeFigureOut">
              <a:rPr lang="en-US" smtClean="0"/>
              <a:t>11-Nov-20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C48F09-1E39-4B8D-840C-E46DB2D6C100}" type="slidenum">
              <a:rPr lang="en-US" smtClean="0"/>
              <a:t>‹#›</a:t>
            </a:fld>
            <a:endParaRPr lang="en-US"/>
          </a:p>
        </p:txBody>
      </p:sp>
    </p:spTree>
    <p:extLst>
      <p:ext uri="{BB962C8B-B14F-4D97-AF65-F5344CB8AC3E}">
        <p14:creationId xmlns:p14="http://schemas.microsoft.com/office/powerpoint/2010/main" val="171596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A5F927-20F6-4983-9B60-42A6FBDBA23B}" type="datetimeFigureOut">
              <a:rPr lang="en-US" smtClean="0"/>
              <a:t>11-Nov-20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C48F09-1E39-4B8D-840C-E46DB2D6C100}" type="slidenum">
              <a:rPr lang="en-US" smtClean="0"/>
              <a:t>‹#›</a:t>
            </a:fld>
            <a:endParaRPr lang="en-US"/>
          </a:p>
        </p:txBody>
      </p:sp>
    </p:spTree>
    <p:extLst>
      <p:ext uri="{BB962C8B-B14F-4D97-AF65-F5344CB8AC3E}">
        <p14:creationId xmlns:p14="http://schemas.microsoft.com/office/powerpoint/2010/main" val="2497605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A5F927-20F6-4983-9B60-42A6FBDBA23B}" type="datetimeFigureOut">
              <a:rPr lang="en-US" smtClean="0"/>
              <a:t>11-Nov-20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C48F09-1E39-4B8D-840C-E46DB2D6C100}" type="slidenum">
              <a:rPr lang="en-US" smtClean="0"/>
              <a:t>‹#›</a:t>
            </a:fld>
            <a:endParaRPr lang="en-US"/>
          </a:p>
        </p:txBody>
      </p:sp>
    </p:spTree>
    <p:extLst>
      <p:ext uri="{BB962C8B-B14F-4D97-AF65-F5344CB8AC3E}">
        <p14:creationId xmlns:p14="http://schemas.microsoft.com/office/powerpoint/2010/main" val="263167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A5F927-20F6-4983-9B60-42A6FBDBA23B}" type="datetimeFigureOut">
              <a:rPr lang="en-US" smtClean="0"/>
              <a:t>11-Nov-20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C48F09-1E39-4B8D-840C-E46DB2D6C100}" type="slidenum">
              <a:rPr lang="en-US" smtClean="0"/>
              <a:t>‹#›</a:t>
            </a:fld>
            <a:endParaRPr lang="en-US"/>
          </a:p>
        </p:txBody>
      </p:sp>
    </p:spTree>
    <p:extLst>
      <p:ext uri="{BB962C8B-B14F-4D97-AF65-F5344CB8AC3E}">
        <p14:creationId xmlns:p14="http://schemas.microsoft.com/office/powerpoint/2010/main" val="2249042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A5F927-20F6-4983-9B60-42A6FBDBA23B}" type="datetimeFigureOut">
              <a:rPr lang="en-US" smtClean="0"/>
              <a:t>11-Nov-20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C48F09-1E39-4B8D-840C-E46DB2D6C100}" type="slidenum">
              <a:rPr lang="en-US" smtClean="0"/>
              <a:t>‹#›</a:t>
            </a:fld>
            <a:endParaRPr lang="en-US"/>
          </a:p>
        </p:txBody>
      </p:sp>
    </p:spTree>
    <p:extLst>
      <p:ext uri="{BB962C8B-B14F-4D97-AF65-F5344CB8AC3E}">
        <p14:creationId xmlns:p14="http://schemas.microsoft.com/office/powerpoint/2010/main" val="33848792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Inductive VS Deductive approaches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54683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t>The basis of induction: Aristotle</a:t>
            </a:r>
          </a:p>
        </p:txBody>
      </p:sp>
      <p:sp>
        <p:nvSpPr>
          <p:cNvPr id="49155" name="Rectangle 3"/>
          <p:cNvSpPr>
            <a:spLocks noGrp="1" noChangeArrowheads="1"/>
          </p:cNvSpPr>
          <p:nvPr>
            <p:ph type="body" idx="1"/>
          </p:nvPr>
        </p:nvSpPr>
        <p:spPr/>
        <p:txBody>
          <a:bodyPr/>
          <a:lstStyle/>
          <a:p>
            <a:r>
              <a:rPr lang="en-US"/>
              <a:t>Enumerative induction (</a:t>
            </a:r>
            <a:r>
              <a:rPr lang="en-US" i="1"/>
              <a:t>Prior Analytics</a:t>
            </a:r>
            <a:r>
              <a:rPr lang="en-US"/>
              <a:t>).  Statements about individual objects provide the basis or premises for a general conclusion:</a:t>
            </a:r>
          </a:p>
          <a:p>
            <a:pPr lvl="1"/>
            <a:r>
              <a:rPr lang="en-US"/>
              <a:t>from observing numerous adult humans, an inductive argument could conclude that all humans have 32 teeth</a:t>
            </a:r>
          </a:p>
        </p:txBody>
      </p:sp>
    </p:spTree>
    <p:extLst>
      <p:ext uri="{BB962C8B-B14F-4D97-AF65-F5344CB8AC3E}">
        <p14:creationId xmlns:p14="http://schemas.microsoft.com/office/powerpoint/2010/main" val="3558304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t>The basis of induction: Aristotle</a:t>
            </a:r>
          </a:p>
        </p:txBody>
      </p:sp>
      <p:sp>
        <p:nvSpPr>
          <p:cNvPr id="50179" name="Rectangle 3"/>
          <p:cNvSpPr>
            <a:spLocks noGrp="1" noChangeArrowheads="1"/>
          </p:cNvSpPr>
          <p:nvPr>
            <p:ph type="body" idx="1"/>
          </p:nvPr>
        </p:nvSpPr>
        <p:spPr>
          <a:xfrm>
            <a:off x="685800" y="1981200"/>
            <a:ext cx="8001000" cy="4114800"/>
          </a:xfrm>
        </p:spPr>
        <p:txBody>
          <a:bodyPr/>
          <a:lstStyle/>
          <a:p>
            <a:r>
              <a:rPr lang="en-US"/>
              <a:t>Intuitive induction (</a:t>
            </a:r>
            <a:r>
              <a:rPr lang="en-US" i="1"/>
              <a:t>Posterior Analytics</a:t>
            </a:r>
            <a:r>
              <a:rPr lang="en-US"/>
              <a:t>).  Direct intuition of the general principles exemplified in the data:</a:t>
            </a:r>
          </a:p>
          <a:p>
            <a:pPr lvl="1"/>
            <a:r>
              <a:rPr lang="en-US"/>
              <a:t>bright side of the mood always faces the sun, so the moon shines because of reflected sunlight</a:t>
            </a:r>
          </a:p>
        </p:txBody>
      </p:sp>
    </p:spTree>
    <p:extLst>
      <p:ext uri="{BB962C8B-B14F-4D97-AF65-F5344CB8AC3E}">
        <p14:creationId xmlns:p14="http://schemas.microsoft.com/office/powerpoint/2010/main" val="2166125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effectLst>
                  <a:outerShdw blurRad="38100" dist="38100" dir="2700000" algn="tl">
                    <a:srgbClr val="000000"/>
                  </a:outerShdw>
                </a:effectLst>
              </a:rPr>
              <a:t>Empiricism</a:t>
            </a:r>
          </a:p>
        </p:txBody>
      </p:sp>
      <p:sp>
        <p:nvSpPr>
          <p:cNvPr id="2051" name="Rectangle 3"/>
          <p:cNvSpPr>
            <a:spLocks noGrp="1" noChangeArrowheads="1"/>
          </p:cNvSpPr>
          <p:nvPr>
            <p:ph type="subTitle" idx="1"/>
          </p:nvPr>
        </p:nvSpPr>
        <p:spPr/>
        <p:txBody>
          <a:bodyPr/>
          <a:lstStyle/>
          <a:p>
            <a:r>
              <a:rPr lang="en-US">
                <a:effectLst>
                  <a:outerShdw blurRad="38100" dist="38100" dir="2700000" algn="tl">
                    <a:srgbClr val="000000"/>
                  </a:outerShdw>
                </a:effectLst>
              </a:rPr>
              <a:t> </a:t>
            </a:r>
          </a:p>
        </p:txBody>
      </p:sp>
    </p:spTree>
    <p:extLst>
      <p:ext uri="{BB962C8B-B14F-4D97-AF65-F5344CB8AC3E}">
        <p14:creationId xmlns:p14="http://schemas.microsoft.com/office/powerpoint/2010/main" val="3210533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Concept Empiricism</a:t>
            </a:r>
          </a:p>
        </p:txBody>
      </p:sp>
      <p:sp>
        <p:nvSpPr>
          <p:cNvPr id="7171" name="Rectangle 3"/>
          <p:cNvSpPr>
            <a:spLocks noGrp="1" noChangeArrowheads="1"/>
          </p:cNvSpPr>
          <p:nvPr>
            <p:ph type="body" sz="half" idx="1"/>
          </p:nvPr>
        </p:nvSpPr>
        <p:spPr>
          <a:xfrm>
            <a:off x="685800" y="1828800"/>
            <a:ext cx="5181600" cy="3657600"/>
          </a:xfrm>
        </p:spPr>
        <p:txBody>
          <a:bodyPr/>
          <a:lstStyle/>
          <a:p>
            <a:r>
              <a:rPr lang="en-US" sz="2400"/>
              <a:t>All concepts from experience; none innate</a:t>
            </a:r>
          </a:p>
          <a:p>
            <a:r>
              <a:rPr lang="en-US" sz="2400"/>
              <a:t>Hume: “. . . all our ideas are nothing but copies of our impressions, or, in other words, that it is impossible for us to think of anything, which we have not antecedently felt, either by our external or internal senses.”</a:t>
            </a:r>
            <a:endParaRPr lang="en-US" sz="2400">
              <a:latin typeface="Times" charset="0"/>
            </a:endParaRPr>
          </a:p>
        </p:txBody>
      </p:sp>
      <p:pic>
        <p:nvPicPr>
          <p:cNvPr id="7173" name="Picture 5" descr=" hume1.jpg                                                      0001E68EMacintosh HD                   B86CF331:"/>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943600" y="1828800"/>
            <a:ext cx="2557463" cy="3657600"/>
          </a:xfrm>
        </p:spPr>
      </p:pic>
    </p:spTree>
    <p:extLst>
      <p:ext uri="{BB962C8B-B14F-4D97-AF65-F5344CB8AC3E}">
        <p14:creationId xmlns:p14="http://schemas.microsoft.com/office/powerpoint/2010/main" val="983775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Judgment Empiricism</a:t>
            </a:r>
          </a:p>
        </p:txBody>
      </p:sp>
      <p:sp>
        <p:nvSpPr>
          <p:cNvPr id="8196" name="Rectangle 4"/>
          <p:cNvSpPr>
            <a:spLocks noGrp="1" noChangeArrowheads="1"/>
          </p:cNvSpPr>
          <p:nvPr>
            <p:ph type="body" sz="half" idx="2"/>
          </p:nvPr>
        </p:nvSpPr>
        <p:spPr/>
        <p:txBody>
          <a:bodyPr/>
          <a:lstStyle/>
          <a:p>
            <a:r>
              <a:rPr lang="en-US" sz="2800"/>
              <a:t>All knowledge of the world comes from experience</a:t>
            </a:r>
          </a:p>
          <a:p>
            <a:pPr>
              <a:buFontTx/>
              <a:buNone/>
            </a:pPr>
            <a:endParaRPr lang="en-US" sz="2800"/>
          </a:p>
          <a:p>
            <a:r>
              <a:rPr lang="en-US" sz="2800"/>
              <a:t>There are no synthetic </a:t>
            </a:r>
            <a:r>
              <a:rPr lang="en-US" sz="2800" i="1"/>
              <a:t>a priori</a:t>
            </a:r>
            <a:r>
              <a:rPr lang="en-US" sz="2800"/>
              <a:t> truths</a:t>
            </a:r>
          </a:p>
        </p:txBody>
      </p:sp>
      <p:pic>
        <p:nvPicPr>
          <p:cNvPr id="8199" name="Picture 7" descr="&#10;locke2.jpg                                                     0001E68EMacintosh HD                   B86CF331:"/>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025525" y="1828800"/>
            <a:ext cx="3090863" cy="3657600"/>
          </a:xfrm>
        </p:spPr>
      </p:pic>
    </p:spTree>
    <p:extLst>
      <p:ext uri="{BB962C8B-B14F-4D97-AF65-F5344CB8AC3E}">
        <p14:creationId xmlns:p14="http://schemas.microsoft.com/office/powerpoint/2010/main" val="3838174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Concept —&gt; Judgment</a:t>
            </a:r>
          </a:p>
        </p:txBody>
      </p:sp>
      <p:sp>
        <p:nvSpPr>
          <p:cNvPr id="9219" name="Rectangle 3"/>
          <p:cNvSpPr>
            <a:spLocks noGrp="1" noChangeArrowheads="1"/>
          </p:cNvSpPr>
          <p:nvPr>
            <p:ph type="body" idx="1"/>
          </p:nvPr>
        </p:nvSpPr>
        <p:spPr>
          <a:xfrm>
            <a:off x="685800" y="1828800"/>
            <a:ext cx="7696200" cy="4572000"/>
          </a:xfrm>
        </p:spPr>
        <p:txBody>
          <a:bodyPr/>
          <a:lstStyle/>
          <a:p>
            <a:r>
              <a:rPr lang="en-US" sz="2000"/>
              <a:t>Locke: “Had those who would persuade us that there are innate principles not taken them together in gross, but considered separately the parts out of which those propositions are made, they would not, perhaps, have been so forward to believe they were innate. Since, if the ideas which made up those truths were not, it was impossible that the propositions made up of them should be innate, or our knowledge of them be born with us. For, if the ideas be not innate, there was a time when the mind was without those principles; and then they will not be innate, but be derived from some other original. For, where the ideas themselves are not, there can be no knowledge, no assent, no mental or verbal propositions about them.”</a:t>
            </a:r>
            <a:endParaRPr lang="en-US" sz="2800">
              <a:solidFill>
                <a:srgbClr val="000000"/>
              </a:solidFill>
              <a:latin typeface="Times" charset="0"/>
            </a:endParaRPr>
          </a:p>
        </p:txBody>
      </p:sp>
    </p:spTree>
    <p:extLst>
      <p:ext uri="{BB962C8B-B14F-4D97-AF65-F5344CB8AC3E}">
        <p14:creationId xmlns:p14="http://schemas.microsoft.com/office/powerpoint/2010/main" val="549514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Two Kinds of Experience</a:t>
            </a:r>
          </a:p>
        </p:txBody>
      </p:sp>
      <p:sp>
        <p:nvSpPr>
          <p:cNvPr id="10243" name="Rectangle 3"/>
          <p:cNvSpPr>
            <a:spLocks noGrp="1" noChangeArrowheads="1"/>
          </p:cNvSpPr>
          <p:nvPr>
            <p:ph type="body" sz="half" idx="1"/>
          </p:nvPr>
        </p:nvSpPr>
        <p:spPr/>
        <p:txBody>
          <a:bodyPr/>
          <a:lstStyle/>
          <a:p>
            <a:r>
              <a:rPr lang="en-US" sz="2800"/>
              <a:t>Sensation</a:t>
            </a:r>
          </a:p>
          <a:p>
            <a:pPr lvl="1"/>
            <a:r>
              <a:rPr lang="en-US" sz="2400"/>
              <a:t>Vision</a:t>
            </a:r>
          </a:p>
          <a:p>
            <a:pPr lvl="1"/>
            <a:r>
              <a:rPr lang="en-US" sz="2400"/>
              <a:t>Hearing</a:t>
            </a:r>
          </a:p>
          <a:p>
            <a:pPr lvl="1"/>
            <a:r>
              <a:rPr lang="en-US" sz="2400"/>
              <a:t>Smell</a:t>
            </a:r>
          </a:p>
          <a:p>
            <a:pPr lvl="1"/>
            <a:r>
              <a:rPr lang="en-US" sz="2400"/>
              <a:t>Taste</a:t>
            </a:r>
          </a:p>
          <a:p>
            <a:pPr lvl="1"/>
            <a:r>
              <a:rPr lang="en-US" sz="2400"/>
              <a:t>Touch</a:t>
            </a:r>
          </a:p>
          <a:p>
            <a:r>
              <a:rPr lang="en-US" sz="2800"/>
              <a:t>Reflection</a:t>
            </a:r>
          </a:p>
        </p:txBody>
      </p:sp>
      <p:pic>
        <p:nvPicPr>
          <p:cNvPr id="10245" name="Picture 5" descr="John_Locke.jpg                                                 0001E68EMacintosh HD                   B86CF331:"/>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124450" y="1828800"/>
            <a:ext cx="2741613" cy="3657600"/>
          </a:xfrm>
        </p:spPr>
      </p:pic>
    </p:spTree>
    <p:extLst>
      <p:ext uri="{BB962C8B-B14F-4D97-AF65-F5344CB8AC3E}">
        <p14:creationId xmlns:p14="http://schemas.microsoft.com/office/powerpoint/2010/main" val="2741364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Kinds of experience</a:t>
            </a:r>
            <a:r>
              <a:rPr lang="en-US" sz="1200"/>
              <a:t>10</a:t>
            </a:r>
            <a:endParaRPr lang="en-US"/>
          </a:p>
        </p:txBody>
      </p:sp>
      <p:sp>
        <p:nvSpPr>
          <p:cNvPr id="11267" name="Rectangle 3"/>
          <p:cNvSpPr>
            <a:spLocks noGrp="1" noChangeArrowheads="1"/>
          </p:cNvSpPr>
          <p:nvPr>
            <p:ph type="body" idx="1"/>
          </p:nvPr>
        </p:nvSpPr>
        <p:spPr/>
        <p:txBody>
          <a:bodyPr/>
          <a:lstStyle/>
          <a:p>
            <a:pPr>
              <a:lnSpc>
                <a:spcPct val="90000"/>
              </a:lnSpc>
            </a:pPr>
            <a:r>
              <a:rPr lang="en-US" sz="2000"/>
              <a:t>Locke: “All ideas come from sensation or reflection. Let us then suppose the mind to be, as we say, white paper, void of all characters, without any ideas:- How comes it to be furnished? Whence comes it by that vast store which the busy and boundless fancy of man has painted on it with an almost endless variety? Whence has it all the materials of reason and knowledge? To this I answer, in one word, from EXPERIENCE. In that all our knowledge is founded; and from that it ultimately derives itself. Our observation employed either, about external sensible objects, or about the internal operations of our minds perceived and reflected on by ourselves, is that which supplies our understandings with all the materials of thinking. These two are the fountains of knowledge, from whence all the ideas we have, or can naturally have, do spring.”</a:t>
            </a:r>
            <a:endParaRPr lang="en-US" sz="2800">
              <a:solidFill>
                <a:srgbClr val="000000"/>
              </a:solidFill>
              <a:latin typeface="Times" charset="0"/>
            </a:endParaRPr>
          </a:p>
        </p:txBody>
      </p:sp>
    </p:spTree>
    <p:extLst>
      <p:ext uri="{BB962C8B-B14F-4D97-AF65-F5344CB8AC3E}">
        <p14:creationId xmlns:p14="http://schemas.microsoft.com/office/powerpoint/2010/main" val="2622201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Distinctions</a:t>
            </a:r>
          </a:p>
        </p:txBody>
      </p:sp>
      <p:sp>
        <p:nvSpPr>
          <p:cNvPr id="12292" name="Rectangle 4"/>
          <p:cNvSpPr>
            <a:spLocks noGrp="1" noChangeArrowheads="1"/>
          </p:cNvSpPr>
          <p:nvPr>
            <p:ph type="body" sz="half" idx="2"/>
          </p:nvPr>
        </p:nvSpPr>
        <p:spPr>
          <a:xfrm>
            <a:off x="3124200" y="1828800"/>
            <a:ext cx="5257800" cy="4191000"/>
          </a:xfrm>
        </p:spPr>
        <p:txBody>
          <a:bodyPr/>
          <a:lstStyle/>
          <a:p>
            <a:r>
              <a:rPr lang="en-US" sz="2800"/>
              <a:t>Impressions —&gt; Ideas</a:t>
            </a:r>
          </a:p>
          <a:p>
            <a:pPr lvl="1"/>
            <a:r>
              <a:rPr lang="en-US" sz="2400"/>
              <a:t>Impressions: received by external or internal senses</a:t>
            </a:r>
          </a:p>
          <a:p>
            <a:pPr lvl="1"/>
            <a:r>
              <a:rPr lang="en-US" sz="2400"/>
              <a:t>Ideas are copies of impressions</a:t>
            </a:r>
          </a:p>
          <a:p>
            <a:r>
              <a:rPr lang="en-US" sz="2800"/>
              <a:t>Simple &amp; Complex Impressions and Ideas</a:t>
            </a:r>
          </a:p>
          <a:p>
            <a:pPr lvl="1"/>
            <a:r>
              <a:rPr lang="en-US" sz="2400"/>
              <a:t>Complex ideas are compounds of other ideas</a:t>
            </a:r>
          </a:p>
          <a:p>
            <a:pPr lvl="1"/>
            <a:r>
              <a:rPr lang="en-US" sz="2400"/>
              <a:t>Simple ideas aren’t</a:t>
            </a:r>
          </a:p>
        </p:txBody>
      </p:sp>
      <p:pic>
        <p:nvPicPr>
          <p:cNvPr id="12293" name="Picture 5" descr="hume statue.jpg                                                0001E68EMacintosh HD                   B86CF331:"/>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685800" y="1828800"/>
            <a:ext cx="2424113" cy="3657600"/>
          </a:xfrm>
        </p:spPr>
      </p:pic>
    </p:spTree>
    <p:extLst>
      <p:ext uri="{BB962C8B-B14F-4D97-AF65-F5344CB8AC3E}">
        <p14:creationId xmlns:p14="http://schemas.microsoft.com/office/powerpoint/2010/main" val="2373023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Simple Ideas</a:t>
            </a:r>
          </a:p>
        </p:txBody>
      </p:sp>
      <p:sp>
        <p:nvSpPr>
          <p:cNvPr id="15363" name="Rectangle 3"/>
          <p:cNvSpPr>
            <a:spLocks noGrp="1" noChangeArrowheads="1"/>
          </p:cNvSpPr>
          <p:nvPr>
            <p:ph type="body" sz="half" idx="1"/>
          </p:nvPr>
        </p:nvSpPr>
        <p:spPr>
          <a:xfrm>
            <a:off x="685800" y="1828800"/>
            <a:ext cx="4648200" cy="4648200"/>
          </a:xfrm>
        </p:spPr>
        <p:txBody>
          <a:bodyPr/>
          <a:lstStyle/>
          <a:p>
            <a:pPr>
              <a:lnSpc>
                <a:spcPct val="90000"/>
              </a:lnSpc>
            </a:pPr>
            <a:r>
              <a:rPr lang="en-US" sz="2800"/>
              <a:t>Simple ideas </a:t>
            </a:r>
          </a:p>
          <a:p>
            <a:pPr lvl="1">
              <a:lnSpc>
                <a:spcPct val="90000"/>
              </a:lnSpc>
            </a:pPr>
            <a:r>
              <a:rPr lang="en-US" sz="2400"/>
              <a:t>come from simple impressions</a:t>
            </a:r>
          </a:p>
          <a:p>
            <a:pPr lvl="1">
              <a:lnSpc>
                <a:spcPct val="90000"/>
              </a:lnSpc>
            </a:pPr>
            <a:r>
              <a:rPr lang="en-US" sz="2400"/>
              <a:t>Represent them exactly</a:t>
            </a:r>
          </a:p>
          <a:p>
            <a:pPr>
              <a:lnSpc>
                <a:spcPct val="90000"/>
              </a:lnSpc>
            </a:pPr>
            <a:r>
              <a:rPr lang="en-US" sz="2800"/>
              <a:t>Hume: "</a:t>
            </a:r>
            <a:r>
              <a:rPr lang="en-US" sz="2800" i="1"/>
              <a:t>all our simple ideas in their first appearance are deriv'd from simple impressions, which are correspondent to them, and which they exactly represent.</a:t>
            </a:r>
            <a:r>
              <a:rPr lang="en-US" sz="2800"/>
              <a:t>"</a:t>
            </a:r>
            <a:r>
              <a:rPr lang="en-US" sz="2800">
                <a:solidFill>
                  <a:srgbClr val="000000"/>
                </a:solidFill>
                <a:latin typeface="Times" charset="0"/>
              </a:rPr>
              <a:t> </a:t>
            </a:r>
          </a:p>
        </p:txBody>
      </p:sp>
      <p:pic>
        <p:nvPicPr>
          <p:cNvPr id="15365" name="Picture 5" descr=" HUME3.jpg                                                      0001E68EMacintosh HD                   B86CF331:"/>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410200" y="2133600"/>
            <a:ext cx="3197225" cy="3657600"/>
          </a:xfrm>
        </p:spPr>
      </p:pic>
    </p:spTree>
    <p:extLst>
      <p:ext uri="{BB962C8B-B14F-4D97-AF65-F5344CB8AC3E}">
        <p14:creationId xmlns:p14="http://schemas.microsoft.com/office/powerpoint/2010/main" val="975553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fontScale="90000"/>
          </a:bodyPr>
          <a:lstStyle/>
          <a:p>
            <a:r>
              <a:rPr lang="en-US"/>
              <a:t>Deductive and Inductive Logic </a:t>
            </a:r>
            <a:r>
              <a:rPr lang="en-US" sz="3200"/>
              <a:t>(distinction #1)</a:t>
            </a:r>
            <a:endParaRPr lang="en-US"/>
          </a:p>
        </p:txBody>
      </p:sp>
      <p:sp>
        <p:nvSpPr>
          <p:cNvPr id="34819" name="Rectangle 3"/>
          <p:cNvSpPr>
            <a:spLocks noGrp="1" noChangeArrowheads="1"/>
          </p:cNvSpPr>
          <p:nvPr>
            <p:ph type="body" idx="1"/>
          </p:nvPr>
        </p:nvSpPr>
        <p:spPr/>
        <p:txBody>
          <a:bodyPr/>
          <a:lstStyle/>
          <a:p>
            <a:r>
              <a:rPr lang="en-US"/>
              <a:t>The conclusion of a deductive argument is already contained implicitly in its premises</a:t>
            </a:r>
            <a:br>
              <a:rPr lang="en-US"/>
            </a:br>
            <a:r>
              <a:rPr lang="en-US"/>
              <a:t/>
            </a:r>
            <a:br>
              <a:rPr lang="en-US"/>
            </a:br>
            <a:endParaRPr lang="en-US"/>
          </a:p>
          <a:p>
            <a:r>
              <a:rPr lang="en-US"/>
              <a:t>The conclusion of an inductive argument goes beyond the information in its premises</a:t>
            </a:r>
          </a:p>
        </p:txBody>
      </p:sp>
    </p:spTree>
    <p:extLst>
      <p:ext uri="{BB962C8B-B14F-4D97-AF65-F5344CB8AC3E}">
        <p14:creationId xmlns:p14="http://schemas.microsoft.com/office/powerpoint/2010/main" val="13703573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481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Empiricists’ Method</a:t>
            </a:r>
          </a:p>
        </p:txBody>
      </p:sp>
      <p:sp>
        <p:nvSpPr>
          <p:cNvPr id="16388" name="Rectangle 4"/>
          <p:cNvSpPr>
            <a:spLocks noGrp="1" noChangeArrowheads="1"/>
          </p:cNvSpPr>
          <p:nvPr>
            <p:ph type="body" sz="half" idx="2"/>
          </p:nvPr>
        </p:nvSpPr>
        <p:spPr>
          <a:xfrm>
            <a:off x="3657600" y="1828800"/>
            <a:ext cx="4724400" cy="4648200"/>
          </a:xfrm>
        </p:spPr>
        <p:txBody>
          <a:bodyPr/>
          <a:lstStyle/>
          <a:p>
            <a:r>
              <a:rPr lang="en-US" sz="2800"/>
              <a:t>Analyze complex ideas into simple ideas</a:t>
            </a:r>
          </a:p>
          <a:p>
            <a:r>
              <a:rPr lang="en-US" sz="2800"/>
              <a:t>Find origins of simple ideas in experience</a:t>
            </a:r>
          </a:p>
          <a:p>
            <a:r>
              <a:rPr lang="en-US" sz="2800"/>
              <a:t>Content of the idea lies in simple impression(s) from which it comes</a:t>
            </a:r>
          </a:p>
          <a:p>
            <a:endParaRPr lang="en-US" sz="2800"/>
          </a:p>
        </p:txBody>
      </p:sp>
      <p:pic>
        <p:nvPicPr>
          <p:cNvPr id="16389" name="Picture 5" descr="hume tower.gif                                                 0001E68EMacintosh HD                   B86CF331:"/>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838200" y="1828800"/>
            <a:ext cx="2743200" cy="3657600"/>
          </a:xfrm>
        </p:spPr>
      </p:pic>
    </p:spTree>
    <p:extLst>
      <p:ext uri="{BB962C8B-B14F-4D97-AF65-F5344CB8AC3E}">
        <p14:creationId xmlns:p14="http://schemas.microsoft.com/office/powerpoint/2010/main" val="36756920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304800"/>
            <a:ext cx="8763000" cy="5632311"/>
          </a:xfrm>
          <a:prstGeom prst="rect">
            <a:avLst/>
          </a:prstGeom>
        </p:spPr>
        <p:txBody>
          <a:bodyPr wrap="square">
            <a:spAutoFit/>
          </a:bodyPr>
          <a:lstStyle/>
          <a:p>
            <a:r>
              <a:rPr lang="en-US" sz="4000" b="1" dirty="0"/>
              <a:t>CONSTRUCTIVISM</a:t>
            </a:r>
          </a:p>
          <a:p>
            <a:r>
              <a:rPr lang="en-US" sz="4000" dirty="0"/>
              <a:t>Constructivism suggests that the learner is </a:t>
            </a:r>
            <a:r>
              <a:rPr lang="en-US" sz="4000" dirty="0" smtClean="0"/>
              <a:t>much more </a:t>
            </a:r>
            <a:r>
              <a:rPr lang="en-US" sz="4000" dirty="0"/>
              <a:t>actively involved in a joint enterprise </a:t>
            </a:r>
            <a:r>
              <a:rPr lang="en-US" sz="4000" dirty="0" smtClean="0"/>
              <a:t>with the </a:t>
            </a:r>
            <a:r>
              <a:rPr lang="en-US" sz="4000" dirty="0"/>
              <a:t>teacher of creating (“constructivism”) </a:t>
            </a:r>
            <a:r>
              <a:rPr lang="en-US" sz="4000" dirty="0" smtClean="0"/>
              <a:t>new meanings</a:t>
            </a:r>
            <a:r>
              <a:rPr lang="en-US" sz="4000" dirty="0"/>
              <a:t>.</a:t>
            </a:r>
          </a:p>
          <a:p>
            <a:r>
              <a:rPr lang="en-US" sz="4000" dirty="0"/>
              <a:t>The theory of constructivism suggests that </a:t>
            </a:r>
            <a:r>
              <a:rPr lang="en-US" sz="4000" dirty="0" smtClean="0"/>
              <a:t>the learners </a:t>
            </a:r>
            <a:r>
              <a:rPr lang="en-US" sz="4000" dirty="0"/>
              <a:t>construct knowledge out of their</a:t>
            </a:r>
          </a:p>
          <a:p>
            <a:r>
              <a:rPr lang="en-US" sz="4000" dirty="0"/>
              <a:t>experiences.</a:t>
            </a:r>
          </a:p>
        </p:txBody>
      </p:sp>
    </p:spTree>
    <p:extLst>
      <p:ext uri="{BB962C8B-B14F-4D97-AF65-F5344CB8AC3E}">
        <p14:creationId xmlns:p14="http://schemas.microsoft.com/office/powerpoint/2010/main" val="5914256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2400" y="274638"/>
            <a:ext cx="8839200" cy="6430962"/>
          </a:xfrm>
        </p:spPr>
        <p:txBody>
          <a:bodyPr>
            <a:noAutofit/>
          </a:bodyPr>
          <a:lstStyle/>
          <a:p>
            <a:pPr algn="l"/>
            <a:r>
              <a:rPr lang="en-US" sz="3200" b="1" dirty="0"/>
              <a:t>CONSTRUCTIVISM</a:t>
            </a:r>
            <a:br>
              <a:rPr lang="en-US" sz="3200" b="1" dirty="0"/>
            </a:br>
            <a:r>
              <a:rPr lang="en-US" sz="3200" b="1" dirty="0"/>
              <a:t>- A Learning Theory</a:t>
            </a:r>
            <a:br>
              <a:rPr lang="en-US" sz="3200" b="1" dirty="0"/>
            </a:br>
            <a:r>
              <a:rPr lang="en-US" sz="3200" dirty="0"/>
              <a:t> Learning is an active process in which a learner </a:t>
            </a:r>
            <a:r>
              <a:rPr lang="en-US" sz="3200" dirty="0" smtClean="0"/>
              <a:t>uses sensory </a:t>
            </a:r>
            <a:r>
              <a:rPr lang="en-US" sz="3200" dirty="0"/>
              <a:t>input and constructs meaning out of it.</a:t>
            </a:r>
            <a:br>
              <a:rPr lang="en-US" sz="3200" dirty="0"/>
            </a:br>
            <a:r>
              <a:rPr lang="en-US" sz="3200" dirty="0"/>
              <a:t> People learn to learn as they learn.</a:t>
            </a:r>
            <a:br>
              <a:rPr lang="en-US" sz="3200" dirty="0"/>
            </a:br>
            <a:r>
              <a:rPr lang="en-US" sz="3200" dirty="0"/>
              <a:t> The crucial action of constructing meaning </a:t>
            </a:r>
            <a:r>
              <a:rPr lang="en-US" sz="3200" dirty="0" smtClean="0"/>
              <a:t>is mental.</a:t>
            </a:r>
            <a:r>
              <a:rPr lang="en-US" sz="3200" dirty="0"/>
              <a:t/>
            </a:r>
            <a:br>
              <a:rPr lang="en-US" sz="3200" dirty="0"/>
            </a:br>
            <a:r>
              <a:rPr lang="en-US" sz="3200" dirty="0"/>
              <a:t> Learning involves language.</a:t>
            </a:r>
            <a:br>
              <a:rPr lang="en-US" sz="3200" dirty="0"/>
            </a:br>
            <a:r>
              <a:rPr lang="en-US" sz="3200" dirty="0"/>
              <a:t> Learning is a social activity.</a:t>
            </a:r>
            <a:br>
              <a:rPr lang="en-US" sz="3200" dirty="0"/>
            </a:br>
            <a:r>
              <a:rPr lang="en-US" sz="3200" dirty="0"/>
              <a:t> Learning is contextual.</a:t>
            </a:r>
            <a:br>
              <a:rPr lang="en-US" sz="3200" dirty="0"/>
            </a:br>
            <a:r>
              <a:rPr lang="en-US" sz="3200" dirty="0"/>
              <a:t> One needs knowledge to learn.</a:t>
            </a:r>
            <a:br>
              <a:rPr lang="en-US" sz="3200" dirty="0"/>
            </a:br>
            <a:r>
              <a:rPr lang="en-US" sz="3200" dirty="0"/>
              <a:t> It takes time to learn.</a:t>
            </a:r>
            <a:br>
              <a:rPr lang="en-US" sz="3200" dirty="0"/>
            </a:br>
            <a:r>
              <a:rPr lang="en-US" sz="3200" dirty="0"/>
              <a:t> Motivation is a key component in learning.</a:t>
            </a:r>
          </a:p>
        </p:txBody>
      </p:sp>
    </p:spTree>
    <p:extLst>
      <p:ext uri="{BB962C8B-B14F-4D97-AF65-F5344CB8AC3E}">
        <p14:creationId xmlns:p14="http://schemas.microsoft.com/office/powerpoint/2010/main" val="22949997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smtClean="0"/>
              <a:t>TYPES OF CONSTRUCTIVISM</a:t>
            </a:r>
            <a:br>
              <a:rPr lang="en-US" b="1" dirty="0" smtClean="0"/>
            </a:br>
            <a:endParaRPr lang="en-US" dirty="0"/>
          </a:p>
        </p:txBody>
      </p:sp>
      <p:sp>
        <p:nvSpPr>
          <p:cNvPr id="4" name="Content Placeholder 3"/>
          <p:cNvSpPr>
            <a:spLocks noGrp="1"/>
          </p:cNvSpPr>
          <p:nvPr>
            <p:ph idx="1"/>
          </p:nvPr>
        </p:nvSpPr>
        <p:spPr/>
        <p:txBody>
          <a:bodyPr>
            <a:normAutofit/>
          </a:bodyPr>
          <a:lstStyle/>
          <a:p>
            <a:r>
              <a:rPr lang="en-US" sz="4400" dirty="0" smtClean="0"/>
              <a:t>• </a:t>
            </a:r>
            <a:r>
              <a:rPr lang="en-US" sz="4400" b="1" dirty="0"/>
              <a:t>Cognitive Constructivism.</a:t>
            </a:r>
          </a:p>
          <a:p>
            <a:r>
              <a:rPr lang="en-US" sz="4400" b="1" dirty="0"/>
              <a:t>or</a:t>
            </a:r>
          </a:p>
          <a:p>
            <a:r>
              <a:rPr lang="en-US" sz="4400" b="1" dirty="0"/>
              <a:t>Individual Constructivism.</a:t>
            </a:r>
          </a:p>
          <a:p>
            <a:r>
              <a:rPr lang="en-US" sz="4400" dirty="0"/>
              <a:t>• </a:t>
            </a:r>
            <a:r>
              <a:rPr lang="en-US" sz="4400" b="1" dirty="0"/>
              <a:t>Social Constructivism</a:t>
            </a:r>
            <a:endParaRPr lang="en-US" sz="4400" dirty="0"/>
          </a:p>
        </p:txBody>
      </p:sp>
    </p:spTree>
    <p:extLst>
      <p:ext uri="{BB962C8B-B14F-4D97-AF65-F5344CB8AC3E}">
        <p14:creationId xmlns:p14="http://schemas.microsoft.com/office/powerpoint/2010/main" val="5310142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COGNITIVE CONSTRUCTIVISM</a:t>
            </a:r>
            <a:br>
              <a:rPr lang="en-US" b="1" dirty="0" smtClean="0"/>
            </a:br>
            <a:endParaRPr lang="en-US" dirty="0"/>
          </a:p>
        </p:txBody>
      </p:sp>
      <p:sp>
        <p:nvSpPr>
          <p:cNvPr id="3" name="Content Placeholder 2"/>
          <p:cNvSpPr>
            <a:spLocks noGrp="1"/>
          </p:cNvSpPr>
          <p:nvPr>
            <p:ph idx="1"/>
          </p:nvPr>
        </p:nvSpPr>
        <p:spPr>
          <a:xfrm>
            <a:off x="457200" y="1143000"/>
            <a:ext cx="8229600" cy="5410200"/>
          </a:xfrm>
        </p:spPr>
        <p:txBody>
          <a:bodyPr>
            <a:noAutofit/>
          </a:bodyPr>
          <a:lstStyle/>
          <a:p>
            <a:r>
              <a:rPr lang="en-US" sz="3600" dirty="0" smtClean="0"/>
              <a:t>Cognitive </a:t>
            </a:r>
            <a:r>
              <a:rPr lang="en-US" sz="3600" dirty="0"/>
              <a:t>constructivism also called as </a:t>
            </a:r>
            <a:r>
              <a:rPr lang="en-US" sz="3600" dirty="0" smtClean="0"/>
              <a:t>individual constructivism </a:t>
            </a:r>
            <a:r>
              <a:rPr lang="en-US" sz="3600" dirty="0"/>
              <a:t>emphasizes on individual, </a:t>
            </a:r>
            <a:r>
              <a:rPr lang="en-US" sz="3600" dirty="0" smtClean="0"/>
              <a:t>internal construction </a:t>
            </a:r>
            <a:r>
              <a:rPr lang="en-US" sz="3600" dirty="0"/>
              <a:t>of knowledge.</a:t>
            </a:r>
          </a:p>
          <a:p>
            <a:r>
              <a:rPr lang="en-US" sz="3600" dirty="0" smtClean="0"/>
              <a:t>Largely </a:t>
            </a:r>
            <a:r>
              <a:rPr lang="en-US" sz="3600" dirty="0"/>
              <a:t>based on Piaget’s theory.</a:t>
            </a:r>
          </a:p>
          <a:p>
            <a:r>
              <a:rPr lang="en-US" sz="3600" dirty="0" smtClean="0"/>
              <a:t>Learners </a:t>
            </a:r>
            <a:r>
              <a:rPr lang="en-US" sz="3600" dirty="0"/>
              <a:t>should be allowed to discover </a:t>
            </a:r>
            <a:r>
              <a:rPr lang="en-US" sz="3600" dirty="0" smtClean="0"/>
              <a:t>principles through </a:t>
            </a:r>
            <a:r>
              <a:rPr lang="en-US" sz="3600" dirty="0"/>
              <a:t>their own exploration rather than </a:t>
            </a:r>
            <a:r>
              <a:rPr lang="en-US" sz="3600" dirty="0" smtClean="0"/>
              <a:t>direct instruction </a:t>
            </a:r>
            <a:r>
              <a:rPr lang="en-US" sz="3600" dirty="0"/>
              <a:t>by the teacher.</a:t>
            </a:r>
          </a:p>
        </p:txBody>
      </p:sp>
    </p:spTree>
    <p:extLst>
      <p:ext uri="{BB962C8B-B14F-4D97-AF65-F5344CB8AC3E}">
        <p14:creationId xmlns:p14="http://schemas.microsoft.com/office/powerpoint/2010/main" val="16456831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SOCIAL CONSTRUCTIVISM</a:t>
            </a:r>
            <a:br>
              <a:rPr lang="en-US" b="1" dirty="0" smtClean="0"/>
            </a:br>
            <a:endParaRPr lang="en-US" dirty="0"/>
          </a:p>
        </p:txBody>
      </p:sp>
      <p:sp>
        <p:nvSpPr>
          <p:cNvPr id="3" name="Content Placeholder 2"/>
          <p:cNvSpPr>
            <a:spLocks noGrp="1"/>
          </p:cNvSpPr>
          <p:nvPr>
            <p:ph idx="1"/>
          </p:nvPr>
        </p:nvSpPr>
        <p:spPr/>
        <p:txBody>
          <a:bodyPr>
            <a:normAutofit/>
          </a:bodyPr>
          <a:lstStyle/>
          <a:p>
            <a:r>
              <a:rPr lang="en-US" sz="4000" dirty="0" smtClean="0"/>
              <a:t>Knowledge </a:t>
            </a:r>
            <a:r>
              <a:rPr lang="en-US" sz="4000" dirty="0"/>
              <a:t>exits in a social context and </a:t>
            </a:r>
            <a:r>
              <a:rPr lang="en-US" sz="4000" dirty="0" smtClean="0"/>
              <a:t>is initially </a:t>
            </a:r>
            <a:r>
              <a:rPr lang="en-US" sz="4000" dirty="0"/>
              <a:t>shared with others instead of </a:t>
            </a:r>
            <a:r>
              <a:rPr lang="en-US" sz="4000" dirty="0" smtClean="0"/>
              <a:t>being represented </a:t>
            </a:r>
            <a:r>
              <a:rPr lang="en-US" sz="4000" dirty="0"/>
              <a:t>solely in the mind of an individual.</a:t>
            </a:r>
          </a:p>
          <a:p>
            <a:r>
              <a:rPr lang="en-US" sz="4000" dirty="0" smtClean="0"/>
              <a:t>Based </a:t>
            </a:r>
            <a:r>
              <a:rPr lang="en-US" sz="4000" dirty="0"/>
              <a:t>on </a:t>
            </a:r>
            <a:r>
              <a:rPr lang="en-US" sz="4000" dirty="0" err="1"/>
              <a:t>Vygotsky’s</a:t>
            </a:r>
            <a:r>
              <a:rPr lang="en-US" sz="4000" dirty="0"/>
              <a:t> theory</a:t>
            </a:r>
            <a:r>
              <a:rPr lang="en-US" sz="4000" i="1" dirty="0"/>
              <a:t>.</a:t>
            </a:r>
            <a:endParaRPr lang="en-US" sz="4000" dirty="0"/>
          </a:p>
        </p:txBody>
      </p:sp>
    </p:spTree>
    <p:extLst>
      <p:ext uri="{BB962C8B-B14F-4D97-AF65-F5344CB8AC3E}">
        <p14:creationId xmlns:p14="http://schemas.microsoft.com/office/powerpoint/2010/main" val="32973386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PRINCIPLES OF</a:t>
            </a:r>
            <a:br>
              <a:rPr lang="en-US" dirty="0" smtClean="0"/>
            </a:br>
            <a:r>
              <a:rPr lang="en-US" dirty="0" smtClean="0"/>
              <a:t>CONSTRUCTIVISM</a:t>
            </a:r>
            <a:endParaRPr lang="en-US" dirty="0"/>
          </a:p>
        </p:txBody>
      </p:sp>
      <p:sp>
        <p:nvSpPr>
          <p:cNvPr id="3" name="Content Placeholder 2"/>
          <p:cNvSpPr>
            <a:spLocks noGrp="1"/>
          </p:cNvSpPr>
          <p:nvPr>
            <p:ph idx="1"/>
          </p:nvPr>
        </p:nvSpPr>
        <p:spPr>
          <a:xfrm>
            <a:off x="457200" y="1600200"/>
            <a:ext cx="8534400" cy="4525963"/>
          </a:xfrm>
        </p:spPr>
        <p:txBody>
          <a:bodyPr>
            <a:noAutofit/>
          </a:bodyPr>
          <a:lstStyle/>
          <a:p>
            <a:r>
              <a:rPr lang="en-US" sz="4000" dirty="0" smtClean="0"/>
              <a:t>Learners construct their own meaning.</a:t>
            </a:r>
          </a:p>
          <a:p>
            <a:r>
              <a:rPr lang="en-US" sz="4000" dirty="0" smtClean="0"/>
              <a:t>New learning builds on prior knowledge.</a:t>
            </a:r>
          </a:p>
          <a:p>
            <a:r>
              <a:rPr lang="en-US" sz="4000" dirty="0" smtClean="0"/>
              <a:t>Learning enhanced by social interaction.</a:t>
            </a:r>
          </a:p>
          <a:p>
            <a:r>
              <a:rPr lang="en-US" sz="4000" dirty="0" smtClean="0"/>
              <a:t>Meaningful learning develops through authentic task.</a:t>
            </a:r>
            <a:endParaRPr lang="en-US" sz="4000" dirty="0"/>
          </a:p>
        </p:txBody>
      </p:sp>
    </p:spTree>
    <p:extLst>
      <p:ext uri="{BB962C8B-B14F-4D97-AF65-F5344CB8AC3E}">
        <p14:creationId xmlns:p14="http://schemas.microsoft.com/office/powerpoint/2010/main" val="6462690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t>LEARNING IMPACTS OF</a:t>
            </a:r>
            <a:br>
              <a:rPr lang="en-US" dirty="0" smtClean="0"/>
            </a:br>
            <a:r>
              <a:rPr lang="en-US" dirty="0" smtClean="0"/>
              <a:t>CONSTRUCTIVISM</a:t>
            </a:r>
            <a:endParaRPr lang="en-US" dirty="0"/>
          </a:p>
        </p:txBody>
      </p:sp>
      <p:sp>
        <p:nvSpPr>
          <p:cNvPr id="3" name="Content Placeholder 2"/>
          <p:cNvSpPr>
            <a:spLocks noGrp="1"/>
          </p:cNvSpPr>
          <p:nvPr>
            <p:ph idx="1"/>
          </p:nvPr>
        </p:nvSpPr>
        <p:spPr>
          <a:xfrm>
            <a:off x="457200" y="1295400"/>
            <a:ext cx="8229600" cy="5334000"/>
          </a:xfrm>
        </p:spPr>
        <p:txBody>
          <a:bodyPr>
            <a:normAutofit/>
          </a:bodyPr>
          <a:lstStyle/>
          <a:p>
            <a:r>
              <a:rPr lang="en-US" sz="3600" dirty="0" smtClean="0"/>
              <a:t>Curriculum : Constructivism calls for the elimination of a standardized curriculum.</a:t>
            </a:r>
          </a:p>
          <a:p>
            <a:r>
              <a:rPr lang="en-US" sz="3600" dirty="0" smtClean="0"/>
              <a:t>Instruction : Teacher rely heavily on open ended questions and promote extensive dialogue among students.</a:t>
            </a:r>
          </a:p>
          <a:p>
            <a:r>
              <a:rPr lang="en-US" sz="3600" dirty="0" smtClean="0"/>
              <a:t>Assessment : Constructivism calls for the elimination of grades and standardized testing.</a:t>
            </a:r>
            <a:endParaRPr lang="en-US" sz="3600" dirty="0"/>
          </a:p>
        </p:txBody>
      </p:sp>
    </p:spTree>
    <p:extLst>
      <p:ext uri="{BB962C8B-B14F-4D97-AF65-F5344CB8AC3E}">
        <p14:creationId xmlns:p14="http://schemas.microsoft.com/office/powerpoint/2010/main" val="5069231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CONSTRUCTIVISM</a:t>
            </a:r>
            <a:br>
              <a:rPr lang="en-US" dirty="0" smtClean="0"/>
            </a:br>
            <a:r>
              <a:rPr lang="en-US" dirty="0" smtClean="0"/>
              <a:t>LEARNING DESIGN</a:t>
            </a:r>
            <a:endParaRPr lang="en-US" dirty="0"/>
          </a:p>
        </p:txBody>
      </p:sp>
      <p:sp>
        <p:nvSpPr>
          <p:cNvPr id="3" name="Content Placeholder 2"/>
          <p:cNvSpPr>
            <a:spLocks noGrp="1"/>
          </p:cNvSpPr>
          <p:nvPr>
            <p:ph idx="1"/>
          </p:nvPr>
        </p:nvSpPr>
        <p:spPr/>
        <p:txBody>
          <a:bodyPr/>
          <a:lstStyle/>
          <a:p>
            <a:r>
              <a:rPr lang="en-US" dirty="0" smtClean="0"/>
              <a:t>» SITUATION</a:t>
            </a:r>
          </a:p>
          <a:p>
            <a:r>
              <a:rPr lang="en-US" dirty="0" smtClean="0"/>
              <a:t>» GROUPING</a:t>
            </a:r>
          </a:p>
          <a:p>
            <a:r>
              <a:rPr lang="en-US" dirty="0" smtClean="0"/>
              <a:t>» BRIDGE</a:t>
            </a:r>
          </a:p>
          <a:p>
            <a:r>
              <a:rPr lang="en-US" dirty="0" smtClean="0"/>
              <a:t>» QUESTION</a:t>
            </a:r>
          </a:p>
          <a:p>
            <a:r>
              <a:rPr lang="en-US" dirty="0" smtClean="0"/>
              <a:t>» EXHIBIT</a:t>
            </a:r>
          </a:p>
          <a:p>
            <a:r>
              <a:rPr lang="en-US" dirty="0" smtClean="0"/>
              <a:t>» REFLECTION</a:t>
            </a:r>
            <a:endParaRPr lang="en-US" dirty="0"/>
          </a:p>
        </p:txBody>
      </p:sp>
    </p:spTree>
    <p:extLst>
      <p:ext uri="{BB962C8B-B14F-4D97-AF65-F5344CB8AC3E}">
        <p14:creationId xmlns:p14="http://schemas.microsoft.com/office/powerpoint/2010/main" val="1506828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fontScale="90000"/>
          </a:bodyPr>
          <a:lstStyle/>
          <a:p>
            <a:r>
              <a:rPr lang="en-US"/>
              <a:t>Deductive and Inductive Logic </a:t>
            </a:r>
            <a:r>
              <a:rPr lang="en-US" sz="3200"/>
              <a:t>(distinction #2)</a:t>
            </a:r>
          </a:p>
        </p:txBody>
      </p:sp>
      <p:sp>
        <p:nvSpPr>
          <p:cNvPr id="38915" name="Rectangle 3"/>
          <p:cNvSpPr>
            <a:spLocks noGrp="1" noChangeArrowheads="1"/>
          </p:cNvSpPr>
          <p:nvPr>
            <p:ph type="body" idx="1"/>
          </p:nvPr>
        </p:nvSpPr>
        <p:spPr/>
        <p:txBody>
          <a:bodyPr/>
          <a:lstStyle/>
          <a:p>
            <a:r>
              <a:rPr lang="en-US"/>
              <a:t>Given the truth of all of its premises, the truth of an inductive argument’s conclusion follows with at most high probability</a:t>
            </a:r>
          </a:p>
          <a:p>
            <a:endParaRPr lang="en-US"/>
          </a:p>
          <a:p>
            <a:r>
              <a:rPr lang="en-US"/>
              <a:t>Deduction argues from a given model’s general principles to specific cases of expected data</a:t>
            </a:r>
          </a:p>
          <a:p>
            <a:endParaRPr lang="en-US"/>
          </a:p>
        </p:txBody>
      </p:sp>
    </p:spTree>
    <p:extLst>
      <p:ext uri="{BB962C8B-B14F-4D97-AF65-F5344CB8AC3E}">
        <p14:creationId xmlns:p14="http://schemas.microsoft.com/office/powerpoint/2010/main" val="39185365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89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89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r>
              <a:rPr lang="en-US"/>
              <a:t>Deductive and Inductive Logic </a:t>
            </a:r>
            <a:r>
              <a:rPr lang="en-US" sz="3200"/>
              <a:t>(distinction #3)</a:t>
            </a:r>
          </a:p>
        </p:txBody>
      </p:sp>
      <p:sp>
        <p:nvSpPr>
          <p:cNvPr id="43011" name="Rectangle 3"/>
          <p:cNvSpPr>
            <a:spLocks noGrp="1" noChangeArrowheads="1"/>
          </p:cNvSpPr>
          <p:nvPr>
            <p:ph type="body" idx="1"/>
          </p:nvPr>
        </p:nvSpPr>
        <p:spPr/>
        <p:txBody>
          <a:bodyPr/>
          <a:lstStyle/>
          <a:p>
            <a:r>
              <a:rPr lang="en-US"/>
              <a:t>Deduction argues from a given model’s general principles to specific cases of expected data</a:t>
            </a:r>
          </a:p>
          <a:p>
            <a:endParaRPr lang="en-US"/>
          </a:p>
          <a:p>
            <a:r>
              <a:rPr lang="en-US"/>
              <a:t>Induction argues in the opposite direction, from actual data to an inferred model</a:t>
            </a:r>
          </a:p>
          <a:p>
            <a:endParaRPr lang="en-US"/>
          </a:p>
        </p:txBody>
      </p:sp>
    </p:spTree>
    <p:extLst>
      <p:ext uri="{BB962C8B-B14F-4D97-AF65-F5344CB8AC3E}">
        <p14:creationId xmlns:p14="http://schemas.microsoft.com/office/powerpoint/2010/main" val="32200185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30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30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Deductive and Inductive Logic</a:t>
            </a:r>
          </a:p>
        </p:txBody>
      </p:sp>
      <p:sp>
        <p:nvSpPr>
          <p:cNvPr id="16387" name="Rectangle 3"/>
          <p:cNvSpPr>
            <a:spLocks noGrp="1" noChangeArrowheads="1"/>
          </p:cNvSpPr>
          <p:nvPr>
            <p:ph type="body" idx="1"/>
          </p:nvPr>
        </p:nvSpPr>
        <p:spPr>
          <a:xfrm>
            <a:off x="685800" y="2667000"/>
            <a:ext cx="7772400" cy="2362200"/>
          </a:xfrm>
        </p:spPr>
        <p:txBody>
          <a:bodyPr/>
          <a:lstStyle/>
          <a:p>
            <a:r>
              <a:rPr lang="en-US"/>
              <a:t>One is based on statistics (inductive)</a:t>
            </a:r>
          </a:p>
          <a:p>
            <a:endParaRPr lang="en-US"/>
          </a:p>
          <a:p>
            <a:r>
              <a:rPr lang="en-US"/>
              <a:t>The other is based on probability</a:t>
            </a:r>
          </a:p>
        </p:txBody>
      </p:sp>
    </p:spTree>
    <p:extLst>
      <p:ext uri="{BB962C8B-B14F-4D97-AF65-F5344CB8AC3E}">
        <p14:creationId xmlns:p14="http://schemas.microsoft.com/office/powerpoint/2010/main" val="913039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normAutofit fontScale="90000"/>
          </a:bodyPr>
          <a:lstStyle/>
          <a:p>
            <a:r>
              <a:rPr lang="en-US"/>
              <a:t>Deductive and Inductive Logic</a:t>
            </a:r>
            <a:br>
              <a:rPr lang="en-US"/>
            </a:br>
            <a:r>
              <a:rPr lang="en-US" sz="3200"/>
              <a:t>(telling the difference)</a:t>
            </a:r>
            <a:endParaRPr lang="en-US"/>
          </a:p>
        </p:txBody>
      </p:sp>
      <p:sp>
        <p:nvSpPr>
          <p:cNvPr id="45059" name="Rectangle 3"/>
          <p:cNvSpPr>
            <a:spLocks noGrp="1" noChangeArrowheads="1"/>
          </p:cNvSpPr>
          <p:nvPr>
            <p:ph type="body" idx="1"/>
          </p:nvPr>
        </p:nvSpPr>
        <p:spPr>
          <a:xfrm>
            <a:off x="685800" y="1981200"/>
            <a:ext cx="7772400" cy="4724400"/>
          </a:xfrm>
        </p:spPr>
        <p:txBody>
          <a:bodyPr/>
          <a:lstStyle/>
          <a:p>
            <a:pPr>
              <a:buFontTx/>
              <a:buNone/>
            </a:pPr>
            <a:r>
              <a:rPr lang="en-US" b="1" i="1"/>
              <a:t>Given: A “fair coin” is one that gives tails </a:t>
            </a:r>
            <a:r>
              <a:rPr lang="en-US" b="1" i="1" u="sng"/>
              <a:t>with probability 0.5 and head 0.5             </a:t>
            </a:r>
            <a:r>
              <a:rPr lang="en-US" b="1" i="1" u="sng">
                <a:solidFill>
                  <a:schemeClr val="bg1"/>
                </a:solidFill>
              </a:rPr>
              <a:t>.</a:t>
            </a:r>
            <a:endParaRPr lang="en-US" b="1" i="1" u="sng"/>
          </a:p>
          <a:p>
            <a:r>
              <a:rPr lang="en-US" sz="2800"/>
              <a:t>Problem 1: Given that a coin is a fair coin. What is the probability that the coin will produce 45 heads and 55 tails?</a:t>
            </a:r>
            <a:br>
              <a:rPr lang="en-US" sz="2800"/>
            </a:br>
            <a:endParaRPr lang="en-US" sz="2800"/>
          </a:p>
          <a:p>
            <a:r>
              <a:rPr lang="en-US" sz="2800"/>
              <a:t>Problem 2: Given that 100 tosses of a coin produce 45 heads and 55 tails.  What is the probability that the coin is a fair coin?</a:t>
            </a:r>
          </a:p>
        </p:txBody>
      </p:sp>
    </p:spTree>
    <p:extLst>
      <p:ext uri="{BB962C8B-B14F-4D97-AF65-F5344CB8AC3E}">
        <p14:creationId xmlns:p14="http://schemas.microsoft.com/office/powerpoint/2010/main" val="188524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normAutofit fontScale="90000"/>
          </a:bodyPr>
          <a:lstStyle/>
          <a:p>
            <a:r>
              <a:rPr lang="en-US"/>
              <a:t>Why is induction so pervasive and critical in science?</a:t>
            </a:r>
          </a:p>
        </p:txBody>
      </p:sp>
      <p:sp>
        <p:nvSpPr>
          <p:cNvPr id="46083" name="Rectangle 3"/>
          <p:cNvSpPr>
            <a:spLocks noGrp="1" noChangeArrowheads="1"/>
          </p:cNvSpPr>
          <p:nvPr>
            <p:ph type="body" idx="1"/>
          </p:nvPr>
        </p:nvSpPr>
        <p:spPr/>
        <p:txBody>
          <a:bodyPr/>
          <a:lstStyle/>
          <a:p>
            <a:pPr>
              <a:buFontTx/>
              <a:buNone/>
            </a:pPr>
            <a:r>
              <a:rPr lang="en-US"/>
              <a:t>Science is almost entirely about unobservables -- about things and times outside the database of actual observations.</a:t>
            </a:r>
          </a:p>
          <a:p>
            <a:pPr>
              <a:buFontTx/>
              <a:buNone/>
            </a:pPr>
            <a:endParaRPr lang="en-US"/>
          </a:p>
          <a:p>
            <a:pPr>
              <a:buFontTx/>
              <a:buNone/>
            </a:pPr>
            <a:r>
              <a:rPr lang="en-US"/>
              <a:t>Iron melts at 1,535°C (but everywhere?)</a:t>
            </a:r>
          </a:p>
          <a:p>
            <a:pPr>
              <a:buFontTx/>
              <a:buNone/>
            </a:pPr>
            <a:r>
              <a:rPr lang="en-US"/>
              <a:t>Water boils at 100°C (but everywhere?)</a:t>
            </a:r>
          </a:p>
        </p:txBody>
      </p:sp>
    </p:spTree>
    <p:extLst>
      <p:ext uri="{BB962C8B-B14F-4D97-AF65-F5344CB8AC3E}">
        <p14:creationId xmlns:p14="http://schemas.microsoft.com/office/powerpoint/2010/main" val="1850964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t>The basis of induction: Aristotle</a:t>
            </a:r>
          </a:p>
        </p:txBody>
      </p:sp>
      <p:sp>
        <p:nvSpPr>
          <p:cNvPr id="47107" name="Rectangle 3"/>
          <p:cNvSpPr>
            <a:spLocks noGrp="1" noChangeArrowheads="1"/>
          </p:cNvSpPr>
          <p:nvPr>
            <p:ph type="body" idx="1"/>
          </p:nvPr>
        </p:nvSpPr>
        <p:spPr/>
        <p:txBody>
          <a:bodyPr/>
          <a:lstStyle/>
          <a:p>
            <a:r>
              <a:rPr lang="en-US"/>
              <a:t>Aristotle (384-322 BC) offered 3 methods of induction</a:t>
            </a:r>
          </a:p>
          <a:p>
            <a:r>
              <a:rPr lang="en-US"/>
              <a:t>Unifying concept: in deductive arguments, which are composed of premises, inductive arguments are the scaffolds that raise the status of the deductive argument to a law-like status</a:t>
            </a:r>
          </a:p>
        </p:txBody>
      </p:sp>
    </p:spTree>
    <p:extLst>
      <p:ext uri="{BB962C8B-B14F-4D97-AF65-F5344CB8AC3E}">
        <p14:creationId xmlns:p14="http://schemas.microsoft.com/office/powerpoint/2010/main" val="1460744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t>The basis of induction: Aristotle</a:t>
            </a:r>
          </a:p>
        </p:txBody>
      </p:sp>
      <p:sp>
        <p:nvSpPr>
          <p:cNvPr id="48131" name="Rectangle 3"/>
          <p:cNvSpPr>
            <a:spLocks noGrp="1" noChangeArrowheads="1"/>
          </p:cNvSpPr>
          <p:nvPr>
            <p:ph type="body" idx="1"/>
          </p:nvPr>
        </p:nvSpPr>
        <p:spPr/>
        <p:txBody>
          <a:bodyPr/>
          <a:lstStyle/>
          <a:p>
            <a:r>
              <a:rPr lang="en-US"/>
              <a:t>Dialectical induction (</a:t>
            </a:r>
            <a:r>
              <a:rPr lang="en-US" i="1"/>
              <a:t>Topics</a:t>
            </a:r>
            <a:r>
              <a:rPr lang="en-US"/>
              <a:t>).  Not entirely relevant to scientific research, but useful:</a:t>
            </a:r>
          </a:p>
          <a:p>
            <a:pPr lvl="1"/>
            <a:r>
              <a:rPr lang="en-US"/>
              <a:t>mentor to pupil discourse</a:t>
            </a:r>
          </a:p>
          <a:p>
            <a:pPr lvl="1"/>
            <a:r>
              <a:rPr lang="en-US"/>
              <a:t>“If a skilled pilot is the best pilot and the skilled charioteer is the best charioteer, then, in general, the skilled [person] is the best [person] in any particular sphere” (Perez-Ramos 1988)</a:t>
            </a:r>
          </a:p>
        </p:txBody>
      </p:sp>
    </p:spTree>
    <p:extLst>
      <p:ext uri="{BB962C8B-B14F-4D97-AF65-F5344CB8AC3E}">
        <p14:creationId xmlns:p14="http://schemas.microsoft.com/office/powerpoint/2010/main" val="370012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1317</Words>
  <Application>Microsoft Office PowerPoint</Application>
  <PresentationFormat>On-screen Show (4:3)</PresentationFormat>
  <Paragraphs>129</Paragraphs>
  <Slides>28</Slides>
  <Notes>6</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Inductive VS Deductive approaches</vt:lpstr>
      <vt:lpstr>Deductive and Inductive Logic (distinction #1)</vt:lpstr>
      <vt:lpstr>Deductive and Inductive Logic (distinction #2)</vt:lpstr>
      <vt:lpstr>Deductive and Inductive Logic (distinction #3)</vt:lpstr>
      <vt:lpstr>Deductive and Inductive Logic</vt:lpstr>
      <vt:lpstr>Deductive and Inductive Logic (telling the difference)</vt:lpstr>
      <vt:lpstr>Why is induction so pervasive and critical in science?</vt:lpstr>
      <vt:lpstr>The basis of induction: Aristotle</vt:lpstr>
      <vt:lpstr>The basis of induction: Aristotle</vt:lpstr>
      <vt:lpstr>The basis of induction: Aristotle</vt:lpstr>
      <vt:lpstr>The basis of induction: Aristotle</vt:lpstr>
      <vt:lpstr>Empiricism</vt:lpstr>
      <vt:lpstr>Concept Empiricism</vt:lpstr>
      <vt:lpstr>Judgment Empiricism</vt:lpstr>
      <vt:lpstr>Concept —&gt; Judgment</vt:lpstr>
      <vt:lpstr>Two Kinds of Experience</vt:lpstr>
      <vt:lpstr>Kinds of experience10</vt:lpstr>
      <vt:lpstr>Distinctions</vt:lpstr>
      <vt:lpstr>Simple Ideas</vt:lpstr>
      <vt:lpstr>Empiricists’ Method</vt:lpstr>
      <vt:lpstr>PowerPoint Presentation</vt:lpstr>
      <vt:lpstr>CONSTRUCTIVISM - A Learning Theory  Learning is an active process in which a learner uses sensory input and constructs meaning out of it.  People learn to learn as they learn.  The crucial action of constructing meaning is mental.  Learning involves language.  Learning is a social activity.  Learning is contextual.  One needs knowledge to learn.  It takes time to learn.  Motivation is a key component in learning.</vt:lpstr>
      <vt:lpstr>TYPES OF CONSTRUCTIVISM </vt:lpstr>
      <vt:lpstr>COGNITIVE CONSTRUCTIVISM </vt:lpstr>
      <vt:lpstr>SOCIAL CONSTRUCTIVISM </vt:lpstr>
      <vt:lpstr>PRINCIPLES OF CONSTRUCTIVISM</vt:lpstr>
      <vt:lpstr>LEARNING IMPACTS OF CONSTRUCTIVISM</vt:lpstr>
      <vt:lpstr>CONSTRUCTIVISM LEARNING DESIGN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Inductive VS Deductive approaches</dc:title>
  <dc:creator>Dr. Malik</dc:creator>
  <cp:lastModifiedBy>Dr. Malik</cp:lastModifiedBy>
  <cp:revision>3</cp:revision>
  <dcterms:created xsi:type="dcterms:W3CDTF">2020-11-10T19:50:37Z</dcterms:created>
  <dcterms:modified xsi:type="dcterms:W3CDTF">2020-11-10T20:04:44Z</dcterms:modified>
</cp:coreProperties>
</file>