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9"/>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071" autoAdjust="0"/>
  </p:normalViewPr>
  <p:slideViewPr>
    <p:cSldViewPr>
      <p:cViewPr varScale="1">
        <p:scale>
          <a:sx n="58" d="100"/>
          <a:sy n="58" d="100"/>
        </p:scale>
        <p:origin x="-1680" y="-90"/>
      </p:cViewPr>
      <p:guideLst>
        <p:guide orient="horz" pos="2160"/>
        <p:guide pos="2880"/>
      </p:guideLst>
    </p:cSldViewPr>
  </p:slideViewPr>
  <p:notesTextViewPr>
    <p:cViewPr>
      <p:scale>
        <a:sx n="1" d="1"/>
        <a:sy n="1" d="1"/>
      </p:scale>
      <p:origin x="0" y="276"/>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F35C6B-F89E-46EA-9F3F-547B824664A6}" type="datetimeFigureOut">
              <a:rPr lang="en-US" smtClean="0"/>
              <a:t>1/27/2021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2EDC83-56F2-4CAE-963C-3DDC0C893676}" type="slidenum">
              <a:rPr lang="en-US" smtClean="0"/>
              <a:t>‹#›</a:t>
            </a:fld>
            <a:endParaRPr lang="en-US"/>
          </a:p>
        </p:txBody>
      </p:sp>
    </p:spTree>
    <p:extLst>
      <p:ext uri="{BB962C8B-B14F-4D97-AF65-F5344CB8AC3E}">
        <p14:creationId xmlns:p14="http://schemas.microsoft.com/office/powerpoint/2010/main" val="2160756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Annual </a:t>
            </a:r>
            <a:r>
              <a:rPr lang="en-US" sz="1200" b="1" i="0" kern="1200" dirty="0" smtClean="0">
                <a:solidFill>
                  <a:schemeClr val="tx1"/>
                </a:solidFill>
                <a:effectLst/>
                <a:latin typeface="+mn-lt"/>
                <a:ea typeface="+mn-ea"/>
                <a:cs typeface="+mn-cs"/>
              </a:rPr>
              <a:t>Report</a:t>
            </a:r>
            <a:r>
              <a:rPr lang="en-US" sz="1200" b="0" i="0" kern="1200" dirty="0" smtClean="0">
                <a:solidFill>
                  <a:schemeClr val="tx1"/>
                </a:solidFill>
                <a:effectLst/>
                <a:latin typeface="+mn-lt"/>
                <a:ea typeface="+mn-ea"/>
                <a:cs typeface="+mn-cs"/>
              </a:rPr>
              <a:t>. ...</a:t>
            </a:r>
          </a:p>
          <a:p>
            <a:r>
              <a:rPr lang="en-US" sz="1200" b="0" i="0" kern="1200" dirty="0" smtClean="0">
                <a:solidFill>
                  <a:schemeClr val="tx1"/>
                </a:solidFill>
                <a:effectLst/>
                <a:latin typeface="+mn-lt"/>
                <a:ea typeface="+mn-ea"/>
                <a:cs typeface="+mn-cs"/>
              </a:rPr>
              <a:t>Sales and Revenue </a:t>
            </a:r>
            <a:r>
              <a:rPr lang="en-US" sz="1200" b="1" i="0" kern="1200" dirty="0" smtClean="0">
                <a:solidFill>
                  <a:schemeClr val="tx1"/>
                </a:solidFill>
                <a:effectLst/>
                <a:latin typeface="+mn-lt"/>
                <a:ea typeface="+mn-ea"/>
                <a:cs typeface="+mn-cs"/>
              </a:rPr>
              <a:t>Report</a:t>
            </a:r>
            <a:r>
              <a:rPr lang="en-US" sz="1200" b="0" i="0" kern="1200" dirty="0" smtClean="0">
                <a:solidFill>
                  <a:schemeClr val="tx1"/>
                </a:solidFill>
                <a:effectLst/>
                <a:latin typeface="+mn-lt"/>
                <a:ea typeface="+mn-ea"/>
                <a:cs typeface="+mn-cs"/>
              </a:rPr>
              <a:t>. ...</a:t>
            </a:r>
          </a:p>
          <a:p>
            <a:r>
              <a:rPr lang="en-US" sz="1200" b="0" i="0" kern="1200" dirty="0" smtClean="0">
                <a:solidFill>
                  <a:schemeClr val="tx1"/>
                </a:solidFill>
                <a:effectLst/>
                <a:latin typeface="+mn-lt"/>
                <a:ea typeface="+mn-ea"/>
                <a:cs typeface="+mn-cs"/>
              </a:rPr>
              <a:t>Inventory </a:t>
            </a:r>
            <a:r>
              <a:rPr lang="en-US" sz="1200" b="1" i="0" kern="1200" dirty="0" smtClean="0">
                <a:solidFill>
                  <a:schemeClr val="tx1"/>
                </a:solidFill>
                <a:effectLst/>
                <a:latin typeface="+mn-lt"/>
                <a:ea typeface="+mn-ea"/>
                <a:cs typeface="+mn-cs"/>
              </a:rPr>
              <a:t>Report</a:t>
            </a:r>
            <a:r>
              <a:rPr lang="en-US" sz="1200" b="0" i="0" kern="1200" dirty="0" smtClean="0">
                <a:solidFill>
                  <a:schemeClr val="tx1"/>
                </a:solidFill>
                <a:effectLst/>
                <a:latin typeface="+mn-lt"/>
                <a:ea typeface="+mn-ea"/>
                <a:cs typeface="+mn-cs"/>
              </a:rPr>
              <a:t>. ...</a:t>
            </a:r>
          </a:p>
          <a:p>
            <a:r>
              <a:rPr lang="en-US" sz="1200" b="0" i="0" kern="1200" dirty="0" smtClean="0">
                <a:solidFill>
                  <a:schemeClr val="tx1"/>
                </a:solidFill>
                <a:effectLst/>
                <a:latin typeface="+mn-lt"/>
                <a:ea typeface="+mn-ea"/>
                <a:cs typeface="+mn-cs"/>
              </a:rPr>
              <a:t>Marketing </a:t>
            </a:r>
            <a:r>
              <a:rPr lang="en-US" sz="1200" b="1" i="0" kern="1200" dirty="0" smtClean="0">
                <a:solidFill>
                  <a:schemeClr val="tx1"/>
                </a:solidFill>
                <a:effectLst/>
                <a:latin typeface="+mn-lt"/>
                <a:ea typeface="+mn-ea"/>
                <a:cs typeface="+mn-cs"/>
              </a:rPr>
              <a:t>Report</a:t>
            </a:r>
            <a:r>
              <a:rPr lang="en-US" sz="1200" b="0" i="0" kern="1200" dirty="0" smtClean="0">
                <a:solidFill>
                  <a:schemeClr val="tx1"/>
                </a:solidFill>
                <a:effectLst/>
                <a:latin typeface="+mn-lt"/>
                <a:ea typeface="+mn-ea"/>
                <a:cs typeface="+mn-cs"/>
              </a:rPr>
              <a:t>. ...</a:t>
            </a:r>
          </a:p>
          <a:p>
            <a:r>
              <a:rPr lang="en-US" sz="1200" b="0" i="0" kern="1200" dirty="0" smtClean="0">
                <a:solidFill>
                  <a:schemeClr val="tx1"/>
                </a:solidFill>
                <a:effectLst/>
                <a:latin typeface="+mn-lt"/>
                <a:ea typeface="+mn-ea"/>
                <a:cs typeface="+mn-cs"/>
              </a:rPr>
              <a:t>Website Traffic </a:t>
            </a:r>
            <a:r>
              <a:rPr lang="en-US" sz="1200" b="1" i="0" kern="1200" dirty="0" smtClean="0">
                <a:solidFill>
                  <a:schemeClr val="tx1"/>
                </a:solidFill>
                <a:effectLst/>
                <a:latin typeface="+mn-lt"/>
                <a:ea typeface="+mn-ea"/>
                <a:cs typeface="+mn-cs"/>
              </a:rPr>
              <a:t>Report</a:t>
            </a:r>
            <a:r>
              <a:rPr lang="en-US" sz="1200" b="0" i="0" kern="1200" dirty="0" smtClean="0">
                <a:solidFill>
                  <a:schemeClr val="tx1"/>
                </a:solidFill>
                <a:effectLst/>
                <a:latin typeface="+mn-lt"/>
                <a:ea typeface="+mn-ea"/>
                <a:cs typeface="+mn-cs"/>
              </a:rPr>
              <a:t>/Social Media </a:t>
            </a:r>
            <a:r>
              <a:rPr lang="en-US" sz="1200" b="1" i="0" kern="1200" dirty="0" smtClean="0">
                <a:solidFill>
                  <a:schemeClr val="tx1"/>
                </a:solidFill>
                <a:effectLst/>
                <a:latin typeface="+mn-lt"/>
                <a:ea typeface="+mn-ea"/>
                <a:cs typeface="+mn-cs"/>
              </a:rPr>
              <a:t>Report</a:t>
            </a:r>
            <a:r>
              <a:rPr lang="en-US" sz="1200" b="0" i="0" kern="1200" dirty="0" smtClean="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852EDC83-56F2-4CAE-963C-3DDC0C893676}" type="slidenum">
              <a:rPr lang="en-US" smtClean="0"/>
              <a:t>7</a:t>
            </a:fld>
            <a:endParaRPr lang="en-US"/>
          </a:p>
        </p:txBody>
      </p:sp>
    </p:spTree>
    <p:extLst>
      <p:ext uri="{BB962C8B-B14F-4D97-AF65-F5344CB8AC3E}">
        <p14:creationId xmlns:p14="http://schemas.microsoft.com/office/powerpoint/2010/main" val="3867483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Customer service</a:t>
            </a:r>
            <a:r>
              <a:rPr lang="en-US" sz="1200" b="0" i="0" kern="1200" dirty="0" smtClean="0">
                <a:solidFill>
                  <a:schemeClr val="tx1"/>
                </a:solidFill>
                <a:effectLst/>
                <a:latin typeface="+mn-lt"/>
                <a:ea typeface="+mn-ea"/>
                <a:cs typeface="+mn-cs"/>
              </a:rPr>
              <a:t> is the act of providing support to both prospective and existing </a:t>
            </a:r>
            <a:r>
              <a:rPr lang="en-US" sz="1200" b="1" i="0" kern="1200" dirty="0" smtClean="0">
                <a:solidFill>
                  <a:schemeClr val="tx1"/>
                </a:solidFill>
                <a:effectLst/>
                <a:latin typeface="+mn-lt"/>
                <a:ea typeface="+mn-ea"/>
                <a:cs typeface="+mn-cs"/>
              </a:rPr>
              <a:t>customers</a:t>
            </a:r>
            <a:r>
              <a:rPr lang="en-US" sz="1200" b="0" i="0"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Customer service</a:t>
            </a:r>
            <a:r>
              <a:rPr lang="en-US" sz="1200" b="0" i="0" kern="1200" dirty="0" smtClean="0">
                <a:solidFill>
                  <a:schemeClr val="tx1"/>
                </a:solidFill>
                <a:effectLst/>
                <a:latin typeface="+mn-lt"/>
                <a:ea typeface="+mn-ea"/>
                <a:cs typeface="+mn-cs"/>
              </a:rPr>
              <a:t> professionals commonly answer </a:t>
            </a:r>
            <a:r>
              <a:rPr lang="en-US" sz="1200" b="1" i="0" kern="1200" dirty="0" smtClean="0">
                <a:solidFill>
                  <a:schemeClr val="tx1"/>
                </a:solidFill>
                <a:effectLst/>
                <a:latin typeface="+mn-lt"/>
                <a:ea typeface="+mn-ea"/>
                <a:cs typeface="+mn-cs"/>
              </a:rPr>
              <a:t>customer</a:t>
            </a:r>
            <a:r>
              <a:rPr lang="en-US" sz="1200" b="0" i="0" kern="1200" dirty="0" smtClean="0">
                <a:solidFill>
                  <a:schemeClr val="tx1"/>
                </a:solidFill>
                <a:effectLst/>
                <a:latin typeface="+mn-lt"/>
                <a:ea typeface="+mn-ea"/>
                <a:cs typeface="+mn-cs"/>
              </a:rPr>
              <a:t> questions through in-person, phone, email, chat, and social media interactions and may also be responsible for creating documentation for self-</a:t>
            </a:r>
            <a:r>
              <a:rPr lang="en-US" sz="1200" b="1" i="0" kern="1200" dirty="0" smtClean="0">
                <a:solidFill>
                  <a:schemeClr val="tx1"/>
                </a:solidFill>
                <a:effectLst/>
                <a:latin typeface="+mn-lt"/>
                <a:ea typeface="+mn-ea"/>
                <a:cs typeface="+mn-cs"/>
              </a:rPr>
              <a:t>service</a:t>
            </a:r>
            <a:r>
              <a:rPr lang="en-US" sz="1200" b="0" i="0" kern="1200" dirty="0" smtClean="0">
                <a:solidFill>
                  <a:schemeClr val="tx1"/>
                </a:solidFill>
                <a:effectLst/>
                <a:latin typeface="+mn-lt"/>
                <a:ea typeface="+mn-ea"/>
                <a:cs typeface="+mn-cs"/>
              </a:rPr>
              <a:t> support.</a:t>
            </a:r>
          </a:p>
          <a:p>
            <a:r>
              <a:rPr lang="en-US" sz="1200" b="0" i="0" kern="1200" dirty="0" smtClean="0">
                <a:solidFill>
                  <a:schemeClr val="tx1"/>
                </a:solidFill>
                <a:effectLst/>
                <a:latin typeface="+mn-lt"/>
                <a:ea typeface="+mn-ea"/>
                <a:cs typeface="+mn-cs"/>
              </a:rPr>
              <a:t/>
            </a:r>
            <a:br>
              <a:rPr lang="en-US" sz="1200" b="0" i="0" kern="1200" dirty="0" smtClean="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852EDC83-56F2-4CAE-963C-3DDC0C893676}" type="slidenum">
              <a:rPr lang="en-US" smtClean="0"/>
              <a:t>8</a:t>
            </a:fld>
            <a:endParaRPr lang="en-US"/>
          </a:p>
        </p:txBody>
      </p:sp>
    </p:spTree>
    <p:extLst>
      <p:ext uri="{BB962C8B-B14F-4D97-AF65-F5344CB8AC3E}">
        <p14:creationId xmlns:p14="http://schemas.microsoft.com/office/powerpoint/2010/main" val="1920744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Human Resource Management</a:t>
            </a:r>
            <a:r>
              <a:rPr lang="en-US" sz="1200" b="0" i="0" kern="1200" dirty="0" smtClean="0">
                <a:solidFill>
                  <a:schemeClr val="tx1"/>
                </a:solidFill>
                <a:effectLst/>
                <a:latin typeface="+mn-lt"/>
                <a:ea typeface="+mn-ea"/>
                <a:cs typeface="+mn-cs"/>
              </a:rPr>
              <a:t>, or HRM, is the practice of </a:t>
            </a:r>
            <a:r>
              <a:rPr lang="en-US" sz="1200" b="1" i="0" kern="1200" dirty="0" smtClean="0">
                <a:solidFill>
                  <a:schemeClr val="tx1"/>
                </a:solidFill>
                <a:effectLst/>
                <a:latin typeface="+mn-lt"/>
                <a:ea typeface="+mn-ea"/>
                <a:cs typeface="+mn-cs"/>
              </a:rPr>
              <a:t>managing people</a:t>
            </a:r>
            <a:r>
              <a:rPr lang="en-US" sz="1200" b="0" i="0" kern="1200" dirty="0" smtClean="0">
                <a:solidFill>
                  <a:schemeClr val="tx1"/>
                </a:solidFill>
                <a:effectLst/>
                <a:latin typeface="+mn-lt"/>
                <a:ea typeface="+mn-ea"/>
                <a:cs typeface="+mn-cs"/>
              </a:rPr>
              <a:t> to achieve better performance. For example, if you hire </a:t>
            </a:r>
            <a:r>
              <a:rPr lang="en-US" sz="1200" b="1" i="0" kern="1200" dirty="0" smtClean="0">
                <a:solidFill>
                  <a:schemeClr val="tx1"/>
                </a:solidFill>
                <a:effectLst/>
                <a:latin typeface="+mn-lt"/>
                <a:ea typeface="+mn-ea"/>
                <a:cs typeface="+mn-cs"/>
              </a:rPr>
              <a:t>people</a:t>
            </a:r>
            <a:r>
              <a:rPr lang="en-US" sz="1200" b="0" i="0" kern="1200" dirty="0" smtClean="0">
                <a:solidFill>
                  <a:schemeClr val="tx1"/>
                </a:solidFill>
                <a:effectLst/>
                <a:latin typeface="+mn-lt"/>
                <a:ea typeface="+mn-ea"/>
                <a:cs typeface="+mn-cs"/>
              </a:rPr>
              <a:t> into a business, you are looking for </a:t>
            </a:r>
            <a:r>
              <a:rPr lang="en-US" sz="1200" b="1" i="0" kern="1200" dirty="0" smtClean="0">
                <a:solidFill>
                  <a:schemeClr val="tx1"/>
                </a:solidFill>
                <a:effectLst/>
                <a:latin typeface="+mn-lt"/>
                <a:ea typeface="+mn-ea"/>
                <a:cs typeface="+mn-cs"/>
              </a:rPr>
              <a:t>people</a:t>
            </a:r>
            <a:r>
              <a:rPr lang="en-US" sz="1200" b="0" i="0" kern="1200" dirty="0" smtClean="0">
                <a:solidFill>
                  <a:schemeClr val="tx1"/>
                </a:solidFill>
                <a:effectLst/>
                <a:latin typeface="+mn-lt"/>
                <a:ea typeface="+mn-ea"/>
                <a:cs typeface="+mn-cs"/>
              </a:rPr>
              <a:t> who fit the company culture as they will be happier, stay longer, and be more productive than </a:t>
            </a:r>
            <a:r>
              <a:rPr lang="en-US" sz="1200" b="1" i="0" kern="1200" dirty="0" smtClean="0">
                <a:solidFill>
                  <a:schemeClr val="tx1"/>
                </a:solidFill>
                <a:effectLst/>
                <a:latin typeface="+mn-lt"/>
                <a:ea typeface="+mn-ea"/>
                <a:cs typeface="+mn-cs"/>
              </a:rPr>
              <a:t>people</a:t>
            </a:r>
            <a:r>
              <a:rPr lang="en-US" sz="1200" b="0" i="0" kern="1200" dirty="0" smtClean="0">
                <a:solidFill>
                  <a:schemeClr val="tx1"/>
                </a:solidFill>
                <a:effectLst/>
                <a:latin typeface="+mn-lt"/>
                <a:ea typeface="+mn-ea"/>
                <a:cs typeface="+mn-cs"/>
              </a:rPr>
              <a:t> who won't fit into the company culture.</a:t>
            </a:r>
            <a:endParaRPr lang="en-US" dirty="0"/>
          </a:p>
        </p:txBody>
      </p:sp>
      <p:sp>
        <p:nvSpPr>
          <p:cNvPr id="4" name="Slide Number Placeholder 3"/>
          <p:cNvSpPr>
            <a:spLocks noGrp="1"/>
          </p:cNvSpPr>
          <p:nvPr>
            <p:ph type="sldNum" sz="quarter" idx="10"/>
          </p:nvPr>
        </p:nvSpPr>
        <p:spPr/>
        <p:txBody>
          <a:bodyPr/>
          <a:lstStyle/>
          <a:p>
            <a:fld id="{852EDC83-56F2-4CAE-963C-3DDC0C893676}" type="slidenum">
              <a:rPr lang="en-US" smtClean="0"/>
              <a:t>9</a:t>
            </a:fld>
            <a:endParaRPr lang="en-US"/>
          </a:p>
        </p:txBody>
      </p:sp>
    </p:spTree>
    <p:extLst>
      <p:ext uri="{BB962C8B-B14F-4D97-AF65-F5344CB8AC3E}">
        <p14:creationId xmlns:p14="http://schemas.microsoft.com/office/powerpoint/2010/main" val="2250248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Lead management</a:t>
            </a:r>
            <a:r>
              <a:rPr lang="en-US" sz="1200" b="0" i="0" kern="1200" dirty="0" smtClean="0">
                <a:solidFill>
                  <a:schemeClr val="tx1"/>
                </a:solidFill>
                <a:effectLst/>
                <a:latin typeface="+mn-lt"/>
                <a:ea typeface="+mn-ea"/>
                <a:cs typeface="+mn-cs"/>
              </a:rPr>
              <a:t> is the </a:t>
            </a:r>
            <a:r>
              <a:rPr lang="en-US" sz="1200" b="1" i="0" kern="1200" dirty="0" smtClean="0">
                <a:solidFill>
                  <a:schemeClr val="tx1"/>
                </a:solidFill>
                <a:effectLst/>
                <a:latin typeface="+mn-lt"/>
                <a:ea typeface="+mn-ea"/>
                <a:cs typeface="+mn-cs"/>
              </a:rPr>
              <a:t>process</a:t>
            </a:r>
            <a:r>
              <a:rPr lang="en-US" sz="1200" b="0" i="0" kern="1200" dirty="0" smtClean="0">
                <a:solidFill>
                  <a:schemeClr val="tx1"/>
                </a:solidFill>
                <a:effectLst/>
                <a:latin typeface="+mn-lt"/>
                <a:ea typeface="+mn-ea"/>
                <a:cs typeface="+mn-cs"/>
              </a:rPr>
              <a:t> of capturing </a:t>
            </a:r>
            <a:r>
              <a:rPr lang="en-US" sz="1200" b="1" i="0" kern="1200" dirty="0" smtClean="0">
                <a:solidFill>
                  <a:schemeClr val="tx1"/>
                </a:solidFill>
                <a:effectLst/>
                <a:latin typeface="+mn-lt"/>
                <a:ea typeface="+mn-ea"/>
                <a:cs typeface="+mn-cs"/>
              </a:rPr>
              <a:t>leads</a:t>
            </a:r>
            <a:r>
              <a:rPr lang="en-US" sz="1200" b="0" i="0" kern="1200" dirty="0" smtClean="0">
                <a:solidFill>
                  <a:schemeClr val="tx1"/>
                </a:solidFill>
                <a:effectLst/>
                <a:latin typeface="+mn-lt"/>
                <a:ea typeface="+mn-ea"/>
                <a:cs typeface="+mn-cs"/>
              </a:rPr>
              <a:t>, tracking all </a:t>
            </a:r>
            <a:r>
              <a:rPr lang="en-US" sz="1200" b="0" i="0" kern="1200" dirty="0" err="1" smtClean="0">
                <a:solidFill>
                  <a:schemeClr val="tx1"/>
                </a:solidFill>
                <a:effectLst/>
                <a:latin typeface="+mn-lt"/>
                <a:ea typeface="+mn-ea"/>
                <a:cs typeface="+mn-cs"/>
              </a:rPr>
              <a:t>touchpoints</a:t>
            </a:r>
            <a:r>
              <a:rPr lang="en-US" sz="1200" b="0" i="0" kern="1200" dirty="0" smtClean="0">
                <a:solidFill>
                  <a:schemeClr val="tx1"/>
                </a:solidFill>
                <a:effectLst/>
                <a:latin typeface="+mn-lt"/>
                <a:ea typeface="+mn-ea"/>
                <a:cs typeface="+mn-cs"/>
              </a:rPr>
              <a:t> with your business like email, chat, or website behavior, and qualifying and engaging them until they purchase your product.</a:t>
            </a:r>
          </a:p>
          <a:p>
            <a:r>
              <a:rPr lang="en-US" sz="1200" b="1" i="0" kern="1200" dirty="0" smtClean="0">
                <a:solidFill>
                  <a:schemeClr val="tx1"/>
                </a:solidFill>
                <a:effectLst/>
                <a:latin typeface="+mn-lt"/>
                <a:ea typeface="+mn-ea"/>
                <a:cs typeface="+mn-cs"/>
              </a:rPr>
              <a:t>Lead management</a:t>
            </a:r>
            <a:r>
              <a:rPr lang="en-US" sz="1200" b="0" i="0" kern="1200" dirty="0" smtClean="0">
                <a:solidFill>
                  <a:schemeClr val="tx1"/>
                </a:solidFill>
                <a:effectLst/>
                <a:latin typeface="+mn-lt"/>
                <a:ea typeface="+mn-ea"/>
                <a:cs typeface="+mn-cs"/>
              </a:rPr>
              <a:t> is a systematic process in which incoming </a:t>
            </a:r>
            <a:r>
              <a:rPr lang="en-US" sz="1200" b="1" i="0" kern="1200" dirty="0" smtClean="0">
                <a:solidFill>
                  <a:schemeClr val="tx1"/>
                </a:solidFill>
                <a:effectLst/>
                <a:latin typeface="+mn-lt"/>
                <a:ea typeface="+mn-ea"/>
                <a:cs typeface="+mn-cs"/>
              </a:rPr>
              <a:t>leads</a:t>
            </a:r>
            <a:r>
              <a:rPr lang="en-US" sz="1200" b="0" i="0" kern="1200" dirty="0" smtClean="0">
                <a:solidFill>
                  <a:schemeClr val="tx1"/>
                </a:solidFill>
                <a:effectLst/>
                <a:latin typeface="+mn-lt"/>
                <a:ea typeface="+mn-ea"/>
                <a:cs typeface="+mn-cs"/>
              </a:rPr>
              <a:t> are qualified, analyzed, and nurtured so that they can be converted into new business opportunities. In a typical sales process, </a:t>
            </a:r>
            <a:r>
              <a:rPr lang="en-US" sz="1200" b="1" i="0" kern="1200" dirty="0" smtClean="0">
                <a:solidFill>
                  <a:schemeClr val="tx1"/>
                </a:solidFill>
                <a:effectLst/>
                <a:latin typeface="+mn-lt"/>
                <a:ea typeface="+mn-ea"/>
                <a:cs typeface="+mn-cs"/>
              </a:rPr>
              <a:t>leads</a:t>
            </a:r>
            <a:r>
              <a:rPr lang="en-US" sz="1200" b="0" i="0" kern="1200" dirty="0" smtClean="0">
                <a:solidFill>
                  <a:schemeClr val="tx1"/>
                </a:solidFill>
                <a:effectLst/>
                <a:latin typeface="+mn-lt"/>
                <a:ea typeface="+mn-ea"/>
                <a:cs typeface="+mn-cs"/>
              </a:rPr>
              <a:t> from multiple channels enter your </a:t>
            </a:r>
            <a:r>
              <a:rPr lang="en-US" sz="1200" b="1" i="0" kern="1200" dirty="0" smtClean="0">
                <a:solidFill>
                  <a:schemeClr val="tx1"/>
                </a:solidFill>
                <a:effectLst/>
                <a:latin typeface="+mn-lt"/>
                <a:ea typeface="+mn-ea"/>
                <a:cs typeface="+mn-cs"/>
              </a:rPr>
              <a:t>lead management</a:t>
            </a:r>
            <a:r>
              <a:rPr lang="en-US" sz="1200" b="0" i="0" kern="1200" dirty="0" smtClean="0">
                <a:solidFill>
                  <a:schemeClr val="tx1"/>
                </a:solidFill>
                <a:effectLst/>
                <a:latin typeface="+mn-lt"/>
                <a:ea typeface="+mn-ea"/>
                <a:cs typeface="+mn-cs"/>
              </a:rPr>
              <a:t> system, and the sales-ready </a:t>
            </a:r>
            <a:r>
              <a:rPr lang="en-US" sz="1200" b="1" i="0" kern="1200" dirty="0" smtClean="0">
                <a:solidFill>
                  <a:schemeClr val="tx1"/>
                </a:solidFill>
                <a:effectLst/>
                <a:latin typeface="+mn-lt"/>
                <a:ea typeface="+mn-ea"/>
                <a:cs typeface="+mn-cs"/>
              </a:rPr>
              <a:t>leads</a:t>
            </a:r>
            <a:r>
              <a:rPr lang="en-US" sz="1200" b="0" i="0" kern="1200" dirty="0" smtClean="0">
                <a:solidFill>
                  <a:schemeClr val="tx1"/>
                </a:solidFill>
                <a:effectLst/>
                <a:latin typeface="+mn-lt"/>
                <a:ea typeface="+mn-ea"/>
                <a:cs typeface="+mn-cs"/>
              </a:rPr>
              <a:t> are converted into deals</a:t>
            </a:r>
          </a:p>
          <a:p>
            <a:r>
              <a:rPr lang="en-US" sz="1200" b="1" i="0" kern="1200" dirty="0" smtClean="0">
                <a:solidFill>
                  <a:schemeClr val="tx1"/>
                </a:solidFill>
                <a:effectLst/>
                <a:latin typeface="+mn-lt"/>
                <a:ea typeface="+mn-ea"/>
                <a:cs typeface="+mn-cs"/>
              </a:rPr>
              <a:t>Lead generation</a:t>
            </a:r>
            <a:r>
              <a:rPr lang="en-US" sz="1200" b="0" i="0" kern="1200" dirty="0" smtClean="0">
                <a:solidFill>
                  <a:schemeClr val="tx1"/>
                </a:solidFill>
                <a:effectLst/>
                <a:latin typeface="+mn-lt"/>
                <a:ea typeface="+mn-ea"/>
                <a:cs typeface="+mn-cs"/>
              </a:rPr>
              <a:t> falls into two main </a:t>
            </a:r>
            <a:r>
              <a:rPr lang="en-US" sz="1200" b="1" i="0" kern="1200" dirty="0" smtClean="0">
                <a:solidFill>
                  <a:schemeClr val="tx1"/>
                </a:solidFill>
                <a:effectLst/>
                <a:latin typeface="+mn-lt"/>
                <a:ea typeface="+mn-ea"/>
                <a:cs typeface="+mn-cs"/>
              </a:rPr>
              <a:t>categories</a:t>
            </a:r>
            <a:r>
              <a:rPr lang="en-US" sz="1200" b="0" i="0" kern="1200" dirty="0" smtClean="0">
                <a:solidFill>
                  <a:schemeClr val="tx1"/>
                </a:solidFill>
                <a:effectLst/>
                <a:latin typeface="+mn-lt"/>
                <a:ea typeface="+mn-ea"/>
                <a:cs typeface="+mn-cs"/>
              </a:rPr>
              <a:t>: outbound </a:t>
            </a:r>
            <a:r>
              <a:rPr lang="en-US" sz="1200" b="1" i="0" kern="1200" dirty="0" smtClean="0">
                <a:solidFill>
                  <a:schemeClr val="tx1"/>
                </a:solidFill>
                <a:effectLst/>
                <a:latin typeface="+mn-lt"/>
                <a:ea typeface="+mn-ea"/>
                <a:cs typeface="+mn-cs"/>
              </a:rPr>
              <a:t>lead generation</a:t>
            </a:r>
            <a:r>
              <a:rPr lang="en-US" sz="1200" b="0" i="0" kern="1200" dirty="0" smtClean="0">
                <a:solidFill>
                  <a:schemeClr val="tx1"/>
                </a:solidFill>
                <a:effectLst/>
                <a:latin typeface="+mn-lt"/>
                <a:ea typeface="+mn-ea"/>
                <a:cs typeface="+mn-cs"/>
              </a:rPr>
              <a:t> (cold calls, direct mail, advertising and e-mail marketing) and inbound </a:t>
            </a:r>
            <a:r>
              <a:rPr lang="en-US" sz="1200" b="1" i="0" kern="1200" dirty="0" smtClean="0">
                <a:solidFill>
                  <a:schemeClr val="tx1"/>
                </a:solidFill>
                <a:effectLst/>
                <a:latin typeface="+mn-lt"/>
                <a:ea typeface="+mn-ea"/>
                <a:cs typeface="+mn-cs"/>
              </a:rPr>
              <a:t>lead generation</a:t>
            </a:r>
            <a:r>
              <a:rPr lang="en-US" sz="1200" b="0" i="0" kern="1200" dirty="0" smtClean="0">
                <a:solidFill>
                  <a:schemeClr val="tx1"/>
                </a:solidFill>
                <a:effectLst/>
                <a:latin typeface="+mn-lt"/>
                <a:ea typeface="+mn-ea"/>
                <a:cs typeface="+mn-cs"/>
              </a:rPr>
              <a:t> (SEO, social media, PPC).</a:t>
            </a:r>
            <a:endParaRPr lang="en-US" dirty="0"/>
          </a:p>
        </p:txBody>
      </p:sp>
      <p:sp>
        <p:nvSpPr>
          <p:cNvPr id="4" name="Slide Number Placeholder 3"/>
          <p:cNvSpPr>
            <a:spLocks noGrp="1"/>
          </p:cNvSpPr>
          <p:nvPr>
            <p:ph type="sldNum" sz="quarter" idx="10"/>
          </p:nvPr>
        </p:nvSpPr>
        <p:spPr/>
        <p:txBody>
          <a:bodyPr/>
          <a:lstStyle/>
          <a:p>
            <a:fld id="{852EDC83-56F2-4CAE-963C-3DDC0C893676}" type="slidenum">
              <a:rPr lang="en-US" smtClean="0"/>
              <a:t>10</a:t>
            </a:fld>
            <a:endParaRPr lang="en-US"/>
          </a:p>
        </p:txBody>
      </p:sp>
    </p:spTree>
    <p:extLst>
      <p:ext uri="{BB962C8B-B14F-4D97-AF65-F5344CB8AC3E}">
        <p14:creationId xmlns:p14="http://schemas.microsoft.com/office/powerpoint/2010/main" val="3773140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There are </a:t>
            </a:r>
            <a:r>
              <a:rPr lang="en-US" sz="1200" b="1" i="0" kern="1200" dirty="0" smtClean="0">
                <a:solidFill>
                  <a:schemeClr val="tx1"/>
                </a:solidFill>
                <a:effectLst/>
                <a:latin typeface="+mn-lt"/>
                <a:ea typeface="+mn-ea"/>
                <a:cs typeface="+mn-cs"/>
              </a:rPr>
              <a:t>5 marketing concepts</a:t>
            </a:r>
            <a:r>
              <a:rPr lang="en-US" sz="1200" b="0" i="0" kern="1200" dirty="0" smtClean="0">
                <a:solidFill>
                  <a:schemeClr val="tx1"/>
                </a:solidFill>
                <a:effectLst/>
                <a:latin typeface="+mn-lt"/>
                <a:ea typeface="+mn-ea"/>
                <a:cs typeface="+mn-cs"/>
              </a:rPr>
              <a:t> that organizations adopt and execute. These are; (1) production </a:t>
            </a:r>
            <a:r>
              <a:rPr lang="en-US" sz="1200" b="1" i="0" kern="1200" dirty="0" smtClean="0">
                <a:solidFill>
                  <a:schemeClr val="tx1"/>
                </a:solidFill>
                <a:effectLst/>
                <a:latin typeface="+mn-lt"/>
                <a:ea typeface="+mn-ea"/>
                <a:cs typeface="+mn-cs"/>
              </a:rPr>
              <a:t>concept</a:t>
            </a:r>
            <a:r>
              <a:rPr lang="en-US" sz="1200" b="0" i="0" kern="1200" dirty="0" smtClean="0">
                <a:solidFill>
                  <a:schemeClr val="tx1"/>
                </a:solidFill>
                <a:effectLst/>
                <a:latin typeface="+mn-lt"/>
                <a:ea typeface="+mn-ea"/>
                <a:cs typeface="+mn-cs"/>
              </a:rPr>
              <a:t>, (2) product </a:t>
            </a:r>
            <a:r>
              <a:rPr lang="en-US" sz="1200" b="1" i="0" kern="1200" dirty="0" smtClean="0">
                <a:solidFill>
                  <a:schemeClr val="tx1"/>
                </a:solidFill>
                <a:effectLst/>
                <a:latin typeface="+mn-lt"/>
                <a:ea typeface="+mn-ea"/>
                <a:cs typeface="+mn-cs"/>
              </a:rPr>
              <a:t>concept</a:t>
            </a:r>
            <a:r>
              <a:rPr lang="en-US" sz="1200" b="0" i="0" kern="1200" dirty="0" smtClean="0">
                <a:solidFill>
                  <a:schemeClr val="tx1"/>
                </a:solidFill>
                <a:effectLst/>
                <a:latin typeface="+mn-lt"/>
                <a:ea typeface="+mn-ea"/>
                <a:cs typeface="+mn-cs"/>
              </a:rPr>
              <a:t>, (3) selling </a:t>
            </a:r>
            <a:r>
              <a:rPr lang="en-US" sz="1200" b="1" i="0" kern="1200" dirty="0" smtClean="0">
                <a:solidFill>
                  <a:schemeClr val="tx1"/>
                </a:solidFill>
                <a:effectLst/>
                <a:latin typeface="+mn-lt"/>
                <a:ea typeface="+mn-ea"/>
                <a:cs typeface="+mn-cs"/>
              </a:rPr>
              <a:t>concept</a:t>
            </a:r>
            <a:r>
              <a:rPr lang="en-US" sz="1200" b="0" i="0" kern="1200" dirty="0" smtClean="0">
                <a:solidFill>
                  <a:schemeClr val="tx1"/>
                </a:solidFill>
                <a:effectLst/>
                <a:latin typeface="+mn-lt"/>
                <a:ea typeface="+mn-ea"/>
                <a:cs typeface="+mn-cs"/>
              </a:rPr>
              <a:t>, (4) </a:t>
            </a:r>
            <a:r>
              <a:rPr lang="en-US" sz="1200" b="1" i="0" kern="1200" dirty="0" smtClean="0">
                <a:solidFill>
                  <a:schemeClr val="tx1"/>
                </a:solidFill>
                <a:effectLst/>
                <a:latin typeface="+mn-lt"/>
                <a:ea typeface="+mn-ea"/>
                <a:cs typeface="+mn-cs"/>
              </a:rPr>
              <a:t>marketing concept</a:t>
            </a:r>
            <a:r>
              <a:rPr lang="en-US" sz="1200" b="0" i="0" kern="1200" dirty="0" smtClean="0">
                <a:solidFill>
                  <a:schemeClr val="tx1"/>
                </a:solidFill>
                <a:effectLst/>
                <a:latin typeface="+mn-lt"/>
                <a:ea typeface="+mn-ea"/>
                <a:cs typeface="+mn-cs"/>
              </a:rPr>
              <a:t>, and (</a:t>
            </a:r>
            <a:r>
              <a:rPr lang="en-US" sz="1200" b="1" i="0" kern="1200" dirty="0" smtClean="0">
                <a:solidFill>
                  <a:schemeClr val="tx1"/>
                </a:solidFill>
                <a:effectLst/>
                <a:latin typeface="+mn-lt"/>
                <a:ea typeface="+mn-ea"/>
                <a:cs typeface="+mn-cs"/>
              </a:rPr>
              <a:t>5</a:t>
            </a:r>
            <a:r>
              <a:rPr lang="en-US" sz="1200" b="0" i="0" kern="1200" dirty="0" smtClean="0">
                <a:solidFill>
                  <a:schemeClr val="tx1"/>
                </a:solidFill>
                <a:effectLst/>
                <a:latin typeface="+mn-lt"/>
                <a:ea typeface="+mn-ea"/>
                <a:cs typeface="+mn-cs"/>
              </a:rPr>
              <a:t>) societal </a:t>
            </a:r>
            <a:r>
              <a:rPr lang="en-US" sz="1200" b="1" i="0" kern="1200" dirty="0" smtClean="0">
                <a:solidFill>
                  <a:schemeClr val="tx1"/>
                </a:solidFill>
                <a:effectLst/>
                <a:latin typeface="+mn-lt"/>
                <a:ea typeface="+mn-ea"/>
                <a:cs typeface="+mn-cs"/>
              </a:rPr>
              <a:t>marketing concept</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The </a:t>
            </a:r>
            <a:r>
              <a:rPr lang="en-US" sz="1200" b="1" i="0" kern="1200" dirty="0" smtClean="0">
                <a:solidFill>
                  <a:schemeClr val="tx1"/>
                </a:solidFill>
                <a:effectLst/>
                <a:latin typeface="+mn-lt"/>
                <a:ea typeface="+mn-ea"/>
                <a:cs typeface="+mn-cs"/>
              </a:rPr>
              <a:t>definition</a:t>
            </a:r>
            <a:r>
              <a:rPr lang="en-US" sz="1200" b="0" i="0" kern="1200" dirty="0" smtClean="0">
                <a:solidFill>
                  <a:schemeClr val="tx1"/>
                </a:solidFill>
                <a:effectLst/>
                <a:latin typeface="+mn-lt"/>
                <a:ea typeface="+mn-ea"/>
                <a:cs typeface="+mn-cs"/>
              </a:rPr>
              <a:t> of </a:t>
            </a:r>
            <a:r>
              <a:rPr lang="en-US" sz="1200" b="1" i="0" kern="1200" dirty="0" smtClean="0">
                <a:solidFill>
                  <a:schemeClr val="tx1"/>
                </a:solidFill>
                <a:effectLst/>
                <a:latin typeface="+mn-lt"/>
                <a:ea typeface="+mn-ea"/>
                <a:cs typeface="+mn-cs"/>
              </a:rPr>
              <a:t>sales force automation</a:t>
            </a:r>
            <a:r>
              <a:rPr lang="en-US" sz="1200" b="0" i="0" kern="1200" dirty="0" smtClean="0">
                <a:solidFill>
                  <a:schemeClr val="tx1"/>
                </a:solidFill>
                <a:effectLst/>
                <a:latin typeface="+mn-lt"/>
                <a:ea typeface="+mn-ea"/>
                <a:cs typeface="+mn-cs"/>
              </a:rPr>
              <a:t> refers to a system that is designed to improve </a:t>
            </a:r>
            <a:r>
              <a:rPr lang="en-US" sz="1200" b="1" i="0" kern="1200" dirty="0" smtClean="0">
                <a:solidFill>
                  <a:schemeClr val="tx1"/>
                </a:solidFill>
                <a:effectLst/>
                <a:latin typeface="+mn-lt"/>
                <a:ea typeface="+mn-ea"/>
                <a:cs typeface="+mn-cs"/>
              </a:rPr>
              <a:t>sales</a:t>
            </a:r>
            <a:r>
              <a:rPr lang="en-US" sz="1200" b="0" i="0" kern="1200" dirty="0" smtClean="0">
                <a:solidFill>
                  <a:schemeClr val="tx1"/>
                </a:solidFill>
                <a:effectLst/>
                <a:latin typeface="+mn-lt"/>
                <a:ea typeface="+mn-ea"/>
                <a:cs typeface="+mn-cs"/>
              </a:rPr>
              <a:t> productivity by automating various </a:t>
            </a:r>
            <a:r>
              <a:rPr lang="en-US" sz="1200" b="1" i="0" kern="1200" dirty="0" smtClean="0">
                <a:solidFill>
                  <a:schemeClr val="tx1"/>
                </a:solidFill>
                <a:effectLst/>
                <a:latin typeface="+mn-lt"/>
                <a:ea typeface="+mn-ea"/>
                <a:cs typeface="+mn-cs"/>
              </a:rPr>
              <a:t>sales</a:t>
            </a:r>
            <a:r>
              <a:rPr lang="en-US" sz="1200" b="0" i="0" kern="1200" dirty="0" smtClean="0">
                <a:solidFill>
                  <a:schemeClr val="tx1"/>
                </a:solidFill>
                <a:effectLst/>
                <a:latin typeface="+mn-lt"/>
                <a:ea typeface="+mn-ea"/>
                <a:cs typeface="+mn-cs"/>
              </a:rPr>
              <a:t> processes. ... </a:t>
            </a:r>
            <a:r>
              <a:rPr lang="en-US" sz="1200" b="1" i="0" kern="1200" dirty="0" smtClean="0">
                <a:solidFill>
                  <a:schemeClr val="tx1"/>
                </a:solidFill>
                <a:effectLst/>
                <a:latin typeface="+mn-lt"/>
                <a:ea typeface="+mn-ea"/>
                <a:cs typeface="+mn-cs"/>
              </a:rPr>
              <a:t>Sales force automation</a:t>
            </a:r>
            <a:r>
              <a:rPr lang="en-US" sz="1200" b="0" i="0" kern="1200" dirty="0" smtClean="0">
                <a:solidFill>
                  <a:schemeClr val="tx1"/>
                </a:solidFill>
                <a:effectLst/>
                <a:latin typeface="+mn-lt"/>
                <a:ea typeface="+mn-ea"/>
                <a:cs typeface="+mn-cs"/>
              </a:rPr>
              <a:t> often includes </a:t>
            </a:r>
            <a:r>
              <a:rPr lang="en-US" sz="1200" b="1" i="0" kern="1200" dirty="0" smtClean="0">
                <a:solidFill>
                  <a:schemeClr val="tx1"/>
                </a:solidFill>
                <a:effectLst/>
                <a:latin typeface="+mn-lt"/>
                <a:ea typeface="+mn-ea"/>
                <a:cs typeface="+mn-cs"/>
              </a:rPr>
              <a:t>sales</a:t>
            </a:r>
            <a:r>
              <a:rPr lang="en-US" sz="1200" b="0" i="0" kern="1200" dirty="0" smtClean="0">
                <a:solidFill>
                  <a:schemeClr val="tx1"/>
                </a:solidFill>
                <a:effectLst/>
                <a:latin typeface="+mn-lt"/>
                <a:ea typeface="+mn-ea"/>
                <a:cs typeface="+mn-cs"/>
              </a:rPr>
              <a:t> sequence or </a:t>
            </a:r>
            <a:r>
              <a:rPr lang="en-US" sz="1200" b="1" i="0" kern="1200" dirty="0" smtClean="0">
                <a:solidFill>
                  <a:schemeClr val="tx1"/>
                </a:solidFill>
                <a:effectLst/>
                <a:latin typeface="+mn-lt"/>
                <a:ea typeface="+mn-ea"/>
                <a:cs typeface="+mn-cs"/>
              </a:rPr>
              <a:t>sales</a:t>
            </a:r>
            <a:r>
              <a:rPr lang="en-US" sz="1200" b="0" i="0" kern="1200" dirty="0" smtClean="0">
                <a:solidFill>
                  <a:schemeClr val="tx1"/>
                </a:solidFill>
                <a:effectLst/>
                <a:latin typeface="+mn-lt"/>
                <a:ea typeface="+mn-ea"/>
                <a:cs typeface="+mn-cs"/>
              </a:rPr>
              <a:t> cadence tools.</a:t>
            </a:r>
            <a:endParaRPr lang="en-US" dirty="0"/>
          </a:p>
        </p:txBody>
      </p:sp>
      <p:sp>
        <p:nvSpPr>
          <p:cNvPr id="4" name="Slide Number Placeholder 3"/>
          <p:cNvSpPr>
            <a:spLocks noGrp="1"/>
          </p:cNvSpPr>
          <p:nvPr>
            <p:ph type="sldNum" sz="quarter" idx="10"/>
          </p:nvPr>
        </p:nvSpPr>
        <p:spPr/>
        <p:txBody>
          <a:bodyPr/>
          <a:lstStyle/>
          <a:p>
            <a:fld id="{852EDC83-56F2-4CAE-963C-3DDC0C893676}" type="slidenum">
              <a:rPr lang="en-US" smtClean="0"/>
              <a:t>11</a:t>
            </a:fld>
            <a:endParaRPr lang="en-US"/>
          </a:p>
        </p:txBody>
      </p:sp>
    </p:spTree>
    <p:extLst>
      <p:ext uri="{BB962C8B-B14F-4D97-AF65-F5344CB8AC3E}">
        <p14:creationId xmlns:p14="http://schemas.microsoft.com/office/powerpoint/2010/main" val="230901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a:t>
            </a:r>
            <a:r>
              <a:rPr lang="en-US" sz="1200" b="1" i="0" kern="1200" dirty="0" smtClean="0">
                <a:solidFill>
                  <a:schemeClr val="tx1"/>
                </a:solidFill>
                <a:effectLst/>
                <a:latin typeface="+mn-lt"/>
                <a:ea typeface="+mn-ea"/>
                <a:cs typeface="+mn-cs"/>
              </a:rPr>
              <a:t>customer base</a:t>
            </a:r>
            <a:r>
              <a:rPr lang="en-US" sz="1200" b="0" i="0" kern="1200" dirty="0" smtClean="0">
                <a:solidFill>
                  <a:schemeClr val="tx1"/>
                </a:solidFill>
                <a:effectLst/>
                <a:latin typeface="+mn-lt"/>
                <a:ea typeface="+mn-ea"/>
                <a:cs typeface="+mn-cs"/>
              </a:rPr>
              <a:t> is the group of </a:t>
            </a:r>
            <a:r>
              <a:rPr lang="en-US" sz="1200" b="1" i="0" kern="1200" dirty="0" smtClean="0">
                <a:solidFill>
                  <a:schemeClr val="tx1"/>
                </a:solidFill>
                <a:effectLst/>
                <a:latin typeface="+mn-lt"/>
                <a:ea typeface="+mn-ea"/>
                <a:cs typeface="+mn-cs"/>
              </a:rPr>
              <a:t>customers</a:t>
            </a:r>
            <a:r>
              <a:rPr lang="en-US" sz="1200" b="0" i="0" kern="1200" dirty="0" smtClean="0">
                <a:solidFill>
                  <a:schemeClr val="tx1"/>
                </a:solidFill>
                <a:effectLst/>
                <a:latin typeface="+mn-lt"/>
                <a:ea typeface="+mn-ea"/>
                <a:cs typeface="+mn-cs"/>
              </a:rPr>
              <a:t> who repeatedly purchase the goods or services of a business. These </a:t>
            </a:r>
            <a:r>
              <a:rPr lang="en-US" sz="1200" b="1" i="0" kern="1200" dirty="0" smtClean="0">
                <a:solidFill>
                  <a:schemeClr val="tx1"/>
                </a:solidFill>
                <a:effectLst/>
                <a:latin typeface="+mn-lt"/>
                <a:ea typeface="+mn-ea"/>
                <a:cs typeface="+mn-cs"/>
              </a:rPr>
              <a:t>customers</a:t>
            </a:r>
            <a:r>
              <a:rPr lang="en-US" sz="1200" b="0" i="0" kern="1200" dirty="0" smtClean="0">
                <a:solidFill>
                  <a:schemeClr val="tx1"/>
                </a:solidFill>
                <a:effectLst/>
                <a:latin typeface="+mn-lt"/>
                <a:ea typeface="+mn-ea"/>
                <a:cs typeface="+mn-cs"/>
              </a:rPr>
              <a:t> are a main source of revenue for a company. The </a:t>
            </a:r>
            <a:r>
              <a:rPr lang="en-US" sz="1200" b="1" i="0" kern="1200" dirty="0" smtClean="0">
                <a:solidFill>
                  <a:schemeClr val="tx1"/>
                </a:solidFill>
                <a:effectLst/>
                <a:latin typeface="+mn-lt"/>
                <a:ea typeface="+mn-ea"/>
                <a:cs typeface="+mn-cs"/>
              </a:rPr>
              <a:t>customer base</a:t>
            </a:r>
            <a:r>
              <a:rPr lang="en-US" sz="1200" b="0" i="0" kern="1200" dirty="0" smtClean="0">
                <a:solidFill>
                  <a:schemeClr val="tx1"/>
                </a:solidFill>
                <a:effectLst/>
                <a:latin typeface="+mn-lt"/>
                <a:ea typeface="+mn-ea"/>
                <a:cs typeface="+mn-cs"/>
              </a:rPr>
              <a:t> may be considered the business's target market, where </a:t>
            </a:r>
            <a:r>
              <a:rPr lang="en-US" sz="1200" b="1" i="0" kern="1200" dirty="0" smtClean="0">
                <a:solidFill>
                  <a:schemeClr val="tx1"/>
                </a:solidFill>
                <a:effectLst/>
                <a:latin typeface="+mn-lt"/>
                <a:ea typeface="+mn-ea"/>
                <a:cs typeface="+mn-cs"/>
              </a:rPr>
              <a:t>customer</a:t>
            </a:r>
            <a:r>
              <a:rPr lang="en-US" sz="1200" b="0" i="0" kern="1200" dirty="0" smtClean="0">
                <a:solidFill>
                  <a:schemeClr val="tx1"/>
                </a:solidFill>
                <a:effectLst/>
                <a:latin typeface="+mn-lt"/>
                <a:ea typeface="+mn-ea"/>
                <a:cs typeface="+mn-cs"/>
              </a:rPr>
              <a:t> behaviors are well understood through market research or past experience.</a:t>
            </a:r>
            <a:endParaRPr lang="en-US" dirty="0"/>
          </a:p>
        </p:txBody>
      </p:sp>
      <p:sp>
        <p:nvSpPr>
          <p:cNvPr id="4" name="Slide Number Placeholder 3"/>
          <p:cNvSpPr>
            <a:spLocks noGrp="1"/>
          </p:cNvSpPr>
          <p:nvPr>
            <p:ph type="sldNum" sz="quarter" idx="10"/>
          </p:nvPr>
        </p:nvSpPr>
        <p:spPr/>
        <p:txBody>
          <a:bodyPr/>
          <a:lstStyle/>
          <a:p>
            <a:fld id="{852EDC83-56F2-4CAE-963C-3DDC0C893676}" type="slidenum">
              <a:rPr lang="en-US" smtClean="0"/>
              <a:t>14</a:t>
            </a:fld>
            <a:endParaRPr lang="en-US"/>
          </a:p>
        </p:txBody>
      </p:sp>
    </p:spTree>
    <p:extLst>
      <p:ext uri="{BB962C8B-B14F-4D97-AF65-F5344CB8AC3E}">
        <p14:creationId xmlns:p14="http://schemas.microsoft.com/office/powerpoint/2010/main" val="3288923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Focus on the existing customers. ...</a:t>
            </a:r>
          </a:p>
          <a:p>
            <a:r>
              <a:rPr lang="en-US" sz="1200" b="0" i="0" kern="1200" dirty="0" smtClean="0">
                <a:solidFill>
                  <a:schemeClr val="tx1"/>
                </a:solidFill>
                <a:effectLst/>
                <a:latin typeface="+mn-lt"/>
                <a:ea typeface="+mn-ea"/>
                <a:cs typeface="+mn-cs"/>
              </a:rPr>
              <a:t>Learn about competitors. ...</a:t>
            </a:r>
          </a:p>
          <a:p>
            <a:r>
              <a:rPr lang="en-US" sz="1200" b="0" i="0" kern="1200" dirty="0" smtClean="0">
                <a:solidFill>
                  <a:schemeClr val="tx1"/>
                </a:solidFill>
                <a:effectLst/>
                <a:latin typeface="+mn-lt"/>
                <a:ea typeface="+mn-ea"/>
                <a:cs typeface="+mn-cs"/>
              </a:rPr>
              <a:t>Innovation and unique products. ...</a:t>
            </a:r>
          </a:p>
          <a:p>
            <a:r>
              <a:rPr lang="en-US" sz="1200" b="0" i="0" kern="1200" dirty="0" smtClean="0">
                <a:solidFill>
                  <a:schemeClr val="tx1"/>
                </a:solidFill>
                <a:effectLst/>
                <a:latin typeface="+mn-lt"/>
                <a:ea typeface="+mn-ea"/>
                <a:cs typeface="+mn-cs"/>
              </a:rPr>
              <a:t>Cultivate value. ...</a:t>
            </a:r>
          </a:p>
          <a:p>
            <a:r>
              <a:rPr lang="en-US" sz="1200" b="0" i="0" kern="1200" dirty="0" smtClean="0">
                <a:solidFill>
                  <a:schemeClr val="tx1"/>
                </a:solidFill>
                <a:effectLst/>
                <a:latin typeface="+mn-lt"/>
                <a:ea typeface="+mn-ea"/>
                <a:cs typeface="+mn-cs"/>
              </a:rPr>
              <a:t>Build a customer service approach. ...</a:t>
            </a:r>
          </a:p>
          <a:p>
            <a:r>
              <a:rPr lang="en-US" sz="1200" b="0" i="0" kern="1200" dirty="0" smtClean="0">
                <a:solidFill>
                  <a:schemeClr val="tx1"/>
                </a:solidFill>
                <a:effectLst/>
                <a:latin typeface="+mn-lt"/>
                <a:ea typeface="+mn-ea"/>
                <a:cs typeface="+mn-cs"/>
              </a:rPr>
              <a:t>Customer relations. ...</a:t>
            </a:r>
          </a:p>
          <a:p>
            <a:r>
              <a:rPr lang="en-US" sz="1200" b="0" i="0" kern="1200" dirty="0" smtClean="0">
                <a:solidFill>
                  <a:schemeClr val="tx1"/>
                </a:solidFill>
                <a:effectLst/>
                <a:latin typeface="+mn-lt"/>
                <a:ea typeface="+mn-ea"/>
                <a:cs typeface="+mn-cs"/>
              </a:rPr>
              <a:t>Promotion. ...</a:t>
            </a:r>
          </a:p>
          <a:p>
            <a:r>
              <a:rPr lang="en-US" sz="1200" b="0" i="0" kern="1200" dirty="0" smtClean="0">
                <a:solidFill>
                  <a:schemeClr val="tx1"/>
                </a:solidFill>
                <a:effectLst/>
                <a:latin typeface="+mn-lt"/>
                <a:ea typeface="+mn-ea"/>
                <a:cs typeface="+mn-cs"/>
              </a:rPr>
              <a:t>Marketing.</a:t>
            </a:r>
          </a:p>
          <a:p>
            <a:endParaRPr lang="en-US" dirty="0"/>
          </a:p>
        </p:txBody>
      </p:sp>
      <p:sp>
        <p:nvSpPr>
          <p:cNvPr id="4" name="Slide Number Placeholder 3"/>
          <p:cNvSpPr>
            <a:spLocks noGrp="1"/>
          </p:cNvSpPr>
          <p:nvPr>
            <p:ph type="sldNum" sz="quarter" idx="10"/>
          </p:nvPr>
        </p:nvSpPr>
        <p:spPr/>
        <p:txBody>
          <a:bodyPr/>
          <a:lstStyle/>
          <a:p>
            <a:fld id="{852EDC83-56F2-4CAE-963C-3DDC0C893676}" type="slidenum">
              <a:rPr lang="en-US" smtClean="0"/>
              <a:t>15</a:t>
            </a:fld>
            <a:endParaRPr lang="en-US"/>
          </a:p>
        </p:txBody>
      </p:sp>
    </p:spTree>
    <p:extLst>
      <p:ext uri="{BB962C8B-B14F-4D97-AF65-F5344CB8AC3E}">
        <p14:creationId xmlns:p14="http://schemas.microsoft.com/office/powerpoint/2010/main" val="4279027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Strategic CRM</a:t>
            </a:r>
            <a:r>
              <a:rPr lang="en-US" sz="1200" b="0" i="0" kern="1200" dirty="0" smtClean="0">
                <a:solidFill>
                  <a:schemeClr val="tx1"/>
                </a:solidFill>
                <a:effectLst/>
                <a:latin typeface="+mn-lt"/>
                <a:ea typeface="+mn-ea"/>
                <a:cs typeface="+mn-cs"/>
              </a:rPr>
              <a:t> is a type of </a:t>
            </a:r>
            <a:r>
              <a:rPr lang="en-US" sz="1200" b="1" i="0" kern="1200" dirty="0" smtClean="0">
                <a:solidFill>
                  <a:schemeClr val="tx1"/>
                </a:solidFill>
                <a:effectLst/>
                <a:latin typeface="+mn-lt"/>
                <a:ea typeface="+mn-ea"/>
                <a:cs typeface="+mn-cs"/>
              </a:rPr>
              <a:t>CRM</a:t>
            </a:r>
            <a:r>
              <a:rPr lang="en-US" sz="1200" b="0" i="0" kern="1200" dirty="0" smtClean="0">
                <a:solidFill>
                  <a:schemeClr val="tx1"/>
                </a:solidFill>
                <a:effectLst/>
                <a:latin typeface="+mn-lt"/>
                <a:ea typeface="+mn-ea"/>
                <a:cs typeface="+mn-cs"/>
              </a:rPr>
              <a:t> in which the business puts the customers first. It collects, segregates, and applies information about customers and market trends to come up with better value proposition for the customer. The business considers the customers' voice important for its survival.</a:t>
            </a:r>
          </a:p>
          <a:p>
            <a:r>
              <a:rPr lang="en-US" sz="1200" b="0" i="0" kern="1200" dirty="0" smtClean="0">
                <a:solidFill>
                  <a:schemeClr val="tx1"/>
                </a:solidFill>
                <a:effectLst/>
                <a:latin typeface="+mn-lt"/>
                <a:ea typeface="+mn-ea"/>
                <a:cs typeface="+mn-cs"/>
              </a:rPr>
              <a:t>Definition: </a:t>
            </a:r>
            <a:r>
              <a:rPr lang="en-US" sz="1200" b="1" i="0" kern="1200" dirty="0" smtClean="0">
                <a:solidFill>
                  <a:schemeClr val="tx1"/>
                </a:solidFill>
                <a:effectLst/>
                <a:latin typeface="+mn-lt"/>
                <a:ea typeface="+mn-ea"/>
                <a:cs typeface="+mn-cs"/>
              </a:rPr>
              <a:t>Operational CRM</a:t>
            </a:r>
            <a:r>
              <a:rPr lang="en-US" sz="1200" b="0" i="0" kern="1200" dirty="0" smtClean="0">
                <a:solidFill>
                  <a:schemeClr val="tx1"/>
                </a:solidFill>
                <a:effectLst/>
                <a:latin typeface="+mn-lt"/>
                <a:ea typeface="+mn-ea"/>
                <a:cs typeface="+mn-cs"/>
              </a:rPr>
              <a:t>. A centralized system that supports the sales, marketing, and customer service functions within a company that stores information on customers, leads, and employees using a shared interface</a:t>
            </a:r>
          </a:p>
          <a:p>
            <a:r>
              <a:rPr lang="en-US" sz="1200" b="1" i="0" kern="1200" dirty="0" smtClean="0">
                <a:solidFill>
                  <a:schemeClr val="tx1"/>
                </a:solidFill>
                <a:effectLst/>
                <a:latin typeface="+mn-lt"/>
                <a:ea typeface="+mn-ea"/>
                <a:cs typeface="+mn-cs"/>
              </a:rPr>
              <a:t>Analytical</a:t>
            </a:r>
            <a:r>
              <a:rPr lang="en-US" sz="1200" b="0" i="0" kern="1200" dirty="0" smtClean="0">
                <a:solidFill>
                  <a:schemeClr val="tx1"/>
                </a:solidFill>
                <a:effectLst/>
                <a:latin typeface="+mn-lt"/>
                <a:ea typeface="+mn-ea"/>
                <a:cs typeface="+mn-cs"/>
              </a:rPr>
              <a:t> - </a:t>
            </a:r>
            <a:r>
              <a:rPr lang="en-US" sz="1200" b="1" i="0" kern="1200" dirty="0" smtClean="0">
                <a:solidFill>
                  <a:schemeClr val="tx1"/>
                </a:solidFill>
                <a:effectLst/>
                <a:latin typeface="+mn-lt"/>
                <a:ea typeface="+mn-ea"/>
                <a:cs typeface="+mn-cs"/>
              </a:rPr>
              <a:t>CRM</a:t>
            </a:r>
            <a:r>
              <a:rPr lang="en-US" sz="1200" b="0" i="0" kern="1200" dirty="0" smtClean="0">
                <a:solidFill>
                  <a:schemeClr val="tx1"/>
                </a:solidFill>
                <a:effectLst/>
                <a:latin typeface="+mn-lt"/>
                <a:ea typeface="+mn-ea"/>
                <a:cs typeface="+mn-cs"/>
              </a:rPr>
              <a:t> - term definition. </a:t>
            </a:r>
            <a:r>
              <a:rPr lang="en-US" sz="1200" b="1" i="0" kern="1200" dirty="0" smtClean="0">
                <a:solidFill>
                  <a:schemeClr val="tx1"/>
                </a:solidFill>
                <a:effectLst/>
                <a:latin typeface="+mn-lt"/>
                <a:ea typeface="+mn-ea"/>
                <a:cs typeface="+mn-cs"/>
              </a:rPr>
              <a:t>Analytical CRM</a:t>
            </a:r>
            <a:r>
              <a:rPr lang="en-US" sz="1200" b="0" i="0"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Customer Relationship Management</a:t>
            </a:r>
            <a:r>
              <a:rPr lang="en-US" sz="1200" b="0" i="0" kern="1200" dirty="0" smtClean="0">
                <a:solidFill>
                  <a:schemeClr val="tx1"/>
                </a:solidFill>
                <a:effectLst/>
                <a:latin typeface="+mn-lt"/>
                <a:ea typeface="+mn-ea"/>
                <a:cs typeface="+mn-cs"/>
              </a:rPr>
              <a:t>) denotes the systematic electronic analysis of collated customer data. Customer data is defined as contact data, customer properties and information derived from both online and offline behavior.</a:t>
            </a:r>
          </a:p>
          <a:p>
            <a:r>
              <a:rPr lang="en-US" sz="1200" b="1" i="0" kern="1200" smtClean="0">
                <a:solidFill>
                  <a:schemeClr val="tx1"/>
                </a:solidFill>
                <a:effectLst/>
                <a:latin typeface="+mn-lt"/>
                <a:ea typeface="+mn-ea"/>
                <a:cs typeface="+mn-cs"/>
              </a:rPr>
              <a:t>Collaborative CRM</a:t>
            </a:r>
            <a:r>
              <a:rPr lang="en-US" sz="1200" b="0" i="0" kern="1200" smtClean="0">
                <a:solidFill>
                  <a:schemeClr val="tx1"/>
                </a:solidFill>
                <a:effectLst/>
                <a:latin typeface="+mn-lt"/>
                <a:ea typeface="+mn-ea"/>
                <a:cs typeface="+mn-cs"/>
              </a:rPr>
              <a:t> is an approach to </a:t>
            </a:r>
            <a:r>
              <a:rPr lang="en-US" sz="1200" b="1" i="0" kern="1200" smtClean="0">
                <a:solidFill>
                  <a:schemeClr val="tx1"/>
                </a:solidFill>
                <a:effectLst/>
                <a:latin typeface="+mn-lt"/>
                <a:ea typeface="+mn-ea"/>
                <a:cs typeface="+mn-cs"/>
              </a:rPr>
              <a:t>customer relationship management</a:t>
            </a:r>
            <a:r>
              <a:rPr lang="en-US" sz="1200" b="0" i="0" kern="1200" smtClean="0">
                <a:solidFill>
                  <a:schemeClr val="tx1"/>
                </a:solidFill>
                <a:effectLst/>
                <a:latin typeface="+mn-lt"/>
                <a:ea typeface="+mn-ea"/>
                <a:cs typeface="+mn-cs"/>
              </a:rPr>
              <a:t> (</a:t>
            </a:r>
            <a:r>
              <a:rPr lang="en-US" sz="1200" b="1" i="0" kern="1200" smtClean="0">
                <a:solidFill>
                  <a:schemeClr val="tx1"/>
                </a:solidFill>
                <a:effectLst/>
                <a:latin typeface="+mn-lt"/>
                <a:ea typeface="+mn-ea"/>
                <a:cs typeface="+mn-cs"/>
              </a:rPr>
              <a:t>CRM</a:t>
            </a:r>
            <a:r>
              <a:rPr lang="en-US" sz="1200" b="0" i="0" kern="1200" smtClean="0">
                <a:solidFill>
                  <a:schemeClr val="tx1"/>
                </a:solidFill>
                <a:effectLst/>
                <a:latin typeface="+mn-lt"/>
                <a:ea typeface="+mn-ea"/>
                <a:cs typeface="+mn-cs"/>
              </a:rPr>
              <a:t>) in which the various departments of a company, such as sales, technical support, and marketing, share any information they collect from interactions with customers.</a:t>
            </a:r>
            <a:endParaRPr lang="en-US" dirty="0"/>
          </a:p>
        </p:txBody>
      </p:sp>
      <p:sp>
        <p:nvSpPr>
          <p:cNvPr id="4" name="Slide Number Placeholder 3"/>
          <p:cNvSpPr>
            <a:spLocks noGrp="1"/>
          </p:cNvSpPr>
          <p:nvPr>
            <p:ph type="sldNum" sz="quarter" idx="10"/>
          </p:nvPr>
        </p:nvSpPr>
        <p:spPr/>
        <p:txBody>
          <a:bodyPr/>
          <a:lstStyle/>
          <a:p>
            <a:fld id="{852EDC83-56F2-4CAE-963C-3DDC0C893676}" type="slidenum">
              <a:rPr lang="en-US" smtClean="0"/>
              <a:t>17</a:t>
            </a:fld>
            <a:endParaRPr lang="en-US"/>
          </a:p>
        </p:txBody>
      </p:sp>
    </p:spTree>
    <p:extLst>
      <p:ext uri="{BB962C8B-B14F-4D97-AF65-F5344CB8AC3E}">
        <p14:creationId xmlns:p14="http://schemas.microsoft.com/office/powerpoint/2010/main" val="1504749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relating to or based on two</a:t>
            </a:r>
            <a:endParaRPr lang="en-US" dirty="0"/>
          </a:p>
        </p:txBody>
      </p:sp>
      <p:sp>
        <p:nvSpPr>
          <p:cNvPr id="4" name="Slide Number Placeholder 3"/>
          <p:cNvSpPr>
            <a:spLocks noGrp="1"/>
          </p:cNvSpPr>
          <p:nvPr>
            <p:ph type="sldNum" sz="quarter" idx="10"/>
          </p:nvPr>
        </p:nvSpPr>
        <p:spPr/>
        <p:txBody>
          <a:bodyPr/>
          <a:lstStyle/>
          <a:p>
            <a:fld id="{852EDC83-56F2-4CAE-963C-3DDC0C893676}" type="slidenum">
              <a:rPr lang="en-US" smtClean="0"/>
              <a:t>38</a:t>
            </a:fld>
            <a:endParaRPr lang="en-US"/>
          </a:p>
        </p:txBody>
      </p:sp>
    </p:spTree>
    <p:extLst>
      <p:ext uri="{BB962C8B-B14F-4D97-AF65-F5344CB8AC3E}">
        <p14:creationId xmlns:p14="http://schemas.microsoft.com/office/powerpoint/2010/main" val="41866195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9D8004A-0D21-441B-A80F-4AAA03C8A6E8}" type="datetimeFigureOut">
              <a:rPr lang="en-US" smtClean="0"/>
              <a:t>1/27/2021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D4C81B3-71FB-4C19-A0ED-E1180F1502A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D8004A-0D21-441B-A80F-4AAA03C8A6E8}" type="datetimeFigureOut">
              <a:rPr lang="en-US" smtClean="0"/>
              <a:t>1/27/2021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D4C81B3-71FB-4C19-A0ED-E1180F1502A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D8004A-0D21-441B-A80F-4AAA03C8A6E8}" type="datetimeFigureOut">
              <a:rPr lang="en-US" smtClean="0"/>
              <a:t>1/27/2021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D4C81B3-71FB-4C19-A0ED-E1180F1502A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D8004A-0D21-441B-A80F-4AAA03C8A6E8}" type="datetimeFigureOut">
              <a:rPr lang="en-US" smtClean="0"/>
              <a:t>1/27/2021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D4C81B3-71FB-4C19-A0ED-E1180F1502A5}"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9D8004A-0D21-441B-A80F-4AAA03C8A6E8}" type="datetimeFigureOut">
              <a:rPr lang="en-US" smtClean="0"/>
              <a:t>1/27/2021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D4C81B3-71FB-4C19-A0ED-E1180F1502A5}"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9D8004A-0D21-441B-A80F-4AAA03C8A6E8}" type="datetimeFigureOut">
              <a:rPr lang="en-US" smtClean="0"/>
              <a:t>1/27/2021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D4C81B3-71FB-4C19-A0ED-E1180F1502A5}"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9D8004A-0D21-441B-A80F-4AAA03C8A6E8}" type="datetimeFigureOut">
              <a:rPr lang="en-US" smtClean="0"/>
              <a:t>1/27/2021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D4C81B3-71FB-4C19-A0ED-E1180F1502A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9D8004A-0D21-441B-A80F-4AAA03C8A6E8}" type="datetimeFigureOut">
              <a:rPr lang="en-US" smtClean="0"/>
              <a:t>1/27/2021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D4C81B3-71FB-4C19-A0ED-E1180F1502A5}"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9D8004A-0D21-441B-A80F-4AAA03C8A6E8}" type="datetimeFigureOut">
              <a:rPr lang="en-US" smtClean="0"/>
              <a:t>1/27/2021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D4C81B3-71FB-4C19-A0ED-E1180F1502A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9D8004A-0D21-441B-A80F-4AAA03C8A6E8}" type="datetimeFigureOut">
              <a:rPr lang="en-US" smtClean="0"/>
              <a:t>1/27/2021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D4C81B3-71FB-4C19-A0ED-E1180F1502A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9D8004A-0D21-441B-A80F-4AAA03C8A6E8}" type="datetimeFigureOut">
              <a:rPr lang="en-US" smtClean="0"/>
              <a:t>1/27/2021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D4C81B3-71FB-4C19-A0ED-E1180F1502A5}"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9D8004A-0D21-441B-A80F-4AAA03C8A6E8}" type="datetimeFigureOut">
              <a:rPr lang="en-US" smtClean="0"/>
              <a:t>1/27/2021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D4C81B3-71FB-4C19-A0ED-E1180F1502A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CRM</a:t>
            </a:r>
            <a:endParaRPr lang="en-US" dirty="0"/>
          </a:p>
        </p:txBody>
      </p:sp>
      <p:sp>
        <p:nvSpPr>
          <p:cNvPr id="3" name="Subtitle 2"/>
          <p:cNvSpPr>
            <a:spLocks noGrp="1"/>
          </p:cNvSpPr>
          <p:nvPr>
            <p:ph type="subTitle" idx="1"/>
          </p:nvPr>
        </p:nvSpPr>
        <p:spPr/>
        <p:txBody>
          <a:bodyPr/>
          <a:lstStyle/>
          <a:p>
            <a:r>
              <a:rPr lang="en-US" dirty="0" smtClean="0"/>
              <a:t>BY </a:t>
            </a:r>
          </a:p>
          <a:p>
            <a:r>
              <a:rPr lang="en-US" dirty="0" smtClean="0"/>
              <a:t>NADIA KHIZAR</a:t>
            </a:r>
            <a:endParaRPr lang="en-US" dirty="0"/>
          </a:p>
        </p:txBody>
      </p:sp>
    </p:spTree>
    <p:extLst>
      <p:ext uri="{BB962C8B-B14F-4D97-AF65-F5344CB8AC3E}">
        <p14:creationId xmlns:p14="http://schemas.microsoft.com/office/powerpoint/2010/main" val="1132576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Lead Management</a:t>
            </a:r>
            <a:r>
              <a:rPr lang="en-US" dirty="0"/>
              <a:t> − Lead Management involves keeping a track of the sales leads and distribution, managing the campaigns, designing customized forms, finalizing the mailing lists, and studying the purchase patterns of the customers.</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4144870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Marketing</a:t>
            </a:r>
            <a:r>
              <a:rPr lang="en-US" dirty="0"/>
              <a:t> − Marketing involves forming and implementing sales strategies by studying existing and potential customers in order to sell the product</a:t>
            </a:r>
            <a:r>
              <a:rPr lang="en-US" dirty="0" smtClean="0"/>
              <a:t>.</a:t>
            </a:r>
          </a:p>
          <a:p>
            <a:r>
              <a:rPr lang="en-US" b="1" dirty="0"/>
              <a:t>Sales Force Automation</a:t>
            </a:r>
            <a:r>
              <a:rPr lang="en-US" dirty="0"/>
              <a:t> − Sales Force Automation includes forecasting, recording sales, processing, and keeping a track of the potential interactions.</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608104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Workflow Automation</a:t>
            </a:r>
            <a:r>
              <a:rPr lang="en-US" dirty="0"/>
              <a:t> − Workflow Automation involves streamlining and scheduling various processes that run in parallel. It reduces costs and time, and prevents assigning the same task to multiple employees.</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529909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Improve Customer Satisfaction</a:t>
            </a:r>
            <a:r>
              <a:rPr lang="en-US" dirty="0"/>
              <a:t> − CRM helps in customer satisfaction as the satisfied customers remain loyal to the business and spread good word-of-mouth. This can be accomplished by fostering customer engagement via social networking sites, surveys, interactive blogs, and various mobile platforms.</a:t>
            </a:r>
          </a:p>
        </p:txBody>
      </p:sp>
      <p:sp>
        <p:nvSpPr>
          <p:cNvPr id="2" name="Title 1"/>
          <p:cNvSpPr>
            <a:spLocks noGrp="1"/>
          </p:cNvSpPr>
          <p:nvPr>
            <p:ph type="title"/>
          </p:nvPr>
        </p:nvSpPr>
        <p:spPr/>
        <p:txBody>
          <a:bodyPr>
            <a:normAutofit fontScale="90000"/>
          </a:bodyPr>
          <a:lstStyle/>
          <a:p>
            <a:r>
              <a:rPr lang="en-US" dirty="0"/>
              <a:t>Objectives of CRM</a:t>
            </a:r>
            <a:br>
              <a:rPr lang="en-US" dirty="0"/>
            </a:br>
            <a:endParaRPr lang="en-US" dirty="0"/>
          </a:p>
        </p:txBody>
      </p:sp>
    </p:spTree>
    <p:extLst>
      <p:ext uri="{BB962C8B-B14F-4D97-AF65-F5344CB8AC3E}">
        <p14:creationId xmlns:p14="http://schemas.microsoft.com/office/powerpoint/2010/main" val="942023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Expand the Customer Base</a:t>
            </a:r>
            <a:r>
              <a:rPr lang="en-US" dirty="0"/>
              <a:t> − CRM not only manages the existing customers but also creates knowledge for prospective customers who are yet to convert. It helps creating and managing a huge customer base that fosters profits continuity, even for a seasonal business.</a:t>
            </a:r>
          </a:p>
        </p:txBody>
      </p:sp>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val="3552612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Enhance Business Sales</a:t>
            </a:r>
            <a:r>
              <a:rPr lang="en-US" dirty="0"/>
              <a:t> − CRM methods can be used to close more deals, increase sales, improve forecast accuracy, and suggestion selling. CRM helps to create new sales opportunities and thus helps in increasing business revenue</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523403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improve </a:t>
            </a:r>
            <a:r>
              <a:rPr lang="en-US" b="1" dirty="0"/>
              <a:t>Workforce Productivity</a:t>
            </a:r>
            <a:r>
              <a:rPr lang="en-US" dirty="0"/>
              <a:t> − A CRM system can create organized manners of working for sales and sales management staff of a business. The sales staff can view customer’s contact information, follow up via email or social media, manage tasks, and track the salesperson’s performance. The salespersons can address the customer inquiries speedily and resolve their </a:t>
            </a:r>
            <a:r>
              <a:rPr lang="en-US" dirty="0" smtClean="0"/>
              <a:t>problems.</a:t>
            </a: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912496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CRM systems are divided based on their prominent characteristics. There are four basic types of CRM systems −</a:t>
            </a:r>
          </a:p>
          <a:p>
            <a:r>
              <a:rPr lang="en-US" dirty="0"/>
              <a:t>Strategic CRM</a:t>
            </a:r>
          </a:p>
          <a:p>
            <a:r>
              <a:rPr lang="en-US" dirty="0"/>
              <a:t>Operational CRM</a:t>
            </a:r>
          </a:p>
          <a:p>
            <a:r>
              <a:rPr lang="en-US" dirty="0"/>
              <a:t>Analytical CRM</a:t>
            </a:r>
          </a:p>
          <a:p>
            <a:r>
              <a:rPr lang="en-US" dirty="0" smtClean="0"/>
              <a:t>Collaborative CRM</a:t>
            </a:r>
          </a:p>
          <a:p>
            <a:endParaRPr lang="en-US" dirty="0"/>
          </a:p>
        </p:txBody>
      </p:sp>
      <p:sp>
        <p:nvSpPr>
          <p:cNvPr id="2" name="Title 1"/>
          <p:cNvSpPr>
            <a:spLocks noGrp="1"/>
          </p:cNvSpPr>
          <p:nvPr>
            <p:ph type="title"/>
          </p:nvPr>
        </p:nvSpPr>
        <p:spPr/>
        <p:txBody>
          <a:bodyPr>
            <a:normAutofit fontScale="90000"/>
          </a:bodyPr>
          <a:lstStyle/>
          <a:p>
            <a:r>
              <a:rPr lang="en-US" dirty="0"/>
              <a:t>CRM - Types</a:t>
            </a:r>
            <a:br>
              <a:rPr lang="en-US" dirty="0"/>
            </a:br>
            <a:endParaRPr lang="en-US" dirty="0"/>
          </a:p>
        </p:txBody>
      </p:sp>
    </p:spTree>
    <p:extLst>
      <p:ext uri="{BB962C8B-B14F-4D97-AF65-F5344CB8AC3E}">
        <p14:creationId xmlns:p14="http://schemas.microsoft.com/office/powerpoint/2010/main" val="1005825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20918247"/>
              </p:ext>
            </p:extLst>
          </p:nvPr>
        </p:nvGraphicFramePr>
        <p:xfrm>
          <a:off x="533400" y="1752599"/>
          <a:ext cx="8229600" cy="4267200"/>
        </p:xfrm>
        <a:graphic>
          <a:graphicData uri="http://schemas.openxmlformats.org/drawingml/2006/table">
            <a:tbl>
              <a:tblPr/>
              <a:tblGrid>
                <a:gridCol w="2057400"/>
                <a:gridCol w="6172200"/>
              </a:tblGrid>
              <a:tr h="519485">
                <a:tc>
                  <a:txBody>
                    <a:bodyPr/>
                    <a:lstStyle/>
                    <a:p>
                      <a:pPr fontAlgn="t"/>
                      <a:r>
                        <a:rPr lang="en-US">
                          <a:effectLst/>
                        </a:rPr>
                        <a:t>Type</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c>
                  <a:txBody>
                    <a:bodyPr/>
                    <a:lstStyle/>
                    <a:p>
                      <a:pPr fontAlgn="t"/>
                      <a:r>
                        <a:rPr lang="en-US">
                          <a:effectLst/>
                        </a:rPr>
                        <a:t>Characteristic</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r>
              <a:tr h="853440">
                <a:tc>
                  <a:txBody>
                    <a:bodyPr/>
                    <a:lstStyle/>
                    <a:p>
                      <a:pPr fontAlgn="t"/>
                      <a:r>
                        <a:rPr lang="en-US">
                          <a:effectLst/>
                        </a:rPr>
                        <a:t>Strategic CRM</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dirty="0">
                          <a:effectLst/>
                        </a:rPr>
                        <a:t>Customer-centric, based on acquiring and maintaining profitable customers.</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853440">
                <a:tc>
                  <a:txBody>
                    <a:bodyPr/>
                    <a:lstStyle/>
                    <a:p>
                      <a:pPr fontAlgn="t"/>
                      <a:r>
                        <a:rPr lang="en-US">
                          <a:effectLst/>
                        </a:rPr>
                        <a:t>Operational CRM</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dirty="0">
                          <a:effectLst/>
                        </a:rPr>
                        <a:t>Based on customer-oriented processes such as selling, marketing, and customer service.</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853440">
                <a:tc>
                  <a:txBody>
                    <a:bodyPr/>
                    <a:lstStyle/>
                    <a:p>
                      <a:pPr fontAlgn="t"/>
                      <a:r>
                        <a:rPr lang="en-US">
                          <a:effectLst/>
                        </a:rPr>
                        <a:t>Analytical CRM</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dirty="0">
                          <a:effectLst/>
                        </a:rPr>
                        <a:t>Based on the intelligent mining of the customer data and using it tactically for future strategies.</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1187395">
                <a:tc>
                  <a:txBody>
                    <a:bodyPr/>
                    <a:lstStyle/>
                    <a:p>
                      <a:pPr fontAlgn="t"/>
                      <a:r>
                        <a:rPr lang="en-US">
                          <a:effectLst/>
                        </a:rPr>
                        <a:t>Collaborative CRM</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dirty="0">
                          <a:effectLst/>
                        </a:rPr>
                        <a:t>Based on application of technology across organization boundaries with a view to optimize the organization and customers.</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bl>
          </a:graphicData>
        </a:graphic>
      </p:graphicFrame>
      <p:sp>
        <p:nvSpPr>
          <p:cNvPr id="2" name="Title 1"/>
          <p:cNvSpPr>
            <a:spLocks noGrp="1"/>
          </p:cNvSpPr>
          <p:nvPr>
            <p:ph type="title"/>
          </p:nvPr>
        </p:nvSpPr>
        <p:spPr/>
        <p:txBody>
          <a:bodyPr>
            <a:normAutofit fontScale="90000"/>
          </a:bodyPr>
          <a:lstStyle/>
          <a:p>
            <a:r>
              <a:rPr lang="en-US" dirty="0"/>
              <a:t>types of CRM and their characteristic features −</a:t>
            </a:r>
          </a:p>
        </p:txBody>
      </p:sp>
    </p:spTree>
    <p:extLst>
      <p:ext uri="{BB962C8B-B14F-4D97-AF65-F5344CB8AC3E}">
        <p14:creationId xmlns:p14="http://schemas.microsoft.com/office/powerpoint/2010/main" val="38894843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a:t>Strategic CRM is a type of CRM in which the business puts the customers first. It collects, segregates, and applies information about customers and market trends to come up with better value proposition for the customer.</a:t>
            </a:r>
          </a:p>
          <a:p>
            <a:r>
              <a:rPr lang="en-US" dirty="0"/>
              <a:t>The business considers the customers’ voice important for its survival. In contrast to Product-Centric CRM (where the business assumes customer requirements and focuses on developing the product that may sometimes lead to over-engineering), here the business constantly keeps learning about the customer requirements and adapting to them.</a:t>
            </a:r>
          </a:p>
          <a:p>
            <a:r>
              <a:rPr lang="en-US" dirty="0"/>
              <a:t>These businesses know the buying behavior of the customer that happy customers buy more frequently than rest of the customers. If any business is not considering this type of CRM, then it risks losing the market share to those businesses, which excel at strategic CRM.</a:t>
            </a:r>
          </a:p>
          <a:p>
            <a:endParaRPr lang="en-US" dirty="0"/>
          </a:p>
        </p:txBody>
      </p:sp>
      <p:sp>
        <p:nvSpPr>
          <p:cNvPr id="2" name="Title 1"/>
          <p:cNvSpPr>
            <a:spLocks noGrp="1"/>
          </p:cNvSpPr>
          <p:nvPr>
            <p:ph type="title"/>
          </p:nvPr>
        </p:nvSpPr>
        <p:spPr/>
        <p:txBody>
          <a:bodyPr>
            <a:normAutofit fontScale="90000"/>
          </a:bodyPr>
          <a:lstStyle/>
          <a:p>
            <a:r>
              <a:rPr lang="en-US" dirty="0"/>
              <a:t>Strategic CRM</a:t>
            </a:r>
            <a:br>
              <a:rPr lang="en-US" dirty="0"/>
            </a:br>
            <a:endParaRPr lang="en-US" dirty="0"/>
          </a:p>
        </p:txBody>
      </p:sp>
    </p:spTree>
    <p:extLst>
      <p:ext uri="{BB962C8B-B14F-4D97-AF65-F5344CB8AC3E}">
        <p14:creationId xmlns:p14="http://schemas.microsoft.com/office/powerpoint/2010/main" val="553365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t>Customer Relationship Management (CRM) in a very broad way can be defined as the efforts made towards creating, developing, and maintaining a healthy and long-lasting relationship with the customers using technology</a:t>
            </a:r>
          </a:p>
        </p:txBody>
      </p:sp>
      <p:sp>
        <p:nvSpPr>
          <p:cNvPr id="2" name="Title 1"/>
          <p:cNvSpPr>
            <a:spLocks noGrp="1"/>
          </p:cNvSpPr>
          <p:nvPr>
            <p:ph type="title"/>
          </p:nvPr>
        </p:nvSpPr>
        <p:spPr/>
        <p:txBody>
          <a:bodyPr>
            <a:normAutofit fontScale="90000"/>
          </a:bodyPr>
          <a:lstStyle/>
          <a:p>
            <a:r>
              <a:rPr lang="en-US" dirty="0"/>
              <a:t>Customer Relationship Management</a:t>
            </a:r>
            <a:br>
              <a:rPr lang="en-US" dirty="0"/>
            </a:br>
            <a:endParaRPr lang="en-US" dirty="0"/>
          </a:p>
        </p:txBody>
      </p:sp>
    </p:spTree>
    <p:extLst>
      <p:ext uri="{BB962C8B-B14F-4D97-AF65-F5344CB8AC3E}">
        <p14:creationId xmlns:p14="http://schemas.microsoft.com/office/powerpoint/2010/main" val="37675168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71600" y="1676400"/>
            <a:ext cx="57912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a:t>Operational CRM</a:t>
            </a:r>
          </a:p>
        </p:txBody>
      </p:sp>
    </p:spTree>
    <p:extLst>
      <p:ext uri="{BB962C8B-B14F-4D97-AF65-F5344CB8AC3E}">
        <p14:creationId xmlns:p14="http://schemas.microsoft.com/office/powerpoint/2010/main" val="42325750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err="1"/>
              <a:t>Salesforce</a:t>
            </a:r>
            <a:r>
              <a:rPr lang="en-US" dirty="0"/>
              <a:t> is the best suitable CRM for large established businesses and </a:t>
            </a:r>
            <a:r>
              <a:rPr lang="en-US" b="1" dirty="0" err="1"/>
              <a:t>Zoho</a:t>
            </a:r>
            <a:r>
              <a:rPr lang="en-US" dirty="0"/>
              <a:t> is the best CRM for growing or small-scale businesses.</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5494665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SFA is the application of technology to manage selling activities. It standardizes a sales cycle and common terminology for sales issues among all the sales employees of a business. It includes the following modules −</a:t>
            </a:r>
          </a:p>
        </p:txBody>
      </p:sp>
      <p:sp>
        <p:nvSpPr>
          <p:cNvPr id="2" name="Title 1"/>
          <p:cNvSpPr>
            <a:spLocks noGrp="1"/>
          </p:cNvSpPr>
          <p:nvPr>
            <p:ph type="title"/>
          </p:nvPr>
        </p:nvSpPr>
        <p:spPr/>
        <p:txBody>
          <a:bodyPr>
            <a:normAutofit fontScale="90000"/>
          </a:bodyPr>
          <a:lstStyle/>
          <a:p>
            <a:r>
              <a:rPr lang="en-US" dirty="0"/>
              <a:t>Sales Force Automation</a:t>
            </a:r>
            <a:br>
              <a:rPr lang="en-US" dirty="0"/>
            </a:br>
            <a:endParaRPr lang="en-US" dirty="0"/>
          </a:p>
        </p:txBody>
      </p:sp>
    </p:spTree>
    <p:extLst>
      <p:ext uri="{BB962C8B-B14F-4D97-AF65-F5344CB8AC3E}">
        <p14:creationId xmlns:p14="http://schemas.microsoft.com/office/powerpoint/2010/main" val="273463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b="1" dirty="0"/>
              <a:t>Product Configuration</a:t>
            </a:r>
            <a:r>
              <a:rPr lang="en-US" dirty="0"/>
              <a:t> − It enables salespersons or customers themselves to automatically design the product and decide the price for a customized product. It is based on if-then-else structure.</a:t>
            </a:r>
          </a:p>
          <a:p>
            <a:r>
              <a:rPr lang="en-US" b="1" dirty="0"/>
              <a:t>Quotation and Proposal Management</a:t>
            </a:r>
            <a:r>
              <a:rPr lang="en-US" dirty="0"/>
              <a:t> − The salesperson can generate a quotation of the product prices and proposal for the customer by entering details such as customer name, delivery requirements, product code, number of pieces, etc.</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384247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Accounts Management</a:t>
            </a:r>
            <a:r>
              <a:rPr lang="en-US" dirty="0"/>
              <a:t> − It manages inward entries, credit and debit amounts for various transactions, and stores transaction details as records.</a:t>
            </a:r>
          </a:p>
          <a:p>
            <a:r>
              <a:rPr lang="en-US" b="1" dirty="0"/>
              <a:t>Lead Management</a:t>
            </a:r>
            <a:r>
              <a:rPr lang="en-US" dirty="0"/>
              <a:t> − It lets the users qualify leads and assigns them to appropriate salespersons.</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999199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a:t>Contact Management</a:t>
            </a:r>
            <a:r>
              <a:rPr lang="en-US" dirty="0"/>
              <a:t> − It is enabled with the features such as customers’ contact details, salespersons’ calendar, and automatic dialing numbers. These all are stored in the form of computerized records. Using this application, a user can communicate effectively with the customers.</a:t>
            </a:r>
          </a:p>
          <a:p>
            <a:r>
              <a:rPr lang="en-US" b="1" dirty="0"/>
              <a:t>Opportunity Management</a:t>
            </a:r>
            <a:r>
              <a:rPr lang="en-US" dirty="0"/>
              <a:t> − It lets the users identify and follow leads from lead status to closure and beyond closure.</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6619025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Marketing automation involves market segmentation, campaigns management, event-based marketing, and promotions. The campaign modules of Marketing Automation enable the marketing force to access customer-related data for designing, executing and evaluating targeted offers, and communications.</a:t>
            </a:r>
          </a:p>
        </p:txBody>
      </p:sp>
      <p:sp>
        <p:nvSpPr>
          <p:cNvPr id="2" name="Title 1"/>
          <p:cNvSpPr>
            <a:spLocks noGrp="1"/>
          </p:cNvSpPr>
          <p:nvPr>
            <p:ph type="title"/>
          </p:nvPr>
        </p:nvSpPr>
        <p:spPr/>
        <p:txBody>
          <a:bodyPr>
            <a:normAutofit fontScale="90000"/>
          </a:bodyPr>
          <a:lstStyle/>
          <a:p>
            <a:r>
              <a:rPr lang="en-US" dirty="0"/>
              <a:t>Marketing Automation</a:t>
            </a:r>
            <a:br>
              <a:rPr lang="en-US" dirty="0"/>
            </a:br>
            <a:endParaRPr lang="en-US" dirty="0"/>
          </a:p>
        </p:txBody>
      </p:sp>
    </p:spTree>
    <p:extLst>
      <p:ext uri="{BB962C8B-B14F-4D97-AF65-F5344CB8AC3E}">
        <p14:creationId xmlns:p14="http://schemas.microsoft.com/office/powerpoint/2010/main" val="3930335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a:t>Event-based (trigger) marketing</a:t>
            </a:r>
            <a:r>
              <a:rPr lang="en-US" dirty="0"/>
              <a:t> is all about messaging and presenting offers at a particular time. For example, a customer calls the customer care number and asks about the rate of interest for credit card payment. This event is read by CRM as the customer is comparing interest rates and can be diverted to another business for a better deal. In such cases, a customized offer is triggered to retain the customer.</a:t>
            </a:r>
          </a:p>
        </p:txBody>
      </p:sp>
      <p:sp>
        <p:nvSpPr>
          <p:cNvPr id="2" name="Title 1"/>
          <p:cNvSpPr>
            <a:spLocks noGrp="1"/>
          </p:cNvSpPr>
          <p:nvPr>
            <p:ph type="title"/>
          </p:nvPr>
        </p:nvSpPr>
        <p:spPr/>
        <p:txBody>
          <a:bodyPr>
            <a:normAutofit fontScale="90000"/>
          </a:bodyPr>
          <a:lstStyle/>
          <a:p>
            <a:r>
              <a:rPr lang="en-US" b="1" dirty="0" smtClean="0"/>
              <a:t>Event-based (trigger) marketing</a:t>
            </a:r>
            <a:r>
              <a:rPr lang="en-US" dirty="0" smtClean="0"/>
              <a:t> </a:t>
            </a:r>
            <a:endParaRPr lang="en-US" dirty="0"/>
          </a:p>
        </p:txBody>
      </p:sp>
    </p:spTree>
    <p:extLst>
      <p:ext uri="{BB962C8B-B14F-4D97-AF65-F5344CB8AC3E}">
        <p14:creationId xmlns:p14="http://schemas.microsoft.com/office/powerpoint/2010/main" val="31094396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Service </a:t>
            </a:r>
            <a:r>
              <a:rPr lang="en-US" dirty="0"/>
              <a:t>automation involves service level management, resolving issues or cases, and addressing inbound communication. It involves diagnosing and solving the issues about product.</a:t>
            </a:r>
          </a:p>
          <a:p>
            <a:r>
              <a:rPr lang="en-US" dirty="0"/>
              <a:t>With the help of Interactive Voice Response (IVR) system, a customer can interact with business computers by entering appropriate menu options. Automatic call routing to the most capable employee can be done.</a:t>
            </a:r>
          </a:p>
          <a:p>
            <a:r>
              <a:rPr lang="en-US" dirty="0"/>
              <a:t>Consumer products are serviced at retail outlets at the first contact. In case of equipment placed on field, the service expert may require product servicing manual, spare parts manual, or any other related support on laptop. That can be availed in service automation.</a:t>
            </a:r>
          </a:p>
        </p:txBody>
      </p:sp>
      <p:sp>
        <p:nvSpPr>
          <p:cNvPr id="2" name="Title 1"/>
          <p:cNvSpPr>
            <a:spLocks noGrp="1"/>
          </p:cNvSpPr>
          <p:nvPr>
            <p:ph type="title"/>
          </p:nvPr>
        </p:nvSpPr>
        <p:spPr/>
        <p:txBody>
          <a:bodyPr>
            <a:normAutofit fontScale="90000"/>
          </a:bodyPr>
          <a:lstStyle/>
          <a:p>
            <a:r>
              <a:rPr lang="en-US" dirty="0" smtClean="0"/>
              <a:t>Service Automation</a:t>
            </a:r>
            <a:br>
              <a:rPr lang="en-US" dirty="0" smtClean="0"/>
            </a:br>
            <a:endParaRPr lang="en-US" dirty="0"/>
          </a:p>
        </p:txBody>
      </p:sp>
    </p:spTree>
    <p:extLst>
      <p:ext uri="{BB962C8B-B14F-4D97-AF65-F5344CB8AC3E}">
        <p14:creationId xmlns:p14="http://schemas.microsoft.com/office/powerpoint/2010/main" val="40148624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Analytical </a:t>
            </a:r>
            <a:r>
              <a:rPr lang="en-US" dirty="0"/>
              <a:t>CRM is based on capturing, interpreting, segregating, storing, modifying, processing, and reporting customer-related data. It also contains internal business-wide data such as </a:t>
            </a:r>
            <a:r>
              <a:rPr lang="en-US" b="1" dirty="0"/>
              <a:t>Sales Data</a:t>
            </a:r>
            <a:r>
              <a:rPr lang="en-US" dirty="0"/>
              <a:t> (products, volume, purchasing history), </a:t>
            </a:r>
            <a:r>
              <a:rPr lang="en-US" b="1" dirty="0"/>
              <a:t>Finance Data</a:t>
            </a:r>
            <a:r>
              <a:rPr lang="en-US" dirty="0"/>
              <a:t> (purchase history, credit score) and </a:t>
            </a:r>
            <a:r>
              <a:rPr lang="en-US" b="1" dirty="0"/>
              <a:t>Marketing Data</a:t>
            </a:r>
            <a:r>
              <a:rPr lang="en-US" dirty="0"/>
              <a:t> (response to campaign figures, customer loyalty schemes data). </a:t>
            </a:r>
            <a:r>
              <a:rPr lang="en-US" b="1" dirty="0"/>
              <a:t>Base CRM</a:t>
            </a:r>
            <a:r>
              <a:rPr lang="en-US" dirty="0"/>
              <a:t> is an example of analytical CRM. It provides detailed analytics and customized reports.</a:t>
            </a:r>
          </a:p>
          <a:p>
            <a:endParaRPr lang="en-US" dirty="0"/>
          </a:p>
        </p:txBody>
      </p:sp>
      <p:sp>
        <p:nvSpPr>
          <p:cNvPr id="2" name="Title 1"/>
          <p:cNvSpPr>
            <a:spLocks noGrp="1"/>
          </p:cNvSpPr>
          <p:nvPr>
            <p:ph type="title"/>
          </p:nvPr>
        </p:nvSpPr>
        <p:spPr/>
        <p:txBody>
          <a:bodyPr>
            <a:normAutofit fontScale="90000"/>
          </a:bodyPr>
          <a:lstStyle/>
          <a:p>
            <a:r>
              <a:rPr lang="en-US" dirty="0" smtClean="0"/>
              <a:t>Analytical CRM</a:t>
            </a:r>
            <a:br>
              <a:rPr lang="en-US" dirty="0" smtClean="0"/>
            </a:br>
            <a:endParaRPr lang="en-US" dirty="0"/>
          </a:p>
        </p:txBody>
      </p:sp>
    </p:spTree>
    <p:extLst>
      <p:ext uri="{BB962C8B-B14F-4D97-AF65-F5344CB8AC3E}">
        <p14:creationId xmlns:p14="http://schemas.microsoft.com/office/powerpoint/2010/main" val="1417428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There can be multiple definitions of CRM from different perspectives </a:t>
            </a:r>
            <a:r>
              <a:rPr lang="en-US" dirty="0" smtClean="0"/>
              <a:t>−</a:t>
            </a:r>
          </a:p>
          <a:p>
            <a:pPr marL="0" indent="0">
              <a:buNone/>
            </a:pPr>
            <a:r>
              <a:rPr lang="en-US" dirty="0"/>
              <a:t>From the viewpoint of the Management, CRM can be defined as </a:t>
            </a:r>
            <a:r>
              <a:rPr lang="en-US" i="1" dirty="0"/>
              <a:t>an organized approach of developing, managing, and maintaining a profitable relationship with customers</a:t>
            </a:r>
            <a:r>
              <a:rPr lang="en-US" dirty="0"/>
              <a:t>.</a:t>
            </a:r>
          </a:p>
        </p:txBody>
      </p:sp>
      <p:sp>
        <p:nvSpPr>
          <p:cNvPr id="2" name="Title 1"/>
          <p:cNvSpPr>
            <a:spLocks noGrp="1"/>
          </p:cNvSpPr>
          <p:nvPr>
            <p:ph type="title"/>
          </p:nvPr>
        </p:nvSpPr>
        <p:spPr/>
        <p:txBody>
          <a:bodyPr>
            <a:normAutofit fontScale="90000"/>
          </a:bodyPr>
          <a:lstStyle/>
          <a:p>
            <a:r>
              <a:rPr lang="en-US" dirty="0"/>
              <a:t>What is CRM?</a:t>
            </a:r>
            <a:br>
              <a:rPr lang="en-US" dirty="0"/>
            </a:br>
            <a:endParaRPr lang="en-US" dirty="0"/>
          </a:p>
        </p:txBody>
      </p:sp>
    </p:spTree>
    <p:extLst>
      <p:ext uri="{BB962C8B-B14F-4D97-AF65-F5344CB8AC3E}">
        <p14:creationId xmlns:p14="http://schemas.microsoft.com/office/powerpoint/2010/main" val="38561656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Analytical CRM can set different selling approaches to different customer segments. In addition, different content and styling can be offered to different customer segments. For the customers, analytical CRM gives customized and timely solutions to the problems. For the business, it gives more prospects for sales, and customer acquisition and retention.</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8472921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a:t>Collaborative CRM is an alignment of resources and strategies between separate businesses for identifying, acquiring, developing, retaining, and maintaining valuable customers. It is employed in B2B scenario, where multiple businesses can conduct product development, market research, and marketing jointly.</a:t>
            </a:r>
          </a:p>
          <a:p>
            <a:r>
              <a:rPr lang="en-US" dirty="0"/>
              <a:t>Collaborative CRM enables smooth communication and transactions among businesses. Though traditional ways such as air mail, telephone, and fax are used in communication, collaborative CRM employs new communication systems such as chat rooms, web forums, Voice over Internet Protocol (VoIP), and Electronic Data Interchange (EDI).</a:t>
            </a:r>
          </a:p>
          <a:p>
            <a:endParaRPr lang="en-US" dirty="0"/>
          </a:p>
        </p:txBody>
      </p:sp>
      <p:sp>
        <p:nvSpPr>
          <p:cNvPr id="2" name="Title 1"/>
          <p:cNvSpPr>
            <a:spLocks noGrp="1"/>
          </p:cNvSpPr>
          <p:nvPr>
            <p:ph type="title"/>
          </p:nvPr>
        </p:nvSpPr>
        <p:spPr/>
        <p:txBody>
          <a:bodyPr>
            <a:normAutofit fontScale="90000"/>
          </a:bodyPr>
          <a:lstStyle/>
          <a:p>
            <a:r>
              <a:rPr lang="en-US" dirty="0"/>
              <a:t>Collaborative CRM</a:t>
            </a:r>
            <a:br>
              <a:rPr lang="en-US" dirty="0"/>
            </a:br>
            <a:endParaRPr lang="en-US" dirty="0"/>
          </a:p>
        </p:txBody>
      </p:sp>
    </p:spTree>
    <p:extLst>
      <p:ext uri="{BB962C8B-B14F-4D97-AF65-F5344CB8AC3E}">
        <p14:creationId xmlns:p14="http://schemas.microsoft.com/office/powerpoint/2010/main" val="30962402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There are collaborative CRMs with in-built </a:t>
            </a:r>
            <a:r>
              <a:rPr lang="en-US" b="1" dirty="0"/>
              <a:t>Partner Relationship Management (PRM)</a:t>
            </a:r>
            <a:r>
              <a:rPr lang="en-US" dirty="0"/>
              <a:t> software application which helps in managing partner promotions. </a:t>
            </a:r>
            <a:r>
              <a:rPr lang="en-US" b="1" dirty="0" err="1"/>
              <a:t>SugarCRM</a:t>
            </a:r>
            <a:r>
              <a:rPr lang="en-US" dirty="0"/>
              <a:t> is a popular collaborative CRM. It enables expert collaboration and provides state-of-the-art social capabilities.</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3159791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A business needs to consider the following points while selecting a CRM software </a:t>
            </a:r>
            <a:r>
              <a:rPr lang="en-US" dirty="0" smtClean="0"/>
              <a:t>−</a:t>
            </a:r>
          </a:p>
          <a:p>
            <a:r>
              <a:rPr lang="en-US" b="1" dirty="0"/>
              <a:t>Business strategy and processes</a:t>
            </a:r>
            <a:r>
              <a:rPr lang="en-US" dirty="0"/>
              <a:t> − It helps to automate a customer management strategy. Hence before selecting a CRM software, a business should be clear with its strategies and desired processes.</a:t>
            </a:r>
          </a:p>
          <a:p>
            <a:r>
              <a:rPr lang="en-US" b="1" dirty="0"/>
              <a:t>Business requirements</a:t>
            </a:r>
            <a:r>
              <a:rPr lang="en-US" dirty="0"/>
              <a:t> − CRM systems range from domain specialty solutions that focus on solving a specific area such as sales force automation, marketing automation, services automation, partner management, etc., to complete enterprise management solutions.</a:t>
            </a:r>
          </a:p>
          <a:p>
            <a:endParaRPr lang="en-US" dirty="0"/>
          </a:p>
        </p:txBody>
      </p:sp>
      <p:sp>
        <p:nvSpPr>
          <p:cNvPr id="2" name="Title 1"/>
          <p:cNvSpPr>
            <a:spLocks noGrp="1"/>
          </p:cNvSpPr>
          <p:nvPr>
            <p:ph type="title"/>
          </p:nvPr>
        </p:nvSpPr>
        <p:spPr/>
        <p:txBody>
          <a:bodyPr>
            <a:normAutofit fontScale="90000"/>
          </a:bodyPr>
          <a:lstStyle/>
          <a:p>
            <a:r>
              <a:rPr lang="en-US" dirty="0"/>
              <a:t>CRM Software Buying Considerations</a:t>
            </a:r>
            <a:br>
              <a:rPr lang="en-US" dirty="0"/>
            </a:br>
            <a:endParaRPr lang="en-US" dirty="0"/>
          </a:p>
        </p:txBody>
      </p:sp>
    </p:spTree>
    <p:extLst>
      <p:ext uri="{BB962C8B-B14F-4D97-AF65-F5344CB8AC3E}">
        <p14:creationId xmlns:p14="http://schemas.microsoft.com/office/powerpoint/2010/main" val="26534296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b="1" dirty="0"/>
              <a:t>Size of business</a:t>
            </a:r>
            <a:r>
              <a:rPr lang="en-US" dirty="0"/>
              <a:t> − Small businesses require tools that are easy to learn and can handle a wide range of the most common tasks. Large businesses opt for applications that handle more complex tasks and thousands of users.</a:t>
            </a:r>
          </a:p>
          <a:p>
            <a:r>
              <a:rPr lang="en-US" b="1" dirty="0"/>
              <a:t>Customer base</a:t>
            </a:r>
            <a:r>
              <a:rPr lang="en-US" dirty="0"/>
              <a:t> − The size of the customer base a business is required to handle.</a:t>
            </a:r>
          </a:p>
          <a:p>
            <a:r>
              <a:rPr lang="en-US" b="1" dirty="0"/>
              <a:t>Budget</a:t>
            </a:r>
            <a:r>
              <a:rPr lang="en-US" dirty="0"/>
              <a:t> − A business needs to set a budget prior vendor selection. The budget allocated for CRM varies according to the degree of customization required.</a:t>
            </a:r>
          </a:p>
          <a:p>
            <a:r>
              <a:rPr lang="en-US" b="1" dirty="0"/>
              <a:t>Context</a:t>
            </a:r>
            <a:r>
              <a:rPr lang="en-US" dirty="0"/>
              <a:t> − The context in which a business is functioning, e.g., B2B or B2C, determines which CRM the business should go for.</a:t>
            </a:r>
          </a:p>
          <a:p>
            <a:r>
              <a:rPr lang="en-US" dirty="0" smtClean="0"/>
              <a:t/>
            </a:r>
            <a:br>
              <a:rPr lang="en-US" dirty="0" smtClean="0"/>
            </a:b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8676776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b="1" dirty="0"/>
              <a:t>Sales channels</a:t>
            </a:r>
            <a:r>
              <a:rPr lang="en-US" dirty="0"/>
              <a:t> − The sales channels a business is employing: Direct sale, channel sale such as distributors, or Direct to customers via retail. They matter while selecting the most suitable CRM software.</a:t>
            </a:r>
          </a:p>
          <a:p>
            <a:r>
              <a:rPr lang="en-US" b="1" dirty="0"/>
              <a:t>System integration</a:t>
            </a:r>
            <a:r>
              <a:rPr lang="en-US" dirty="0"/>
              <a:t> − All the interfaces the business needs and the CRM vendor can support without requiring too much custom services effort.</a:t>
            </a:r>
          </a:p>
          <a:p>
            <a:r>
              <a:rPr lang="en-US" b="1" dirty="0"/>
              <a:t>Strength of partners</a:t>
            </a:r>
            <a:r>
              <a:rPr lang="en-US" dirty="0"/>
              <a:t> − The partners must be able to provide a business with additional support, or help to implement the CRM successfully.</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5907087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i="1" dirty="0"/>
              <a:t>“Your customer doesn’t care how much you know until they know how much you care.”</a:t>
            </a:r>
            <a:endParaRPr lang="en-US" dirty="0"/>
          </a:p>
        </p:txBody>
      </p:sp>
      <p:sp>
        <p:nvSpPr>
          <p:cNvPr id="2" name="Title 1"/>
          <p:cNvSpPr>
            <a:spLocks noGrp="1"/>
          </p:cNvSpPr>
          <p:nvPr>
            <p:ph type="title"/>
          </p:nvPr>
        </p:nvSpPr>
        <p:spPr/>
        <p:txBody>
          <a:bodyPr>
            <a:normAutofit fontScale="90000"/>
          </a:bodyPr>
          <a:lstStyle/>
          <a:p>
            <a:r>
              <a:rPr lang="en-US" dirty="0"/>
              <a:t>CRM - Customer Relationships</a:t>
            </a:r>
            <a:br>
              <a:rPr lang="en-US" dirty="0"/>
            </a:br>
            <a:endParaRPr lang="en-US" dirty="0"/>
          </a:p>
        </p:txBody>
      </p:sp>
    </p:spTree>
    <p:extLst>
      <p:ext uri="{BB962C8B-B14F-4D97-AF65-F5344CB8AC3E}">
        <p14:creationId xmlns:p14="http://schemas.microsoft.com/office/powerpoint/2010/main" val="23391018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The Oxford Dictionary defines </a:t>
            </a:r>
            <a:r>
              <a:rPr lang="en-US" b="1" dirty="0"/>
              <a:t>relationship</a:t>
            </a:r>
            <a:r>
              <a:rPr lang="en-US" dirty="0"/>
              <a:t> as, </a:t>
            </a:r>
            <a:r>
              <a:rPr lang="en-US" i="1" dirty="0"/>
              <a:t>“the way in which two or </a:t>
            </a:r>
            <a:r>
              <a:rPr lang="en-US" i="1" dirty="0" smtClean="0"/>
              <a:t>more </a:t>
            </a:r>
            <a:r>
              <a:rPr lang="en-US" i="1" dirty="0"/>
              <a:t>people or things are connected</a:t>
            </a:r>
            <a:r>
              <a:rPr lang="en-US" i="1" dirty="0" smtClean="0"/>
              <a:t>”</a:t>
            </a:r>
            <a:r>
              <a:rPr lang="en-US" dirty="0" smtClean="0"/>
              <a:t>.</a:t>
            </a:r>
          </a:p>
          <a:p>
            <a:r>
              <a:rPr lang="en-US" dirty="0" smtClean="0"/>
              <a:t>investment </a:t>
            </a:r>
            <a:r>
              <a:rPr lang="en-US" dirty="0"/>
              <a:t>of time, trust, transparency, care, and communication are vital for any relationship to build and survive. This is applicable to human relationships. As far as a formal business domain is concerned, the definition goes as follows −</a:t>
            </a:r>
          </a:p>
        </p:txBody>
      </p:sp>
      <p:sp>
        <p:nvSpPr>
          <p:cNvPr id="2" name="Title 1"/>
          <p:cNvSpPr>
            <a:spLocks noGrp="1"/>
          </p:cNvSpPr>
          <p:nvPr>
            <p:ph type="title"/>
          </p:nvPr>
        </p:nvSpPr>
        <p:spPr/>
        <p:txBody>
          <a:bodyPr>
            <a:normAutofit fontScale="90000"/>
          </a:bodyPr>
          <a:lstStyle/>
          <a:p>
            <a:r>
              <a:rPr lang="en-US" dirty="0"/>
              <a:t>What is Relationship?</a:t>
            </a:r>
            <a:br>
              <a:rPr lang="en-US" dirty="0"/>
            </a:br>
            <a:endParaRPr lang="en-US" dirty="0"/>
          </a:p>
        </p:txBody>
      </p:sp>
    </p:spTree>
    <p:extLst>
      <p:ext uri="{BB962C8B-B14F-4D97-AF65-F5344CB8AC3E}">
        <p14:creationId xmlns:p14="http://schemas.microsoft.com/office/powerpoint/2010/main" val="36446091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i="1" dirty="0"/>
              <a:t>Relationship is a series of repeated interactions between dyadic parties over a time.”</a:t>
            </a: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3274077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If a person on his journey stops at a roadside eating joint and buys a burger, it is a transaction; not a relationship. But when a person goes to a particular shop repeatedly, because he likes the store’s ambience, quality of products, or the way he receives service at the shop, then it can be quoted as a relationship.</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480269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By equating the term with technology, the IT organizations define CRM as </a:t>
            </a:r>
            <a:r>
              <a:rPr lang="en-US" i="1" dirty="0"/>
              <a:t>a software that assists marketing, merchandising, selling, and smooth service operations of a business</a:t>
            </a:r>
            <a:r>
              <a:rPr lang="en-US" dirty="0" smtClean="0"/>
              <a:t>.</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4185318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Some experts say, only repeated interaction over time does not make complete sense of the term </a:t>
            </a:r>
            <a:r>
              <a:rPr lang="en-US" b="1" dirty="0"/>
              <a:t>relationship</a:t>
            </a:r>
            <a:r>
              <a:rPr lang="en-US" dirty="0"/>
              <a:t>. It also needs some emotional element of affection and care.</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3351117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776662" y="2205831"/>
            <a:ext cx="1590675" cy="307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8"/>
            <a:ext cx="8229600" cy="1401762"/>
          </a:xfrm>
        </p:spPr>
        <p:txBody>
          <a:bodyPr>
            <a:normAutofit fontScale="90000"/>
          </a:bodyPr>
          <a:lstStyle/>
          <a:p>
            <a:r>
              <a:rPr lang="en-US" dirty="0"/>
              <a:t>Evolution of Customer-</a:t>
            </a:r>
            <a:r>
              <a:rPr lang="en-US" dirty="0" err="1"/>
              <a:t>Suplier</a:t>
            </a:r>
            <a:r>
              <a:rPr lang="en-US" dirty="0"/>
              <a:t> Relationship</a:t>
            </a:r>
            <a:br>
              <a:rPr lang="en-US" dirty="0"/>
            </a:br>
            <a:r>
              <a:rPr lang="en-US" dirty="0" smtClean="0"/>
              <a:t/>
            </a:r>
            <a:br>
              <a:rPr lang="en-US" dirty="0" smtClean="0"/>
            </a:br>
            <a:endParaRPr lang="en-US" dirty="0"/>
          </a:p>
        </p:txBody>
      </p:sp>
    </p:spTree>
    <p:extLst>
      <p:ext uri="{BB962C8B-B14F-4D97-AF65-F5344CB8AC3E}">
        <p14:creationId xmlns:p14="http://schemas.microsoft.com/office/powerpoint/2010/main" val="31170072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a:t>Awareness</a:t>
            </a:r>
            <a:r>
              <a:rPr lang="en-US" dirty="0"/>
              <a:t> − The parties come in contact with each other and see each other as a possible customer or supplier.</a:t>
            </a:r>
          </a:p>
          <a:p>
            <a:r>
              <a:rPr lang="en-US" b="1" dirty="0"/>
              <a:t>Exploration</a:t>
            </a:r>
            <a:r>
              <a:rPr lang="en-US" dirty="0"/>
              <a:t> − The parties find out more about one another’s capabilities and business prospects. Trial purchasing takes place and performance is assessed. If deal is not smooth then the relationship terminates with the damage of less costs.</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41013525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a:t>Expansion</a:t>
            </a:r>
            <a:r>
              <a:rPr lang="en-US" dirty="0"/>
              <a:t> − It is composed of attraction, communication, bargaining, development of rules, and development of expectations from each other.</a:t>
            </a:r>
          </a:p>
          <a:p>
            <a:r>
              <a:rPr lang="en-US" b="1" dirty="0"/>
              <a:t>Commitment</a:t>
            </a:r>
            <a:r>
              <a:rPr lang="en-US" dirty="0"/>
              <a:t> − Trust begins to develop and deals are executed as per the norms and expectations. Mutual understanding and cooperation develops, and number of transactions start building up.</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8604582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b="1" dirty="0"/>
              <a:t>Dissolution</a:t>
            </a:r>
            <a:r>
              <a:rPr lang="en-US" dirty="0"/>
              <a:t> − Not all relationships can survive. Some relationships are terminated either bilaterally (both parties agree to end) or unilaterally (one party decides to end). If it is bilateral decision then both parties retrieve the invested amount and resources. Supplier exits relationship in case of failure to contribute sales volume or profit. Customer ends relationship unilaterally due to changes in product requirement, repeated servicing failure, etc.</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42227466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Every business regards its customers as a lifetime stream of revenue; losing a single customer can cost the business very high. </a:t>
            </a:r>
            <a:r>
              <a:rPr lang="en-US" b="1" dirty="0"/>
              <a:t>Lifetime Value (LTV)</a:t>
            </a:r>
            <a:r>
              <a:rPr lang="en-US" dirty="0"/>
              <a:t> for a customer is considered to analyze the effectiveness of a particular marketing channel.</a:t>
            </a:r>
          </a:p>
          <a:p>
            <a:endParaRPr lang="en-US" dirty="0"/>
          </a:p>
        </p:txBody>
      </p:sp>
      <p:sp>
        <p:nvSpPr>
          <p:cNvPr id="2" name="Title 1"/>
          <p:cNvSpPr>
            <a:spLocks noGrp="1"/>
          </p:cNvSpPr>
          <p:nvPr>
            <p:ph type="title"/>
          </p:nvPr>
        </p:nvSpPr>
        <p:spPr/>
        <p:txBody>
          <a:bodyPr>
            <a:normAutofit fontScale="90000"/>
          </a:bodyPr>
          <a:lstStyle/>
          <a:p>
            <a:r>
              <a:rPr lang="en-US" dirty="0"/>
              <a:t>Why a Business Wants Relationship with its Customers?</a:t>
            </a:r>
            <a:br>
              <a:rPr lang="en-US" dirty="0"/>
            </a:br>
            <a:endParaRPr lang="en-US" dirty="0"/>
          </a:p>
        </p:txBody>
      </p:sp>
    </p:spTree>
    <p:extLst>
      <p:ext uri="{BB962C8B-B14F-4D97-AF65-F5344CB8AC3E}">
        <p14:creationId xmlns:p14="http://schemas.microsoft.com/office/powerpoint/2010/main" val="16383922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 business can generate greater sales volume and in turn greater revenue if it knows its customers well and have good relationship with them. Thus, solely for the economic purpose, every business wants to have healthy relationships with their customers.</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112396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493608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As per </a:t>
            </a:r>
            <a:r>
              <a:rPr lang="en-US" dirty="0" err="1"/>
              <a:t>Franics</a:t>
            </a:r>
            <a:r>
              <a:rPr lang="en-US" dirty="0"/>
              <a:t> </a:t>
            </a:r>
            <a:r>
              <a:rPr lang="en-US" dirty="0" smtClean="0"/>
              <a:t>.B, </a:t>
            </a:r>
            <a:r>
              <a:rPr lang="en-US" dirty="0"/>
              <a:t>World’s first professor of CRM, it is the core business strategy that integrates internal processes and functions, and external networks, to create and deliver value to a target customer at profit. It is grounded on high quality customer data and information technology.</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137277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009775" y="2101056"/>
            <a:ext cx="5124450" cy="328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fontScale="90000"/>
          </a:bodyPr>
          <a:lstStyle/>
          <a:p>
            <a:r>
              <a:rPr lang="en-US" dirty="0"/>
              <a:t>Ingredients of CRM</a:t>
            </a:r>
            <a:br>
              <a:rPr lang="en-US" dirty="0"/>
            </a:br>
            <a:endParaRPr lang="en-US" dirty="0"/>
          </a:p>
        </p:txBody>
      </p:sp>
    </p:spTree>
    <p:extLst>
      <p:ext uri="{BB962C8B-B14F-4D97-AF65-F5344CB8AC3E}">
        <p14:creationId xmlns:p14="http://schemas.microsoft.com/office/powerpoint/2010/main" val="2956921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Analytics</a:t>
            </a:r>
            <a:r>
              <a:rPr lang="en-US" dirty="0"/>
              <a:t> − Analytics is the process of studying, handling, and representing data in various graphical formats such as charts, tables, trends, etc., in order to observe market trends</a:t>
            </a:r>
            <a:r>
              <a:rPr lang="en-US" dirty="0" smtClean="0"/>
              <a:t>.</a:t>
            </a:r>
          </a:p>
          <a:p>
            <a:r>
              <a:rPr lang="en-US" b="1" dirty="0"/>
              <a:t>Business Reporting</a:t>
            </a:r>
            <a:r>
              <a:rPr lang="en-US" dirty="0"/>
              <a:t> − Business Reporting includes accurate reports of sales, customer care, and marketing.</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895560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a:t>Customer Service</a:t>
            </a:r>
            <a:r>
              <a:rPr lang="en-US" dirty="0"/>
              <a:t> − Customer Service involves collecting and sending the following customer-related information to the concerned department −</a:t>
            </a:r>
          </a:p>
          <a:p>
            <a:r>
              <a:rPr lang="en-US" dirty="0"/>
              <a:t>Personal information such as name, address, age</a:t>
            </a:r>
          </a:p>
          <a:p>
            <a:r>
              <a:rPr lang="en-US" dirty="0"/>
              <a:t>Previous purchase patterns.</a:t>
            </a:r>
          </a:p>
          <a:p>
            <a:r>
              <a:rPr lang="en-US" dirty="0"/>
              <a:t>Requirements and preferences.</a:t>
            </a:r>
          </a:p>
          <a:p>
            <a:r>
              <a:rPr lang="en-US" dirty="0"/>
              <a:t>Complaints and suggestions.</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237198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Human Resource Management</a:t>
            </a:r>
            <a:r>
              <a:rPr lang="en-US" dirty="0"/>
              <a:t> − Human Resource Management involves employing and placing the most eligible human resource at a required place in the business.</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5767273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146</TotalTime>
  <Words>1145</Words>
  <Application>Microsoft Office PowerPoint</Application>
  <PresentationFormat>On-screen Show (4:3)</PresentationFormat>
  <Paragraphs>139</Paragraphs>
  <Slides>47</Slides>
  <Notes>9</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Concourse</vt:lpstr>
      <vt:lpstr>CRM</vt:lpstr>
      <vt:lpstr>Customer Relationship Management </vt:lpstr>
      <vt:lpstr>What is CRM? </vt:lpstr>
      <vt:lpstr>PowerPoint Presentation</vt:lpstr>
      <vt:lpstr>PowerPoint Presentation</vt:lpstr>
      <vt:lpstr>Ingredients of CRM </vt:lpstr>
      <vt:lpstr>PowerPoint Presentation</vt:lpstr>
      <vt:lpstr>PowerPoint Presentation</vt:lpstr>
      <vt:lpstr>PowerPoint Presentation</vt:lpstr>
      <vt:lpstr>PowerPoint Presentation</vt:lpstr>
      <vt:lpstr>PowerPoint Presentation</vt:lpstr>
      <vt:lpstr>PowerPoint Presentation</vt:lpstr>
      <vt:lpstr>Objectives of CRM </vt:lpstr>
      <vt:lpstr>PowerPoint Presentation</vt:lpstr>
      <vt:lpstr>PowerPoint Presentation</vt:lpstr>
      <vt:lpstr>PowerPoint Presentation</vt:lpstr>
      <vt:lpstr>CRM - Types </vt:lpstr>
      <vt:lpstr>types of CRM and their characteristic features −</vt:lpstr>
      <vt:lpstr>Strategic CRM </vt:lpstr>
      <vt:lpstr>Operational CRM</vt:lpstr>
      <vt:lpstr>PowerPoint Presentation</vt:lpstr>
      <vt:lpstr>Sales Force Automation </vt:lpstr>
      <vt:lpstr>PowerPoint Presentation</vt:lpstr>
      <vt:lpstr>PowerPoint Presentation</vt:lpstr>
      <vt:lpstr>PowerPoint Presentation</vt:lpstr>
      <vt:lpstr>Marketing Automation </vt:lpstr>
      <vt:lpstr>Event-based (trigger) marketing </vt:lpstr>
      <vt:lpstr>Service Automation </vt:lpstr>
      <vt:lpstr>Analytical CRM </vt:lpstr>
      <vt:lpstr>PowerPoint Presentation</vt:lpstr>
      <vt:lpstr>Collaborative CRM </vt:lpstr>
      <vt:lpstr>PowerPoint Presentation</vt:lpstr>
      <vt:lpstr>CRM Software Buying Considerations </vt:lpstr>
      <vt:lpstr>PowerPoint Presentation</vt:lpstr>
      <vt:lpstr>PowerPoint Presentation</vt:lpstr>
      <vt:lpstr>CRM - Customer Relationships </vt:lpstr>
      <vt:lpstr>What is Relationship? </vt:lpstr>
      <vt:lpstr>PowerPoint Presentation</vt:lpstr>
      <vt:lpstr>PowerPoint Presentation</vt:lpstr>
      <vt:lpstr>PowerPoint Presentation</vt:lpstr>
      <vt:lpstr>Evolution of Customer-Suplier Relationship  </vt:lpstr>
      <vt:lpstr>PowerPoint Presentation</vt:lpstr>
      <vt:lpstr>PowerPoint Presentation</vt:lpstr>
      <vt:lpstr>PowerPoint Presentation</vt:lpstr>
      <vt:lpstr>Why a Business Wants Relationship with its Customers?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nadiagondal</dc:creator>
  <cp:lastModifiedBy>nadiagondal</cp:lastModifiedBy>
  <cp:revision>12</cp:revision>
  <dcterms:created xsi:type="dcterms:W3CDTF">2021-01-26T13:49:20Z</dcterms:created>
  <dcterms:modified xsi:type="dcterms:W3CDTF">2021-01-27T07:51:49Z</dcterms:modified>
</cp:coreProperties>
</file>