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2"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DDFD64B-F67D-4A41-AC55-C0AD5A6BA7FA}"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9B408C-7742-4F9B-A09E-7F6E6FCDFEF7}" type="slidenum">
              <a:rPr lang="en-US" smtClean="0"/>
              <a:pPr/>
              <a:t>‹#›</a:t>
            </a:fld>
            <a:endParaRPr lang="en-US"/>
          </a:p>
        </p:txBody>
      </p:sp>
    </p:spTree>
    <p:extLst>
      <p:ext uri="{BB962C8B-B14F-4D97-AF65-F5344CB8AC3E}">
        <p14:creationId xmlns:p14="http://schemas.microsoft.com/office/powerpoint/2010/main" xmlns="" val="1402436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DDFD64B-F67D-4A41-AC55-C0AD5A6BA7FA}"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9B408C-7742-4F9B-A09E-7F6E6FCDFEF7}" type="slidenum">
              <a:rPr lang="en-US" smtClean="0"/>
              <a:pPr/>
              <a:t>‹#›</a:t>
            </a:fld>
            <a:endParaRPr lang="en-US"/>
          </a:p>
        </p:txBody>
      </p:sp>
    </p:spTree>
    <p:extLst>
      <p:ext uri="{BB962C8B-B14F-4D97-AF65-F5344CB8AC3E}">
        <p14:creationId xmlns:p14="http://schemas.microsoft.com/office/powerpoint/2010/main" xmlns="" val="3779298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DDFD64B-F67D-4A41-AC55-C0AD5A6BA7FA}"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9B408C-7742-4F9B-A09E-7F6E6FCDFEF7}"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xmlns="" val="26658057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DDFD64B-F67D-4A41-AC55-C0AD5A6BA7FA}"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9B408C-7742-4F9B-A09E-7F6E6FCDFEF7}" type="slidenum">
              <a:rPr lang="en-US" smtClean="0"/>
              <a:pPr/>
              <a:t>‹#›</a:t>
            </a:fld>
            <a:endParaRPr lang="en-US"/>
          </a:p>
        </p:txBody>
      </p:sp>
    </p:spTree>
    <p:extLst>
      <p:ext uri="{BB962C8B-B14F-4D97-AF65-F5344CB8AC3E}">
        <p14:creationId xmlns:p14="http://schemas.microsoft.com/office/powerpoint/2010/main" xmlns="" val="38567894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DDFD64B-F67D-4A41-AC55-C0AD5A6BA7FA}"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9B408C-7742-4F9B-A09E-7F6E6FCDFEF7}"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21187898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DDFD64B-F67D-4A41-AC55-C0AD5A6BA7FA}"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9B408C-7742-4F9B-A09E-7F6E6FCDFEF7}" type="slidenum">
              <a:rPr lang="en-US" smtClean="0"/>
              <a:pPr/>
              <a:t>‹#›</a:t>
            </a:fld>
            <a:endParaRPr lang="en-US"/>
          </a:p>
        </p:txBody>
      </p:sp>
    </p:spTree>
    <p:extLst>
      <p:ext uri="{BB962C8B-B14F-4D97-AF65-F5344CB8AC3E}">
        <p14:creationId xmlns:p14="http://schemas.microsoft.com/office/powerpoint/2010/main" xmlns="" val="35651930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DDFD64B-F67D-4A41-AC55-C0AD5A6BA7FA}"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9B408C-7742-4F9B-A09E-7F6E6FCDFEF7}" type="slidenum">
              <a:rPr lang="en-US" smtClean="0"/>
              <a:pPr/>
              <a:t>‹#›</a:t>
            </a:fld>
            <a:endParaRPr lang="en-US"/>
          </a:p>
        </p:txBody>
      </p:sp>
    </p:spTree>
    <p:extLst>
      <p:ext uri="{BB962C8B-B14F-4D97-AF65-F5344CB8AC3E}">
        <p14:creationId xmlns:p14="http://schemas.microsoft.com/office/powerpoint/2010/main" xmlns="" val="20393623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DDFD64B-F67D-4A41-AC55-C0AD5A6BA7FA}"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9B408C-7742-4F9B-A09E-7F6E6FCDFEF7}" type="slidenum">
              <a:rPr lang="en-US" smtClean="0"/>
              <a:pPr/>
              <a:t>‹#›</a:t>
            </a:fld>
            <a:endParaRPr lang="en-US"/>
          </a:p>
        </p:txBody>
      </p:sp>
    </p:spTree>
    <p:extLst>
      <p:ext uri="{BB962C8B-B14F-4D97-AF65-F5344CB8AC3E}">
        <p14:creationId xmlns:p14="http://schemas.microsoft.com/office/powerpoint/2010/main" xmlns="" val="4135656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DDFD64B-F67D-4A41-AC55-C0AD5A6BA7FA}"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9B408C-7742-4F9B-A09E-7F6E6FCDFEF7}" type="slidenum">
              <a:rPr lang="en-US" smtClean="0"/>
              <a:pPr/>
              <a:t>‹#›</a:t>
            </a:fld>
            <a:endParaRPr lang="en-US"/>
          </a:p>
        </p:txBody>
      </p:sp>
    </p:spTree>
    <p:extLst>
      <p:ext uri="{BB962C8B-B14F-4D97-AF65-F5344CB8AC3E}">
        <p14:creationId xmlns:p14="http://schemas.microsoft.com/office/powerpoint/2010/main" xmlns="" val="1876408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DDFD64B-F67D-4A41-AC55-C0AD5A6BA7FA}"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9B408C-7742-4F9B-A09E-7F6E6FCDFEF7}" type="slidenum">
              <a:rPr lang="en-US" smtClean="0"/>
              <a:pPr/>
              <a:t>‹#›</a:t>
            </a:fld>
            <a:endParaRPr lang="en-US"/>
          </a:p>
        </p:txBody>
      </p:sp>
    </p:spTree>
    <p:extLst>
      <p:ext uri="{BB962C8B-B14F-4D97-AF65-F5344CB8AC3E}">
        <p14:creationId xmlns:p14="http://schemas.microsoft.com/office/powerpoint/2010/main" xmlns="" val="3835937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DDFD64B-F67D-4A41-AC55-C0AD5A6BA7FA}" type="datetimeFigureOut">
              <a:rPr lang="en-US" smtClean="0"/>
              <a:pPr/>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9B408C-7742-4F9B-A09E-7F6E6FCDFEF7}" type="slidenum">
              <a:rPr lang="en-US" smtClean="0"/>
              <a:pPr/>
              <a:t>‹#›</a:t>
            </a:fld>
            <a:endParaRPr lang="en-US"/>
          </a:p>
        </p:txBody>
      </p:sp>
    </p:spTree>
    <p:extLst>
      <p:ext uri="{BB962C8B-B14F-4D97-AF65-F5344CB8AC3E}">
        <p14:creationId xmlns:p14="http://schemas.microsoft.com/office/powerpoint/2010/main" xmlns="" val="123290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DDFD64B-F67D-4A41-AC55-C0AD5A6BA7FA}" type="datetimeFigureOut">
              <a:rPr lang="en-US" smtClean="0"/>
              <a:pPr/>
              <a:t>5/2/2020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9B408C-7742-4F9B-A09E-7F6E6FCDFEF7}" type="slidenum">
              <a:rPr lang="en-US" smtClean="0"/>
              <a:pPr/>
              <a:t>‹#›</a:t>
            </a:fld>
            <a:endParaRPr lang="en-US"/>
          </a:p>
        </p:txBody>
      </p:sp>
    </p:spTree>
    <p:extLst>
      <p:ext uri="{BB962C8B-B14F-4D97-AF65-F5344CB8AC3E}">
        <p14:creationId xmlns:p14="http://schemas.microsoft.com/office/powerpoint/2010/main" xmlns="" val="1634109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DDFD64B-F67D-4A41-AC55-C0AD5A6BA7FA}" type="datetimeFigureOut">
              <a:rPr lang="en-US" smtClean="0"/>
              <a:pPr/>
              <a:t>5/2/2020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9B408C-7742-4F9B-A09E-7F6E6FCDFEF7}" type="slidenum">
              <a:rPr lang="en-US" smtClean="0"/>
              <a:pPr/>
              <a:t>‹#›</a:t>
            </a:fld>
            <a:endParaRPr lang="en-US"/>
          </a:p>
        </p:txBody>
      </p:sp>
    </p:spTree>
    <p:extLst>
      <p:ext uri="{BB962C8B-B14F-4D97-AF65-F5344CB8AC3E}">
        <p14:creationId xmlns:p14="http://schemas.microsoft.com/office/powerpoint/2010/main" xmlns="" val="2781029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DFD64B-F67D-4A41-AC55-C0AD5A6BA7FA}" type="datetimeFigureOut">
              <a:rPr lang="en-US" smtClean="0"/>
              <a:pPr/>
              <a:t>5/2/2020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9B408C-7742-4F9B-A09E-7F6E6FCDFEF7}" type="slidenum">
              <a:rPr lang="en-US" smtClean="0"/>
              <a:pPr/>
              <a:t>‹#›</a:t>
            </a:fld>
            <a:endParaRPr lang="en-US"/>
          </a:p>
        </p:txBody>
      </p:sp>
    </p:spTree>
    <p:extLst>
      <p:ext uri="{BB962C8B-B14F-4D97-AF65-F5344CB8AC3E}">
        <p14:creationId xmlns:p14="http://schemas.microsoft.com/office/powerpoint/2010/main" xmlns="" val="717984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DDFD64B-F67D-4A41-AC55-C0AD5A6BA7FA}" type="datetimeFigureOut">
              <a:rPr lang="en-US" smtClean="0"/>
              <a:pPr/>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9B408C-7742-4F9B-A09E-7F6E6FCDFEF7}" type="slidenum">
              <a:rPr lang="en-US" smtClean="0"/>
              <a:pPr/>
              <a:t>‹#›</a:t>
            </a:fld>
            <a:endParaRPr lang="en-US"/>
          </a:p>
        </p:txBody>
      </p:sp>
    </p:spTree>
    <p:extLst>
      <p:ext uri="{BB962C8B-B14F-4D97-AF65-F5344CB8AC3E}">
        <p14:creationId xmlns:p14="http://schemas.microsoft.com/office/powerpoint/2010/main" xmlns="" val="4280500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6DDFD64B-F67D-4A41-AC55-C0AD5A6BA7FA}" type="datetimeFigureOut">
              <a:rPr lang="en-US" smtClean="0"/>
              <a:pPr/>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9B408C-7742-4F9B-A09E-7F6E6FCDFEF7}" type="slidenum">
              <a:rPr lang="en-US" smtClean="0"/>
              <a:pPr/>
              <a:t>‹#›</a:t>
            </a:fld>
            <a:endParaRPr lang="en-US"/>
          </a:p>
        </p:txBody>
      </p:sp>
    </p:spTree>
    <p:extLst>
      <p:ext uri="{BB962C8B-B14F-4D97-AF65-F5344CB8AC3E}">
        <p14:creationId xmlns:p14="http://schemas.microsoft.com/office/powerpoint/2010/main" xmlns="" val="3093225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DDFD64B-F67D-4A41-AC55-C0AD5A6BA7FA}" type="datetimeFigureOut">
              <a:rPr lang="en-US" smtClean="0"/>
              <a:pPr/>
              <a:t>5/2/2020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19B408C-7742-4F9B-A09E-7F6E6FCDFEF7}" type="slidenum">
              <a:rPr lang="en-US" smtClean="0"/>
              <a:pPr/>
              <a:t>‹#›</a:t>
            </a:fld>
            <a:endParaRPr lang="en-US"/>
          </a:p>
        </p:txBody>
      </p:sp>
    </p:spTree>
    <p:extLst>
      <p:ext uri="{BB962C8B-B14F-4D97-AF65-F5344CB8AC3E}">
        <p14:creationId xmlns:p14="http://schemas.microsoft.com/office/powerpoint/2010/main" xmlns="" val="136932171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3887" y="1497105"/>
            <a:ext cx="8596668" cy="1945341"/>
          </a:xfrm>
        </p:spPr>
        <p:txBody>
          <a:bodyPr>
            <a:normAutofit/>
          </a:bodyPr>
          <a:lstStyle/>
          <a:p>
            <a:r>
              <a:rPr lang="en-US" dirty="0"/>
              <a:t>Traits of economic importance in dairy cattle:</a:t>
            </a:r>
            <a:br>
              <a:rPr lang="en-US" dirty="0"/>
            </a:br>
            <a:endParaRPr lang="en-US" dirty="0"/>
          </a:p>
        </p:txBody>
      </p:sp>
      <p:sp>
        <p:nvSpPr>
          <p:cNvPr id="3" name="Rectangle 2"/>
          <p:cNvSpPr/>
          <p:nvPr/>
        </p:nvSpPr>
        <p:spPr>
          <a:xfrm>
            <a:off x="3048000" y="2938289"/>
            <a:ext cx="6096000" cy="3371500"/>
          </a:xfrm>
          <a:prstGeom prst="rect">
            <a:avLst/>
          </a:prstGeom>
        </p:spPr>
        <p:txBody>
          <a:bodyPr>
            <a:spAutoFit/>
          </a:bodyPr>
          <a:lstStyle/>
          <a:p>
            <a:pPr marL="457200" indent="-457200">
              <a:lnSpc>
                <a:spcPct val="107000"/>
              </a:lnSpc>
              <a:spcAft>
                <a:spcPts val="800"/>
              </a:spcAft>
              <a:buFont typeface="Wingdings" panose="05000000000000000000" pitchFamily="2" charset="2"/>
              <a:buChar char="v"/>
            </a:pPr>
            <a:r>
              <a:rPr lang="en-US" sz="2400" dirty="0">
                <a:latin typeface="Calibri" panose="020F0502020204030204" pitchFamily="34" charset="0"/>
                <a:ea typeface="Calibri" panose="020F0502020204030204" pitchFamily="34" charset="0"/>
                <a:cs typeface="Times New Roman" panose="02020603050405020304" pitchFamily="18" charset="0"/>
              </a:rPr>
              <a:t>The traits of greatest economic importance in dairy cattle breeding </a:t>
            </a:r>
            <a:r>
              <a:rPr lang="en-US" sz="2400" dirty="0" smtClean="0">
                <a:latin typeface="Calibri" panose="020F0502020204030204" pitchFamily="34" charset="0"/>
                <a:ea typeface="Calibri" panose="020F0502020204030204" pitchFamily="34" charset="0"/>
                <a:cs typeface="Times New Roman" panose="02020603050405020304" pitchFamily="18" charset="0"/>
              </a:rPr>
              <a:t>are</a:t>
            </a:r>
          </a:p>
          <a:p>
            <a:pPr marL="457200" indent="-457200">
              <a:lnSpc>
                <a:spcPct val="107000"/>
              </a:lnSpc>
              <a:spcAft>
                <a:spcPts val="800"/>
              </a:spcAft>
              <a:buFont typeface="Wingdings" panose="05000000000000000000" pitchFamily="2" charset="2"/>
              <a:buChar char="v"/>
            </a:pPr>
            <a:r>
              <a:rPr lang="en-US" sz="2400" dirty="0" smtClean="0">
                <a:latin typeface="Calibri" panose="020F0502020204030204" pitchFamily="34" charset="0"/>
                <a:ea typeface="Calibri" panose="020F0502020204030204" pitchFamily="34" charset="0"/>
                <a:cs typeface="Times New Roman" panose="02020603050405020304" pitchFamily="18" charset="0"/>
              </a:rPr>
              <a:t> </a:t>
            </a:r>
            <a:r>
              <a:rPr lang="en-US" sz="2400" dirty="0">
                <a:latin typeface="Calibri" panose="020F0502020204030204" pitchFamily="34" charset="0"/>
                <a:ea typeface="Calibri" panose="020F0502020204030204" pitchFamily="34" charset="0"/>
                <a:cs typeface="Times New Roman" panose="02020603050405020304" pitchFamily="18" charset="0"/>
              </a:rPr>
              <a:t>R</a:t>
            </a:r>
            <a:r>
              <a:rPr lang="en-US" sz="2400" dirty="0" smtClean="0">
                <a:latin typeface="Calibri" panose="020F0502020204030204" pitchFamily="34" charset="0"/>
                <a:ea typeface="Calibri" panose="020F0502020204030204" pitchFamily="34" charset="0"/>
                <a:cs typeface="Times New Roman" panose="02020603050405020304" pitchFamily="18" charset="0"/>
              </a:rPr>
              <a:t>eproduction</a:t>
            </a:r>
          </a:p>
          <a:p>
            <a:pPr marL="457200" indent="-457200">
              <a:lnSpc>
                <a:spcPct val="107000"/>
              </a:lnSpc>
              <a:spcAft>
                <a:spcPts val="800"/>
              </a:spcAft>
              <a:buFont typeface="Wingdings" panose="05000000000000000000" pitchFamily="2" charset="2"/>
              <a:buChar char="v"/>
            </a:pPr>
            <a:r>
              <a:rPr lang="en-US" sz="2400" dirty="0" smtClean="0">
                <a:latin typeface="Calibri" panose="020F0502020204030204" pitchFamily="34" charset="0"/>
                <a:ea typeface="Calibri" panose="020F0502020204030204" pitchFamily="34" charset="0"/>
                <a:cs typeface="Times New Roman" panose="02020603050405020304" pitchFamily="18" charset="0"/>
              </a:rPr>
              <a:t> </a:t>
            </a:r>
            <a:r>
              <a:rPr lang="en-US" sz="2400" dirty="0">
                <a:latin typeface="Calibri" panose="020F0502020204030204" pitchFamily="34" charset="0"/>
                <a:ea typeface="Calibri" panose="020F0502020204030204" pitchFamily="34" charset="0"/>
                <a:cs typeface="Times New Roman" panose="02020603050405020304" pitchFamily="18" charset="0"/>
              </a:rPr>
              <a:t>M</a:t>
            </a:r>
            <a:r>
              <a:rPr lang="en-US" sz="2400" dirty="0" smtClean="0">
                <a:latin typeface="Calibri" panose="020F0502020204030204" pitchFamily="34" charset="0"/>
                <a:ea typeface="Calibri" panose="020F0502020204030204" pitchFamily="34" charset="0"/>
                <a:cs typeface="Times New Roman" panose="02020603050405020304" pitchFamily="18" charset="0"/>
              </a:rPr>
              <a:t>ilk production</a:t>
            </a:r>
          </a:p>
          <a:p>
            <a:pPr marL="457200" indent="-457200">
              <a:lnSpc>
                <a:spcPct val="107000"/>
              </a:lnSpc>
              <a:spcAft>
                <a:spcPts val="800"/>
              </a:spcAft>
              <a:buFont typeface="Wingdings" panose="05000000000000000000" pitchFamily="2" charset="2"/>
              <a:buChar char="v"/>
            </a:pPr>
            <a:r>
              <a:rPr lang="en-US" sz="2400" dirty="0" smtClean="0">
                <a:latin typeface="Calibri" panose="020F0502020204030204" pitchFamily="34" charset="0"/>
                <a:ea typeface="Calibri" panose="020F0502020204030204" pitchFamily="34" charset="0"/>
                <a:cs typeface="Times New Roman" panose="02020603050405020304" pitchFamily="18" charset="0"/>
              </a:rPr>
              <a:t> </a:t>
            </a:r>
            <a:r>
              <a:rPr lang="en-US" sz="2400" dirty="0">
                <a:latin typeface="Calibri" panose="020F0502020204030204" pitchFamily="34" charset="0"/>
                <a:ea typeface="Calibri" panose="020F0502020204030204" pitchFamily="34" charset="0"/>
                <a:cs typeface="Times New Roman" panose="02020603050405020304" pitchFamily="18" charset="0"/>
              </a:rPr>
              <a:t>B</a:t>
            </a:r>
            <a:r>
              <a:rPr lang="en-US" sz="2400" dirty="0" smtClean="0">
                <a:latin typeface="Calibri" panose="020F0502020204030204" pitchFamily="34" charset="0"/>
                <a:ea typeface="Calibri" panose="020F0502020204030204" pitchFamily="34" charset="0"/>
                <a:cs typeface="Times New Roman" panose="02020603050405020304" pitchFamily="18" charset="0"/>
              </a:rPr>
              <a:t>utterfat production</a:t>
            </a:r>
          </a:p>
          <a:p>
            <a:pPr marL="457200" indent="-457200">
              <a:lnSpc>
                <a:spcPct val="107000"/>
              </a:lnSpc>
              <a:spcAft>
                <a:spcPts val="800"/>
              </a:spcAft>
              <a:buFont typeface="Wingdings" panose="05000000000000000000" pitchFamily="2" charset="2"/>
              <a:buChar char="v"/>
            </a:pPr>
            <a:r>
              <a:rPr lang="en-US" sz="2400" dirty="0" smtClean="0">
                <a:latin typeface="Calibri" panose="020F0502020204030204" pitchFamily="34" charset="0"/>
                <a:ea typeface="Calibri" panose="020F0502020204030204" pitchFamily="34" charset="0"/>
                <a:cs typeface="Times New Roman" panose="02020603050405020304" pitchFamily="18" charset="0"/>
              </a:rPr>
              <a:t> Type and confirmation</a:t>
            </a:r>
          </a:p>
          <a:p>
            <a:pPr marL="457200" indent="-457200">
              <a:lnSpc>
                <a:spcPct val="107000"/>
              </a:lnSpc>
              <a:spcAft>
                <a:spcPts val="800"/>
              </a:spcAft>
              <a:buFont typeface="Wingdings" panose="05000000000000000000" pitchFamily="2" charset="2"/>
              <a:buChar char="v"/>
            </a:pPr>
            <a:r>
              <a:rPr lang="en-US" sz="2400" dirty="0" smtClean="0">
                <a:latin typeface="Calibri" panose="020F0502020204030204" pitchFamily="34" charset="0"/>
                <a:ea typeface="Calibri" panose="020F0502020204030204" pitchFamily="34" charset="0"/>
                <a:cs typeface="Times New Roman" panose="02020603050405020304" pitchFamily="18" charset="0"/>
              </a:rPr>
              <a:t> </a:t>
            </a:r>
            <a:r>
              <a:rPr lang="en-US" sz="2400" dirty="0">
                <a:latin typeface="Calibri" panose="020F0502020204030204" pitchFamily="34" charset="0"/>
                <a:ea typeface="Calibri" panose="020F0502020204030204" pitchFamily="34" charset="0"/>
                <a:cs typeface="Times New Roman" panose="02020603050405020304" pitchFamily="18" charset="0"/>
              </a:rPr>
              <a:t>and </a:t>
            </a:r>
            <a:r>
              <a:rPr lang="en-US" sz="2400" dirty="0" smtClean="0">
                <a:latin typeface="Calibri" panose="020F0502020204030204" pitchFamily="34" charset="0"/>
                <a:ea typeface="Calibri" panose="020F0502020204030204" pitchFamily="34" charset="0"/>
                <a:cs typeface="Times New Roman" panose="02020603050405020304" pitchFamily="18" charset="0"/>
              </a:rPr>
              <a:t>Productive </a:t>
            </a:r>
            <a:r>
              <a:rPr lang="en-US" sz="2400" dirty="0">
                <a:latin typeface="Calibri" panose="020F0502020204030204" pitchFamily="34" charset="0"/>
                <a:ea typeface="Calibri" panose="020F0502020204030204" pitchFamily="34" charset="0"/>
                <a:cs typeface="Times New Roman" panose="02020603050405020304" pitchFamily="18" charset="0"/>
              </a:rPr>
              <a:t>life </a:t>
            </a:r>
            <a:r>
              <a:rPr lang="en-US" sz="2400" dirty="0" smtClean="0">
                <a:latin typeface="Calibri" panose="020F0502020204030204" pitchFamily="34" charset="0"/>
                <a:ea typeface="Calibri" panose="020F0502020204030204" pitchFamily="34" charset="0"/>
                <a:cs typeface="Times New Roman" panose="02020603050405020304" pitchFamily="18" charset="0"/>
              </a:rPr>
              <a:t>span.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17780972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Selection of superior dairy cows:</a:t>
            </a:r>
            <a:br>
              <a:rPr lang="en-US" dirty="0"/>
            </a:br>
            <a:endParaRPr lang="en-US" dirty="0"/>
          </a:p>
        </p:txBody>
      </p:sp>
      <p:sp>
        <p:nvSpPr>
          <p:cNvPr id="3" name="Rectangle 2"/>
          <p:cNvSpPr/>
          <p:nvPr/>
        </p:nvSpPr>
        <p:spPr>
          <a:xfrm>
            <a:off x="1842247" y="2294267"/>
            <a:ext cx="7301753" cy="3356303"/>
          </a:xfrm>
          <a:prstGeom prst="rect">
            <a:avLst/>
          </a:prstGeom>
        </p:spPr>
        <p:txBody>
          <a:bodyPr wrap="square">
            <a:spAutoFit/>
          </a:bodyPr>
          <a:lstStyle/>
          <a:p>
            <a:pPr marL="342900" indent="-342900">
              <a:lnSpc>
                <a:spcPct val="107000"/>
              </a:lnSpc>
              <a:spcAft>
                <a:spcPts val="800"/>
              </a:spcAft>
              <a:buFont typeface="Wingdings" panose="05000000000000000000" pitchFamily="2" charset="2"/>
              <a:buChar char="v"/>
            </a:pPr>
            <a:r>
              <a:rPr lang="en-US" sz="2400" dirty="0">
                <a:latin typeface="Calibri" panose="020F0502020204030204" pitchFamily="34" charset="0"/>
                <a:ea typeface="Calibri" panose="020F0502020204030204" pitchFamily="34" charset="0"/>
                <a:cs typeface="Times New Roman" panose="02020603050405020304" pitchFamily="18" charset="0"/>
              </a:rPr>
              <a:t>Dairy cows produce a number a limited a number  of offspring in their lifetime because their productive life span is short and their productive rate is slow, usually being limited to one year per year.</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Wingdings" panose="05000000000000000000" pitchFamily="2" charset="2"/>
              <a:buChar char="v"/>
            </a:pPr>
            <a:r>
              <a:rPr lang="en-US" sz="2400" dirty="0">
                <a:latin typeface="Calibri" panose="020F0502020204030204" pitchFamily="34" charset="0"/>
                <a:ea typeface="Calibri" panose="020F0502020204030204" pitchFamily="34" charset="0"/>
                <a:cs typeface="Times New Roman" panose="02020603050405020304" pitchFamily="18" charset="0"/>
              </a:rPr>
              <a:t>For this reason, it is not possible to make much improvements through selection over a period of years by placing emphasis only on selection among cows for higher milk </a:t>
            </a:r>
            <a:r>
              <a:rPr lang="en-US" sz="2400" dirty="0" smtClean="0">
                <a:latin typeface="Calibri" panose="020F0502020204030204" pitchFamily="34" charset="0"/>
                <a:ea typeface="Calibri" panose="020F0502020204030204" pitchFamily="34" charset="0"/>
                <a:cs typeface="Times New Roman" panose="02020603050405020304" pitchFamily="18" charset="0"/>
              </a:rPr>
              <a:t>production.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40726472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09482" y="2539334"/>
            <a:ext cx="7234518" cy="3524683"/>
          </a:xfrm>
          <a:prstGeom prst="rect">
            <a:avLst/>
          </a:prstGeom>
        </p:spPr>
        <p:txBody>
          <a:bodyPr wrap="square">
            <a:spAutoFit/>
          </a:bodyPr>
          <a:lstStyle/>
          <a:p>
            <a:pPr marL="457200" indent="-457200">
              <a:lnSpc>
                <a:spcPct val="107000"/>
              </a:lnSpc>
              <a:spcAft>
                <a:spcPts val="800"/>
              </a:spcAft>
              <a:buFont typeface="Wingdings" panose="05000000000000000000" pitchFamily="2" charset="2"/>
              <a:buChar char="v"/>
            </a:pPr>
            <a:r>
              <a:rPr lang="en-US" sz="2800" dirty="0">
                <a:latin typeface="Calibri" panose="020F0502020204030204" pitchFamily="34" charset="0"/>
                <a:ea typeface="Calibri" panose="020F0502020204030204" pitchFamily="34" charset="0"/>
                <a:cs typeface="Times New Roman" panose="02020603050405020304" pitchFamily="18" charset="0"/>
              </a:rPr>
              <a:t>A cows record can be used along with the bulls record with which she is mated, however, to make selection more accurate.</a:t>
            </a:r>
            <a:endParaRPr lang="en-US"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buFont typeface="Wingdings" panose="05000000000000000000" pitchFamily="2" charset="2"/>
              <a:buChar char="v"/>
            </a:pPr>
            <a:r>
              <a:rPr lang="en-US" sz="2800" dirty="0">
                <a:latin typeface="Calibri" panose="020F0502020204030204" pitchFamily="34" charset="0"/>
                <a:ea typeface="Calibri" panose="020F0502020204030204" pitchFamily="34" charset="0"/>
                <a:cs typeface="Times New Roman" panose="02020603050405020304" pitchFamily="18" charset="0"/>
              </a:rPr>
              <a:t>Estimated average transmitting ability(EATA)</a:t>
            </a:r>
            <a:endParaRPr lang="en-US"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buFont typeface="Wingdings" panose="05000000000000000000" pitchFamily="2" charset="2"/>
              <a:buChar char="v"/>
            </a:pPr>
            <a:r>
              <a:rPr lang="en-US" sz="2800" dirty="0">
                <a:latin typeface="Calibri" panose="020F0502020204030204" pitchFamily="34" charset="0"/>
                <a:ea typeface="Calibri" panose="020F0502020204030204" pitchFamily="34" charset="0"/>
                <a:cs typeface="Times New Roman" panose="02020603050405020304" pitchFamily="18" charset="0"/>
              </a:rPr>
              <a:t>It is used to estimate the ability of a cow to transmit genes for milk production to her offspring.</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39458280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60612" y="1097400"/>
            <a:ext cx="8283388" cy="5947718"/>
          </a:xfrm>
          <a:prstGeom prst="rect">
            <a:avLst/>
          </a:prstGeom>
        </p:spPr>
        <p:txBody>
          <a:bodyPr wrap="square">
            <a:spAutoFit/>
          </a:bodyPr>
          <a:lstStyle/>
          <a:p>
            <a:pPr marL="342900" indent="-342900">
              <a:lnSpc>
                <a:spcPct val="107000"/>
              </a:lnSpc>
              <a:spcAft>
                <a:spcPts val="800"/>
              </a:spcAft>
              <a:buFont typeface="Wingdings" panose="05000000000000000000" pitchFamily="2" charset="2"/>
              <a:buChar char="v"/>
            </a:pPr>
            <a:r>
              <a:rPr lang="en-US" sz="2400" dirty="0">
                <a:latin typeface="Calibri" panose="020F0502020204030204" pitchFamily="34" charset="0"/>
                <a:ea typeface="Calibri" panose="020F0502020204030204" pitchFamily="34" charset="0"/>
                <a:cs typeface="Times New Roman" panose="02020603050405020304" pitchFamily="18" charset="0"/>
              </a:rPr>
              <a:t>The calculations of the EATA is based on milk production records from several sources.</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Wingdings" panose="05000000000000000000" pitchFamily="2" charset="2"/>
              <a:buChar char="v"/>
            </a:pPr>
            <a:r>
              <a:rPr lang="en-US" sz="2400" dirty="0">
                <a:latin typeface="Calibri" panose="020F0502020204030204" pitchFamily="34" charset="0"/>
                <a:ea typeface="Calibri" panose="020F0502020204030204" pitchFamily="34" charset="0"/>
                <a:cs typeface="Times New Roman" panose="02020603050405020304" pitchFamily="18" charset="0"/>
              </a:rPr>
              <a:t>The cows</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Wingdings" panose="05000000000000000000" pitchFamily="2" charset="2"/>
              <a:buChar char="v"/>
            </a:pPr>
            <a:r>
              <a:rPr lang="en-US" sz="2400" dirty="0">
                <a:latin typeface="Calibri" panose="020F0502020204030204" pitchFamily="34" charset="0"/>
                <a:ea typeface="Calibri" panose="020F0502020204030204" pitchFamily="34" charset="0"/>
                <a:cs typeface="Times New Roman" panose="02020603050405020304" pitchFamily="18" charset="0"/>
              </a:rPr>
              <a:t>Her dam</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Wingdings" panose="05000000000000000000" pitchFamily="2" charset="2"/>
              <a:buChar char="v"/>
            </a:pPr>
            <a:r>
              <a:rPr lang="en-US" sz="2400" dirty="0">
                <a:latin typeface="Calibri" panose="020F0502020204030204" pitchFamily="34" charset="0"/>
                <a:ea typeface="Calibri" panose="020F0502020204030204" pitchFamily="34" charset="0"/>
                <a:cs typeface="Times New Roman" panose="02020603050405020304" pitchFamily="18" charset="0"/>
              </a:rPr>
              <a:t>Her daughter</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Wingdings" panose="05000000000000000000" pitchFamily="2" charset="2"/>
              <a:buChar char="v"/>
            </a:pPr>
            <a:r>
              <a:rPr lang="en-US" sz="2400" dirty="0">
                <a:latin typeface="Calibri" panose="020F0502020204030204" pitchFamily="34" charset="0"/>
                <a:ea typeface="Calibri" panose="020F0502020204030204" pitchFamily="34" charset="0"/>
                <a:cs typeface="Times New Roman" panose="02020603050405020304" pitchFamily="18" charset="0"/>
              </a:rPr>
              <a:t>Half sibs or other daughters of her sire </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Wingdings" panose="05000000000000000000" pitchFamily="2" charset="2"/>
              <a:buChar char="v"/>
            </a:pPr>
            <a:r>
              <a:rPr lang="en-US" sz="2400" dirty="0">
                <a:latin typeface="Calibri" panose="020F0502020204030204" pitchFamily="34" charset="0"/>
                <a:ea typeface="Calibri" panose="020F0502020204030204" pitchFamily="34" charset="0"/>
                <a:cs typeface="Times New Roman" panose="02020603050405020304" pitchFamily="18" charset="0"/>
              </a:rPr>
              <a:t>Half sibs which other daughters of her dam.</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Wingdings" panose="05000000000000000000" pitchFamily="2" charset="2"/>
              <a:buChar char="v"/>
            </a:pPr>
            <a:r>
              <a:rPr lang="en-US" sz="2400" dirty="0">
                <a:latin typeface="Calibri" panose="020F0502020204030204" pitchFamily="34" charset="0"/>
                <a:ea typeface="Calibri" panose="020F0502020204030204" pitchFamily="34" charset="0"/>
                <a:cs typeface="Times New Roman" panose="02020603050405020304" pitchFamily="18" charset="0"/>
              </a:rPr>
              <a:t>Combining a cows EATA with the expected PD (predicted difference) of the sire to which she is bred gives an estimate of the dairy merit of their offspring.</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Wingdings" panose="05000000000000000000" pitchFamily="2" charset="2"/>
              <a:buChar char="v"/>
            </a:pPr>
            <a:r>
              <a:rPr lang="en-US" sz="2400" dirty="0">
                <a:latin typeface="Calibri" panose="020F0502020204030204" pitchFamily="34" charset="0"/>
                <a:ea typeface="Calibri" panose="020F0502020204030204" pitchFamily="34" charset="0"/>
                <a:cs typeface="Times New Roman" panose="02020603050405020304" pitchFamily="18" charset="0"/>
              </a:rPr>
              <a:t>Cow production records can also be used for culling the poor producing cows and for selecting replacement stock from the superior dams.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7452602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Calculation of a selection index:</a:t>
            </a:r>
            <a:endParaRPr lang="en-US" dirty="0"/>
          </a:p>
        </p:txBody>
      </p:sp>
      <p:sp>
        <p:nvSpPr>
          <p:cNvPr id="3" name="Rectangle 2"/>
          <p:cNvSpPr/>
          <p:nvPr/>
        </p:nvSpPr>
        <p:spPr>
          <a:xfrm>
            <a:off x="3048000" y="2191674"/>
            <a:ext cx="6096000" cy="4351832"/>
          </a:xfrm>
          <a:prstGeom prst="rect">
            <a:avLst/>
          </a:prstGeom>
        </p:spPr>
        <p:txBody>
          <a:bodyPr>
            <a:spAutoFit/>
          </a:bodyPr>
          <a:lstStyle/>
          <a:p>
            <a:pPr marL="342900" indent="-342900">
              <a:lnSpc>
                <a:spcPct val="107000"/>
              </a:lnSpc>
              <a:spcAft>
                <a:spcPts val="800"/>
              </a:spcAft>
              <a:buFont typeface="Wingdings" panose="05000000000000000000" pitchFamily="2" charset="2"/>
              <a:buChar char="v"/>
            </a:pPr>
            <a:r>
              <a:rPr lang="en-US" sz="2400" dirty="0">
                <a:latin typeface="Calibri" panose="020F0502020204030204" pitchFamily="34" charset="0"/>
                <a:ea typeface="Calibri" panose="020F0502020204030204" pitchFamily="34" charset="0"/>
                <a:cs typeface="Times New Roman" panose="02020603050405020304" pitchFamily="18" charset="0"/>
              </a:rPr>
              <a:t>An index may by developed by simple means or by more complex methods where several genetic parameters may be used in their calculations. The selection index includes</a:t>
            </a:r>
          </a:p>
          <a:p>
            <a:pPr>
              <a:lnSpc>
                <a:spcPct val="107000"/>
              </a:lnSpc>
              <a:spcAft>
                <a:spcPts val="800"/>
              </a:spcAft>
            </a:pPr>
            <a:r>
              <a:rPr lang="en-US" sz="2400" dirty="0">
                <a:latin typeface="Calibri" panose="020F0502020204030204" pitchFamily="34" charset="0"/>
                <a:ea typeface="Calibri" panose="020F0502020204030204" pitchFamily="34" charset="0"/>
                <a:cs typeface="Times New Roman" panose="02020603050405020304" pitchFamily="18" charset="0"/>
              </a:rPr>
              <a:t>1-Phenotypic and genotypic correlations among traits.</a:t>
            </a:r>
          </a:p>
          <a:p>
            <a:pPr>
              <a:lnSpc>
                <a:spcPct val="107000"/>
              </a:lnSpc>
              <a:spcAft>
                <a:spcPts val="800"/>
              </a:spcAft>
            </a:pPr>
            <a:r>
              <a:rPr lang="en-US" sz="2400" dirty="0">
                <a:latin typeface="Calibri" panose="020F0502020204030204" pitchFamily="34" charset="0"/>
                <a:ea typeface="Calibri" panose="020F0502020204030204" pitchFamily="34" charset="0"/>
                <a:cs typeface="Times New Roman" panose="02020603050405020304" pitchFamily="18" charset="0"/>
              </a:rPr>
              <a:t>2-genetic and phenotypic variances for the traits.</a:t>
            </a:r>
          </a:p>
          <a:p>
            <a:pPr>
              <a:lnSpc>
                <a:spcPct val="107000"/>
              </a:lnSpc>
              <a:spcAft>
                <a:spcPts val="800"/>
              </a:spcAft>
            </a:pPr>
            <a:r>
              <a:rPr lang="en-US" sz="2400" dirty="0">
                <a:latin typeface="Calibri" panose="020F0502020204030204" pitchFamily="34" charset="0"/>
                <a:ea typeface="Calibri" panose="020F0502020204030204" pitchFamily="34" charset="0"/>
                <a:cs typeface="Times New Roman" panose="02020603050405020304" pitchFamily="18" charset="0"/>
              </a:rPr>
              <a:t>3-the relative economic values for the traits included in the </a:t>
            </a:r>
            <a:r>
              <a:rPr lang="en-US" sz="2400" dirty="0" smtClean="0">
                <a:latin typeface="Calibri" panose="020F0502020204030204" pitchFamily="34" charset="0"/>
                <a:ea typeface="Calibri" panose="020F0502020204030204" pitchFamily="34" charset="0"/>
                <a:cs typeface="Times New Roman" panose="02020603050405020304" pitchFamily="18" charset="0"/>
              </a:rPr>
              <a:t>index.</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4210196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1792719"/>
            <a:ext cx="6096000" cy="4952190"/>
          </a:xfrm>
          <a:prstGeom prst="rect">
            <a:avLst/>
          </a:prstGeom>
        </p:spPr>
        <p:txBody>
          <a:bodyPr>
            <a:spAutoFit/>
          </a:bodyPr>
          <a:lstStyle/>
          <a:p>
            <a:pPr marL="342900" indent="-342900">
              <a:lnSpc>
                <a:spcPct val="107000"/>
              </a:lnSpc>
              <a:spcAft>
                <a:spcPts val="800"/>
              </a:spcAft>
              <a:buFont typeface="Wingdings" panose="05000000000000000000" pitchFamily="2" charset="2"/>
              <a:buChar char="v"/>
            </a:pPr>
            <a:r>
              <a:rPr lang="en-US" sz="2400" dirty="0">
                <a:latin typeface="Calibri" panose="020F0502020204030204" pitchFamily="34" charset="0"/>
                <a:ea typeface="Calibri" panose="020F0502020204030204" pitchFamily="34" charset="0"/>
                <a:cs typeface="Times New Roman" panose="02020603050405020304" pitchFamily="18" charset="0"/>
              </a:rPr>
              <a:t>Selection index may include several traits, which is more desirable from the practical standpoint  to limit the number of traits to a few of the greatest economic importance and of the highest heritability.</a:t>
            </a:r>
          </a:p>
          <a:p>
            <a:pPr marL="342900" indent="-342900">
              <a:lnSpc>
                <a:spcPct val="107000"/>
              </a:lnSpc>
              <a:spcAft>
                <a:spcPts val="800"/>
              </a:spcAft>
              <a:buFont typeface="Wingdings" panose="05000000000000000000" pitchFamily="2" charset="2"/>
              <a:buChar char="v"/>
            </a:pPr>
            <a:r>
              <a:rPr lang="en-US" sz="2400" dirty="0">
                <a:latin typeface="Calibri" panose="020F0502020204030204" pitchFamily="34" charset="0"/>
                <a:ea typeface="Calibri" panose="020F0502020204030204" pitchFamily="34" charset="0"/>
                <a:cs typeface="Times New Roman" panose="02020603050405020304" pitchFamily="18" charset="0"/>
              </a:rPr>
              <a:t>Calculations:</a:t>
            </a:r>
          </a:p>
          <a:p>
            <a:pPr marL="342900" indent="-342900">
              <a:lnSpc>
                <a:spcPct val="107000"/>
              </a:lnSpc>
              <a:spcAft>
                <a:spcPts val="800"/>
              </a:spcAft>
              <a:buFont typeface="Wingdings" panose="05000000000000000000" pitchFamily="2" charset="2"/>
              <a:buChar char="v"/>
            </a:pPr>
            <a:r>
              <a:rPr lang="en-US" sz="2400" dirty="0">
                <a:latin typeface="Calibri" panose="020F0502020204030204" pitchFamily="34" charset="0"/>
                <a:ea typeface="Calibri" panose="020F0502020204030204" pitchFamily="34" charset="0"/>
                <a:cs typeface="Times New Roman" panose="02020603050405020304" pitchFamily="18" charset="0"/>
              </a:rPr>
              <a:t>index contain two traits for its selection parameters. </a:t>
            </a:r>
          </a:p>
          <a:p>
            <a:pPr marL="342900" indent="-342900">
              <a:lnSpc>
                <a:spcPct val="107000"/>
              </a:lnSpc>
              <a:spcAft>
                <a:spcPts val="800"/>
              </a:spcAft>
              <a:buFont typeface="Wingdings" panose="05000000000000000000" pitchFamily="2" charset="2"/>
              <a:buChar char="v"/>
            </a:pPr>
            <a:r>
              <a:rPr lang="en-US" sz="2400" dirty="0">
                <a:latin typeface="Calibri" panose="020F0502020204030204" pitchFamily="34" charset="0"/>
                <a:ea typeface="Calibri" panose="020F0502020204030204" pitchFamily="34" charset="0"/>
                <a:cs typeface="Times New Roman" panose="02020603050405020304" pitchFamily="18" charset="0"/>
              </a:rPr>
              <a:t>Weaning weight. </a:t>
            </a:r>
          </a:p>
          <a:p>
            <a:pPr marL="342900" indent="-342900">
              <a:lnSpc>
                <a:spcPct val="107000"/>
              </a:lnSpc>
              <a:spcAft>
                <a:spcPts val="800"/>
              </a:spcAft>
              <a:buFont typeface="Wingdings" panose="05000000000000000000" pitchFamily="2" charset="2"/>
              <a:buChar char="v"/>
            </a:pPr>
            <a:r>
              <a:rPr lang="en-US" sz="2400" dirty="0">
                <a:latin typeface="Calibri" panose="020F0502020204030204" pitchFamily="34" charset="0"/>
                <a:ea typeface="Calibri" panose="020F0502020204030204" pitchFamily="34" charset="0"/>
                <a:cs typeface="Times New Roman" panose="02020603050405020304" pitchFamily="18" charset="0"/>
              </a:rPr>
              <a:t>Weaning type score.</a:t>
            </a:r>
          </a:p>
          <a:p>
            <a:pPr marL="342900" indent="-342900">
              <a:lnSpc>
                <a:spcPct val="107000"/>
              </a:lnSpc>
              <a:spcAft>
                <a:spcPts val="800"/>
              </a:spcAft>
              <a:buFont typeface="Wingdings" panose="05000000000000000000" pitchFamily="2" charset="2"/>
              <a:buChar char="v"/>
            </a:pPr>
            <a:r>
              <a:rPr lang="en-US" sz="2400" dirty="0">
                <a:latin typeface="Calibri" panose="020F0502020204030204" pitchFamily="34" charset="0"/>
                <a:ea typeface="Calibri" panose="020F0502020204030204" pitchFamily="34" charset="0"/>
                <a:cs typeface="Times New Roman" panose="02020603050405020304" pitchFamily="18" charset="0"/>
              </a:rPr>
              <a:t>The genetic parameters are estimated.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12065324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9977" y="861182"/>
            <a:ext cx="7694023" cy="5399427"/>
          </a:xfrm>
          <a:prstGeom prst="rect">
            <a:avLst/>
          </a:prstGeom>
        </p:spPr>
        <p:txBody>
          <a:bodyPr wrap="square">
            <a:spAutoFit/>
          </a:bodyPr>
          <a:lstStyle/>
          <a:p>
            <a:pPr marL="342900" indent="-342900">
              <a:lnSpc>
                <a:spcPct val="107000"/>
              </a:lnSpc>
              <a:spcAft>
                <a:spcPts val="800"/>
              </a:spcAft>
              <a:buFont typeface="Wingdings" panose="05000000000000000000" pitchFamily="2" charset="2"/>
              <a:buChar char="v"/>
            </a:pPr>
            <a:r>
              <a:rPr lang="en-US" sz="2000" dirty="0">
                <a:latin typeface="Calibri" panose="020F0502020204030204" pitchFamily="34" charset="0"/>
                <a:ea typeface="Calibri" panose="020F0502020204030204" pitchFamily="34" charset="0"/>
                <a:cs typeface="Times New Roman" panose="02020603050405020304" pitchFamily="18" charset="0"/>
              </a:rPr>
              <a:t>Two normal simultaneous equations including symbols for the various factors needed are:</a:t>
            </a:r>
          </a:p>
          <a:p>
            <a:pPr marL="342900" marR="0" lvl="0" indent="-342900">
              <a:lnSpc>
                <a:spcPct val="107000"/>
              </a:lnSpc>
              <a:spcBef>
                <a:spcPts val="0"/>
              </a:spcBef>
              <a:spcAft>
                <a:spcPts val="800"/>
              </a:spcAft>
              <a:buFont typeface="Wingdings" panose="05000000000000000000" pitchFamily="2" charset="2"/>
              <a:buChar char="v"/>
            </a:pPr>
            <a:r>
              <a:rPr lang="en-US" sz="2000" dirty="0" err="1">
                <a:latin typeface="Calibri" panose="020F0502020204030204" pitchFamily="34" charset="0"/>
                <a:ea typeface="Calibri" panose="020F0502020204030204" pitchFamily="34" charset="0"/>
                <a:cs typeface="Times New Roman" panose="02020603050405020304" pitchFamily="18" charset="0"/>
              </a:rPr>
              <a:t>Vp</a:t>
            </a:r>
            <a:r>
              <a:rPr lang="en-US" sz="2000" dirty="0">
                <a:latin typeface="Calibri" panose="020F0502020204030204" pitchFamily="34" charset="0"/>
                <a:ea typeface="Calibri" panose="020F0502020204030204" pitchFamily="34" charset="0"/>
                <a:cs typeface="Times New Roman" panose="02020603050405020304" pitchFamily="18" charset="0"/>
              </a:rPr>
              <a:t>(X1)b1+ </a:t>
            </a:r>
            <a:r>
              <a:rPr lang="en-US" sz="2000" dirty="0" err="1">
                <a:latin typeface="Calibri" panose="020F0502020204030204" pitchFamily="34" charset="0"/>
                <a:ea typeface="Calibri" panose="020F0502020204030204" pitchFamily="34" charset="0"/>
                <a:cs typeface="Times New Roman" panose="02020603050405020304" pitchFamily="18" charset="0"/>
              </a:rPr>
              <a:t>Covp</a:t>
            </a:r>
            <a:r>
              <a:rPr lang="en-US" sz="2000" dirty="0">
                <a:latin typeface="Calibri" panose="020F0502020204030204" pitchFamily="34" charset="0"/>
                <a:ea typeface="Calibri" panose="020F0502020204030204" pitchFamily="34" charset="0"/>
                <a:cs typeface="Times New Roman" panose="02020603050405020304" pitchFamily="18" charset="0"/>
              </a:rPr>
              <a:t>(X1X2)b2=</a:t>
            </a:r>
            <a:r>
              <a:rPr lang="en-US" sz="2000" dirty="0" err="1">
                <a:latin typeface="Calibri" panose="020F0502020204030204" pitchFamily="34" charset="0"/>
                <a:ea typeface="Calibri" panose="020F0502020204030204" pitchFamily="34" charset="0"/>
                <a:cs typeface="Times New Roman" panose="02020603050405020304" pitchFamily="18" charset="0"/>
              </a:rPr>
              <a:t>Va</a:t>
            </a:r>
            <a:r>
              <a:rPr lang="en-US" sz="2000" dirty="0">
                <a:latin typeface="Calibri" panose="020F0502020204030204" pitchFamily="34" charset="0"/>
                <a:ea typeface="Calibri" panose="020F0502020204030204" pitchFamily="34" charset="0"/>
                <a:cs typeface="Times New Roman" panose="02020603050405020304" pitchFamily="18" charset="0"/>
              </a:rPr>
              <a:t>(X1)a1+ </a:t>
            </a:r>
            <a:r>
              <a:rPr lang="en-US" sz="2000" dirty="0" err="1">
                <a:latin typeface="Calibri" panose="020F0502020204030204" pitchFamily="34" charset="0"/>
                <a:ea typeface="Calibri" panose="020F0502020204030204" pitchFamily="34" charset="0"/>
                <a:cs typeface="Times New Roman" panose="02020603050405020304" pitchFamily="18" charset="0"/>
              </a:rPr>
              <a:t>CoVa</a:t>
            </a:r>
            <a:r>
              <a:rPr lang="en-US" sz="2000" dirty="0">
                <a:latin typeface="Calibri" panose="020F0502020204030204" pitchFamily="34" charset="0"/>
                <a:ea typeface="Calibri" panose="020F0502020204030204" pitchFamily="34" charset="0"/>
                <a:cs typeface="Times New Roman" panose="02020603050405020304" pitchFamily="18" charset="0"/>
              </a:rPr>
              <a:t>(X1X2)a2.</a:t>
            </a:r>
          </a:p>
          <a:p>
            <a:pPr marL="342900" indent="-342900">
              <a:lnSpc>
                <a:spcPct val="107000"/>
              </a:lnSpc>
              <a:spcAft>
                <a:spcPts val="800"/>
              </a:spcAft>
              <a:buFont typeface="Wingdings" panose="05000000000000000000" pitchFamily="2" charset="2"/>
              <a:buChar char="v"/>
            </a:pPr>
            <a:r>
              <a:rPr lang="en-US" sz="2000" dirty="0" err="1">
                <a:latin typeface="Calibri" panose="020F0502020204030204" pitchFamily="34" charset="0"/>
                <a:ea typeface="Calibri" panose="020F0502020204030204" pitchFamily="34" charset="0"/>
                <a:cs typeface="Times New Roman" panose="02020603050405020304" pitchFamily="18" charset="0"/>
              </a:rPr>
              <a:t>CoVp</a:t>
            </a:r>
            <a:r>
              <a:rPr lang="en-US" sz="2000" dirty="0">
                <a:latin typeface="Calibri" panose="020F0502020204030204" pitchFamily="34" charset="0"/>
                <a:ea typeface="Calibri" panose="020F0502020204030204" pitchFamily="34" charset="0"/>
                <a:cs typeface="Times New Roman" panose="02020603050405020304" pitchFamily="18" charset="0"/>
              </a:rPr>
              <a:t>(X1X2)b1+Vp(X2)b2=</a:t>
            </a:r>
            <a:r>
              <a:rPr lang="en-US" sz="2000" dirty="0" err="1">
                <a:latin typeface="Calibri" panose="020F0502020204030204" pitchFamily="34" charset="0"/>
                <a:ea typeface="Calibri" panose="020F0502020204030204" pitchFamily="34" charset="0"/>
                <a:cs typeface="Times New Roman" panose="02020603050405020304" pitchFamily="18" charset="0"/>
              </a:rPr>
              <a:t>CoVa</a:t>
            </a:r>
            <a:r>
              <a:rPr lang="en-US" sz="2000" dirty="0">
                <a:latin typeface="Calibri" panose="020F0502020204030204" pitchFamily="34" charset="0"/>
                <a:ea typeface="Calibri" panose="020F0502020204030204" pitchFamily="34" charset="0"/>
                <a:cs typeface="Times New Roman" panose="02020603050405020304" pitchFamily="18" charset="0"/>
              </a:rPr>
              <a:t>(X1X2)a1+Va(X2)a2.</a:t>
            </a:r>
          </a:p>
          <a:p>
            <a:pPr marL="342900" indent="-342900">
              <a:lnSpc>
                <a:spcPct val="107000"/>
              </a:lnSpc>
              <a:spcAft>
                <a:spcPts val="800"/>
              </a:spcAft>
              <a:buFont typeface="Wingdings" panose="05000000000000000000" pitchFamily="2" charset="2"/>
              <a:buChar char="v"/>
            </a:pPr>
            <a:r>
              <a:rPr lang="en-US" sz="2000" dirty="0">
                <a:latin typeface="Calibri" panose="020F0502020204030204" pitchFamily="34" charset="0"/>
                <a:ea typeface="Calibri" panose="020F0502020204030204" pitchFamily="34" charset="0"/>
                <a:cs typeface="Times New Roman" panose="02020603050405020304" pitchFamily="18" charset="0"/>
              </a:rPr>
              <a:t>The symbols used in these two equations represent the following:</a:t>
            </a:r>
          </a:p>
          <a:p>
            <a:pPr marL="342900" indent="-342900">
              <a:lnSpc>
                <a:spcPct val="107000"/>
              </a:lnSpc>
              <a:spcAft>
                <a:spcPts val="800"/>
              </a:spcAft>
              <a:buFont typeface="Wingdings" panose="05000000000000000000" pitchFamily="2" charset="2"/>
              <a:buChar char="v"/>
            </a:pPr>
            <a:r>
              <a:rPr lang="en-US" sz="2000" dirty="0">
                <a:latin typeface="Calibri" panose="020F0502020204030204" pitchFamily="34" charset="0"/>
                <a:ea typeface="Calibri" panose="020F0502020204030204" pitchFamily="34" charset="0"/>
                <a:cs typeface="Times New Roman" panose="02020603050405020304" pitchFamily="18" charset="0"/>
              </a:rPr>
              <a:t>X1=Average weaning weight.</a:t>
            </a:r>
          </a:p>
          <a:p>
            <a:pPr marL="342900" indent="-342900">
              <a:lnSpc>
                <a:spcPct val="107000"/>
              </a:lnSpc>
              <a:spcAft>
                <a:spcPts val="800"/>
              </a:spcAft>
              <a:buFont typeface="Wingdings" panose="05000000000000000000" pitchFamily="2" charset="2"/>
              <a:buChar char="v"/>
            </a:pPr>
            <a:r>
              <a:rPr lang="en-US" sz="2000" dirty="0">
                <a:latin typeface="Calibri" panose="020F0502020204030204" pitchFamily="34" charset="0"/>
                <a:ea typeface="Calibri" panose="020F0502020204030204" pitchFamily="34" charset="0"/>
                <a:cs typeface="Times New Roman" panose="02020603050405020304" pitchFamily="18" charset="0"/>
              </a:rPr>
              <a:t>X2=average weaning type score.</a:t>
            </a:r>
          </a:p>
          <a:p>
            <a:pPr marL="342900" indent="-342900">
              <a:lnSpc>
                <a:spcPct val="107000"/>
              </a:lnSpc>
              <a:spcAft>
                <a:spcPts val="800"/>
              </a:spcAft>
              <a:buFont typeface="Wingdings" panose="05000000000000000000" pitchFamily="2" charset="2"/>
              <a:buChar char="v"/>
            </a:pPr>
            <a:r>
              <a:rPr lang="en-US" sz="2000" dirty="0" err="1">
                <a:latin typeface="Calibri" panose="020F0502020204030204" pitchFamily="34" charset="0"/>
                <a:ea typeface="Calibri" panose="020F0502020204030204" pitchFamily="34" charset="0"/>
                <a:cs typeface="Times New Roman" panose="02020603050405020304" pitchFamily="18" charset="0"/>
              </a:rPr>
              <a:t>Vp</a:t>
            </a:r>
            <a:r>
              <a:rPr lang="en-US" sz="2000" dirty="0">
                <a:latin typeface="Calibri" panose="020F0502020204030204" pitchFamily="34" charset="0"/>
                <a:ea typeface="Calibri" panose="020F0502020204030204" pitchFamily="34" charset="0"/>
                <a:cs typeface="Times New Roman" panose="02020603050405020304" pitchFamily="18" charset="0"/>
              </a:rPr>
              <a:t>(X1)= Phenotypic variance of weaning weight (X1)</a:t>
            </a:r>
          </a:p>
          <a:p>
            <a:pPr marL="342900" indent="-342900">
              <a:lnSpc>
                <a:spcPct val="107000"/>
              </a:lnSpc>
              <a:spcAft>
                <a:spcPts val="800"/>
              </a:spcAft>
              <a:buFont typeface="Wingdings" panose="05000000000000000000" pitchFamily="2" charset="2"/>
              <a:buChar char="v"/>
            </a:pPr>
            <a:r>
              <a:rPr lang="en-US" sz="2000" dirty="0" err="1">
                <a:latin typeface="Calibri" panose="020F0502020204030204" pitchFamily="34" charset="0"/>
                <a:ea typeface="Calibri" panose="020F0502020204030204" pitchFamily="34" charset="0"/>
                <a:cs typeface="Times New Roman" panose="02020603050405020304" pitchFamily="18" charset="0"/>
              </a:rPr>
              <a:t>Va</a:t>
            </a:r>
            <a:r>
              <a:rPr lang="en-US" sz="2000" dirty="0">
                <a:latin typeface="Calibri" panose="020F0502020204030204" pitchFamily="34" charset="0"/>
                <a:ea typeface="Calibri" panose="020F0502020204030204" pitchFamily="34" charset="0"/>
                <a:cs typeface="Times New Roman" panose="02020603050405020304" pitchFamily="18" charset="0"/>
              </a:rPr>
              <a:t>(X1)=Additive genetic variance of weaning weight (X1).</a:t>
            </a:r>
          </a:p>
          <a:p>
            <a:pPr marL="342900" indent="-342900">
              <a:lnSpc>
                <a:spcPct val="107000"/>
              </a:lnSpc>
              <a:spcAft>
                <a:spcPts val="800"/>
              </a:spcAft>
              <a:buFont typeface="Wingdings" panose="05000000000000000000" pitchFamily="2" charset="2"/>
              <a:buChar char="v"/>
            </a:pPr>
            <a:r>
              <a:rPr lang="en-US" sz="2000" dirty="0" err="1">
                <a:latin typeface="Calibri" panose="020F0502020204030204" pitchFamily="34" charset="0"/>
                <a:ea typeface="Calibri" panose="020F0502020204030204" pitchFamily="34" charset="0"/>
                <a:cs typeface="Times New Roman" panose="02020603050405020304" pitchFamily="18" charset="0"/>
              </a:rPr>
              <a:t>Vp</a:t>
            </a:r>
            <a:r>
              <a:rPr lang="en-US" sz="2000" dirty="0">
                <a:latin typeface="Calibri" panose="020F0502020204030204" pitchFamily="34" charset="0"/>
                <a:ea typeface="Calibri" panose="020F0502020204030204" pitchFamily="34" charset="0"/>
                <a:cs typeface="Times New Roman" panose="02020603050405020304" pitchFamily="18" charset="0"/>
              </a:rPr>
              <a:t>(X2)=Phenotypic variance of weaning type score(X2).</a:t>
            </a:r>
          </a:p>
          <a:p>
            <a:pPr marL="342900" indent="-342900">
              <a:lnSpc>
                <a:spcPct val="107000"/>
              </a:lnSpc>
              <a:spcAft>
                <a:spcPts val="800"/>
              </a:spcAft>
              <a:buFont typeface="Wingdings" panose="05000000000000000000" pitchFamily="2" charset="2"/>
              <a:buChar char="v"/>
            </a:pPr>
            <a:r>
              <a:rPr lang="en-US" sz="2000" dirty="0" err="1">
                <a:latin typeface="Calibri" panose="020F0502020204030204" pitchFamily="34" charset="0"/>
                <a:ea typeface="Calibri" panose="020F0502020204030204" pitchFamily="34" charset="0"/>
                <a:cs typeface="Times New Roman" panose="02020603050405020304" pitchFamily="18" charset="0"/>
              </a:rPr>
              <a:t>Va</a:t>
            </a:r>
            <a:r>
              <a:rPr lang="en-US" sz="2000" dirty="0">
                <a:latin typeface="Calibri" panose="020F0502020204030204" pitchFamily="34" charset="0"/>
                <a:ea typeface="Calibri" panose="020F0502020204030204" pitchFamily="34" charset="0"/>
                <a:cs typeface="Times New Roman" panose="02020603050405020304" pitchFamily="18" charset="0"/>
              </a:rPr>
              <a:t>(X2)=Additive genetic variance of weaning type score(X2).</a:t>
            </a:r>
          </a:p>
          <a:p>
            <a:pPr marL="342900" indent="-342900">
              <a:lnSpc>
                <a:spcPct val="107000"/>
              </a:lnSpc>
              <a:spcAft>
                <a:spcPts val="800"/>
              </a:spcAft>
              <a:buFont typeface="Wingdings" panose="05000000000000000000" pitchFamily="2" charset="2"/>
              <a:buChar char="v"/>
            </a:pPr>
            <a:r>
              <a:rPr lang="en-US" sz="2000" dirty="0" err="1">
                <a:latin typeface="Calibri" panose="020F0502020204030204" pitchFamily="34" charset="0"/>
                <a:ea typeface="Calibri" panose="020F0502020204030204" pitchFamily="34" charset="0"/>
                <a:cs typeface="Times New Roman" panose="02020603050405020304" pitchFamily="18" charset="0"/>
              </a:rPr>
              <a:t>Covp</a:t>
            </a:r>
            <a:r>
              <a:rPr lang="en-US" sz="2000" dirty="0">
                <a:latin typeface="Calibri" panose="020F0502020204030204" pitchFamily="34" charset="0"/>
                <a:ea typeface="Calibri" panose="020F0502020204030204" pitchFamily="34" charset="0"/>
                <a:cs typeface="Times New Roman" panose="02020603050405020304" pitchFamily="18" charset="0"/>
              </a:rPr>
              <a:t>(X1X2)=Phenotypic covariance of weaning weight and weaning type score.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39316239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1154" y="345079"/>
            <a:ext cx="8072846" cy="5871479"/>
          </a:xfrm>
          <a:prstGeom prst="rect">
            <a:avLst/>
          </a:prstGeom>
        </p:spPr>
        <p:txBody>
          <a:bodyPr wrap="square">
            <a:spAutoFit/>
          </a:bodyPr>
          <a:lstStyle/>
          <a:p>
            <a:pPr marL="285750" indent="-285750">
              <a:lnSpc>
                <a:spcPct val="107000"/>
              </a:lnSpc>
              <a:spcAft>
                <a:spcPts val="800"/>
              </a:spcAft>
              <a:buFont typeface="Wingdings" panose="05000000000000000000" pitchFamily="2" charset="2"/>
              <a:buChar char="v"/>
            </a:pPr>
            <a:r>
              <a:rPr lang="en-US" dirty="0">
                <a:latin typeface="Calibri" panose="020F0502020204030204" pitchFamily="34" charset="0"/>
                <a:ea typeface="Calibri" panose="020F0502020204030204" pitchFamily="34" charset="0"/>
                <a:cs typeface="Times New Roman" panose="02020603050405020304" pitchFamily="18" charset="0"/>
              </a:rPr>
              <a:t>Cova(X1X2)=Additive genetic covariance of weaning weight and weaning type score.</a:t>
            </a:r>
            <a:endParaRPr lang="en-US" sz="10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Wingdings" panose="05000000000000000000" pitchFamily="2" charset="2"/>
              <a:buChar char="v"/>
            </a:pPr>
            <a:r>
              <a:rPr lang="en-US" dirty="0">
                <a:latin typeface="Calibri" panose="020F0502020204030204" pitchFamily="34" charset="0"/>
                <a:ea typeface="Calibri" panose="020F0502020204030204" pitchFamily="34" charset="0"/>
                <a:cs typeface="Times New Roman" panose="02020603050405020304" pitchFamily="18" charset="0"/>
              </a:rPr>
              <a:t>A1=Economic value assigned to weaning weight.</a:t>
            </a:r>
            <a:endParaRPr lang="en-US" sz="10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Wingdings" panose="05000000000000000000" pitchFamily="2" charset="2"/>
              <a:buChar char="v"/>
            </a:pPr>
            <a:r>
              <a:rPr lang="en-US" dirty="0">
                <a:latin typeface="Calibri" panose="020F0502020204030204" pitchFamily="34" charset="0"/>
                <a:ea typeface="Calibri" panose="020F0502020204030204" pitchFamily="34" charset="0"/>
                <a:cs typeface="Times New Roman" panose="02020603050405020304" pitchFamily="18" charset="0"/>
              </a:rPr>
              <a:t>A2=Economic value assigned to weaning type score.</a:t>
            </a:r>
            <a:endParaRPr lang="en-US" sz="10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Wingdings" panose="05000000000000000000" pitchFamily="2" charset="2"/>
              <a:buChar char="v"/>
            </a:pPr>
            <a:r>
              <a:rPr lang="en-US" dirty="0">
                <a:latin typeface="Calibri" panose="020F0502020204030204" pitchFamily="34" charset="0"/>
                <a:ea typeface="Calibri" panose="020F0502020204030204" pitchFamily="34" charset="0"/>
                <a:cs typeface="Times New Roman" panose="02020603050405020304" pitchFamily="18" charset="0"/>
              </a:rPr>
              <a:t>B1=Partial regression coefficient for weaning weight.</a:t>
            </a:r>
            <a:endParaRPr lang="en-US" sz="10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Wingdings" panose="05000000000000000000" pitchFamily="2" charset="2"/>
              <a:buChar char="v"/>
            </a:pPr>
            <a:r>
              <a:rPr lang="en-US" dirty="0">
                <a:latin typeface="Calibri" panose="020F0502020204030204" pitchFamily="34" charset="0"/>
                <a:ea typeface="Calibri" panose="020F0502020204030204" pitchFamily="34" charset="0"/>
                <a:cs typeface="Times New Roman" panose="02020603050405020304" pitchFamily="18" charset="0"/>
              </a:rPr>
              <a:t>B2=Partial regression coefficient for weaning type score.</a:t>
            </a:r>
            <a:endParaRPr lang="en-US" sz="10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Wingdings" panose="05000000000000000000" pitchFamily="2" charset="2"/>
              <a:buChar char="v"/>
            </a:pPr>
            <a:r>
              <a:rPr lang="en-US" dirty="0">
                <a:latin typeface="Calibri" panose="020F0502020204030204" pitchFamily="34" charset="0"/>
                <a:ea typeface="Calibri" panose="020F0502020204030204" pitchFamily="34" charset="0"/>
                <a:cs typeface="Times New Roman" panose="02020603050405020304" pitchFamily="18" charset="0"/>
              </a:rPr>
              <a:t>Estimates of the various parameters used in the construction of the index are:</a:t>
            </a:r>
            <a:endParaRPr lang="en-US" sz="10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Wingdings" panose="05000000000000000000" pitchFamily="2" charset="2"/>
              <a:buChar char="v"/>
            </a:pPr>
            <a:r>
              <a:rPr lang="en-US" dirty="0">
                <a:latin typeface="Calibri" panose="020F0502020204030204" pitchFamily="34" charset="0"/>
                <a:ea typeface="Calibri" panose="020F0502020204030204" pitchFamily="34" charset="0"/>
                <a:cs typeface="Times New Roman" panose="02020603050405020304" pitchFamily="18" charset="0"/>
              </a:rPr>
              <a:t>Weaning weight(X1):</a:t>
            </a:r>
            <a:endParaRPr lang="en-US" sz="10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Wingdings" panose="05000000000000000000" pitchFamily="2" charset="2"/>
              <a:buChar char="v"/>
            </a:pPr>
            <a:r>
              <a:rPr lang="en-US" dirty="0" err="1">
                <a:latin typeface="Calibri" panose="020F0502020204030204" pitchFamily="34" charset="0"/>
                <a:ea typeface="Calibri" panose="020F0502020204030204" pitchFamily="34" charset="0"/>
                <a:cs typeface="Times New Roman" panose="02020603050405020304" pitchFamily="18" charset="0"/>
              </a:rPr>
              <a:t>Va</a:t>
            </a:r>
            <a:r>
              <a:rPr lang="en-US" dirty="0">
                <a:latin typeface="Calibri" panose="020F0502020204030204" pitchFamily="34" charset="0"/>
                <a:ea typeface="Calibri" panose="020F0502020204030204" pitchFamily="34" charset="0"/>
                <a:cs typeface="Times New Roman" panose="02020603050405020304" pitchFamily="18" charset="0"/>
              </a:rPr>
              <a:t>(X1)=394</a:t>
            </a:r>
            <a:endParaRPr lang="en-US" sz="10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Wingdings" panose="05000000000000000000" pitchFamily="2" charset="2"/>
              <a:buChar char="v"/>
            </a:pPr>
            <a:r>
              <a:rPr lang="en-US" dirty="0" err="1">
                <a:latin typeface="Calibri" panose="020F0502020204030204" pitchFamily="34" charset="0"/>
                <a:ea typeface="Calibri" panose="020F0502020204030204" pitchFamily="34" charset="0"/>
                <a:cs typeface="Times New Roman" panose="02020603050405020304" pitchFamily="18" charset="0"/>
              </a:rPr>
              <a:t>Vp</a:t>
            </a:r>
            <a:r>
              <a:rPr lang="en-US" dirty="0">
                <a:latin typeface="Calibri" panose="020F0502020204030204" pitchFamily="34" charset="0"/>
                <a:ea typeface="Calibri" panose="020F0502020204030204" pitchFamily="34" charset="0"/>
                <a:cs typeface="Times New Roman" panose="02020603050405020304" pitchFamily="18" charset="0"/>
              </a:rPr>
              <a:t>(X1)=2233</a:t>
            </a:r>
            <a:endParaRPr lang="en-US" sz="10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Wingdings" panose="05000000000000000000" pitchFamily="2" charset="2"/>
              <a:buChar char="v"/>
            </a:pPr>
            <a:r>
              <a:rPr lang="en-US" dirty="0">
                <a:latin typeface="Calibri" panose="020F0502020204030204" pitchFamily="34" charset="0"/>
                <a:ea typeface="Calibri" panose="020F0502020204030204" pitchFamily="34" charset="0"/>
                <a:cs typeface="Times New Roman" panose="02020603050405020304" pitchFamily="18" charset="0"/>
              </a:rPr>
              <a:t>Weaning type score(X2)</a:t>
            </a:r>
            <a:endParaRPr lang="en-US" sz="10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Wingdings" panose="05000000000000000000" pitchFamily="2" charset="2"/>
              <a:buChar char="v"/>
            </a:pPr>
            <a:r>
              <a:rPr lang="en-US" dirty="0" err="1">
                <a:latin typeface="Calibri" panose="020F0502020204030204" pitchFamily="34" charset="0"/>
                <a:ea typeface="Calibri" panose="020F0502020204030204" pitchFamily="34" charset="0"/>
                <a:cs typeface="Times New Roman" panose="02020603050405020304" pitchFamily="18" charset="0"/>
              </a:rPr>
              <a:t>Va</a:t>
            </a:r>
            <a:r>
              <a:rPr lang="en-US" dirty="0">
                <a:latin typeface="Calibri" panose="020F0502020204030204" pitchFamily="34" charset="0"/>
                <a:ea typeface="Calibri" panose="020F0502020204030204" pitchFamily="34" charset="0"/>
                <a:cs typeface="Times New Roman" panose="02020603050405020304" pitchFamily="18" charset="0"/>
              </a:rPr>
              <a:t>(X2)=14</a:t>
            </a:r>
            <a:endParaRPr lang="en-US" sz="10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Wingdings" panose="05000000000000000000" pitchFamily="2" charset="2"/>
              <a:buChar char="v"/>
            </a:pPr>
            <a:r>
              <a:rPr lang="en-US" dirty="0" err="1">
                <a:latin typeface="Calibri" panose="020F0502020204030204" pitchFamily="34" charset="0"/>
                <a:ea typeface="Calibri" panose="020F0502020204030204" pitchFamily="34" charset="0"/>
                <a:cs typeface="Times New Roman" panose="02020603050405020304" pitchFamily="18" charset="0"/>
              </a:rPr>
              <a:t>Vp</a:t>
            </a:r>
            <a:r>
              <a:rPr lang="en-US" dirty="0">
                <a:latin typeface="Calibri" panose="020F0502020204030204" pitchFamily="34" charset="0"/>
                <a:ea typeface="Calibri" panose="020F0502020204030204" pitchFamily="34" charset="0"/>
                <a:cs typeface="Times New Roman" panose="02020603050405020304" pitchFamily="18" charset="0"/>
              </a:rPr>
              <a:t>(X2)=44</a:t>
            </a:r>
            <a:endParaRPr lang="en-US" sz="10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Wingdings" panose="05000000000000000000" pitchFamily="2" charset="2"/>
              <a:buChar char="v"/>
            </a:pPr>
            <a:r>
              <a:rPr lang="en-US" dirty="0">
                <a:latin typeface="Calibri" panose="020F0502020204030204" pitchFamily="34" charset="0"/>
                <a:ea typeface="Calibri" panose="020F0502020204030204" pitchFamily="34" charset="0"/>
                <a:cs typeface="Times New Roman" panose="02020603050405020304" pitchFamily="18" charset="0"/>
              </a:rPr>
              <a:t>Cova(X1X2)=51</a:t>
            </a:r>
            <a:endParaRPr lang="en-US" sz="10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Wingdings" panose="05000000000000000000" pitchFamily="2" charset="2"/>
              <a:buChar char="v"/>
            </a:pPr>
            <a:r>
              <a:rPr lang="en-US" dirty="0" err="1">
                <a:latin typeface="Calibri" panose="020F0502020204030204" pitchFamily="34" charset="0"/>
                <a:ea typeface="Calibri" panose="020F0502020204030204" pitchFamily="34" charset="0"/>
                <a:cs typeface="Times New Roman" panose="02020603050405020304" pitchFamily="18" charset="0"/>
              </a:rPr>
              <a:t>Covp</a:t>
            </a:r>
            <a:r>
              <a:rPr lang="en-US" dirty="0">
                <a:latin typeface="Calibri" panose="020F0502020204030204" pitchFamily="34" charset="0"/>
                <a:ea typeface="Calibri" panose="020F0502020204030204" pitchFamily="34" charset="0"/>
                <a:cs typeface="Times New Roman" panose="02020603050405020304" pitchFamily="18" charset="0"/>
              </a:rPr>
              <a:t>(X1X2)=282</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19396388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40971" y="1251289"/>
            <a:ext cx="7903029" cy="5215787"/>
          </a:xfrm>
          <a:prstGeom prst="rect">
            <a:avLst/>
          </a:prstGeom>
        </p:spPr>
        <p:txBody>
          <a:bodyPr wrap="square">
            <a:spAutoFit/>
          </a:bodyPr>
          <a:lstStyle/>
          <a:p>
            <a:pPr marL="285750" indent="-285750">
              <a:lnSpc>
                <a:spcPct val="107000"/>
              </a:lnSpc>
              <a:spcAft>
                <a:spcPts val="800"/>
              </a:spcAft>
              <a:buFont typeface="Wingdings" panose="05000000000000000000" pitchFamily="2" charset="2"/>
              <a:buChar char="v"/>
            </a:pPr>
            <a:r>
              <a:rPr lang="en-US" sz="2000" dirty="0">
                <a:latin typeface="Calibri" panose="020F0502020204030204" pitchFamily="34" charset="0"/>
                <a:ea typeface="Calibri" panose="020F0502020204030204" pitchFamily="34" charset="0"/>
                <a:cs typeface="Times New Roman" panose="02020603050405020304" pitchFamily="18" charset="0"/>
              </a:rPr>
              <a:t>Economic values.</a:t>
            </a:r>
          </a:p>
          <a:p>
            <a:pPr marL="285750" indent="-285750">
              <a:lnSpc>
                <a:spcPct val="107000"/>
              </a:lnSpc>
              <a:spcAft>
                <a:spcPts val="800"/>
              </a:spcAft>
              <a:buFont typeface="Wingdings" panose="05000000000000000000" pitchFamily="2" charset="2"/>
              <a:buChar char="v"/>
            </a:pPr>
            <a:r>
              <a:rPr lang="en-US" sz="2000" dirty="0">
                <a:latin typeface="Calibri" panose="020F0502020204030204" pitchFamily="34" charset="0"/>
                <a:ea typeface="Calibri" panose="020F0502020204030204" pitchFamily="34" charset="0"/>
                <a:cs typeface="Times New Roman" panose="02020603050405020304" pitchFamily="18" charset="0"/>
              </a:rPr>
              <a:t>Weaning weight or a1=15</a:t>
            </a:r>
          </a:p>
          <a:p>
            <a:pPr marL="285750" indent="-285750">
              <a:lnSpc>
                <a:spcPct val="107000"/>
              </a:lnSpc>
              <a:spcAft>
                <a:spcPts val="800"/>
              </a:spcAft>
              <a:buFont typeface="Wingdings" panose="05000000000000000000" pitchFamily="2" charset="2"/>
              <a:buChar char="v"/>
            </a:pPr>
            <a:r>
              <a:rPr lang="en-US" sz="2000" dirty="0">
                <a:latin typeface="Calibri" panose="020F0502020204030204" pitchFamily="34" charset="0"/>
                <a:ea typeface="Calibri" panose="020F0502020204030204" pitchFamily="34" charset="0"/>
                <a:cs typeface="Times New Roman" panose="02020603050405020304" pitchFamily="18" charset="0"/>
              </a:rPr>
              <a:t>Weaning type score or a2=10</a:t>
            </a:r>
          </a:p>
          <a:p>
            <a:pPr marL="285750" indent="-285750">
              <a:lnSpc>
                <a:spcPct val="107000"/>
              </a:lnSpc>
              <a:spcAft>
                <a:spcPts val="800"/>
              </a:spcAft>
              <a:buFont typeface="Wingdings" panose="05000000000000000000" pitchFamily="2" charset="2"/>
              <a:buChar char="v"/>
            </a:pPr>
            <a:r>
              <a:rPr lang="en-US" sz="2000" dirty="0">
                <a:latin typeface="Calibri" panose="020F0502020204030204" pitchFamily="34" charset="0"/>
                <a:ea typeface="Calibri" panose="020F0502020204030204" pitchFamily="34" charset="0"/>
                <a:cs typeface="Times New Roman" panose="02020603050405020304" pitchFamily="18" charset="0"/>
              </a:rPr>
              <a:t>The two normal equations are set up with the values used in the illustration:</a:t>
            </a:r>
          </a:p>
          <a:p>
            <a:pPr marL="342900" marR="0" lvl="0" indent="-342900">
              <a:lnSpc>
                <a:spcPct val="107000"/>
              </a:lnSpc>
              <a:spcBef>
                <a:spcPts val="0"/>
              </a:spcBef>
              <a:spcAft>
                <a:spcPts val="0"/>
              </a:spcAft>
              <a:buFont typeface="Wingdings" panose="05000000000000000000" pitchFamily="2" charset="2"/>
              <a:buChar char="v"/>
            </a:pPr>
            <a:r>
              <a:rPr lang="en-US" sz="2000" dirty="0">
                <a:latin typeface="Calibri" panose="020F0502020204030204" pitchFamily="34" charset="0"/>
                <a:ea typeface="Calibri" panose="020F0502020204030204" pitchFamily="34" charset="0"/>
                <a:cs typeface="Times New Roman" panose="02020603050405020304" pitchFamily="18" charset="0"/>
              </a:rPr>
              <a:t>2233b1+282b2=394(15)+51(10)</a:t>
            </a:r>
          </a:p>
          <a:p>
            <a:pPr marL="342900" marR="0" lvl="0" indent="-342900">
              <a:lnSpc>
                <a:spcPct val="107000"/>
              </a:lnSpc>
              <a:spcBef>
                <a:spcPts val="0"/>
              </a:spcBef>
              <a:spcAft>
                <a:spcPts val="0"/>
              </a:spcAft>
              <a:buFont typeface="Wingdings" panose="05000000000000000000" pitchFamily="2" charset="2"/>
              <a:buChar char="v"/>
            </a:pPr>
            <a:r>
              <a:rPr lang="en-US" sz="2000" dirty="0">
                <a:latin typeface="Calibri" panose="020F0502020204030204" pitchFamily="34" charset="0"/>
                <a:ea typeface="Calibri" panose="020F0502020204030204" pitchFamily="34" charset="0"/>
                <a:cs typeface="Times New Roman" panose="02020603050405020304" pitchFamily="18" charset="0"/>
              </a:rPr>
              <a:t>282b1+44b2=51(15)+14(10)</a:t>
            </a:r>
          </a:p>
          <a:p>
            <a:pPr marL="971550" marR="0" indent="-285750">
              <a:lnSpc>
                <a:spcPct val="107000"/>
              </a:lnSpc>
              <a:spcBef>
                <a:spcPts val="0"/>
              </a:spcBef>
              <a:spcAft>
                <a:spcPts val="0"/>
              </a:spcAft>
              <a:buFont typeface="Wingdings" panose="05000000000000000000" pitchFamily="2" charset="2"/>
              <a:buChar char="v"/>
            </a:pPr>
            <a:r>
              <a:rPr lang="en-US" sz="2000" dirty="0">
                <a:latin typeface="Calibri" panose="020F0502020204030204" pitchFamily="34" charset="0"/>
                <a:ea typeface="Calibri" panose="020F0502020204030204" pitchFamily="34" charset="0"/>
                <a:cs typeface="Times New Roman" panose="02020603050405020304" pitchFamily="18" charset="0"/>
              </a:rPr>
              <a:t>Next, the calculations are made solving the equations for b1 and b2.</a:t>
            </a:r>
          </a:p>
          <a:p>
            <a:pPr marL="971550" marR="0" indent="-285750">
              <a:lnSpc>
                <a:spcPct val="107000"/>
              </a:lnSpc>
              <a:spcBef>
                <a:spcPts val="0"/>
              </a:spcBef>
              <a:spcAft>
                <a:spcPts val="0"/>
              </a:spcAft>
              <a:buFont typeface="Wingdings" panose="05000000000000000000" pitchFamily="2" charset="2"/>
              <a:buChar char="v"/>
            </a:pPr>
            <a:r>
              <a:rPr lang="en-US" sz="2000" dirty="0">
                <a:latin typeface="Calibri" panose="020F0502020204030204" pitchFamily="34" charset="0"/>
                <a:ea typeface="Calibri" panose="020F0502020204030204" pitchFamily="34" charset="0"/>
                <a:cs typeface="Times New Roman" panose="02020603050405020304" pitchFamily="18" charset="0"/>
              </a:rPr>
              <a:t>(1)2233b1+282b2=6420</a:t>
            </a:r>
          </a:p>
          <a:p>
            <a:pPr marL="971550" marR="0" indent="-285750">
              <a:lnSpc>
                <a:spcPct val="107000"/>
              </a:lnSpc>
              <a:spcBef>
                <a:spcPts val="0"/>
              </a:spcBef>
              <a:spcAft>
                <a:spcPts val="0"/>
              </a:spcAft>
              <a:buFont typeface="Wingdings" panose="05000000000000000000" pitchFamily="2" charset="2"/>
              <a:buChar char="v"/>
            </a:pPr>
            <a:r>
              <a:rPr lang="en-US" sz="2000" dirty="0">
                <a:latin typeface="Calibri" panose="020F0502020204030204" pitchFamily="34" charset="0"/>
                <a:ea typeface="Calibri" panose="020F0502020204030204" pitchFamily="34" charset="0"/>
                <a:cs typeface="Times New Roman" panose="02020603050405020304" pitchFamily="18" charset="0"/>
              </a:rPr>
              <a:t>(2)282b1+44b2=905</a:t>
            </a:r>
          </a:p>
          <a:p>
            <a:pPr marL="971550" marR="0" indent="-285750">
              <a:lnSpc>
                <a:spcPct val="107000"/>
              </a:lnSpc>
              <a:spcBef>
                <a:spcPts val="0"/>
              </a:spcBef>
              <a:spcAft>
                <a:spcPts val="0"/>
              </a:spcAft>
              <a:buFont typeface="Wingdings" panose="05000000000000000000" pitchFamily="2" charset="2"/>
              <a:buChar char="v"/>
            </a:pPr>
            <a:r>
              <a:rPr lang="en-US" sz="2000" dirty="0">
                <a:latin typeface="Calibri" panose="020F0502020204030204" pitchFamily="34" charset="0"/>
                <a:ea typeface="Calibri" panose="020F0502020204030204" pitchFamily="34" charset="0"/>
                <a:cs typeface="Times New Roman" panose="02020603050405020304" pitchFamily="18" charset="0"/>
              </a:rPr>
              <a:t>1. Divide 282 in equation (1) By 44,which gives 6.4091.</a:t>
            </a:r>
          </a:p>
          <a:p>
            <a:pPr marL="971550" marR="0" indent="-285750">
              <a:lnSpc>
                <a:spcPct val="107000"/>
              </a:lnSpc>
              <a:spcBef>
                <a:spcPts val="0"/>
              </a:spcBef>
              <a:spcAft>
                <a:spcPts val="800"/>
              </a:spcAft>
              <a:buFont typeface="Wingdings" panose="05000000000000000000" pitchFamily="2" charset="2"/>
              <a:buChar char="v"/>
            </a:pPr>
            <a:r>
              <a:rPr lang="en-US" sz="2000" dirty="0">
                <a:latin typeface="Calibri" panose="020F0502020204030204" pitchFamily="34" charset="0"/>
                <a:ea typeface="Calibri" panose="020F0502020204030204" pitchFamily="34" charset="0"/>
                <a:cs typeface="Times New Roman" panose="02020603050405020304" pitchFamily="18" charset="0"/>
              </a:rPr>
              <a:t>2.Multiply equation (2) by 6.4091</a:t>
            </a:r>
            <a:r>
              <a:rPr lang="en-US" sz="2000" dirty="0" smtClean="0">
                <a:latin typeface="Calibri" panose="020F0502020204030204" pitchFamily="34" charset="0"/>
                <a:ea typeface="Calibri" panose="020F0502020204030204" pitchFamily="34" charset="0"/>
                <a:cs typeface="Times New Roman" panose="02020603050405020304" pitchFamily="18" charset="0"/>
              </a:rPr>
              <a:t>,</a:t>
            </a:r>
          </a:p>
          <a:p>
            <a:pPr marL="971550" marR="0" indent="-285750">
              <a:lnSpc>
                <a:spcPct val="107000"/>
              </a:lnSpc>
              <a:spcBef>
                <a:spcPts val="0"/>
              </a:spcBef>
              <a:spcAft>
                <a:spcPts val="800"/>
              </a:spcAft>
              <a:buFont typeface="Wingdings" panose="05000000000000000000" pitchFamily="2" charset="2"/>
              <a:buChar char="v"/>
            </a:pPr>
            <a:r>
              <a:rPr lang="en-US" sz="2000" dirty="0" smtClean="0">
                <a:latin typeface="Calibri" panose="020F0502020204030204" pitchFamily="34" charset="0"/>
                <a:ea typeface="Calibri" panose="020F0502020204030204" pitchFamily="34" charset="0"/>
                <a:cs typeface="Times New Roman" panose="02020603050405020304" pitchFamily="18" charset="0"/>
              </a:rPr>
              <a:t> </a:t>
            </a:r>
            <a:r>
              <a:rPr lang="en-US" sz="2000" dirty="0">
                <a:latin typeface="Calibri" panose="020F0502020204030204" pitchFamily="34" charset="0"/>
                <a:ea typeface="Calibri" panose="020F0502020204030204" pitchFamily="34" charset="0"/>
                <a:cs typeface="Times New Roman" panose="02020603050405020304" pitchFamily="18" charset="0"/>
              </a:rPr>
              <a:t>which </a:t>
            </a:r>
            <a:r>
              <a:rPr lang="en-US" sz="2000" dirty="0" smtClean="0">
                <a:latin typeface="Calibri" panose="020F0502020204030204" pitchFamily="34" charset="0"/>
                <a:ea typeface="Calibri" panose="020F0502020204030204" pitchFamily="34" charset="0"/>
                <a:cs typeface="Times New Roman" panose="02020603050405020304" pitchFamily="18" charset="0"/>
              </a:rPr>
              <a:t>gives: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12034384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007585"/>
            <a:ext cx="6096000" cy="4120808"/>
          </a:xfrm>
          <a:prstGeom prst="rect">
            <a:avLst/>
          </a:prstGeom>
        </p:spPr>
        <p:txBody>
          <a:bodyPr>
            <a:spAutoFit/>
          </a:bodyPr>
          <a:lstStyle/>
          <a:p>
            <a:pPr marL="1028700" marR="0" indent="-342900">
              <a:lnSpc>
                <a:spcPct val="107000"/>
              </a:lnSpc>
              <a:spcBef>
                <a:spcPts val="0"/>
              </a:spcBef>
              <a:spcAft>
                <a:spcPts val="0"/>
              </a:spcAft>
              <a:buFont typeface="Wingdings" panose="05000000000000000000" pitchFamily="2" charset="2"/>
              <a:buChar char="v"/>
            </a:pPr>
            <a:r>
              <a:rPr lang="en-US" sz="2400" dirty="0">
                <a:latin typeface="Calibri" panose="020F0502020204030204" pitchFamily="34" charset="0"/>
                <a:ea typeface="Calibri" panose="020F0502020204030204" pitchFamily="34" charset="0"/>
                <a:cs typeface="Times New Roman" panose="02020603050405020304" pitchFamily="18" charset="0"/>
              </a:rPr>
              <a:t>1807.37b1+282b2=5800.24</a:t>
            </a:r>
          </a:p>
          <a:p>
            <a:pPr marL="1028700" marR="0" indent="-342900">
              <a:lnSpc>
                <a:spcPct val="107000"/>
              </a:lnSpc>
              <a:spcBef>
                <a:spcPts val="0"/>
              </a:spcBef>
              <a:spcAft>
                <a:spcPts val="0"/>
              </a:spcAft>
              <a:buFont typeface="Wingdings" panose="05000000000000000000" pitchFamily="2" charset="2"/>
              <a:buChar char="v"/>
            </a:pPr>
            <a:r>
              <a:rPr lang="en-US" sz="2400" dirty="0">
                <a:latin typeface="Calibri" panose="020F0502020204030204" pitchFamily="34" charset="0"/>
                <a:ea typeface="Calibri" panose="020F0502020204030204" pitchFamily="34" charset="0"/>
                <a:cs typeface="Times New Roman" panose="02020603050405020304" pitchFamily="18" charset="0"/>
              </a:rPr>
              <a:t>3.Subtract equation (2) from equation (1) and solve for b1:</a:t>
            </a:r>
          </a:p>
          <a:p>
            <a:pPr marL="1028700" marR="0" indent="-342900">
              <a:lnSpc>
                <a:spcPct val="107000"/>
              </a:lnSpc>
              <a:spcBef>
                <a:spcPts val="0"/>
              </a:spcBef>
              <a:spcAft>
                <a:spcPts val="0"/>
              </a:spcAft>
              <a:buFont typeface="Wingdings" panose="05000000000000000000" pitchFamily="2" charset="2"/>
              <a:buChar char="v"/>
            </a:pPr>
            <a:r>
              <a:rPr lang="en-US" sz="2400" dirty="0">
                <a:latin typeface="Calibri" panose="020F0502020204030204" pitchFamily="34" charset="0"/>
                <a:ea typeface="Calibri" panose="020F0502020204030204" pitchFamily="34" charset="0"/>
                <a:cs typeface="Times New Roman" panose="02020603050405020304" pitchFamily="18" charset="0"/>
              </a:rPr>
              <a:t>2233.00b1+282b2=6420.00</a:t>
            </a:r>
          </a:p>
          <a:p>
            <a:pPr marL="1028700" marR="0" indent="-342900">
              <a:lnSpc>
                <a:spcPct val="107000"/>
              </a:lnSpc>
              <a:spcBef>
                <a:spcPts val="0"/>
              </a:spcBef>
              <a:spcAft>
                <a:spcPts val="0"/>
              </a:spcAft>
              <a:buFont typeface="Wingdings" panose="05000000000000000000" pitchFamily="2" charset="2"/>
              <a:buChar char="v"/>
            </a:pPr>
            <a:r>
              <a:rPr lang="en-US" sz="2400" dirty="0">
                <a:latin typeface="Calibri" panose="020F0502020204030204" pitchFamily="34" charset="0"/>
                <a:ea typeface="Calibri" panose="020F0502020204030204" pitchFamily="34" charset="0"/>
                <a:cs typeface="Times New Roman" panose="02020603050405020304" pitchFamily="18" charset="0"/>
              </a:rPr>
              <a:t>1807.37b1+282b2=5800.24/</a:t>
            </a:r>
          </a:p>
          <a:p>
            <a:pPr marL="1028700" marR="0" indent="-342900">
              <a:lnSpc>
                <a:spcPct val="107000"/>
              </a:lnSpc>
              <a:spcBef>
                <a:spcPts val="0"/>
              </a:spcBef>
              <a:spcAft>
                <a:spcPts val="0"/>
              </a:spcAft>
              <a:buFont typeface="Wingdings" panose="05000000000000000000" pitchFamily="2" charset="2"/>
              <a:buChar char="v"/>
            </a:pPr>
            <a:r>
              <a:rPr lang="en-US" sz="2400" dirty="0">
                <a:latin typeface="Calibri" panose="020F0502020204030204" pitchFamily="34" charset="0"/>
                <a:ea typeface="Calibri" panose="020F0502020204030204" pitchFamily="34" charset="0"/>
                <a:cs typeface="Times New Roman" panose="02020603050405020304" pitchFamily="18" charset="0"/>
              </a:rPr>
              <a:t>425.62b1+0           =619.76</a:t>
            </a:r>
          </a:p>
          <a:p>
            <a:pPr marL="1028700" marR="0" indent="-342900">
              <a:lnSpc>
                <a:spcPct val="107000"/>
              </a:lnSpc>
              <a:spcBef>
                <a:spcPts val="0"/>
              </a:spcBef>
              <a:spcAft>
                <a:spcPts val="0"/>
              </a:spcAft>
              <a:buFont typeface="Wingdings" panose="05000000000000000000" pitchFamily="2" charset="2"/>
              <a:buChar char="v"/>
            </a:pPr>
            <a:r>
              <a:rPr lang="en-US" sz="2400" dirty="0">
                <a:latin typeface="Calibri" panose="020F0502020204030204" pitchFamily="34" charset="0"/>
                <a:ea typeface="Calibri" panose="020F0502020204030204" pitchFamily="34" charset="0"/>
                <a:cs typeface="Times New Roman" panose="02020603050405020304" pitchFamily="18" charset="0"/>
              </a:rPr>
              <a:t>B1=619.76/425.63=1.4561.</a:t>
            </a:r>
          </a:p>
          <a:p>
            <a:pPr marL="1028700" marR="0" indent="-342900">
              <a:lnSpc>
                <a:spcPct val="107000"/>
              </a:lnSpc>
              <a:spcBef>
                <a:spcPts val="0"/>
              </a:spcBef>
              <a:spcAft>
                <a:spcPts val="800"/>
              </a:spcAft>
              <a:buFont typeface="Wingdings" panose="05000000000000000000" pitchFamily="2" charset="2"/>
              <a:buChar char="v"/>
            </a:pPr>
            <a:r>
              <a:rPr lang="en-US" sz="2400" dirty="0">
                <a:latin typeface="Calibri" panose="020F0502020204030204" pitchFamily="34" charset="0"/>
                <a:ea typeface="Calibri" panose="020F0502020204030204" pitchFamily="34" charset="0"/>
                <a:cs typeface="Times New Roman" panose="02020603050405020304" pitchFamily="18" charset="0"/>
              </a:rPr>
              <a:t>4.Substitute b1(1.4561) in equation (1) and solve for b2:</a:t>
            </a:r>
          </a:p>
          <a:p>
            <a:pPr marL="342900" indent="-342900">
              <a:buFont typeface="Wingdings" panose="05000000000000000000" pitchFamily="2" charset="2"/>
              <a:buChar char="v"/>
            </a:pPr>
            <a:r>
              <a:rPr lang="en-US" sz="2400" dirty="0">
                <a:latin typeface="Calibri" panose="020F0502020204030204" pitchFamily="34" charset="0"/>
                <a:ea typeface="Calibri" panose="020F0502020204030204" pitchFamily="34" charset="0"/>
                <a:cs typeface="Times New Roman" panose="02020603050405020304" pitchFamily="18" charset="0"/>
              </a:rPr>
              <a:t>2233(1.4561)+</a:t>
            </a:r>
            <a:r>
              <a:rPr lang="en-US" sz="2400" dirty="0" smtClean="0">
                <a:latin typeface="Calibri" panose="020F0502020204030204" pitchFamily="34" charset="0"/>
                <a:ea typeface="Calibri" panose="020F0502020204030204" pitchFamily="34" charset="0"/>
                <a:cs typeface="Times New Roman" panose="02020603050405020304" pitchFamily="18" charset="0"/>
              </a:rPr>
              <a:t>282b2=6420</a:t>
            </a:r>
            <a:endParaRPr lang="en-US" sz="2400" dirty="0"/>
          </a:p>
        </p:txBody>
      </p:sp>
    </p:spTree>
    <p:extLst>
      <p:ext uri="{BB962C8B-B14F-4D97-AF65-F5344CB8AC3E}">
        <p14:creationId xmlns:p14="http://schemas.microsoft.com/office/powerpoint/2010/main" xmlns="" val="1338523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45475" y="1901018"/>
            <a:ext cx="7798526" cy="4702569"/>
          </a:xfrm>
          <a:prstGeom prst="rect">
            <a:avLst/>
          </a:prstGeom>
        </p:spPr>
        <p:txBody>
          <a:bodyPr wrap="square">
            <a:spAutoFit/>
          </a:bodyPr>
          <a:lstStyle/>
          <a:p>
            <a:pPr marL="1143000" marR="0" indent="-457200">
              <a:lnSpc>
                <a:spcPct val="107000"/>
              </a:lnSpc>
              <a:spcBef>
                <a:spcPts val="0"/>
              </a:spcBef>
              <a:spcAft>
                <a:spcPts val="0"/>
              </a:spcAft>
              <a:buFont typeface="Wingdings" panose="05000000000000000000" pitchFamily="2" charset="2"/>
              <a:buChar char="v"/>
            </a:pPr>
            <a:r>
              <a:rPr lang="en-US" sz="2800" dirty="0">
                <a:latin typeface="Calibri" panose="020F0502020204030204" pitchFamily="34" charset="0"/>
                <a:ea typeface="Calibri" panose="020F0502020204030204" pitchFamily="34" charset="0"/>
                <a:cs typeface="Times New Roman" panose="02020603050405020304" pitchFamily="18" charset="0"/>
              </a:rPr>
              <a:t>282b2=6420-3251.47</a:t>
            </a:r>
          </a:p>
          <a:p>
            <a:pPr marL="1143000" marR="0" indent="-457200">
              <a:lnSpc>
                <a:spcPct val="107000"/>
              </a:lnSpc>
              <a:spcBef>
                <a:spcPts val="0"/>
              </a:spcBef>
              <a:spcAft>
                <a:spcPts val="0"/>
              </a:spcAft>
              <a:buFont typeface="Wingdings" panose="05000000000000000000" pitchFamily="2" charset="2"/>
              <a:buChar char="v"/>
            </a:pPr>
            <a:r>
              <a:rPr lang="en-US" sz="2800" dirty="0">
                <a:latin typeface="Calibri" panose="020F0502020204030204" pitchFamily="34" charset="0"/>
                <a:ea typeface="Calibri" panose="020F0502020204030204" pitchFamily="34" charset="0"/>
                <a:cs typeface="Times New Roman" panose="02020603050405020304" pitchFamily="18" charset="0"/>
              </a:rPr>
              <a:t>282b2=3168.53</a:t>
            </a:r>
          </a:p>
          <a:p>
            <a:pPr marL="1143000" marR="0" indent="-457200">
              <a:lnSpc>
                <a:spcPct val="107000"/>
              </a:lnSpc>
              <a:spcBef>
                <a:spcPts val="0"/>
              </a:spcBef>
              <a:spcAft>
                <a:spcPts val="0"/>
              </a:spcAft>
              <a:buFont typeface="Wingdings" panose="05000000000000000000" pitchFamily="2" charset="2"/>
              <a:buChar char="v"/>
            </a:pPr>
            <a:r>
              <a:rPr lang="en-US" sz="2800" dirty="0">
                <a:latin typeface="Calibri" panose="020F0502020204030204" pitchFamily="34" charset="0"/>
                <a:ea typeface="Calibri" panose="020F0502020204030204" pitchFamily="34" charset="0"/>
                <a:cs typeface="Times New Roman" panose="02020603050405020304" pitchFamily="18" charset="0"/>
              </a:rPr>
              <a:t>Divide by 282.</a:t>
            </a:r>
          </a:p>
          <a:p>
            <a:pPr marL="1143000" marR="0" indent="-457200">
              <a:lnSpc>
                <a:spcPct val="107000"/>
              </a:lnSpc>
              <a:spcBef>
                <a:spcPts val="0"/>
              </a:spcBef>
              <a:spcAft>
                <a:spcPts val="0"/>
              </a:spcAft>
              <a:buFont typeface="Wingdings" panose="05000000000000000000" pitchFamily="2" charset="2"/>
              <a:buChar char="v"/>
            </a:pPr>
            <a:r>
              <a:rPr lang="en-US" sz="2800" dirty="0">
                <a:latin typeface="Calibri" panose="020F0502020204030204" pitchFamily="34" charset="0"/>
                <a:ea typeface="Calibri" panose="020F0502020204030204" pitchFamily="34" charset="0"/>
                <a:cs typeface="Times New Roman" panose="02020603050405020304" pitchFamily="18" charset="0"/>
              </a:rPr>
              <a:t>B2=11.236</a:t>
            </a:r>
          </a:p>
          <a:p>
            <a:pPr marL="1143000" marR="0" indent="-457200">
              <a:lnSpc>
                <a:spcPct val="107000"/>
              </a:lnSpc>
              <a:spcBef>
                <a:spcPts val="0"/>
              </a:spcBef>
              <a:spcAft>
                <a:spcPts val="0"/>
              </a:spcAft>
              <a:buFont typeface="Wingdings" panose="05000000000000000000" pitchFamily="2" charset="2"/>
              <a:buChar char="v"/>
            </a:pPr>
            <a:r>
              <a:rPr lang="en-US" sz="2800" dirty="0">
                <a:latin typeface="Calibri" panose="020F0502020204030204" pitchFamily="34" charset="0"/>
                <a:ea typeface="Calibri" panose="020F0502020204030204" pitchFamily="34" charset="0"/>
                <a:cs typeface="Times New Roman" panose="02020603050405020304" pitchFamily="18" charset="0"/>
              </a:rPr>
              <a:t>5. The selection index would be </a:t>
            </a:r>
          </a:p>
          <a:p>
            <a:pPr marL="1143000" marR="0" indent="-457200">
              <a:lnSpc>
                <a:spcPct val="107000"/>
              </a:lnSpc>
              <a:spcBef>
                <a:spcPts val="0"/>
              </a:spcBef>
              <a:spcAft>
                <a:spcPts val="0"/>
              </a:spcAft>
              <a:buFont typeface="Wingdings" panose="05000000000000000000" pitchFamily="2" charset="2"/>
              <a:buChar char="v"/>
            </a:pPr>
            <a:r>
              <a:rPr lang="en-US" sz="2800" dirty="0">
                <a:latin typeface="Calibri" panose="020F0502020204030204" pitchFamily="34" charset="0"/>
                <a:ea typeface="Calibri" panose="020F0502020204030204" pitchFamily="34" charset="0"/>
                <a:cs typeface="Times New Roman" panose="02020603050405020304" pitchFamily="18" charset="0"/>
              </a:rPr>
              <a:t>Index=1.4561X1+11.2360X2.</a:t>
            </a:r>
          </a:p>
          <a:p>
            <a:pPr marL="1143000" marR="0" indent="-457200">
              <a:lnSpc>
                <a:spcPct val="107000"/>
              </a:lnSpc>
              <a:spcBef>
                <a:spcPts val="0"/>
              </a:spcBef>
              <a:spcAft>
                <a:spcPts val="0"/>
              </a:spcAft>
              <a:buFont typeface="Wingdings" panose="05000000000000000000" pitchFamily="2" charset="2"/>
              <a:buChar char="v"/>
            </a:pPr>
            <a:r>
              <a:rPr lang="en-US" sz="2800" dirty="0">
                <a:latin typeface="Calibri" panose="020F0502020204030204" pitchFamily="34" charset="0"/>
                <a:ea typeface="Calibri" panose="020F0502020204030204" pitchFamily="34" charset="0"/>
                <a:cs typeface="Times New Roman" panose="02020603050405020304" pitchFamily="18" charset="0"/>
              </a:rPr>
              <a:t>6.The index may be simplified as follows:</a:t>
            </a:r>
          </a:p>
          <a:p>
            <a:pPr marL="1143000" marR="0" indent="-457200">
              <a:lnSpc>
                <a:spcPct val="107000"/>
              </a:lnSpc>
              <a:spcBef>
                <a:spcPts val="0"/>
              </a:spcBef>
              <a:spcAft>
                <a:spcPts val="0"/>
              </a:spcAft>
              <a:buFont typeface="Wingdings" panose="05000000000000000000" pitchFamily="2" charset="2"/>
              <a:buChar char="v"/>
            </a:pPr>
            <a:r>
              <a:rPr lang="en-US" sz="2800" dirty="0">
                <a:latin typeface="Calibri" panose="020F0502020204030204" pitchFamily="34" charset="0"/>
                <a:ea typeface="Calibri" panose="020F0502020204030204" pitchFamily="34" charset="0"/>
                <a:cs typeface="Times New Roman" panose="02020603050405020304" pitchFamily="18" charset="0"/>
              </a:rPr>
              <a:t>Index=X1+11.2360/1.4561X2</a:t>
            </a:r>
          </a:p>
          <a:p>
            <a:pPr marL="1143000" marR="0" indent="-457200">
              <a:lnSpc>
                <a:spcPct val="107000"/>
              </a:lnSpc>
              <a:spcBef>
                <a:spcPts val="0"/>
              </a:spcBef>
              <a:spcAft>
                <a:spcPts val="0"/>
              </a:spcAft>
              <a:buFont typeface="Wingdings" panose="05000000000000000000" pitchFamily="2" charset="2"/>
              <a:buChar char="v"/>
            </a:pPr>
            <a:r>
              <a:rPr lang="en-US" sz="2800" dirty="0">
                <a:latin typeface="Calibri" panose="020F0502020204030204" pitchFamily="34" charset="0"/>
                <a:ea typeface="Calibri" panose="020F0502020204030204" pitchFamily="34" charset="0"/>
                <a:cs typeface="Times New Roman" panose="02020603050405020304" pitchFamily="18" charset="0"/>
              </a:rPr>
              <a:t>Index=X1+7.72X2.</a:t>
            </a:r>
          </a:p>
          <a:p>
            <a:pPr marL="685800" marR="0">
              <a:lnSpc>
                <a:spcPct val="107000"/>
              </a:lnSpc>
              <a:spcBef>
                <a:spcPts val="0"/>
              </a:spcBef>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1948564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569259"/>
            <a:ext cx="8596668" cy="1320800"/>
          </a:xfrm>
        </p:spPr>
        <p:txBody>
          <a:bodyPr/>
          <a:lstStyle/>
          <a:p>
            <a:r>
              <a:rPr lang="en-US" dirty="0"/>
              <a:t>Reproduction:</a:t>
            </a:r>
            <a:br>
              <a:rPr lang="en-US" dirty="0"/>
            </a:br>
            <a:endParaRPr lang="en-US" dirty="0"/>
          </a:p>
        </p:txBody>
      </p:sp>
      <p:sp>
        <p:nvSpPr>
          <p:cNvPr id="3" name="Rectangle 2"/>
          <p:cNvSpPr/>
          <p:nvPr/>
        </p:nvSpPr>
        <p:spPr>
          <a:xfrm>
            <a:off x="3048000" y="2294267"/>
            <a:ext cx="6096000" cy="853567"/>
          </a:xfrm>
          <a:prstGeom prst="rect">
            <a:avLst/>
          </a:prstGeom>
        </p:spPr>
        <p:txBody>
          <a:bodyPr>
            <a:spAutoFit/>
          </a:bodyPr>
          <a:lstStyle/>
          <a:p>
            <a:pPr>
              <a:lnSpc>
                <a:spcPct val="107000"/>
              </a:lnSpc>
              <a:spcAft>
                <a:spcPts val="800"/>
              </a:spcAft>
            </a:pPr>
            <a:endParaRPr lang="en-US" sz="2000" dirty="0"/>
          </a:p>
          <a:p>
            <a:pPr marL="342900" indent="-342900">
              <a:lnSpc>
                <a:spcPct val="107000"/>
              </a:lnSpc>
              <a:spcAft>
                <a:spcPts val="800"/>
              </a:spcAft>
              <a:buFont typeface="Wingdings" panose="05000000000000000000" pitchFamily="2" charset="2"/>
              <a:buChar char="v"/>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3048000" y="1798426"/>
            <a:ext cx="6096000" cy="4249368"/>
          </a:xfrm>
          <a:prstGeom prst="rect">
            <a:avLst/>
          </a:prstGeom>
        </p:spPr>
        <p:txBody>
          <a:bodyPr>
            <a:spAutoFit/>
          </a:bodyPr>
          <a:lstStyle/>
          <a:p>
            <a:pPr marL="342900" indent="-342900">
              <a:lnSpc>
                <a:spcPct val="107000"/>
              </a:lnSpc>
              <a:spcAft>
                <a:spcPts val="800"/>
              </a:spcAft>
              <a:buFont typeface="Wingdings" panose="05000000000000000000" pitchFamily="2" charset="2"/>
              <a:buChar char="v"/>
            </a:pPr>
            <a:r>
              <a:rPr lang="en-US" sz="2000" dirty="0">
                <a:latin typeface="Calibri" panose="020F0502020204030204" pitchFamily="34" charset="0"/>
                <a:ea typeface="Calibri" panose="020F0502020204030204" pitchFamily="34" charset="0"/>
                <a:cs typeface="Times New Roman" panose="02020603050405020304" pitchFamily="18" charset="0"/>
              </a:rPr>
              <a:t>Normal and regular reproduction in dairy cattle is of greatest importance because the lactation periods begins when a calf is born. The heritability and repeatability estimates for fertility are very low in dairy cattle as compared to beef cattle.</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Wingdings" panose="05000000000000000000" pitchFamily="2" charset="2"/>
              <a:buChar char="v"/>
            </a:pPr>
            <a:r>
              <a:rPr lang="en-US" sz="2000" dirty="0">
                <a:latin typeface="Calibri" panose="020F0502020204030204" pitchFamily="34" charset="0"/>
                <a:ea typeface="Calibri" panose="020F0502020204030204" pitchFamily="34" charset="0"/>
                <a:cs typeface="Times New Roman" panose="02020603050405020304" pitchFamily="18" charset="0"/>
              </a:rPr>
              <a:t>These low estimates indicate that most of the variations observed in fertility is due to the environment and that selection to improve this trait would not be effective.</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Wingdings" panose="05000000000000000000" pitchFamily="2" charset="2"/>
              <a:buChar char="v"/>
            </a:pPr>
            <a:r>
              <a:rPr lang="en-US" sz="2000" dirty="0">
                <a:latin typeface="Calibri" panose="020F0502020204030204" pitchFamily="34" charset="0"/>
                <a:ea typeface="Calibri" panose="020F0502020204030204" pitchFamily="34" charset="0"/>
                <a:cs typeface="Times New Roman" panose="02020603050405020304" pitchFamily="18" charset="0"/>
              </a:rPr>
              <a:t>The greatest improvement within a herd would come from proper attention to environmental factors such as nutrition, management, and disease control.</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3952228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dirty="0"/>
              <a:t>Milk and butterfat production:</a:t>
            </a:r>
            <a:br>
              <a:rPr lang="en-US" dirty="0"/>
            </a:br>
            <a:endParaRPr lang="en-US" dirty="0"/>
          </a:p>
        </p:txBody>
      </p:sp>
      <p:sp>
        <p:nvSpPr>
          <p:cNvPr id="3" name="Rectangle 2"/>
          <p:cNvSpPr/>
          <p:nvPr/>
        </p:nvSpPr>
        <p:spPr>
          <a:xfrm>
            <a:off x="3048000" y="2242970"/>
            <a:ext cx="6096000" cy="4231736"/>
          </a:xfrm>
          <a:prstGeom prst="rect">
            <a:avLst/>
          </a:prstGeom>
        </p:spPr>
        <p:txBody>
          <a:bodyPr>
            <a:spAutoFit/>
          </a:bodyPr>
          <a:lstStyle/>
          <a:p>
            <a:pPr marL="342900" indent="-342900">
              <a:lnSpc>
                <a:spcPct val="107000"/>
              </a:lnSpc>
              <a:spcAft>
                <a:spcPts val="800"/>
              </a:spcAft>
              <a:buFont typeface="Wingdings" panose="05000000000000000000" pitchFamily="2" charset="2"/>
              <a:buChar char="v"/>
            </a:pPr>
            <a:r>
              <a:rPr lang="en-US" sz="2400" dirty="0">
                <a:latin typeface="Calibri" panose="020F0502020204030204" pitchFamily="34" charset="0"/>
                <a:ea typeface="Calibri" panose="020F0502020204030204" pitchFamily="34" charset="0"/>
                <a:cs typeface="Times New Roman" panose="02020603050405020304" pitchFamily="18" charset="0"/>
              </a:rPr>
              <a:t>Improvement in production of milk and butterfat has received the most attention by breeders through the years.</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Wingdings" panose="05000000000000000000" pitchFamily="2" charset="2"/>
              <a:buChar char="v"/>
            </a:pPr>
            <a:r>
              <a:rPr lang="en-US" sz="2400" dirty="0">
                <a:latin typeface="Calibri" panose="020F0502020204030204" pitchFamily="34" charset="0"/>
                <a:ea typeface="Calibri" panose="020F0502020204030204" pitchFamily="34" charset="0"/>
                <a:cs typeface="Times New Roman" panose="02020603050405020304" pitchFamily="18" charset="0"/>
              </a:rPr>
              <a:t>Breeds have been developed which differ significantly in the amount of milk and butterfat they produce.</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Wingdings" panose="05000000000000000000" pitchFamily="2" charset="2"/>
              <a:buChar char="v"/>
            </a:pPr>
            <a:r>
              <a:rPr lang="en-US" sz="2400" dirty="0">
                <a:latin typeface="Calibri" panose="020F0502020204030204" pitchFamily="34" charset="0"/>
                <a:ea typeface="Calibri" panose="020F0502020204030204" pitchFamily="34" charset="0"/>
                <a:cs typeface="Times New Roman" panose="02020603050405020304" pitchFamily="18" charset="0"/>
              </a:rPr>
              <a:t>Some breeds produce large amount of milk with a tendency toward a lower percentage of butterfat, whereas the reverse is true of other breeds.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3113220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47366" y="1895311"/>
            <a:ext cx="6696634" cy="3956661"/>
          </a:xfrm>
          <a:prstGeom prst="rect">
            <a:avLst/>
          </a:prstGeom>
        </p:spPr>
        <p:txBody>
          <a:bodyPr wrap="square">
            <a:spAutoFit/>
          </a:bodyPr>
          <a:lstStyle/>
          <a:p>
            <a:pPr marL="342900" indent="-342900">
              <a:lnSpc>
                <a:spcPct val="107000"/>
              </a:lnSpc>
              <a:spcAft>
                <a:spcPts val="800"/>
              </a:spcAft>
              <a:buFont typeface="Wingdings" panose="05000000000000000000" pitchFamily="2" charset="2"/>
              <a:buChar char="v"/>
            </a:pPr>
            <a:r>
              <a:rPr lang="en-US" sz="2400" dirty="0">
                <a:latin typeface="Calibri" panose="020F0502020204030204" pitchFamily="34" charset="0"/>
                <a:ea typeface="Calibri" panose="020F0502020204030204" pitchFamily="34" charset="0"/>
                <a:cs typeface="Times New Roman" panose="02020603050405020304" pitchFamily="18" charset="0"/>
              </a:rPr>
              <a:t>These breed difference strongly suggest a genetic control of both milk and butterfat production.</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Wingdings" panose="05000000000000000000" pitchFamily="2" charset="2"/>
              <a:buChar char="v"/>
            </a:pPr>
            <a:r>
              <a:rPr lang="en-US" sz="2400" dirty="0">
                <a:latin typeface="Calibri" panose="020F0502020204030204" pitchFamily="34" charset="0"/>
                <a:ea typeface="Calibri" panose="020F0502020204030204" pitchFamily="34" charset="0"/>
                <a:cs typeface="Times New Roman" panose="02020603050405020304" pitchFamily="18" charset="0"/>
              </a:rPr>
              <a:t>Heritability and repeatability are of great importance for milk and butterfat production.</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Wingdings" panose="05000000000000000000" pitchFamily="2" charset="2"/>
              <a:buChar char="v"/>
            </a:pPr>
            <a:r>
              <a:rPr lang="en-US" sz="2400" dirty="0">
                <a:latin typeface="Calibri" panose="020F0502020204030204" pitchFamily="34" charset="0"/>
                <a:ea typeface="Calibri" panose="020F0502020204030204" pitchFamily="34" charset="0"/>
                <a:cs typeface="Times New Roman" panose="02020603050405020304" pitchFamily="18" charset="0"/>
              </a:rPr>
              <a:t>So both are important and they are from medium to high in heritability, so selection for these traits should show improvement.</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Wingdings" panose="05000000000000000000" pitchFamily="2" charset="2"/>
              <a:buChar char="v"/>
            </a:pPr>
            <a:r>
              <a:rPr lang="en-US" sz="2400" dirty="0">
                <a:latin typeface="Calibri" panose="020F0502020204030204" pitchFamily="34" charset="0"/>
                <a:ea typeface="Calibri" panose="020F0502020204030204" pitchFamily="34" charset="0"/>
                <a:cs typeface="Times New Roman" panose="02020603050405020304" pitchFamily="18" charset="0"/>
              </a:rPr>
              <a:t>for the selection of butterfat percentage, the traits should be between 60 and 65% heritable.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3218523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057835"/>
          </a:xfrm>
        </p:spPr>
        <p:txBody>
          <a:bodyPr>
            <a:normAutofit fontScale="90000"/>
          </a:bodyPr>
          <a:lstStyle/>
          <a:p>
            <a:r>
              <a:rPr lang="en-US" dirty="0"/>
              <a:t>Measurement of milk and butterfat production:</a:t>
            </a:r>
            <a:br>
              <a:rPr lang="en-US" dirty="0"/>
            </a:br>
            <a:endParaRPr lang="en-US" dirty="0"/>
          </a:p>
        </p:txBody>
      </p:sp>
      <p:sp>
        <p:nvSpPr>
          <p:cNvPr id="3" name="Rectangle 2"/>
          <p:cNvSpPr/>
          <p:nvPr/>
        </p:nvSpPr>
        <p:spPr>
          <a:xfrm>
            <a:off x="2245659" y="1798426"/>
            <a:ext cx="6898341" cy="4644413"/>
          </a:xfrm>
          <a:prstGeom prst="rect">
            <a:avLst/>
          </a:prstGeom>
        </p:spPr>
        <p:txBody>
          <a:bodyPr wrap="square">
            <a:spAutoFit/>
          </a:bodyPr>
          <a:lstStyle/>
          <a:p>
            <a:pPr marL="342900" indent="-342900">
              <a:lnSpc>
                <a:spcPct val="107000"/>
              </a:lnSpc>
              <a:spcAft>
                <a:spcPts val="800"/>
              </a:spcAft>
              <a:buFont typeface="Wingdings" panose="05000000000000000000" pitchFamily="2" charset="2"/>
              <a:buChar char="v"/>
            </a:pPr>
            <a:r>
              <a:rPr lang="en-US" sz="2400" dirty="0">
                <a:latin typeface="Calibri" panose="020F0502020204030204" pitchFamily="34" charset="0"/>
                <a:ea typeface="Calibri" panose="020F0502020204030204" pitchFamily="34" charset="0"/>
                <a:cs typeface="Times New Roman" panose="02020603050405020304" pitchFamily="18" charset="0"/>
              </a:rPr>
              <a:t>Several non-genetic factors are known to cause variations in the in the production record of dairy cattle.</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Wingdings" panose="05000000000000000000" pitchFamily="2" charset="2"/>
              <a:buChar char="v"/>
            </a:pPr>
            <a:r>
              <a:rPr lang="en-US" sz="2400" dirty="0">
                <a:latin typeface="Calibri" panose="020F0502020204030204" pitchFamily="34" charset="0"/>
                <a:ea typeface="Calibri" panose="020F0502020204030204" pitchFamily="34" charset="0"/>
                <a:cs typeface="Times New Roman" panose="02020603050405020304" pitchFamily="18" charset="0"/>
              </a:rPr>
              <a:t>Adjusting records for factors known to cause variations would make selection more effectively because the superior animal would then be more likely to be superior because of inheritance.</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Wingdings" panose="05000000000000000000" pitchFamily="2" charset="2"/>
              <a:buChar char="v"/>
            </a:pPr>
            <a:r>
              <a:rPr lang="en-US" sz="2400" dirty="0">
                <a:latin typeface="Calibri" panose="020F0502020204030204" pitchFamily="34" charset="0"/>
                <a:ea typeface="Calibri" panose="020F0502020204030204" pitchFamily="34" charset="0"/>
                <a:cs typeface="Times New Roman" panose="02020603050405020304" pitchFamily="18" charset="0"/>
              </a:rPr>
              <a:t>Some of these factors may be corrected for by the recording production for a standard length of time or by using the adjustment factors derived from a large body of data from many animals.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11191851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93577" y="1849722"/>
            <a:ext cx="6750424" cy="4936993"/>
          </a:xfrm>
          <a:prstGeom prst="rect">
            <a:avLst/>
          </a:prstGeom>
        </p:spPr>
        <p:txBody>
          <a:bodyPr wrap="square">
            <a:spAutoFit/>
          </a:bodyPr>
          <a:lstStyle/>
          <a:p>
            <a:pPr marL="342900" indent="-342900">
              <a:lnSpc>
                <a:spcPct val="107000"/>
              </a:lnSpc>
              <a:spcAft>
                <a:spcPts val="800"/>
              </a:spcAft>
              <a:buFont typeface="Wingdings" panose="05000000000000000000" pitchFamily="2" charset="2"/>
              <a:buChar char="v"/>
            </a:pPr>
            <a:r>
              <a:rPr lang="en-US" sz="2400" dirty="0">
                <a:latin typeface="Calibri" panose="020F0502020204030204" pitchFamily="34" charset="0"/>
                <a:ea typeface="Calibri" panose="020F0502020204030204" pitchFamily="34" charset="0"/>
                <a:cs typeface="Times New Roman" panose="02020603050405020304" pitchFamily="18" charset="0"/>
              </a:rPr>
              <a:t>The dairy herd improvement association recommends that records of production be adjusted for length of lactating period, for the number of </a:t>
            </a:r>
            <a:r>
              <a:rPr lang="en-US" sz="2400" dirty="0" err="1" smtClean="0">
                <a:latin typeface="Calibri" panose="020F0502020204030204" pitchFamily="34" charset="0"/>
                <a:ea typeface="Calibri" panose="020F0502020204030204" pitchFamily="34" charset="0"/>
                <a:cs typeface="Times New Roman" panose="02020603050405020304" pitchFamily="18" charset="0"/>
              </a:rPr>
              <a:t>milkings</a:t>
            </a:r>
            <a:r>
              <a:rPr lang="en-US" sz="2400" dirty="0" smtClean="0">
                <a:latin typeface="Calibri" panose="020F0502020204030204" pitchFamily="34" charset="0"/>
                <a:ea typeface="Calibri" panose="020F0502020204030204" pitchFamily="34" charset="0"/>
                <a:cs typeface="Times New Roman" panose="02020603050405020304" pitchFamily="18" charset="0"/>
              </a:rPr>
              <a:t> per </a:t>
            </a:r>
            <a:r>
              <a:rPr lang="en-US" sz="2400" dirty="0">
                <a:latin typeface="Calibri" panose="020F0502020204030204" pitchFamily="34" charset="0"/>
                <a:ea typeface="Calibri" panose="020F0502020204030204" pitchFamily="34" charset="0"/>
                <a:cs typeface="Times New Roman" panose="02020603050405020304" pitchFamily="18" charset="0"/>
              </a:rPr>
              <a:t>day, and for the age of the cows when they produce the records.</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Wingdings" panose="05000000000000000000" pitchFamily="2" charset="2"/>
              <a:buChar char="v"/>
            </a:pPr>
            <a:r>
              <a:rPr lang="en-US" sz="2400" dirty="0">
                <a:latin typeface="Calibri" panose="020F0502020204030204" pitchFamily="34" charset="0"/>
                <a:ea typeface="Calibri" panose="020F0502020204030204" pitchFamily="34" charset="0"/>
                <a:cs typeface="Times New Roman" panose="02020603050405020304" pitchFamily="18" charset="0"/>
              </a:rPr>
              <a:t>Dairy herd improvement association have been formed in many states. They are self-supporting, nonprofit, cooperative associations, organized and operated by dairymen foe the purpose of obtaining and using information on breeding and production and management for the improvement of the efficiency of milk production.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1666121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339856"/>
            <a:ext cx="6096000" cy="3627275"/>
          </a:xfrm>
          <a:prstGeom prst="rect">
            <a:avLst/>
          </a:prstGeom>
        </p:spPr>
        <p:txBody>
          <a:bodyPr>
            <a:spAutoFit/>
          </a:bodyPr>
          <a:lstStyle/>
          <a:p>
            <a:pPr marL="457200" indent="-457200">
              <a:lnSpc>
                <a:spcPct val="107000"/>
              </a:lnSpc>
              <a:spcAft>
                <a:spcPts val="800"/>
              </a:spcAft>
              <a:buFont typeface="Wingdings" panose="05000000000000000000" pitchFamily="2" charset="2"/>
              <a:buChar char="v"/>
            </a:pPr>
            <a:endParaRPr lang="en-US"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buFont typeface="Wingdings" panose="05000000000000000000" pitchFamily="2" charset="2"/>
              <a:buChar char="v"/>
            </a:pPr>
            <a:r>
              <a:rPr lang="en-US" sz="2800" dirty="0">
                <a:latin typeface="Calibri" panose="020F0502020204030204" pitchFamily="34" charset="0"/>
                <a:ea typeface="Calibri" panose="020F0502020204030204" pitchFamily="34" charset="0"/>
                <a:cs typeface="Times New Roman" panose="02020603050405020304" pitchFamily="18" charset="0"/>
              </a:rPr>
              <a:t>So the breeds of dairy of dairy cattle differ in the amount of milk they give and in the butterfat percentage.</a:t>
            </a:r>
            <a:endParaRPr lang="en-US"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buFont typeface="Wingdings" panose="05000000000000000000" pitchFamily="2" charset="2"/>
              <a:buChar char="v"/>
            </a:pPr>
            <a:r>
              <a:rPr lang="en-US" sz="2800" dirty="0">
                <a:latin typeface="Calibri" panose="020F0502020204030204" pitchFamily="34" charset="0"/>
                <a:ea typeface="Calibri" panose="020F0502020204030204" pitchFamily="34" charset="0"/>
                <a:cs typeface="Times New Roman" panose="02020603050405020304" pitchFamily="18" charset="0"/>
              </a:rPr>
              <a:t>Formula for its estimation:</a:t>
            </a:r>
            <a:endParaRPr lang="en-US"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buFont typeface="Wingdings" panose="05000000000000000000" pitchFamily="2" charset="2"/>
              <a:buChar char="v"/>
            </a:pPr>
            <a:r>
              <a:rPr lang="en-US" sz="2800" dirty="0">
                <a:latin typeface="Calibri" panose="020F0502020204030204" pitchFamily="34" charset="0"/>
                <a:ea typeface="Calibri" panose="020F0502020204030204" pitchFamily="34" charset="0"/>
                <a:cs typeface="Times New Roman" panose="02020603050405020304" pitchFamily="18" charset="0"/>
              </a:rPr>
              <a:t>Fat corrected milk (4 percent milk)= (0.4*milk)+(15*fat).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42861085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Productive life span in dairy cattle:</a:t>
            </a:r>
            <a:br>
              <a:rPr lang="en-US" dirty="0"/>
            </a:br>
            <a:endParaRPr lang="en-US" dirty="0"/>
          </a:p>
        </p:txBody>
      </p:sp>
      <p:sp>
        <p:nvSpPr>
          <p:cNvPr id="3" name="Rectangle 2"/>
          <p:cNvSpPr/>
          <p:nvPr/>
        </p:nvSpPr>
        <p:spPr>
          <a:xfrm>
            <a:off x="3048000" y="2043493"/>
            <a:ext cx="6096000" cy="4747005"/>
          </a:xfrm>
          <a:prstGeom prst="rect">
            <a:avLst/>
          </a:prstGeom>
        </p:spPr>
        <p:txBody>
          <a:bodyPr>
            <a:spAutoFit/>
          </a:bodyPr>
          <a:lstStyle/>
          <a:p>
            <a:pPr marL="342900" indent="-342900">
              <a:lnSpc>
                <a:spcPct val="107000"/>
              </a:lnSpc>
              <a:spcAft>
                <a:spcPts val="800"/>
              </a:spcAft>
              <a:buFont typeface="Wingdings" panose="05000000000000000000" pitchFamily="2" charset="2"/>
              <a:buChar char="v"/>
            </a:pPr>
            <a:r>
              <a:rPr lang="en-US" sz="2400" dirty="0">
                <a:latin typeface="Calibri" panose="020F0502020204030204" pitchFamily="34" charset="0"/>
                <a:ea typeface="Calibri" panose="020F0502020204030204" pitchFamily="34" charset="0"/>
                <a:cs typeface="Times New Roman" panose="02020603050405020304" pitchFamily="18" charset="0"/>
              </a:rPr>
              <a:t>Productive life span is another trait of economic importance.</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Wingdings" panose="05000000000000000000" pitchFamily="2" charset="2"/>
              <a:buChar char="v"/>
            </a:pPr>
            <a:r>
              <a:rPr lang="en-US" sz="2400" dirty="0">
                <a:latin typeface="Calibri" panose="020F0502020204030204" pitchFamily="34" charset="0"/>
                <a:ea typeface="Calibri" panose="020F0502020204030204" pitchFamily="34" charset="0"/>
                <a:cs typeface="Times New Roman" panose="02020603050405020304" pitchFamily="18" charset="0"/>
              </a:rPr>
              <a:t>The average productive life of dairy cows in a herd is maintained mostly by purchased replacement after entering the herd at a two year of age.</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Wingdings" panose="05000000000000000000" pitchFamily="2" charset="2"/>
              <a:buChar char="v"/>
            </a:pPr>
            <a:r>
              <a:rPr lang="en-US" sz="2400" dirty="0">
                <a:latin typeface="Calibri" panose="020F0502020204030204" pitchFamily="34" charset="0"/>
                <a:ea typeface="Calibri" panose="020F0502020204030204" pitchFamily="34" charset="0"/>
                <a:cs typeface="Times New Roman" panose="02020603050405020304" pitchFamily="18" charset="0"/>
              </a:rPr>
              <a:t>The basic reason behind the replacement is low production and reproductive disorders.</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Wingdings" panose="05000000000000000000" pitchFamily="2" charset="2"/>
              <a:buChar char="v"/>
            </a:pPr>
            <a:r>
              <a:rPr lang="en-US" sz="2400" dirty="0">
                <a:latin typeface="Calibri" panose="020F0502020204030204" pitchFamily="34" charset="0"/>
                <a:ea typeface="Calibri" panose="020F0502020204030204" pitchFamily="34" charset="0"/>
                <a:cs typeface="Times New Roman" panose="02020603050405020304" pitchFamily="18" charset="0"/>
              </a:rPr>
              <a:t>And the association between the productive life span and breeding efficiency was low and insignificantly.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744552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 and confirmation:</a:t>
            </a:r>
            <a:br>
              <a:rPr lang="en-US" dirty="0"/>
            </a:br>
            <a:endParaRPr lang="en-US" dirty="0"/>
          </a:p>
        </p:txBody>
      </p:sp>
      <p:sp>
        <p:nvSpPr>
          <p:cNvPr id="3" name="Rectangle 2"/>
          <p:cNvSpPr/>
          <p:nvPr/>
        </p:nvSpPr>
        <p:spPr>
          <a:xfrm>
            <a:off x="677334" y="1450766"/>
            <a:ext cx="8466666" cy="5142177"/>
          </a:xfrm>
          <a:prstGeom prst="rect">
            <a:avLst/>
          </a:prstGeom>
        </p:spPr>
        <p:txBody>
          <a:bodyPr wrap="square">
            <a:spAutoFit/>
          </a:bodyPr>
          <a:lstStyle/>
          <a:p>
            <a:pPr marL="342900" indent="-342900">
              <a:lnSpc>
                <a:spcPct val="107000"/>
              </a:lnSpc>
              <a:spcAft>
                <a:spcPts val="800"/>
              </a:spcAft>
              <a:buFont typeface="Wingdings" panose="05000000000000000000" pitchFamily="2" charset="2"/>
              <a:buChar char="v"/>
            </a:pPr>
            <a:r>
              <a:rPr lang="en-US" sz="2400" dirty="0">
                <a:latin typeface="Calibri" panose="020F0502020204030204" pitchFamily="34" charset="0"/>
                <a:ea typeface="Calibri" panose="020F0502020204030204" pitchFamily="34" charset="0"/>
                <a:cs typeface="Times New Roman" panose="02020603050405020304" pitchFamily="18" charset="0"/>
              </a:rPr>
              <a:t>Type in dairy cattle has received much attention in both selection and replacement of animals.</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Wingdings" panose="05000000000000000000" pitchFamily="2" charset="2"/>
              <a:buChar char="v"/>
            </a:pPr>
            <a:r>
              <a:rPr lang="en-US" sz="2400" dirty="0">
                <a:latin typeface="Calibri" panose="020F0502020204030204" pitchFamily="34" charset="0"/>
                <a:ea typeface="Calibri" panose="020F0502020204030204" pitchFamily="34" charset="0"/>
                <a:cs typeface="Times New Roman" panose="02020603050405020304" pitchFamily="18" charset="0"/>
              </a:rPr>
              <a:t>Type and confirmation are valuable because superiority in these traits may help the animals to maintain a long and highly productive life.</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Wingdings" panose="05000000000000000000" pitchFamily="2" charset="2"/>
              <a:buChar char="v"/>
            </a:pPr>
            <a:r>
              <a:rPr lang="en-US" sz="2400" dirty="0">
                <a:latin typeface="Calibri" panose="020F0502020204030204" pitchFamily="34" charset="0"/>
                <a:ea typeface="Calibri" panose="020F0502020204030204" pitchFamily="34" charset="0"/>
                <a:cs typeface="Times New Roman" panose="02020603050405020304" pitchFamily="18" charset="0"/>
              </a:rPr>
              <a:t>The basic type and confirmation is included large size and development of mammary glands, proper placement of the teats, soundness of feet and legs, and large body capacity which should give some indication of the animals ability to consume large amounts of grains and roughages.</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Wingdings" panose="05000000000000000000" pitchFamily="2" charset="2"/>
              <a:buChar char="v"/>
            </a:pPr>
            <a:r>
              <a:rPr lang="en-US" sz="2400" dirty="0">
                <a:latin typeface="Calibri" panose="020F0502020204030204" pitchFamily="34" charset="0"/>
                <a:ea typeface="Calibri" panose="020F0502020204030204" pitchFamily="34" charset="0"/>
                <a:cs typeface="Times New Roman" panose="02020603050405020304" pitchFamily="18" charset="0"/>
              </a:rPr>
              <a:t>If the animals have best body form and milk production then should such type of animals for selection purposes.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428293359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56</TotalTime>
  <Words>1323</Words>
  <Application>Microsoft Office PowerPoint</Application>
  <PresentationFormat>Custom</PresentationFormat>
  <Paragraphs>119</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Facet</vt:lpstr>
      <vt:lpstr>Traits of economic importance in dairy cattle: </vt:lpstr>
      <vt:lpstr>Reproduction: </vt:lpstr>
      <vt:lpstr> Milk and butterfat production: </vt:lpstr>
      <vt:lpstr>Slide 4</vt:lpstr>
      <vt:lpstr>Measurement of milk and butterfat production: </vt:lpstr>
      <vt:lpstr>Slide 6</vt:lpstr>
      <vt:lpstr>Slide 7</vt:lpstr>
      <vt:lpstr>Productive life span in dairy cattle: </vt:lpstr>
      <vt:lpstr>Type and confirmation: </vt:lpstr>
      <vt:lpstr>Selection of superior dairy cows: </vt:lpstr>
      <vt:lpstr>Slide 11</vt:lpstr>
      <vt:lpstr>Slide 12</vt:lpstr>
      <vt:lpstr>Calculation of a selection index:</vt:lpstr>
      <vt:lpstr>Slide 14</vt:lpstr>
      <vt:lpstr>Slide 15</vt:lpstr>
      <vt:lpstr>Slide 16</vt:lpstr>
      <vt:lpstr>Slide 17</vt:lpstr>
      <vt:lpstr>Slide 18</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assignment</dc:title>
  <dc:creator>Haier</dc:creator>
  <cp:lastModifiedBy>Dr.Sadaqat Munir</cp:lastModifiedBy>
  <cp:revision>10</cp:revision>
  <dcterms:created xsi:type="dcterms:W3CDTF">2020-03-09T03:12:31Z</dcterms:created>
  <dcterms:modified xsi:type="dcterms:W3CDTF">2020-05-02T17:36:28Z</dcterms:modified>
</cp:coreProperties>
</file>