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notesMasterIdLst>
    <p:notesMasterId r:id="rId19"/>
  </p:notesMasterIdLst>
  <p:sldIdLst>
    <p:sldId id="256" r:id="rId2"/>
    <p:sldId id="257" r:id="rId3"/>
    <p:sldId id="258" r:id="rId4"/>
    <p:sldId id="278" r:id="rId5"/>
    <p:sldId id="280" r:id="rId6"/>
    <p:sldId id="281" r:id="rId7"/>
    <p:sldId id="282" r:id="rId8"/>
    <p:sldId id="288" r:id="rId9"/>
    <p:sldId id="289" r:id="rId10"/>
    <p:sldId id="290" r:id="rId11"/>
    <p:sldId id="291" r:id="rId12"/>
    <p:sldId id="292" r:id="rId13"/>
    <p:sldId id="293" r:id="rId14"/>
    <p:sldId id="294" r:id="rId15"/>
    <p:sldId id="295" r:id="rId16"/>
    <p:sldId id="296" r:id="rId17"/>
    <p:sldId id="29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926" autoAdjust="0"/>
  </p:normalViewPr>
  <p:slideViewPr>
    <p:cSldViewPr snapToGrid="0">
      <p:cViewPr varScale="1">
        <p:scale>
          <a:sx n="66" d="100"/>
          <a:sy n="66" d="100"/>
        </p:scale>
        <p:origin x="87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C4AFEB-C9EA-4CFB-9D63-EC6E6FBF92B2}" type="datetimeFigureOut">
              <a:rPr lang="en-US" smtClean="0"/>
              <a:t>11/3/2019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9CABA4-4A86-4D7B-8CAB-B3136E392A18}" type="slidenum">
              <a:rPr lang="en-US" smtClean="0"/>
              <a:t>‹#›</a:t>
            </a:fld>
            <a:endParaRPr lang="en-US"/>
          </a:p>
        </p:txBody>
      </p:sp>
    </p:spTree>
    <p:extLst>
      <p:ext uri="{BB962C8B-B14F-4D97-AF65-F5344CB8AC3E}">
        <p14:creationId xmlns:p14="http://schemas.microsoft.com/office/powerpoint/2010/main" val="3828808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9CABA4-4A86-4D7B-8CAB-B3136E392A18}" type="slidenum">
              <a:rPr lang="en-US" smtClean="0"/>
              <a:t>3</a:t>
            </a:fld>
            <a:endParaRPr lang="en-US"/>
          </a:p>
        </p:txBody>
      </p:sp>
    </p:spTree>
    <p:extLst>
      <p:ext uri="{BB962C8B-B14F-4D97-AF65-F5344CB8AC3E}">
        <p14:creationId xmlns:p14="http://schemas.microsoft.com/office/powerpoint/2010/main" val="1908706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C389CE6D-B373-4875-854F-CBAAF7973722}" type="datetimeFigureOut">
              <a:rPr lang="en-US" smtClean="0"/>
              <a:t>11/3/2019</a:t>
            </a:fld>
            <a:endParaRPr lang="en-US"/>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A6828685-574A-4BEF-934D-16C7F38E84CB}" type="slidenum">
              <a:rPr lang="en-US" smtClean="0"/>
              <a:t>‹#›</a:t>
            </a:fld>
            <a:endParaRPr lang="en-US"/>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9216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89CE6D-B373-4875-854F-CBAAF7973722}" type="datetimeFigureOut">
              <a:rPr lang="en-US" smtClean="0"/>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828685-574A-4BEF-934D-16C7F38E84CB}" type="slidenum">
              <a:rPr lang="en-US" smtClean="0"/>
              <a:t>‹#›</a:t>
            </a:fld>
            <a:endParaRPr lang="en-US"/>
          </a:p>
        </p:txBody>
      </p:sp>
    </p:spTree>
    <p:extLst>
      <p:ext uri="{BB962C8B-B14F-4D97-AF65-F5344CB8AC3E}">
        <p14:creationId xmlns:p14="http://schemas.microsoft.com/office/powerpoint/2010/main" val="4250413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89CE6D-B373-4875-854F-CBAAF7973722}" type="datetimeFigureOut">
              <a:rPr lang="en-US" smtClean="0"/>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828685-574A-4BEF-934D-16C7F38E84CB}" type="slidenum">
              <a:rPr lang="en-US" smtClean="0"/>
              <a:t>‹#›</a:t>
            </a:fld>
            <a:endParaRPr lang="en-US"/>
          </a:p>
        </p:txBody>
      </p:sp>
    </p:spTree>
    <p:extLst>
      <p:ext uri="{BB962C8B-B14F-4D97-AF65-F5344CB8AC3E}">
        <p14:creationId xmlns:p14="http://schemas.microsoft.com/office/powerpoint/2010/main" val="796422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89CE6D-B373-4875-854F-CBAAF7973722}" type="datetimeFigureOut">
              <a:rPr lang="en-US" smtClean="0"/>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828685-574A-4BEF-934D-16C7F38E84CB}" type="slidenum">
              <a:rPr lang="en-US" smtClean="0"/>
              <a:t>‹#›</a:t>
            </a:fld>
            <a:endParaRPr lang="en-US"/>
          </a:p>
        </p:txBody>
      </p:sp>
    </p:spTree>
    <p:extLst>
      <p:ext uri="{BB962C8B-B14F-4D97-AF65-F5344CB8AC3E}">
        <p14:creationId xmlns:p14="http://schemas.microsoft.com/office/powerpoint/2010/main" val="3687825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C389CE6D-B373-4875-854F-CBAAF7973722}" type="datetimeFigureOut">
              <a:rPr lang="en-US" smtClean="0"/>
              <a:t>11/3/2019</a:t>
            </a:fld>
            <a:endParaRPr lang="en-US"/>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A6828685-574A-4BEF-934D-16C7F38E84CB}" type="slidenum">
              <a:rPr lang="en-US" smtClean="0"/>
              <a:t>‹#›</a:t>
            </a:fld>
            <a:endParaRPr lang="en-US"/>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45967743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389CE6D-B373-4875-854F-CBAAF7973722}" type="datetimeFigureOut">
              <a:rPr lang="en-US" smtClean="0"/>
              <a:t>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828685-574A-4BEF-934D-16C7F38E84CB}" type="slidenum">
              <a:rPr lang="en-US" smtClean="0"/>
              <a:t>‹#›</a:t>
            </a:fld>
            <a:endParaRPr lang="en-US"/>
          </a:p>
        </p:txBody>
      </p:sp>
    </p:spTree>
    <p:extLst>
      <p:ext uri="{BB962C8B-B14F-4D97-AF65-F5344CB8AC3E}">
        <p14:creationId xmlns:p14="http://schemas.microsoft.com/office/powerpoint/2010/main" val="1518643085"/>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389CE6D-B373-4875-854F-CBAAF7973722}" type="datetimeFigureOut">
              <a:rPr lang="en-US" smtClean="0"/>
              <a:t>11/3/2019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828685-574A-4BEF-934D-16C7F38E84CB}" type="slidenum">
              <a:rPr lang="en-US" smtClean="0"/>
              <a:t>‹#›</a:t>
            </a:fld>
            <a:endParaRPr lang="en-US"/>
          </a:p>
        </p:txBody>
      </p:sp>
    </p:spTree>
    <p:extLst>
      <p:ext uri="{BB962C8B-B14F-4D97-AF65-F5344CB8AC3E}">
        <p14:creationId xmlns:p14="http://schemas.microsoft.com/office/powerpoint/2010/main" val="997520570"/>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389CE6D-B373-4875-854F-CBAAF7973722}" type="datetimeFigureOut">
              <a:rPr lang="en-US" smtClean="0"/>
              <a:t>11/3/2019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828685-574A-4BEF-934D-16C7F38E84CB}" type="slidenum">
              <a:rPr lang="en-US" smtClean="0"/>
              <a:t>‹#›</a:t>
            </a:fld>
            <a:endParaRPr lang="en-US"/>
          </a:p>
        </p:txBody>
      </p:sp>
    </p:spTree>
    <p:extLst>
      <p:ext uri="{BB962C8B-B14F-4D97-AF65-F5344CB8AC3E}">
        <p14:creationId xmlns:p14="http://schemas.microsoft.com/office/powerpoint/2010/main" val="964013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89CE6D-B373-4875-854F-CBAAF7973722}" type="datetimeFigureOut">
              <a:rPr lang="en-US" smtClean="0"/>
              <a:t>11/3/2019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828685-574A-4BEF-934D-16C7F38E84CB}" type="slidenum">
              <a:rPr lang="en-US" smtClean="0"/>
              <a:t>‹#›</a:t>
            </a:fld>
            <a:endParaRPr lang="en-US"/>
          </a:p>
        </p:txBody>
      </p:sp>
    </p:spTree>
    <p:extLst>
      <p:ext uri="{BB962C8B-B14F-4D97-AF65-F5344CB8AC3E}">
        <p14:creationId xmlns:p14="http://schemas.microsoft.com/office/powerpoint/2010/main" val="2216937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051" y="6375679"/>
            <a:ext cx="1233355" cy="348462"/>
          </a:xfrm>
        </p:spPr>
        <p:txBody>
          <a:bodyPr/>
          <a:lstStyle/>
          <a:p>
            <a:fld id="{C389CE6D-B373-4875-854F-CBAAF7973722}" type="datetimeFigureOut">
              <a:rPr lang="en-US" smtClean="0"/>
              <a:t>11/3/2019</a:t>
            </a:fld>
            <a:endParaRPr lang="en-US"/>
          </a:p>
        </p:txBody>
      </p:sp>
      <p:sp>
        <p:nvSpPr>
          <p:cNvPr id="6" name="Footer Placeholder 5"/>
          <p:cNvSpPr>
            <a:spLocks noGrp="1"/>
          </p:cNvSpPr>
          <p:nvPr>
            <p:ph type="ftr" sz="quarter" idx="11"/>
          </p:nvPr>
        </p:nvSpPr>
        <p:spPr>
          <a:xfrm>
            <a:off x="2103620" y="6375679"/>
            <a:ext cx="3482179" cy="345796"/>
          </a:xfrm>
        </p:spPr>
        <p:txBody>
          <a:bodyPr/>
          <a:lstStyle/>
          <a:p>
            <a:endParaRPr lang="en-US"/>
          </a:p>
        </p:txBody>
      </p:sp>
      <p:sp>
        <p:nvSpPr>
          <p:cNvPr id="7" name="Slide Number Placeholder 6"/>
          <p:cNvSpPr>
            <a:spLocks noGrp="1"/>
          </p:cNvSpPr>
          <p:nvPr>
            <p:ph type="sldNum" sz="quarter" idx="12"/>
          </p:nvPr>
        </p:nvSpPr>
        <p:spPr>
          <a:xfrm>
            <a:off x="5691014" y="6375679"/>
            <a:ext cx="1232456" cy="345796"/>
          </a:xfrm>
        </p:spPr>
        <p:txBody>
          <a:bodyPr/>
          <a:lstStyle/>
          <a:p>
            <a:fld id="{A6828685-574A-4BEF-934D-16C7F38E84CB}" type="slidenum">
              <a:rPr lang="en-US" smtClean="0"/>
              <a:t>‹#›</a:t>
            </a:fld>
            <a:endParaRPr lang="en-US"/>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44345663"/>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950" y="6375679"/>
            <a:ext cx="1232456" cy="348462"/>
          </a:xfrm>
        </p:spPr>
        <p:txBody>
          <a:bodyPr/>
          <a:lstStyle/>
          <a:p>
            <a:fld id="{C389CE6D-B373-4875-854F-CBAAF7973722}" type="datetimeFigureOut">
              <a:rPr lang="en-US" smtClean="0"/>
              <a:t>11/3/2019</a:t>
            </a:fld>
            <a:endParaRPr lang="en-US"/>
          </a:p>
        </p:txBody>
      </p:sp>
      <p:sp>
        <p:nvSpPr>
          <p:cNvPr id="6" name="Footer Placeholder 5"/>
          <p:cNvSpPr>
            <a:spLocks noGrp="1"/>
          </p:cNvSpPr>
          <p:nvPr>
            <p:ph type="ftr" sz="quarter" idx="11"/>
          </p:nvPr>
        </p:nvSpPr>
        <p:spPr>
          <a:xfrm>
            <a:off x="2103621" y="6375679"/>
            <a:ext cx="3482178" cy="345796"/>
          </a:xfrm>
        </p:spPr>
        <p:txBody>
          <a:bodyPr/>
          <a:lstStyle/>
          <a:p>
            <a:endParaRPr lang="en-US"/>
          </a:p>
        </p:txBody>
      </p:sp>
      <p:sp>
        <p:nvSpPr>
          <p:cNvPr id="7" name="Slide Number Placeholder 6"/>
          <p:cNvSpPr>
            <a:spLocks noGrp="1"/>
          </p:cNvSpPr>
          <p:nvPr>
            <p:ph type="sldNum" sz="quarter" idx="12"/>
          </p:nvPr>
        </p:nvSpPr>
        <p:spPr>
          <a:xfrm>
            <a:off x="5687568" y="6375679"/>
            <a:ext cx="1234440" cy="345796"/>
          </a:xfrm>
        </p:spPr>
        <p:txBody>
          <a:bodyPr/>
          <a:lstStyle/>
          <a:p>
            <a:fld id="{A6828685-574A-4BEF-934D-16C7F38E84CB}" type="slidenum">
              <a:rPr lang="en-US" smtClean="0"/>
              <a:t>‹#›</a:t>
            </a:fld>
            <a:endParaRPr lang="en-US"/>
          </a:p>
        </p:txBody>
      </p:sp>
    </p:spTree>
    <p:extLst>
      <p:ext uri="{BB962C8B-B14F-4D97-AF65-F5344CB8AC3E}">
        <p14:creationId xmlns:p14="http://schemas.microsoft.com/office/powerpoint/2010/main" val="456115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C389CE6D-B373-4875-854F-CBAAF7973722}" type="datetimeFigureOut">
              <a:rPr lang="en-US" smtClean="0"/>
              <a:t>11/3/2019</a:t>
            </a:fld>
            <a:endParaRPr lang="en-US"/>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A6828685-574A-4BEF-934D-16C7F38E84CB}" type="slidenum">
              <a:rPr lang="en-US" smtClean="0"/>
              <a:t>‹#›</a:t>
            </a:fld>
            <a:endParaRPr lang="en-US"/>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87101651"/>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95263" y="1428109"/>
            <a:ext cx="6133672" cy="3678147"/>
          </a:xfrm>
        </p:spPr>
        <p:txBody>
          <a:bodyPr>
            <a:normAutofit/>
          </a:bodyPr>
          <a:lstStyle/>
          <a:p>
            <a:r>
              <a:rPr lang="en-US" sz="4400" dirty="0"/>
              <a:t>THE </a:t>
            </a:r>
            <a:br>
              <a:rPr lang="en-US" sz="4400" dirty="0"/>
            </a:br>
            <a:r>
              <a:rPr lang="en-US" sz="4400" dirty="0"/>
              <a:t>DEVELOPMENT PROCESS</a:t>
            </a:r>
          </a:p>
        </p:txBody>
      </p:sp>
    </p:spTree>
    <p:extLst>
      <p:ext uri="{BB962C8B-B14F-4D97-AF65-F5344CB8AC3E}">
        <p14:creationId xmlns:p14="http://schemas.microsoft.com/office/powerpoint/2010/main" val="11671955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768321"/>
          </a:xfrm>
        </p:spPr>
        <p:txBody>
          <a:bodyPr>
            <a:normAutofit/>
          </a:bodyPr>
          <a:lstStyle/>
          <a:p>
            <a:r>
              <a:rPr lang="en-US" sz="4800" dirty="0"/>
              <a:t>Programming (Cont..)</a:t>
            </a:r>
          </a:p>
        </p:txBody>
      </p:sp>
      <p:sp>
        <p:nvSpPr>
          <p:cNvPr id="3" name="Content Placeholder 2"/>
          <p:cNvSpPr>
            <a:spLocks noGrp="1"/>
          </p:cNvSpPr>
          <p:nvPr>
            <p:ph idx="1"/>
          </p:nvPr>
        </p:nvSpPr>
        <p:spPr>
          <a:xfrm>
            <a:off x="1251678" y="1397284"/>
            <a:ext cx="10178322" cy="4736387"/>
          </a:xfrm>
        </p:spPr>
        <p:txBody>
          <a:bodyPr>
            <a:normAutofit/>
          </a:bodyPr>
          <a:lstStyle/>
          <a:p>
            <a:r>
              <a:rPr lang="en-US" sz="2400" dirty="0"/>
              <a:t>Depending upon the circumstances, you may also want to look into version control software such as subversion or </a:t>
            </a:r>
            <a:r>
              <a:rPr lang="en-US" sz="2400" dirty="0" err="1"/>
              <a:t>Git</a:t>
            </a:r>
            <a:r>
              <a:rPr lang="en-US" sz="2400" dirty="0"/>
              <a:t>. </a:t>
            </a:r>
          </a:p>
          <a:p>
            <a:r>
              <a:rPr lang="en-US" sz="2400" dirty="0"/>
              <a:t>Version-control software makes site updates a smoother process, allowing you to accurately implement all site changes or roll back problems to previously sound states.</a:t>
            </a:r>
          </a:p>
          <a:p>
            <a:r>
              <a:rPr lang="en-US" sz="2400" dirty="0"/>
              <a:t>If you’re developing a site with a team of people, version control will help manage the shared files.</a:t>
            </a:r>
          </a:p>
        </p:txBody>
      </p:sp>
    </p:spTree>
    <p:extLst>
      <p:ext uri="{BB962C8B-B14F-4D97-AF65-F5344CB8AC3E}">
        <p14:creationId xmlns:p14="http://schemas.microsoft.com/office/powerpoint/2010/main" val="698198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768321"/>
          </a:xfrm>
        </p:spPr>
        <p:txBody>
          <a:bodyPr>
            <a:normAutofit/>
          </a:bodyPr>
          <a:lstStyle/>
          <a:p>
            <a:r>
              <a:rPr lang="en-US" sz="4800" dirty="0"/>
              <a:t>Testing</a:t>
            </a:r>
          </a:p>
        </p:txBody>
      </p:sp>
      <p:sp>
        <p:nvSpPr>
          <p:cNvPr id="3" name="Content Placeholder 2"/>
          <p:cNvSpPr>
            <a:spLocks noGrp="1"/>
          </p:cNvSpPr>
          <p:nvPr>
            <p:ph idx="1"/>
          </p:nvPr>
        </p:nvSpPr>
        <p:spPr>
          <a:xfrm>
            <a:off x="1251678" y="1397284"/>
            <a:ext cx="10178322" cy="4736387"/>
          </a:xfrm>
        </p:spPr>
        <p:txBody>
          <a:bodyPr>
            <a:noAutofit/>
          </a:bodyPr>
          <a:lstStyle/>
          <a:p>
            <a:pPr algn="just"/>
            <a:r>
              <a:rPr lang="en-US" sz="2200" dirty="0"/>
              <a:t>Testing your Web site isn’t a one-time, standalone step, but rather something you’ll need to do often.</a:t>
            </a:r>
          </a:p>
          <a:p>
            <a:pPr algn="just"/>
            <a:r>
              <a:rPr lang="en-US" sz="2200" dirty="0"/>
              <a:t>it’s hard for the site developer to perform a truly good test of the site: He or she created it, so he or she knows how it should work and uses it accordingly. </a:t>
            </a:r>
          </a:p>
          <a:p>
            <a:pPr algn="just"/>
            <a:r>
              <a:rPr lang="en-US" sz="2200" dirty="0"/>
              <a:t>A better test is what happens when your family, coworkers, and annoying friends give the site a whirl. And I specify the </a:t>
            </a:r>
            <a:r>
              <a:rPr lang="en-US" sz="2200" i="1" dirty="0"/>
              <a:t>annoying </a:t>
            </a:r>
            <a:r>
              <a:rPr lang="en-US" sz="2200" dirty="0"/>
              <a:t>friends, because they’re the ones who will attempt to do things you never would have imagined.</a:t>
            </a:r>
          </a:p>
          <a:p>
            <a:pPr algn="just"/>
            <a:r>
              <a:rPr lang="en-US" sz="2200" dirty="0"/>
              <a:t>When these people, who aren’t Web developers themselves, purposefully or accidentally misuse the site, what happens? From these experiences you can improve the user interface and security of the whole application.</a:t>
            </a:r>
          </a:p>
        </p:txBody>
      </p:sp>
    </p:spTree>
    <p:extLst>
      <p:ext uri="{BB962C8B-B14F-4D97-AF65-F5344CB8AC3E}">
        <p14:creationId xmlns:p14="http://schemas.microsoft.com/office/powerpoint/2010/main" val="15882989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768321"/>
          </a:xfrm>
        </p:spPr>
        <p:txBody>
          <a:bodyPr>
            <a:normAutofit/>
          </a:bodyPr>
          <a:lstStyle/>
          <a:p>
            <a:r>
              <a:rPr lang="en-US" sz="4800" dirty="0"/>
              <a:t>Testing</a:t>
            </a:r>
          </a:p>
        </p:txBody>
      </p:sp>
      <p:sp>
        <p:nvSpPr>
          <p:cNvPr id="3" name="Content Placeholder 2"/>
          <p:cNvSpPr>
            <a:spLocks noGrp="1"/>
          </p:cNvSpPr>
          <p:nvPr>
            <p:ph idx="1"/>
          </p:nvPr>
        </p:nvSpPr>
        <p:spPr>
          <a:xfrm>
            <a:off x="1251678" y="1397284"/>
            <a:ext cx="10178322" cy="5178177"/>
          </a:xfrm>
        </p:spPr>
        <p:txBody>
          <a:bodyPr>
            <a:noAutofit/>
          </a:bodyPr>
          <a:lstStyle/>
          <a:p>
            <a:pPr algn="just"/>
            <a:r>
              <a:rPr lang="en-US" sz="2200" dirty="0"/>
              <a:t>A different type of site testing you could address is performance. </a:t>
            </a:r>
          </a:p>
          <a:p>
            <a:pPr algn="just"/>
            <a:r>
              <a:rPr lang="en-US" sz="2200" dirty="0"/>
              <a:t>If you want to start with the big picture—how well the server copes with demand—software like Apache Bench and Siege will run benchmarks on your Web server, reporting on how many requests can be handled per second, which is the standard measuring tool for a site’s performance.</a:t>
            </a:r>
          </a:p>
          <a:p>
            <a:pPr algn="just"/>
            <a:r>
              <a:rPr lang="en-US" sz="2200" dirty="0"/>
              <a:t>Big, system wide changes you make will have the greatest impact. These include:</a:t>
            </a:r>
          </a:p>
          <a:p>
            <a:pPr lvl="1" algn="just"/>
            <a:r>
              <a:rPr lang="en-US" sz="1900" dirty="0"/>
              <a:t>Changing the server hardware: increasing memory, installing faster hard drives, and using faster processors</a:t>
            </a:r>
          </a:p>
          <a:p>
            <a:pPr lvl="1" algn="just"/>
            <a:r>
              <a:rPr lang="en-US" sz="1900" dirty="0"/>
              <a:t>Changing the demands on the server: disabling unnecessary features, putting fewer users or sites on a single server, and balancing loads across multiple servers:</a:t>
            </a:r>
          </a:p>
          <a:p>
            <a:pPr lvl="1" algn="just"/>
            <a:r>
              <a:rPr lang="en-US" sz="1900" dirty="0"/>
              <a:t>Caching the database results</a:t>
            </a:r>
          </a:p>
          <a:p>
            <a:pPr lvl="1" algn="just"/>
            <a:endParaRPr lang="en-US" sz="1900" dirty="0"/>
          </a:p>
          <a:p>
            <a:pPr lvl="1"/>
            <a:endParaRPr lang="en-US" dirty="0"/>
          </a:p>
        </p:txBody>
      </p:sp>
    </p:spTree>
    <p:extLst>
      <p:ext uri="{BB962C8B-B14F-4D97-AF65-F5344CB8AC3E}">
        <p14:creationId xmlns:p14="http://schemas.microsoft.com/office/powerpoint/2010/main" val="2369744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768321"/>
          </a:xfrm>
        </p:spPr>
        <p:txBody>
          <a:bodyPr>
            <a:normAutofit/>
          </a:bodyPr>
          <a:lstStyle/>
          <a:p>
            <a:r>
              <a:rPr lang="en-US" sz="4800" dirty="0"/>
              <a:t>Going Live</a:t>
            </a:r>
          </a:p>
        </p:txBody>
      </p:sp>
      <p:sp>
        <p:nvSpPr>
          <p:cNvPr id="3" name="Content Placeholder 2"/>
          <p:cNvSpPr>
            <a:spLocks noGrp="1"/>
          </p:cNvSpPr>
          <p:nvPr>
            <p:ph idx="1"/>
          </p:nvPr>
        </p:nvSpPr>
        <p:spPr>
          <a:xfrm>
            <a:off x="1251678" y="1397284"/>
            <a:ext cx="10178322" cy="5178177"/>
          </a:xfrm>
        </p:spPr>
        <p:txBody>
          <a:bodyPr>
            <a:noAutofit/>
          </a:bodyPr>
          <a:lstStyle/>
          <a:p>
            <a:pPr algn="just"/>
            <a:r>
              <a:rPr lang="en-US" sz="2400" dirty="0"/>
              <a:t>Before going live, you should revisit all the legal and security issues to make sure the site is in full compliance. </a:t>
            </a:r>
          </a:p>
          <a:p>
            <a:pPr algn="just"/>
            <a:r>
              <a:rPr lang="en-US" sz="2400" dirty="0"/>
              <a:t>Second, have a plan in place for what should be done when something goes wrong (notice I said </a:t>
            </a:r>
            <a:r>
              <a:rPr lang="en-US" sz="2400" i="1" dirty="0"/>
              <a:t>when</a:t>
            </a:r>
            <a:r>
              <a:rPr lang="en-US" sz="2400" dirty="0"/>
              <a:t>, not </a:t>
            </a:r>
            <a:r>
              <a:rPr lang="en-US" sz="2400" i="1" dirty="0"/>
              <a:t>if</a:t>
            </a:r>
            <a:r>
              <a:rPr lang="en-US" sz="2400" dirty="0"/>
              <a:t>). </a:t>
            </a:r>
          </a:p>
          <a:p>
            <a:pPr algn="just"/>
            <a:r>
              <a:rPr lang="en-US" sz="2400" dirty="0"/>
              <a:t>Third, if any assumptions were made in the code, or any dummy processes installed, remove those.</a:t>
            </a:r>
          </a:p>
          <a:p>
            <a:pPr lvl="1"/>
            <a:r>
              <a:rPr lang="en-US" sz="2200" dirty="0"/>
              <a:t>By “assumptions,” I mean things such as using the test version of the payment system, not requiring real authentication to the administration pages, and so forth.</a:t>
            </a:r>
          </a:p>
        </p:txBody>
      </p:sp>
    </p:spTree>
    <p:extLst>
      <p:ext uri="{BB962C8B-B14F-4D97-AF65-F5344CB8AC3E}">
        <p14:creationId xmlns:p14="http://schemas.microsoft.com/office/powerpoint/2010/main" val="15710096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768321"/>
          </a:xfrm>
        </p:spPr>
        <p:txBody>
          <a:bodyPr>
            <a:normAutofit/>
          </a:bodyPr>
          <a:lstStyle/>
          <a:p>
            <a:r>
              <a:rPr lang="en-US" sz="4800" dirty="0"/>
              <a:t>Going Live</a:t>
            </a:r>
          </a:p>
        </p:txBody>
      </p:sp>
      <p:sp>
        <p:nvSpPr>
          <p:cNvPr id="3" name="Content Placeholder 2"/>
          <p:cNvSpPr>
            <a:spLocks noGrp="1"/>
          </p:cNvSpPr>
          <p:nvPr>
            <p:ph idx="1"/>
          </p:nvPr>
        </p:nvSpPr>
        <p:spPr>
          <a:xfrm>
            <a:off x="1251678" y="1397284"/>
            <a:ext cx="10178322" cy="5178177"/>
          </a:xfrm>
        </p:spPr>
        <p:txBody>
          <a:bodyPr>
            <a:noAutofit/>
          </a:bodyPr>
          <a:lstStyle/>
          <a:p>
            <a:pPr algn="just"/>
            <a:r>
              <a:rPr lang="en-US" sz="2400" dirty="0"/>
              <a:t>Soft opening. </a:t>
            </a:r>
          </a:p>
          <a:p>
            <a:pPr lvl="1" algn="just"/>
            <a:r>
              <a:rPr lang="en-US" sz="2200" dirty="0"/>
              <a:t>During this period the business is open and fully functioning, but not promoting itself actively. The hope is that the arrival of some traffic will catch issues and allow for improvements, without attempting to do so under the burden of a full user base. This is something you may want to consider as well.</a:t>
            </a:r>
          </a:p>
        </p:txBody>
      </p:sp>
    </p:spTree>
    <p:extLst>
      <p:ext uri="{BB962C8B-B14F-4D97-AF65-F5344CB8AC3E}">
        <p14:creationId xmlns:p14="http://schemas.microsoft.com/office/powerpoint/2010/main" val="35166466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768321"/>
          </a:xfrm>
        </p:spPr>
        <p:txBody>
          <a:bodyPr>
            <a:normAutofit/>
          </a:bodyPr>
          <a:lstStyle/>
          <a:p>
            <a:r>
              <a:rPr lang="en-US" sz="4800" dirty="0"/>
              <a:t>Maintaining</a:t>
            </a:r>
          </a:p>
        </p:txBody>
      </p:sp>
      <p:sp>
        <p:nvSpPr>
          <p:cNvPr id="3" name="Content Placeholder 2"/>
          <p:cNvSpPr>
            <a:spLocks noGrp="1"/>
          </p:cNvSpPr>
          <p:nvPr>
            <p:ph idx="1"/>
          </p:nvPr>
        </p:nvSpPr>
        <p:spPr>
          <a:xfrm>
            <a:off x="1251678" y="1397284"/>
            <a:ext cx="10178322" cy="5178177"/>
          </a:xfrm>
        </p:spPr>
        <p:txBody>
          <a:bodyPr>
            <a:noAutofit/>
          </a:bodyPr>
          <a:lstStyle/>
          <a:p>
            <a:r>
              <a:rPr lang="en-US" dirty="0"/>
              <a:t>Depending upon the situation, going live may or may not be the end of your involvement with the project.</a:t>
            </a:r>
          </a:p>
          <a:p>
            <a:r>
              <a:rPr lang="en-US" dirty="0"/>
              <a:t>Make sure that there are backups kept in multiple locations, too, so that a natural or man made disaster doesn’t wipe out both your server and your backups.</a:t>
            </a:r>
          </a:p>
          <a:p>
            <a:r>
              <a:rPr lang="en-US" dirty="0"/>
              <a:t>The maintenance of a site also requires that you keep an eye on the data itself.</a:t>
            </a:r>
          </a:p>
          <a:p>
            <a:r>
              <a:rPr lang="en-US" dirty="0"/>
              <a:t>Check and optimize your database tables to improve their performance. Watch your database logs for slow and underperforming queries.</a:t>
            </a:r>
          </a:p>
          <a:p>
            <a:r>
              <a:rPr lang="en-US" dirty="0"/>
              <a:t>Review your Webserver logs for </a:t>
            </a:r>
            <a:r>
              <a:rPr lang="en-US" i="1" dirty="0"/>
              <a:t>file not found </a:t>
            </a:r>
            <a:r>
              <a:rPr lang="en-US" dirty="0"/>
              <a:t>errors, high loads, and potential security problems.</a:t>
            </a:r>
          </a:p>
          <a:p>
            <a:r>
              <a:rPr lang="en-US" dirty="0"/>
              <a:t>Analyze your data to find sales trends and places where you can make improvements. </a:t>
            </a:r>
          </a:p>
          <a:p>
            <a:r>
              <a:rPr lang="en-US" dirty="0"/>
              <a:t>In short, collect and examine as much information as you can. And keep making backups!</a:t>
            </a:r>
            <a:endParaRPr lang="en-US" sz="2200" dirty="0"/>
          </a:p>
        </p:txBody>
      </p:sp>
    </p:spTree>
    <p:extLst>
      <p:ext uri="{BB962C8B-B14F-4D97-AF65-F5344CB8AC3E}">
        <p14:creationId xmlns:p14="http://schemas.microsoft.com/office/powerpoint/2010/main" val="6873742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768321"/>
          </a:xfrm>
        </p:spPr>
        <p:txBody>
          <a:bodyPr>
            <a:normAutofit/>
          </a:bodyPr>
          <a:lstStyle/>
          <a:p>
            <a:r>
              <a:rPr lang="en-US" sz="4800" dirty="0"/>
              <a:t>Improving</a:t>
            </a:r>
          </a:p>
        </p:txBody>
      </p:sp>
      <p:sp>
        <p:nvSpPr>
          <p:cNvPr id="3" name="Content Placeholder 2"/>
          <p:cNvSpPr>
            <a:spLocks noGrp="1"/>
          </p:cNvSpPr>
          <p:nvPr>
            <p:ph idx="1"/>
          </p:nvPr>
        </p:nvSpPr>
        <p:spPr>
          <a:xfrm>
            <a:off x="1251678" y="1397284"/>
            <a:ext cx="10178322" cy="5178177"/>
          </a:xfrm>
        </p:spPr>
        <p:txBody>
          <a:bodyPr>
            <a:noAutofit/>
          </a:bodyPr>
          <a:lstStyle/>
          <a:p>
            <a:r>
              <a:rPr lang="en-US" dirty="0"/>
              <a:t>The final step in the development process is improving what you’ve created.</a:t>
            </a:r>
          </a:p>
          <a:p>
            <a:r>
              <a:rPr lang="en-US" dirty="0"/>
              <a:t>Improvements may stem from the client, from customer feedback, or changes</a:t>
            </a:r>
          </a:p>
          <a:p>
            <a:r>
              <a:rPr lang="en-US" dirty="0"/>
              <a:t>in available technologies.</a:t>
            </a:r>
          </a:p>
          <a:p>
            <a:r>
              <a:rPr lang="en-US" dirty="0"/>
              <a:t>Improving a site is really a subroutine of this entire development process: Think about what you want to change, plan its implementation, mock up the design, retool the database, write the code, test the end result, go live, and maintain the updated version of the site.</a:t>
            </a:r>
            <a:endParaRPr lang="en-US" sz="2200" dirty="0"/>
          </a:p>
        </p:txBody>
      </p:sp>
    </p:spTree>
    <p:extLst>
      <p:ext uri="{BB962C8B-B14F-4D97-AF65-F5344CB8AC3E}">
        <p14:creationId xmlns:p14="http://schemas.microsoft.com/office/powerpoint/2010/main" val="9375450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190033" y="1069191"/>
            <a:ext cx="10492082" cy="4540499"/>
          </a:xfrm>
          <a:prstGeom prst="rect">
            <a:avLst/>
          </a:prstGeom>
        </p:spPr>
      </p:pic>
    </p:spTree>
    <p:extLst>
      <p:ext uri="{BB962C8B-B14F-4D97-AF65-F5344CB8AC3E}">
        <p14:creationId xmlns:p14="http://schemas.microsoft.com/office/powerpoint/2010/main" val="2367898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6"/>
            <a:ext cx="10178322" cy="829966"/>
          </a:xfrm>
        </p:spPr>
        <p:txBody>
          <a:bodyPr>
            <a:normAutofit/>
          </a:bodyPr>
          <a:lstStyle/>
          <a:p>
            <a:r>
              <a:rPr lang="en-US" dirty="0"/>
              <a:t>THE DEVELOPMENT PROCESS</a:t>
            </a:r>
            <a:endParaRPr lang="en-US" sz="4800" dirty="0"/>
          </a:p>
        </p:txBody>
      </p:sp>
      <p:sp>
        <p:nvSpPr>
          <p:cNvPr id="3" name="Content Placeholder 2"/>
          <p:cNvSpPr>
            <a:spLocks noGrp="1"/>
          </p:cNvSpPr>
          <p:nvPr>
            <p:ph idx="1"/>
          </p:nvPr>
        </p:nvSpPr>
        <p:spPr>
          <a:xfrm>
            <a:off x="1251678" y="1315092"/>
            <a:ext cx="9904002" cy="5147354"/>
          </a:xfrm>
        </p:spPr>
        <p:txBody>
          <a:bodyPr>
            <a:normAutofit/>
          </a:bodyPr>
          <a:lstStyle/>
          <a:p>
            <a:pPr algn="just"/>
            <a:r>
              <a:rPr lang="en-US" sz="2400" dirty="0"/>
              <a:t>After you’ve finalized your business plan, researched the laws, decided upon a hosting company, and selected a payment system, it’s time to start putting down HTML tags, SQL commands, and </a:t>
            </a:r>
            <a:r>
              <a:rPr lang="en-US" sz="2400" b="1" dirty="0"/>
              <a:t>if</a:t>
            </a:r>
            <a:r>
              <a:rPr lang="en-US" sz="2400" dirty="0"/>
              <a:t>-</a:t>
            </a:r>
            <a:r>
              <a:rPr lang="en-US" sz="2400" b="1" dirty="0"/>
              <a:t>then </a:t>
            </a:r>
            <a:r>
              <a:rPr lang="en-US" sz="2400" dirty="0"/>
              <a:t>statements. </a:t>
            </a:r>
          </a:p>
          <a:p>
            <a:pPr algn="just"/>
            <a:endParaRPr lang="en-US" sz="2400" dirty="0"/>
          </a:p>
        </p:txBody>
      </p:sp>
      <p:pic>
        <p:nvPicPr>
          <p:cNvPr id="5" name="Picture 4"/>
          <p:cNvPicPr>
            <a:picLocks noChangeAspect="1"/>
          </p:cNvPicPr>
          <p:nvPr/>
        </p:nvPicPr>
        <p:blipFill>
          <a:blip r:embed="rId2"/>
          <a:stretch>
            <a:fillRect/>
          </a:stretch>
        </p:blipFill>
        <p:spPr>
          <a:xfrm>
            <a:off x="1759936" y="3225884"/>
            <a:ext cx="9161806" cy="3236562"/>
          </a:xfrm>
          <a:prstGeom prst="rect">
            <a:avLst/>
          </a:prstGeom>
        </p:spPr>
      </p:pic>
    </p:spTree>
    <p:extLst>
      <p:ext uri="{BB962C8B-B14F-4D97-AF65-F5344CB8AC3E}">
        <p14:creationId xmlns:p14="http://schemas.microsoft.com/office/powerpoint/2010/main" val="1649355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809417"/>
          </a:xfrm>
        </p:spPr>
        <p:txBody>
          <a:bodyPr>
            <a:normAutofit/>
          </a:bodyPr>
          <a:lstStyle/>
          <a:p>
            <a:r>
              <a:rPr lang="en-US" dirty="0"/>
              <a:t>Site Planning</a:t>
            </a:r>
          </a:p>
        </p:txBody>
      </p:sp>
      <p:sp>
        <p:nvSpPr>
          <p:cNvPr id="3" name="Content Placeholder 2"/>
          <p:cNvSpPr>
            <a:spLocks noGrp="1"/>
          </p:cNvSpPr>
          <p:nvPr>
            <p:ph idx="1"/>
          </p:nvPr>
        </p:nvSpPr>
        <p:spPr>
          <a:xfrm>
            <a:off x="1251678" y="1345917"/>
            <a:ext cx="10049894" cy="4417886"/>
          </a:xfrm>
        </p:spPr>
        <p:txBody>
          <a:bodyPr>
            <a:normAutofit/>
          </a:bodyPr>
          <a:lstStyle/>
          <a:p>
            <a:pPr algn="just"/>
            <a:r>
              <a:rPr lang="en-US" sz="2800" dirty="0"/>
              <a:t>What should the site do? </a:t>
            </a:r>
          </a:p>
          <a:p>
            <a:pPr algn="just"/>
            <a:r>
              <a:rPr lang="en-US" sz="2800" dirty="0"/>
              <a:t>What should it look like? </a:t>
            </a:r>
          </a:p>
          <a:p>
            <a:pPr algn="just"/>
            <a:r>
              <a:rPr lang="en-US" sz="2800" dirty="0"/>
              <a:t>Who are the target users?</a:t>
            </a:r>
          </a:p>
          <a:p>
            <a:pPr algn="just"/>
            <a:r>
              <a:rPr lang="en-US" sz="2800" dirty="0"/>
              <a:t>What browsers and/or devices should the site support? </a:t>
            </a:r>
          </a:p>
          <a:p>
            <a:pPr algn="just"/>
            <a:r>
              <a:rPr lang="en-US" sz="2800" dirty="0"/>
              <a:t>Use pen and paper, or any application in which you can make notes, and be as inclusive as you possibly can.</a:t>
            </a:r>
          </a:p>
        </p:txBody>
      </p:sp>
    </p:spTree>
    <p:extLst>
      <p:ext uri="{BB962C8B-B14F-4D97-AF65-F5344CB8AC3E}">
        <p14:creationId xmlns:p14="http://schemas.microsoft.com/office/powerpoint/2010/main" val="2972680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799143"/>
          </a:xfrm>
        </p:spPr>
        <p:txBody>
          <a:bodyPr>
            <a:normAutofit/>
          </a:bodyPr>
          <a:lstStyle/>
          <a:p>
            <a:r>
              <a:rPr lang="en-US" sz="4800" dirty="0"/>
              <a:t>Site Planning (Cont..)</a:t>
            </a:r>
          </a:p>
        </p:txBody>
      </p:sp>
      <p:sp>
        <p:nvSpPr>
          <p:cNvPr id="3" name="Content Placeholder 2"/>
          <p:cNvSpPr>
            <a:spLocks noGrp="1"/>
          </p:cNvSpPr>
          <p:nvPr>
            <p:ph idx="1"/>
          </p:nvPr>
        </p:nvSpPr>
        <p:spPr>
          <a:xfrm>
            <a:off x="1251678" y="1325367"/>
            <a:ext cx="10178322" cy="5301464"/>
          </a:xfrm>
        </p:spPr>
        <p:txBody>
          <a:bodyPr>
            <a:normAutofit/>
          </a:bodyPr>
          <a:lstStyle/>
          <a:p>
            <a:pPr algn="just"/>
            <a:r>
              <a:rPr lang="en-US" sz="2800" dirty="0"/>
              <a:t>The best thing you can do at this point is look online. The Web is a rich collection of both the good and the bad, so look at the sites you like and use. </a:t>
            </a:r>
          </a:p>
          <a:p>
            <a:pPr algn="just"/>
            <a:r>
              <a:rPr lang="en-US" sz="2800" dirty="0"/>
              <a:t>What do they do well? What would you do differently? What fonts, colors, and designs appeal to you? </a:t>
            </a:r>
          </a:p>
          <a:p>
            <a:pPr algn="just"/>
            <a:r>
              <a:rPr lang="en-US" sz="2800" dirty="0"/>
              <a:t>There’s an old adage about writing: good writers borrows, great ones steal. That’s kind of true for the Web sites, too.</a:t>
            </a:r>
          </a:p>
        </p:txBody>
      </p:sp>
    </p:spTree>
    <p:extLst>
      <p:ext uri="{BB962C8B-B14F-4D97-AF65-F5344CB8AC3E}">
        <p14:creationId xmlns:p14="http://schemas.microsoft.com/office/powerpoint/2010/main" val="2543779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881336"/>
          </a:xfrm>
        </p:spPr>
        <p:txBody>
          <a:bodyPr>
            <a:normAutofit/>
          </a:bodyPr>
          <a:lstStyle/>
          <a:p>
            <a:r>
              <a:rPr lang="en-US" sz="4800" dirty="0"/>
              <a:t>HTML Design</a:t>
            </a:r>
          </a:p>
        </p:txBody>
      </p:sp>
      <p:sp>
        <p:nvSpPr>
          <p:cNvPr id="3" name="Content Placeholder 2"/>
          <p:cNvSpPr>
            <a:spLocks noGrp="1"/>
          </p:cNvSpPr>
          <p:nvPr>
            <p:ph idx="1"/>
          </p:nvPr>
        </p:nvSpPr>
        <p:spPr>
          <a:xfrm>
            <a:off x="1251678" y="1376737"/>
            <a:ext cx="10178322" cy="4972692"/>
          </a:xfrm>
        </p:spPr>
        <p:txBody>
          <a:bodyPr>
            <a:normAutofit/>
          </a:bodyPr>
          <a:lstStyle/>
          <a:p>
            <a:r>
              <a:rPr lang="en-US" sz="2400" dirty="0"/>
              <a:t>Two simple solutions:</a:t>
            </a:r>
          </a:p>
          <a:p>
            <a:pPr lvl="1"/>
            <a:r>
              <a:rPr lang="en-US" sz="2000" dirty="0"/>
              <a:t>Hire a qualified designer to create the HTML templates.</a:t>
            </a:r>
          </a:p>
          <a:p>
            <a:pPr lvl="1"/>
            <a:r>
              <a:rPr lang="en-US" sz="2000" dirty="0"/>
              <a:t>Use an off-the-shelf design that you tweak a bit.</a:t>
            </a:r>
          </a:p>
          <a:p>
            <a:pPr algn="just"/>
            <a:r>
              <a:rPr lang="en-US" sz="2400" dirty="0"/>
              <a:t>If you don’t have the budget or time to purchase a custom design, you can take an existing one and modify it to your needs.</a:t>
            </a:r>
          </a:p>
          <a:p>
            <a:pPr algn="just"/>
            <a:r>
              <a:rPr lang="en-US" sz="2400" dirty="0"/>
              <a:t>Some designs are free to use as long as you give credit to the designer in the footer. Other designs are free for noncommercial use but require licenses for commercial endeavors.</a:t>
            </a:r>
          </a:p>
          <a:p>
            <a:pPr algn="just"/>
            <a:r>
              <a:rPr lang="en-US" sz="2400" dirty="0"/>
              <a:t>In any case, you can take the existing template and then adjust the HTML and CSS to personalize the design for your or your client’s tastes.</a:t>
            </a:r>
          </a:p>
        </p:txBody>
      </p:sp>
    </p:spTree>
    <p:extLst>
      <p:ext uri="{BB962C8B-B14F-4D97-AF65-F5344CB8AC3E}">
        <p14:creationId xmlns:p14="http://schemas.microsoft.com/office/powerpoint/2010/main" val="1032966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665579"/>
          </a:xfrm>
        </p:spPr>
        <p:txBody>
          <a:bodyPr>
            <a:noAutofit/>
          </a:bodyPr>
          <a:lstStyle/>
          <a:p>
            <a:r>
              <a:rPr lang="en-US" sz="4800" dirty="0"/>
              <a:t>HTML Design (Cont..)</a:t>
            </a:r>
          </a:p>
        </p:txBody>
      </p:sp>
      <p:sp>
        <p:nvSpPr>
          <p:cNvPr id="3" name="Content Placeholder 2"/>
          <p:cNvSpPr>
            <a:spLocks noGrp="1"/>
          </p:cNvSpPr>
          <p:nvPr>
            <p:ph idx="1"/>
          </p:nvPr>
        </p:nvSpPr>
        <p:spPr>
          <a:xfrm>
            <a:off x="1251678" y="1284269"/>
            <a:ext cx="10178322" cy="4656967"/>
          </a:xfrm>
        </p:spPr>
        <p:txBody>
          <a:bodyPr>
            <a:normAutofit/>
          </a:bodyPr>
          <a:lstStyle/>
          <a:p>
            <a:r>
              <a:rPr lang="en-US" sz="2400" dirty="0"/>
              <a:t>Think about: </a:t>
            </a:r>
          </a:p>
          <a:p>
            <a:pPr lvl="1"/>
            <a:r>
              <a:rPr lang="en-US" sz="2200" dirty="0"/>
              <a:t>How will the look and function of the site be different if the user is logged in? </a:t>
            </a:r>
          </a:p>
          <a:p>
            <a:pPr lvl="1"/>
            <a:r>
              <a:rPr lang="en-US" sz="2200" dirty="0"/>
              <a:t>How will navigation be handled? </a:t>
            </a:r>
          </a:p>
          <a:p>
            <a:pPr lvl="1"/>
            <a:r>
              <a:rPr lang="en-US" sz="2200" dirty="0"/>
              <a:t>How are items added to the cart? </a:t>
            </a:r>
          </a:p>
          <a:p>
            <a:pPr lvl="1"/>
            <a:r>
              <a:rPr lang="en-US" sz="2200" dirty="0"/>
              <a:t>How will the cart contents be shown? </a:t>
            </a:r>
          </a:p>
          <a:p>
            <a:r>
              <a:rPr lang="en-US" sz="2200" dirty="0"/>
              <a:t>Also pay attention to the fundamentals of the user interface: simplicity, ease of use, proper navigation, </a:t>
            </a:r>
            <a:r>
              <a:rPr lang="en-US" dirty="0"/>
              <a:t>obvious access to the cart, and so on.</a:t>
            </a:r>
            <a:endParaRPr lang="en-US" sz="6000" dirty="0"/>
          </a:p>
        </p:txBody>
      </p:sp>
    </p:spTree>
    <p:extLst>
      <p:ext uri="{BB962C8B-B14F-4D97-AF65-F5344CB8AC3E}">
        <p14:creationId xmlns:p14="http://schemas.microsoft.com/office/powerpoint/2010/main" val="1386796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768321"/>
          </a:xfrm>
        </p:spPr>
        <p:txBody>
          <a:bodyPr>
            <a:normAutofit/>
          </a:bodyPr>
          <a:lstStyle/>
          <a:p>
            <a:r>
              <a:rPr lang="en-US" sz="4800" dirty="0"/>
              <a:t>Database Design</a:t>
            </a:r>
          </a:p>
        </p:txBody>
      </p:sp>
      <p:sp>
        <p:nvSpPr>
          <p:cNvPr id="3" name="Content Placeholder 2"/>
          <p:cNvSpPr>
            <a:spLocks noGrp="1"/>
          </p:cNvSpPr>
          <p:nvPr>
            <p:ph idx="1"/>
          </p:nvPr>
        </p:nvSpPr>
        <p:spPr>
          <a:xfrm>
            <a:off x="1251678" y="1397284"/>
            <a:ext cx="10178322" cy="4736387"/>
          </a:xfrm>
        </p:spPr>
        <p:txBody>
          <a:bodyPr>
            <a:normAutofit/>
          </a:bodyPr>
          <a:lstStyle/>
          <a:p>
            <a:pPr algn="just"/>
            <a:r>
              <a:rPr lang="en-US" sz="2400" dirty="0"/>
              <a:t>Designing the database is a key step, largely because changes to the database at a later date have far larger implications and potential complications than changing any other aspect of the site.</a:t>
            </a:r>
          </a:p>
          <a:p>
            <a:pPr algn="just"/>
            <a:r>
              <a:rPr lang="en-US" sz="2400" dirty="0"/>
              <a:t>Make every effort you can to get the database design right the first time.</a:t>
            </a:r>
          </a:p>
          <a:p>
            <a:pPr algn="just"/>
            <a:r>
              <a:rPr lang="en-US" sz="2400" dirty="0"/>
              <a:t>Good database design begins, with normalizing the database.</a:t>
            </a:r>
          </a:p>
          <a:p>
            <a:pPr algn="just"/>
            <a:r>
              <a:rPr lang="en-US" sz="2400" dirty="0"/>
              <a:t>Normalization and performance mean that you also:</a:t>
            </a:r>
          </a:p>
          <a:p>
            <a:pPr lvl="1"/>
            <a:r>
              <a:rPr lang="en-US" sz="2200" dirty="0"/>
              <a:t>Use the smallest possible column types.</a:t>
            </a:r>
          </a:p>
          <a:p>
            <a:pPr lvl="1"/>
            <a:r>
              <a:rPr lang="en-US" sz="2200" dirty="0"/>
              <a:t>Avoid storing NULL values as much as possible.</a:t>
            </a:r>
          </a:p>
          <a:p>
            <a:pPr lvl="1"/>
            <a:endParaRPr lang="en-US" dirty="0"/>
          </a:p>
        </p:txBody>
      </p:sp>
    </p:spTree>
    <p:extLst>
      <p:ext uri="{BB962C8B-B14F-4D97-AF65-F5344CB8AC3E}">
        <p14:creationId xmlns:p14="http://schemas.microsoft.com/office/powerpoint/2010/main" val="2038964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604700" cy="686127"/>
          </a:xfrm>
        </p:spPr>
        <p:txBody>
          <a:bodyPr>
            <a:noAutofit/>
          </a:bodyPr>
          <a:lstStyle/>
          <a:p>
            <a:r>
              <a:rPr lang="en-US" sz="4800" dirty="0"/>
              <a:t>Database Design (Cont..)</a:t>
            </a:r>
          </a:p>
        </p:txBody>
      </p:sp>
      <p:sp>
        <p:nvSpPr>
          <p:cNvPr id="3" name="Content Placeholder 2"/>
          <p:cNvSpPr>
            <a:spLocks noGrp="1"/>
          </p:cNvSpPr>
          <p:nvPr>
            <p:ph idx="1"/>
          </p:nvPr>
        </p:nvSpPr>
        <p:spPr>
          <a:xfrm>
            <a:off x="1251678" y="1356188"/>
            <a:ext cx="10178322" cy="5270643"/>
          </a:xfrm>
        </p:spPr>
        <p:txBody>
          <a:bodyPr>
            <a:normAutofit/>
          </a:bodyPr>
          <a:lstStyle/>
          <a:p>
            <a:pPr lvl="1"/>
            <a:r>
              <a:rPr lang="en-US" sz="2200" dirty="0"/>
              <a:t>Use fixed-length columns when you can.</a:t>
            </a:r>
          </a:p>
          <a:p>
            <a:pPr lvl="1"/>
            <a:r>
              <a:rPr lang="en-US" sz="2200" dirty="0"/>
              <a:t>Provide default values for columns, if applicable.</a:t>
            </a:r>
          </a:p>
          <a:p>
            <a:r>
              <a:rPr lang="en-US" sz="2400" dirty="0"/>
              <a:t>Performance is also greatly affected by using indexes properly. Declaring indexes is somewhat of an art, but some general rules are:</a:t>
            </a:r>
          </a:p>
          <a:p>
            <a:pPr lvl="1"/>
            <a:r>
              <a:rPr lang="en-US" sz="2000" dirty="0"/>
              <a:t>Index columns that will be involved in </a:t>
            </a:r>
            <a:r>
              <a:rPr lang="en-US" sz="2000" b="1" dirty="0"/>
              <a:t>WHERE </a:t>
            </a:r>
            <a:r>
              <a:rPr lang="en-US" sz="2000" dirty="0"/>
              <a:t>and </a:t>
            </a:r>
            <a:r>
              <a:rPr lang="en-US" sz="2000" b="1" dirty="0"/>
              <a:t>ORDER BY </a:t>
            </a:r>
            <a:r>
              <a:rPr lang="en-US" sz="2000" dirty="0"/>
              <a:t>clauses.</a:t>
            </a:r>
          </a:p>
          <a:p>
            <a:pPr lvl="1"/>
            <a:r>
              <a:rPr lang="en-US" sz="2000" dirty="0"/>
              <a:t>Avoid indexing columns that allow </a:t>
            </a:r>
            <a:r>
              <a:rPr lang="en-US" sz="2000" b="1" dirty="0"/>
              <a:t>NULL </a:t>
            </a:r>
            <a:r>
              <a:rPr lang="en-US" sz="2000" dirty="0"/>
              <a:t>values.</a:t>
            </a:r>
          </a:p>
          <a:p>
            <a:pPr lvl="1"/>
            <a:r>
              <a:rPr lang="en-US" sz="2000" dirty="0"/>
              <a:t>Apply length restrictions to indexes on variable-length columns, such as indexing only the first 10 characters of a person’s last name.</a:t>
            </a:r>
          </a:p>
          <a:p>
            <a:pPr lvl="1"/>
            <a:r>
              <a:rPr lang="en-US" sz="2000" dirty="0"/>
              <a:t>Use </a:t>
            </a:r>
            <a:r>
              <a:rPr lang="en-US" sz="2000" b="1" dirty="0"/>
              <a:t>EXPLAIN </a:t>
            </a:r>
            <a:r>
              <a:rPr lang="en-US" sz="2000" dirty="0"/>
              <a:t>queries to confirm that indexes are being used.</a:t>
            </a:r>
          </a:p>
          <a:p>
            <a:pPr lvl="1"/>
            <a:r>
              <a:rPr lang="en-US" sz="2000" dirty="0"/>
              <a:t>Revisit your indexes after some period of site activity to ensure they are still</a:t>
            </a:r>
          </a:p>
          <a:p>
            <a:pPr lvl="1"/>
            <a:r>
              <a:rPr lang="en-US" sz="2000" dirty="0"/>
              <a:t>appropriate to the real-world data.</a:t>
            </a:r>
          </a:p>
        </p:txBody>
      </p:sp>
    </p:spTree>
    <p:extLst>
      <p:ext uri="{BB962C8B-B14F-4D97-AF65-F5344CB8AC3E}">
        <p14:creationId xmlns:p14="http://schemas.microsoft.com/office/powerpoint/2010/main" val="15958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768321"/>
          </a:xfrm>
        </p:spPr>
        <p:txBody>
          <a:bodyPr>
            <a:normAutofit/>
          </a:bodyPr>
          <a:lstStyle/>
          <a:p>
            <a:r>
              <a:rPr lang="en-US" sz="4800" dirty="0"/>
              <a:t>Programming</a:t>
            </a:r>
          </a:p>
        </p:txBody>
      </p:sp>
      <p:sp>
        <p:nvSpPr>
          <p:cNvPr id="3" name="Content Placeholder 2"/>
          <p:cNvSpPr>
            <a:spLocks noGrp="1"/>
          </p:cNvSpPr>
          <p:nvPr>
            <p:ph idx="1"/>
          </p:nvPr>
        </p:nvSpPr>
        <p:spPr>
          <a:xfrm>
            <a:off x="1251678" y="1397284"/>
            <a:ext cx="10178322" cy="4736387"/>
          </a:xfrm>
        </p:spPr>
        <p:txBody>
          <a:bodyPr>
            <a:normAutofit/>
          </a:bodyPr>
          <a:lstStyle/>
          <a:p>
            <a:pPr algn="just"/>
            <a:r>
              <a:rPr lang="en-US" sz="2400" dirty="0"/>
              <a:t>From a programming perspective, you’ll want to create code that’s not only functional, but also reusable, extendable, and secure.</a:t>
            </a:r>
            <a:r>
              <a:rPr lang="en-US" dirty="0"/>
              <a:t> </a:t>
            </a:r>
          </a:p>
          <a:p>
            <a:pPr algn="just"/>
            <a:r>
              <a:rPr lang="en-US" sz="2400" dirty="0"/>
              <a:t>To make reusable, extendable code, it must be well organized and thoroughly documented.</a:t>
            </a:r>
          </a:p>
          <a:p>
            <a:r>
              <a:rPr lang="en-US" sz="2400" dirty="0"/>
              <a:t>When you make any changes to your code, double-check that the comments remain accurate. </a:t>
            </a:r>
          </a:p>
          <a:p>
            <a:r>
              <a:rPr lang="en-US" sz="2400" dirty="0"/>
              <a:t>You should also use flowcharts, UML diagrams, and other tools to outline and represent your site in graphical and </a:t>
            </a:r>
            <a:r>
              <a:rPr lang="en-US" sz="2400" dirty="0" err="1"/>
              <a:t>noncode</a:t>
            </a:r>
            <a:r>
              <a:rPr lang="en-US" sz="2400" dirty="0"/>
              <a:t> ways.</a:t>
            </a:r>
          </a:p>
        </p:txBody>
      </p:sp>
    </p:spTree>
    <p:extLst>
      <p:ext uri="{BB962C8B-B14F-4D97-AF65-F5344CB8AC3E}">
        <p14:creationId xmlns:p14="http://schemas.microsoft.com/office/powerpoint/2010/main" val="1317431"/>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Badge</Template>
  <TotalTime>1414</TotalTime>
  <Words>1401</Words>
  <Application>Microsoft Office PowerPoint</Application>
  <PresentationFormat>Widescreen</PresentationFormat>
  <Paragraphs>87</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Gill Sans MT</vt:lpstr>
      <vt:lpstr>Impact</vt:lpstr>
      <vt:lpstr>Badge</vt:lpstr>
      <vt:lpstr>THE  DEVELOPMENT PROCESS</vt:lpstr>
      <vt:lpstr>THE DEVELOPMENT PROCESS</vt:lpstr>
      <vt:lpstr>Site Planning</vt:lpstr>
      <vt:lpstr>Site Planning (Cont..)</vt:lpstr>
      <vt:lpstr>HTML Design</vt:lpstr>
      <vt:lpstr>HTML Design (Cont..)</vt:lpstr>
      <vt:lpstr>Database Design</vt:lpstr>
      <vt:lpstr>Database Design (Cont..)</vt:lpstr>
      <vt:lpstr>Programming</vt:lpstr>
      <vt:lpstr>Programming (Cont..)</vt:lpstr>
      <vt:lpstr>Testing</vt:lpstr>
      <vt:lpstr>Testing</vt:lpstr>
      <vt:lpstr>Going Live</vt:lpstr>
      <vt:lpstr>Going Live</vt:lpstr>
      <vt:lpstr>Maintaining</vt:lpstr>
      <vt:lpstr>Improving</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Starting an E-Commerce Site</dc:title>
  <dc:creator>Faisal</dc:creator>
  <cp:lastModifiedBy>Nosheen Mushtaq</cp:lastModifiedBy>
  <cp:revision>87</cp:revision>
  <dcterms:created xsi:type="dcterms:W3CDTF">2018-09-02T09:44:57Z</dcterms:created>
  <dcterms:modified xsi:type="dcterms:W3CDTF">2019-11-03T13:16:20Z</dcterms:modified>
</cp:coreProperties>
</file>