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7" r:id="rId2"/>
    <p:sldId id="256" r:id="rId3"/>
    <p:sldId id="274" r:id="rId4"/>
    <p:sldId id="258" r:id="rId5"/>
    <p:sldId id="257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6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46" d="100"/>
          <a:sy n="46" d="100"/>
        </p:scale>
        <p:origin x="-1662" y="-6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6CBBE86-FEBB-4E3B-AE96-CB94896ECA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96B59EFD-8F1A-455F-AAC7-7427228001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E96B4E5-E947-48E4-BEA5-6364B6E2E6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96ABE-2B7F-4315-9CF8-667D54672F06}" type="datetimeFigureOut">
              <a:rPr lang="en-US" smtClean="0"/>
              <a:t>06-Apr-20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BE9D547-6FCF-4D1D-BFB0-4250AB3302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BE52F47-13D4-4FD6-B38B-933FC7BA65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7EF4C-82A6-45B9-A16D-4B20E9D3B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1492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38530F4-E169-4858-9166-964D393B2F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206FDDF6-8FC5-43BB-9A72-0AD12C9333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F757FC4-32D2-4004-BBE8-66E06910E8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96ABE-2B7F-4315-9CF8-667D54672F06}" type="datetimeFigureOut">
              <a:rPr lang="en-US" smtClean="0"/>
              <a:t>06-Apr-20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F29151C-5C23-44D8-A54A-B401970157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E7AB5CE-25CE-4EAE-9892-63C83B06B4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7EF4C-82A6-45B9-A16D-4B20E9D3B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9212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6BAF8255-F21B-4EFD-93B0-0F4AA7DEEAF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9408C9AE-1FC3-4E04-876A-909DCAFC7B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041A929-B32F-4389-902F-53F75935DB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96ABE-2B7F-4315-9CF8-667D54672F06}" type="datetimeFigureOut">
              <a:rPr lang="en-US" smtClean="0"/>
              <a:t>06-Apr-20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14696EF-64F0-4AC4-855C-8B813BAAFB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6181152-2549-4769-8EC7-D8551D3312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7EF4C-82A6-45B9-A16D-4B20E9D3B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748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5C300E9-1FBF-4F78-99E4-BB82165814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09F0EC3-71E8-43AA-AAE1-AD1B5DD408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688A8D3-4BCB-4994-B9D6-B1412A1E82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96ABE-2B7F-4315-9CF8-667D54672F06}" type="datetimeFigureOut">
              <a:rPr lang="en-US" smtClean="0"/>
              <a:t>06-Apr-20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DC88D75-9FDE-42E1-A9F5-4CD1BD6233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B79F312-ED70-44CE-9F76-113E087A1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7EF4C-82A6-45B9-A16D-4B20E9D3B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5716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6C6A412-F6A3-4412-A457-937DB1DBAB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9C9C1D34-6337-4A86-927E-943E897694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A6CFEE3-4033-4CA6-B287-35A69B1674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96ABE-2B7F-4315-9CF8-667D54672F06}" type="datetimeFigureOut">
              <a:rPr lang="en-US" smtClean="0"/>
              <a:t>06-Apr-20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A6A4ADA-4F80-43FF-87C5-930F88DF3E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4504EF2-5921-45C9-BF13-0C0D798ADC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7EF4C-82A6-45B9-A16D-4B20E9D3B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949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27E8A6A-2197-450D-8071-E83F5A89CE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BE9428E-B27A-4C1A-B397-F402145FA64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78EA7963-D846-472C-8629-7AE945568A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D71DA31B-C9AB-408B-8DAE-34F36E08F5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96ABE-2B7F-4315-9CF8-667D54672F06}" type="datetimeFigureOut">
              <a:rPr lang="en-US" smtClean="0"/>
              <a:t>06-Apr-20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35599225-8FA4-4969-B083-1342985DF8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0C1D15D6-EEAD-4019-B7DC-5E30E361C1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7EF4C-82A6-45B9-A16D-4B20E9D3B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428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8DC28EF-E47A-4C8B-959A-6BA5CC09CA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2DDF153A-3FB0-499C-91E5-A33E42EE88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459C0B78-85FB-4496-A8AE-280D00A4D9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0DB187CB-0086-4F56-9F30-D39F3CA7E0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A259AF4B-8813-4AFA-9D0E-5260D1C13C6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93748BCB-B3A6-4C71-87A3-5C2529806A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96ABE-2B7F-4315-9CF8-667D54672F06}" type="datetimeFigureOut">
              <a:rPr lang="en-US" smtClean="0"/>
              <a:t>06-Apr-20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823A3142-89CE-4FB9-9DC9-7AF309E0F0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152B4A0D-FE4A-4D2E-8DA7-316FEC6523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7EF4C-82A6-45B9-A16D-4B20E9D3B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4677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F461176-DB22-4792-BF26-EBBEE297C2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3FE36B7D-4854-47CB-8618-56EFC226EC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96ABE-2B7F-4315-9CF8-667D54672F06}" type="datetimeFigureOut">
              <a:rPr lang="en-US" smtClean="0"/>
              <a:t>06-Apr-20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6C463CE2-1DC5-4DDB-97B5-187D64DA07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B64058E4-2777-460A-960A-F6751DDEF3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7EF4C-82A6-45B9-A16D-4B20E9D3B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1622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BFDA8B54-E8F9-4889-880D-87F2613A73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96ABE-2B7F-4315-9CF8-667D54672F06}" type="datetimeFigureOut">
              <a:rPr lang="en-US" smtClean="0"/>
              <a:t>06-Apr-20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B9779C60-247A-4EA2-A2EC-E5D710CF82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C1242E40-5426-407C-801B-C236F4BDE9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7EF4C-82A6-45B9-A16D-4B20E9D3B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6689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01E9E56-4A76-494F-963C-3AEACF7A16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6AFBCC7-0AC0-4441-AB03-BC4AA394D0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966072C8-9B24-4628-B1E1-107F6E5300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B9A513A9-2139-46F9-8C1C-D1591CA1A3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96ABE-2B7F-4315-9CF8-667D54672F06}" type="datetimeFigureOut">
              <a:rPr lang="en-US" smtClean="0"/>
              <a:t>06-Apr-20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1D28E7A5-37EE-42BD-9C21-8CF28A716F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91A00EBD-8FB5-465D-86D6-2692DC417E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7EF4C-82A6-45B9-A16D-4B20E9D3B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5816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B166F99-5E4F-47D4-95AF-04FC689DF0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8AF63C7B-75AD-4A53-9F54-E6EF42A896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674C2CEE-E658-4274-8069-90D722DCC2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7149D360-E33E-4410-951A-767CA5A64E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96ABE-2B7F-4315-9CF8-667D54672F06}" type="datetimeFigureOut">
              <a:rPr lang="en-US" smtClean="0"/>
              <a:t>06-Apr-20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B4120D63-0E70-451F-B118-D530FB6594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BA69375C-B41F-4873-B79B-4C17CC2C5C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7EF4C-82A6-45B9-A16D-4B20E9D3B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1333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DEA6BDF2-8326-435A-B9DA-15B2DAC562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073A1F02-5652-484B-968E-8B9ED3B3B2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68F17E3-4FA3-4F54-BD07-F6ADC229CD6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A96ABE-2B7F-4315-9CF8-667D54672F06}" type="datetimeFigureOut">
              <a:rPr lang="en-US" smtClean="0"/>
              <a:t>06-Apr-20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C231F31-5F47-4534-BD17-EAE95E3F484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45E13E3-664A-4831-8D93-B7844C6F9E1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57EF4C-82A6-45B9-A16D-4B20E9D3B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9908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sv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sv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sv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5" name="Rectangle 74">
            <a:extLst>
              <a:ext uri="{FF2B5EF4-FFF2-40B4-BE49-F238E27FC236}">
                <a16:creationId xmlns:a16="http://schemas.microsoft.com/office/drawing/2014/main" xmlns="" id="{362D44EE-C852-4460-B8B5-C4F2BC20510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Freeform: Shape 76">
            <a:extLst>
              <a:ext uri="{FF2B5EF4-FFF2-40B4-BE49-F238E27FC236}">
                <a16:creationId xmlns:a16="http://schemas.microsoft.com/office/drawing/2014/main" xmlns="" id="{658970D8-8D1D-4B5C-894B-E871CC86543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530529" y="1"/>
            <a:ext cx="1155142" cy="591009"/>
          </a:xfrm>
          <a:custGeom>
            <a:avLst/>
            <a:gdLst>
              <a:gd name="connsiteX0" fmla="*/ 1355 w 1155142"/>
              <a:gd name="connsiteY0" fmla="*/ 0 h 591009"/>
              <a:gd name="connsiteX1" fmla="*/ 1153787 w 1155142"/>
              <a:gd name="connsiteY1" fmla="*/ 0 h 591009"/>
              <a:gd name="connsiteX2" fmla="*/ 1155142 w 1155142"/>
              <a:gd name="connsiteY2" fmla="*/ 13438 h 591009"/>
              <a:gd name="connsiteX3" fmla="*/ 577571 w 1155142"/>
              <a:gd name="connsiteY3" fmla="*/ 591009 h 591009"/>
              <a:gd name="connsiteX4" fmla="*/ 0 w 1155142"/>
              <a:gd name="connsiteY4" fmla="*/ 13438 h 591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591009">
                <a:moveTo>
                  <a:pt x="1355" y="0"/>
                </a:moveTo>
                <a:lnTo>
                  <a:pt x="1153787" y="0"/>
                </a:lnTo>
                <a:lnTo>
                  <a:pt x="1155142" y="13438"/>
                </a:lnTo>
                <a:cubicBezTo>
                  <a:pt x="1155142" y="332422"/>
                  <a:pt x="896555" y="591009"/>
                  <a:pt x="577571" y="591009"/>
                </a:cubicBezTo>
                <a:cubicBezTo>
                  <a:pt x="258587" y="591009"/>
                  <a:pt x="0" y="332422"/>
                  <a:pt x="0" y="1343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9" name="Freeform: Shape 78">
            <a:extLst>
              <a:ext uri="{FF2B5EF4-FFF2-40B4-BE49-F238E27FC236}">
                <a16:creationId xmlns:a16="http://schemas.microsoft.com/office/drawing/2014/main" xmlns="" id="{F227E5B6-9132-43CA-B503-37A18562ADF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4349052" y="0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81" name="Freeform: Shape 80">
            <a:extLst>
              <a:ext uri="{FF2B5EF4-FFF2-40B4-BE49-F238E27FC236}">
                <a16:creationId xmlns:a16="http://schemas.microsoft.com/office/drawing/2014/main" xmlns="" id="{03C2051E-A88D-48E5-BACF-AAED1789272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0" y="2916245"/>
            <a:ext cx="159741" cy="552996"/>
          </a:xfrm>
          <a:custGeom>
            <a:avLst/>
            <a:gdLst>
              <a:gd name="connsiteX0" fmla="*/ 159741 w 159741"/>
              <a:gd name="connsiteY0" fmla="*/ 0 h 552996"/>
              <a:gd name="connsiteX1" fmla="*/ 159741 w 159741"/>
              <a:gd name="connsiteY1" fmla="*/ 552996 h 552996"/>
              <a:gd name="connsiteX2" fmla="*/ 141849 w 159741"/>
              <a:gd name="connsiteY2" fmla="*/ 543285 h 552996"/>
              <a:gd name="connsiteX3" fmla="*/ 0 w 159741"/>
              <a:gd name="connsiteY3" fmla="*/ 276498 h 552996"/>
              <a:gd name="connsiteX4" fmla="*/ 141849 w 159741"/>
              <a:gd name="connsiteY4" fmla="*/ 9711 h 552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741" h="552996">
                <a:moveTo>
                  <a:pt x="159741" y="0"/>
                </a:moveTo>
                <a:lnTo>
                  <a:pt x="159741" y="552996"/>
                </a:lnTo>
                <a:lnTo>
                  <a:pt x="141849" y="543285"/>
                </a:lnTo>
                <a:cubicBezTo>
                  <a:pt x="56268" y="485467"/>
                  <a:pt x="0" y="387554"/>
                  <a:pt x="0" y="276498"/>
                </a:cubicBezTo>
                <a:cubicBezTo>
                  <a:pt x="0" y="165443"/>
                  <a:pt x="56268" y="67529"/>
                  <a:pt x="141849" y="9711"/>
                </a:cubicBezTo>
                <a:close/>
              </a:path>
            </a:pathLst>
          </a:custGeom>
          <a:solidFill>
            <a:schemeClr val="accent2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83" name="Freeform: Shape 82">
            <a:extLst>
              <a:ext uri="{FF2B5EF4-FFF2-40B4-BE49-F238E27FC236}">
                <a16:creationId xmlns:a16="http://schemas.microsoft.com/office/drawing/2014/main" xmlns="" id="{7821A508-2985-4905-874A-527429BAABF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0" y="5835649"/>
            <a:ext cx="1548180" cy="1022351"/>
          </a:xfrm>
          <a:custGeom>
            <a:avLst/>
            <a:gdLst>
              <a:gd name="connsiteX0" fmla="*/ 61913 w 1548180"/>
              <a:gd name="connsiteY0" fmla="*/ 0 h 1022351"/>
              <a:gd name="connsiteX1" fmla="*/ 1548180 w 1548180"/>
              <a:gd name="connsiteY1" fmla="*/ 0 h 1022351"/>
              <a:gd name="connsiteX2" fmla="*/ 1548180 w 1548180"/>
              <a:gd name="connsiteY2" fmla="*/ 123825 h 1022351"/>
              <a:gd name="connsiteX3" fmla="*/ 123825 w 1548180"/>
              <a:gd name="connsiteY3" fmla="*/ 123825 h 1022351"/>
              <a:gd name="connsiteX4" fmla="*/ 123825 w 1548180"/>
              <a:gd name="connsiteY4" fmla="*/ 1022351 h 1022351"/>
              <a:gd name="connsiteX5" fmla="*/ 0 w 1548180"/>
              <a:gd name="connsiteY5" fmla="*/ 1022351 h 1022351"/>
              <a:gd name="connsiteX6" fmla="*/ 0 w 1548180"/>
              <a:gd name="connsiteY6" fmla="*/ 61913 h 1022351"/>
              <a:gd name="connsiteX7" fmla="*/ 61913 w 1548180"/>
              <a:gd name="connsiteY7" fmla="*/ 0 h 1022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48180" h="1022351">
                <a:moveTo>
                  <a:pt x="61913" y="0"/>
                </a:moveTo>
                <a:lnTo>
                  <a:pt x="1548180" y="0"/>
                </a:lnTo>
                <a:lnTo>
                  <a:pt x="1548180" y="123825"/>
                </a:lnTo>
                <a:lnTo>
                  <a:pt x="123825" y="123825"/>
                </a:lnTo>
                <a:lnTo>
                  <a:pt x="123825" y="1022351"/>
                </a:lnTo>
                <a:lnTo>
                  <a:pt x="0" y="1022351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85" name="Freeform: Shape 84">
            <a:extLst>
              <a:ext uri="{FF2B5EF4-FFF2-40B4-BE49-F238E27FC236}">
                <a16:creationId xmlns:a16="http://schemas.microsoft.com/office/drawing/2014/main" xmlns="" id="{D2929CB1-0E3C-4B2D-ADC5-0154FB33BA4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3697761" y="5717906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pic>
        <p:nvPicPr>
          <p:cNvPr id="2050" name="Picture 2" descr="Stunning &quot;Bismillah Calligraphy Poster&quot; Artwork For Sale on Fine ...">
            <a:extLst>
              <a:ext uri="{FF2B5EF4-FFF2-40B4-BE49-F238E27FC236}">
                <a16:creationId xmlns:a16="http://schemas.microsoft.com/office/drawing/2014/main" xmlns="" id="{26DE51D9-C050-40A7-B023-30F27F372A0C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366" r="13206"/>
          <a:stretch/>
        </p:blipFill>
        <p:spPr bwMode="auto">
          <a:xfrm>
            <a:off x="3577323" y="342264"/>
            <a:ext cx="6515736" cy="6515736"/>
          </a:xfrm>
          <a:custGeom>
            <a:avLst/>
            <a:gdLst/>
            <a:ahLst/>
            <a:cxnLst/>
            <a:rect l="l" t="t" r="r" b="b"/>
            <a:pathLst>
              <a:path w="3741748" h="3741748">
                <a:moveTo>
                  <a:pt x="1870874" y="0"/>
                </a:moveTo>
                <a:cubicBezTo>
                  <a:pt x="2904129" y="0"/>
                  <a:pt x="3741748" y="837619"/>
                  <a:pt x="3741748" y="1870874"/>
                </a:cubicBezTo>
                <a:cubicBezTo>
                  <a:pt x="3741748" y="2904129"/>
                  <a:pt x="2904129" y="3741748"/>
                  <a:pt x="1870874" y="3741748"/>
                </a:cubicBezTo>
                <a:cubicBezTo>
                  <a:pt x="837619" y="3741748"/>
                  <a:pt x="0" y="2904129"/>
                  <a:pt x="0" y="1870874"/>
                </a:cubicBezTo>
                <a:cubicBezTo>
                  <a:pt x="0" y="837619"/>
                  <a:pt x="837619" y="0"/>
                  <a:pt x="1870874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7" name="Freeform: Shape 86">
            <a:extLst>
              <a:ext uri="{FF2B5EF4-FFF2-40B4-BE49-F238E27FC236}">
                <a16:creationId xmlns:a16="http://schemas.microsoft.com/office/drawing/2014/main" xmlns="" id="{5F2F0C84-BE8C-4DC2-A6D3-30349A801D5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4520513" y="6258756"/>
            <a:ext cx="1565940" cy="599245"/>
          </a:xfrm>
          <a:custGeom>
            <a:avLst/>
            <a:gdLst>
              <a:gd name="connsiteX0" fmla="*/ 782970 w 1565940"/>
              <a:gd name="connsiteY0" fmla="*/ 0 h 599245"/>
              <a:gd name="connsiteX1" fmla="*/ 1528042 w 1565940"/>
              <a:gd name="connsiteY1" fmla="*/ 480469 h 599245"/>
              <a:gd name="connsiteX2" fmla="*/ 1565940 w 1565940"/>
              <a:gd name="connsiteY2" fmla="*/ 599245 h 599245"/>
              <a:gd name="connsiteX3" fmla="*/ 0 w 1565940"/>
              <a:gd name="connsiteY3" fmla="*/ 599245 h 599245"/>
              <a:gd name="connsiteX4" fmla="*/ 37898 w 1565940"/>
              <a:gd name="connsiteY4" fmla="*/ 480469 h 599245"/>
              <a:gd name="connsiteX5" fmla="*/ 782970 w 1565940"/>
              <a:gd name="connsiteY5" fmla="*/ 0 h 599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65940" h="599245">
                <a:moveTo>
                  <a:pt x="782970" y="0"/>
                </a:moveTo>
                <a:cubicBezTo>
                  <a:pt x="1117910" y="0"/>
                  <a:pt x="1405287" y="198118"/>
                  <a:pt x="1528042" y="480469"/>
                </a:cubicBezTo>
                <a:lnTo>
                  <a:pt x="1565940" y="599245"/>
                </a:lnTo>
                <a:lnTo>
                  <a:pt x="0" y="599245"/>
                </a:lnTo>
                <a:lnTo>
                  <a:pt x="37898" y="480469"/>
                </a:lnTo>
                <a:cubicBezTo>
                  <a:pt x="160653" y="198118"/>
                  <a:pt x="448030" y="0"/>
                  <a:pt x="78297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93636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6A1473A6-3F22-483E-8A30-80B9D2B1459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6" name="Group 9">
            <a:extLst>
              <a:ext uri="{FF2B5EF4-FFF2-40B4-BE49-F238E27FC236}">
                <a16:creationId xmlns:a16="http://schemas.microsoft.com/office/drawing/2014/main" xmlns="" id="{AA1375E3-3E53-4D75-BAB7-E5929BFCB25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 flipH="1">
            <a:off x="534368" y="563918"/>
            <a:ext cx="4119932" cy="5978614"/>
            <a:chOff x="7513372" y="803186"/>
            <a:chExt cx="4163968" cy="5978614"/>
          </a:xfrm>
        </p:grpSpPr>
        <p:sp>
          <p:nvSpPr>
            <p:cNvPr id="11" name="Freeform 6">
              <a:extLst>
                <a:ext uri="{FF2B5EF4-FFF2-40B4-BE49-F238E27FC236}">
                  <a16:creationId xmlns:a16="http://schemas.microsoft.com/office/drawing/2014/main" xmlns="" id="{0BBEEF67-3DDF-46CF-8CD5-EA5F0E4FB07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0989586" y="1070835"/>
              <a:ext cx="687754" cy="5710965"/>
            </a:xfrm>
            <a:custGeom>
              <a:avLst/>
              <a:gdLst>
                <a:gd name="T0" fmla="*/ 414 w 414"/>
                <a:gd name="T1" fmla="*/ 2447 h 2447"/>
                <a:gd name="T2" fmla="*/ 0 w 414"/>
                <a:gd name="T3" fmla="*/ 2247 h 2447"/>
                <a:gd name="T4" fmla="*/ 0 w 414"/>
                <a:gd name="T5" fmla="*/ 0 h 2447"/>
                <a:gd name="T6" fmla="*/ 414 w 414"/>
                <a:gd name="T7" fmla="*/ 200 h 2447"/>
                <a:gd name="T8" fmla="*/ 414 w 414"/>
                <a:gd name="T9" fmla="*/ 2447 h 24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4" h="2447">
                  <a:moveTo>
                    <a:pt x="414" y="2447"/>
                  </a:moveTo>
                  <a:lnTo>
                    <a:pt x="0" y="2247"/>
                  </a:lnTo>
                  <a:lnTo>
                    <a:pt x="0" y="0"/>
                  </a:lnTo>
                  <a:lnTo>
                    <a:pt x="414" y="200"/>
                  </a:lnTo>
                  <a:lnTo>
                    <a:pt x="414" y="244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7">
              <a:extLst>
                <a:ext uri="{FF2B5EF4-FFF2-40B4-BE49-F238E27FC236}">
                  <a16:creationId xmlns:a16="http://schemas.microsoft.com/office/drawing/2014/main" xmlns="" id="{8FAC1C95-F817-487C-B8B2-CF141FBB1C2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0988949" y="803186"/>
              <a:ext cx="409371" cy="5521414"/>
            </a:xfrm>
            <a:custGeom>
              <a:avLst/>
              <a:gdLst>
                <a:gd name="T0" fmla="*/ 209 w 209"/>
                <a:gd name="T1" fmla="*/ 2246 h 2358"/>
                <a:gd name="T2" fmla="*/ 0 w 209"/>
                <a:gd name="T3" fmla="*/ 2358 h 2358"/>
                <a:gd name="T4" fmla="*/ 0 w 209"/>
                <a:gd name="T5" fmla="*/ 111 h 2358"/>
                <a:gd name="T6" fmla="*/ 209 w 209"/>
                <a:gd name="T7" fmla="*/ 0 h 2358"/>
                <a:gd name="T8" fmla="*/ 209 w 209"/>
                <a:gd name="T9" fmla="*/ 2246 h 23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9" h="2358">
                  <a:moveTo>
                    <a:pt x="209" y="2246"/>
                  </a:moveTo>
                  <a:lnTo>
                    <a:pt x="0" y="2358"/>
                  </a:lnTo>
                  <a:lnTo>
                    <a:pt x="0" y="111"/>
                  </a:lnTo>
                  <a:lnTo>
                    <a:pt x="209" y="0"/>
                  </a:lnTo>
                  <a:lnTo>
                    <a:pt x="209" y="2246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Rectangle 8">
              <a:extLst>
                <a:ext uri="{FF2B5EF4-FFF2-40B4-BE49-F238E27FC236}">
                  <a16:creationId xmlns:a16="http://schemas.microsoft.com/office/drawing/2014/main" xmlns="" id="{C2C5363A-D941-4AA1-8D38-D7E44A1E2E0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7513372" y="804101"/>
              <a:ext cx="3880238" cy="525164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C15F4618-B8C0-47F4-B079-A85E885C42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8468" y="885651"/>
            <a:ext cx="3229803" cy="4624603"/>
          </a:xfrm>
        </p:spPr>
        <p:txBody>
          <a:bodyPr>
            <a:normAutofit/>
          </a:bodyPr>
          <a:lstStyle/>
          <a:p>
            <a:pPr algn="ctr"/>
            <a:r>
              <a:rPr lang="en-US" sz="3100" b="1" dirty="0">
                <a:solidFill>
                  <a:srgbClr val="FFFFFF"/>
                </a:solidFill>
              </a:rPr>
              <a:t>WHAT IS COMMUNICATION AND BARRIER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DDA5478-9C5E-482C-971D-69AD938ED9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0539" y="715617"/>
            <a:ext cx="6693389" cy="4786883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2400" dirty="0"/>
              <a:t>• Communication is the activity of conveying meaningful information. It requires a sender, a message, and an intended recipient.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 • Barrier An complication in a place that prevents us from completing certain tasks. 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• Communication barriers can be defined as the aspects or conditions that interfere with effective exchange of ideas or thoughts.</a:t>
            </a:r>
          </a:p>
        </p:txBody>
      </p:sp>
    </p:spTree>
    <p:extLst>
      <p:ext uri="{BB962C8B-B14F-4D97-AF65-F5344CB8AC3E}">
        <p14:creationId xmlns:p14="http://schemas.microsoft.com/office/powerpoint/2010/main" val="4218698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7">
            <a:extLst>
              <a:ext uri="{FF2B5EF4-FFF2-40B4-BE49-F238E27FC236}">
                <a16:creationId xmlns:a16="http://schemas.microsoft.com/office/drawing/2014/main" xmlns="" id="{3B854194-185D-494D-905C-7C7CB2E30F6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9">
            <a:extLst>
              <a:ext uri="{FF2B5EF4-FFF2-40B4-BE49-F238E27FC236}">
                <a16:creationId xmlns:a16="http://schemas.microsoft.com/office/drawing/2014/main" xmlns="" id="{B4F5FA0D-0104-4987-8241-EFF7C85B88D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2"/>
              </a:gs>
              <a:gs pos="25000">
                <a:schemeClr val="accent2"/>
              </a:gs>
              <a:gs pos="94000">
                <a:schemeClr val="accent1"/>
              </a:gs>
              <a:gs pos="100000">
                <a:schemeClr val="accent1"/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11">
            <a:extLst>
              <a:ext uri="{FF2B5EF4-FFF2-40B4-BE49-F238E27FC236}">
                <a16:creationId xmlns:a16="http://schemas.microsoft.com/office/drawing/2014/main" xmlns="" id="{2897127E-6CEF-446C-BE87-93B7C46E49D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xmlns="" id="{0C324800-6E84-4476-B7B3-07F7D4E880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8053" y="1563757"/>
            <a:ext cx="3991188" cy="3249982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rgbClr val="FFFFFF"/>
                </a:solidFill>
              </a:rPr>
              <a:t>TYPES OF BARRIER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A7F299D-662C-486F-AECE-5AC2A84BBF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4" y="801866"/>
            <a:ext cx="5306084" cy="5230634"/>
          </a:xfrm>
        </p:spPr>
        <p:txBody>
          <a:bodyPr anchor="ctr">
            <a:normAutofit/>
          </a:bodyPr>
          <a:lstStyle/>
          <a:p>
            <a:r>
              <a:rPr lang="en-US" sz="2400" dirty="0"/>
              <a:t>Physical Barrier</a:t>
            </a:r>
          </a:p>
          <a:p>
            <a:pPr marL="0" indent="0">
              <a:buNone/>
            </a:pPr>
            <a:r>
              <a:rPr lang="en-US" sz="2400" dirty="0"/>
              <a:t> • Cultural Barrier </a:t>
            </a:r>
          </a:p>
          <a:p>
            <a:pPr marL="0" indent="0">
              <a:buNone/>
            </a:pPr>
            <a:r>
              <a:rPr lang="en-US" sz="2400" dirty="0"/>
              <a:t>• Language Barrier </a:t>
            </a:r>
          </a:p>
          <a:p>
            <a:pPr marL="0" indent="0">
              <a:buNone/>
            </a:pPr>
            <a:r>
              <a:rPr lang="en-US" sz="2400" dirty="0"/>
              <a:t>• Emotional Barrier </a:t>
            </a:r>
          </a:p>
          <a:p>
            <a:pPr marL="0" indent="0">
              <a:buNone/>
            </a:pPr>
            <a:r>
              <a:rPr lang="en-US" sz="2400" dirty="0"/>
              <a:t>• Gender Barrier </a:t>
            </a:r>
          </a:p>
          <a:p>
            <a:pPr marL="0" indent="0">
              <a:buNone/>
            </a:pPr>
            <a:r>
              <a:rPr lang="en-US" sz="2400" dirty="0"/>
              <a:t>• Organizational Barrier </a:t>
            </a:r>
          </a:p>
          <a:p>
            <a:pPr marL="0" indent="0">
              <a:buNone/>
            </a:pPr>
            <a:r>
              <a:rPr lang="en-US" sz="2400" dirty="0"/>
              <a:t>• Perceptual Barrier</a:t>
            </a:r>
          </a:p>
        </p:txBody>
      </p:sp>
    </p:spTree>
    <p:extLst>
      <p:ext uri="{BB962C8B-B14F-4D97-AF65-F5344CB8AC3E}">
        <p14:creationId xmlns:p14="http://schemas.microsoft.com/office/powerpoint/2010/main" val="41621993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7">
            <a:extLst>
              <a:ext uri="{FF2B5EF4-FFF2-40B4-BE49-F238E27FC236}">
                <a16:creationId xmlns:a16="http://schemas.microsoft.com/office/drawing/2014/main" xmlns="" id="{E92FEB64-6EEA-4759-B4A4-BD2C1E660BA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9">
            <a:extLst>
              <a:ext uri="{FF2B5EF4-FFF2-40B4-BE49-F238E27FC236}">
                <a16:creationId xmlns:a16="http://schemas.microsoft.com/office/drawing/2014/main" xmlns="" id="{B10BB131-AC8E-4A8E-A5D1-36260F720C3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707393" y="847600"/>
            <a:ext cx="4619938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E72D0975-92AB-4238-8F7A-FF9D6A9F09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9930" y="1139534"/>
            <a:ext cx="3537685" cy="4064628"/>
          </a:xfrm>
        </p:spPr>
        <p:txBody>
          <a:bodyPr>
            <a:normAutofit/>
          </a:bodyPr>
          <a:lstStyle/>
          <a:p>
            <a:pPr algn="ctr"/>
            <a:r>
              <a:rPr lang="en-US" sz="3400" dirty="0">
                <a:solidFill>
                  <a:srgbClr val="FFFFFF"/>
                </a:solidFill>
              </a:rPr>
              <a:t>Socialization in communication</a:t>
            </a:r>
          </a:p>
        </p:txBody>
      </p:sp>
      <p:sp>
        <p:nvSpPr>
          <p:cNvPr id="24" name="Freeform: Shape 11">
            <a:extLst>
              <a:ext uri="{FF2B5EF4-FFF2-40B4-BE49-F238E27FC236}">
                <a16:creationId xmlns:a16="http://schemas.microsoft.com/office/drawing/2014/main" xmlns="" id="{14847E93-7DC1-4D4B-8829-B19AA7137C5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530529" y="0"/>
            <a:ext cx="1155142" cy="591009"/>
          </a:xfrm>
          <a:custGeom>
            <a:avLst/>
            <a:gdLst>
              <a:gd name="connsiteX0" fmla="*/ 1355 w 1155142"/>
              <a:gd name="connsiteY0" fmla="*/ 0 h 591009"/>
              <a:gd name="connsiteX1" fmla="*/ 1153787 w 1155142"/>
              <a:gd name="connsiteY1" fmla="*/ 0 h 591009"/>
              <a:gd name="connsiteX2" fmla="*/ 1155142 w 1155142"/>
              <a:gd name="connsiteY2" fmla="*/ 13438 h 591009"/>
              <a:gd name="connsiteX3" fmla="*/ 577571 w 1155142"/>
              <a:gd name="connsiteY3" fmla="*/ 591009 h 591009"/>
              <a:gd name="connsiteX4" fmla="*/ 0 w 1155142"/>
              <a:gd name="connsiteY4" fmla="*/ 13438 h 591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591009">
                <a:moveTo>
                  <a:pt x="1355" y="0"/>
                </a:moveTo>
                <a:lnTo>
                  <a:pt x="1153787" y="0"/>
                </a:lnTo>
                <a:lnTo>
                  <a:pt x="1155142" y="13438"/>
                </a:lnTo>
                <a:cubicBezTo>
                  <a:pt x="1155142" y="332422"/>
                  <a:pt x="896555" y="591009"/>
                  <a:pt x="577571" y="591009"/>
                </a:cubicBezTo>
                <a:cubicBezTo>
                  <a:pt x="258587" y="591009"/>
                  <a:pt x="0" y="332422"/>
                  <a:pt x="0" y="1343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5" name="Freeform: Shape 13">
            <a:extLst>
              <a:ext uri="{FF2B5EF4-FFF2-40B4-BE49-F238E27FC236}">
                <a16:creationId xmlns:a16="http://schemas.microsoft.com/office/drawing/2014/main" xmlns="" id="{5566D6E1-03A1-4D73-A4E0-35D74D568A0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3961511" y="-1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6" name="Freeform: Shape 15">
            <a:extLst>
              <a:ext uri="{FF2B5EF4-FFF2-40B4-BE49-F238E27FC236}">
                <a16:creationId xmlns:a16="http://schemas.microsoft.com/office/drawing/2014/main" xmlns="" id="{9F835A99-04AC-494A-A572-AFE8413CC93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0" y="2936831"/>
            <a:ext cx="159741" cy="552996"/>
          </a:xfrm>
          <a:custGeom>
            <a:avLst/>
            <a:gdLst>
              <a:gd name="connsiteX0" fmla="*/ 159741 w 159741"/>
              <a:gd name="connsiteY0" fmla="*/ 0 h 552996"/>
              <a:gd name="connsiteX1" fmla="*/ 159741 w 159741"/>
              <a:gd name="connsiteY1" fmla="*/ 552996 h 552996"/>
              <a:gd name="connsiteX2" fmla="*/ 141849 w 159741"/>
              <a:gd name="connsiteY2" fmla="*/ 543285 h 552996"/>
              <a:gd name="connsiteX3" fmla="*/ 0 w 159741"/>
              <a:gd name="connsiteY3" fmla="*/ 276498 h 552996"/>
              <a:gd name="connsiteX4" fmla="*/ 141849 w 159741"/>
              <a:gd name="connsiteY4" fmla="*/ 9711 h 552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741" h="552996">
                <a:moveTo>
                  <a:pt x="159741" y="0"/>
                </a:moveTo>
                <a:lnTo>
                  <a:pt x="159741" y="552996"/>
                </a:lnTo>
                <a:lnTo>
                  <a:pt x="141849" y="543285"/>
                </a:lnTo>
                <a:cubicBezTo>
                  <a:pt x="56268" y="485467"/>
                  <a:pt x="0" y="387554"/>
                  <a:pt x="0" y="276498"/>
                </a:cubicBezTo>
                <a:cubicBezTo>
                  <a:pt x="0" y="165443"/>
                  <a:pt x="56268" y="67529"/>
                  <a:pt x="141849" y="9711"/>
                </a:cubicBezTo>
                <a:close/>
              </a:path>
            </a:pathLst>
          </a:custGeom>
          <a:solidFill>
            <a:schemeClr val="accent4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CF8AF06-3CBF-406D-B42C-8D4957114E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27331" y="1500385"/>
            <a:ext cx="6475463" cy="4209845"/>
          </a:xfrm>
        </p:spPr>
        <p:txBody>
          <a:bodyPr anchor="t">
            <a:normAutofit/>
          </a:bodyPr>
          <a:lstStyle/>
          <a:p>
            <a:pPr marL="0" indent="0" algn="just">
              <a:buNone/>
            </a:pPr>
            <a:r>
              <a:rPr lang="en-US" b="1" dirty="0"/>
              <a:t>Communication</a:t>
            </a:r>
            <a:r>
              <a:rPr lang="en-US" dirty="0"/>
              <a:t> and </a:t>
            </a:r>
            <a:r>
              <a:rPr lang="en-US" b="1" dirty="0"/>
              <a:t>Socialization</a:t>
            </a:r>
            <a:r>
              <a:rPr lang="en-US" dirty="0"/>
              <a:t> is a person's awareness and ability to understand the intentions of others and express their own intentions meaningfully and appropriately by interacting with others in their environment.</a:t>
            </a:r>
          </a:p>
        </p:txBody>
      </p:sp>
      <p:sp>
        <p:nvSpPr>
          <p:cNvPr id="27" name="Freeform: Shape 17">
            <a:extLst>
              <a:ext uri="{FF2B5EF4-FFF2-40B4-BE49-F238E27FC236}">
                <a16:creationId xmlns:a16="http://schemas.microsoft.com/office/drawing/2014/main" xmlns="" id="{7B786209-1B0B-4CA9-9BDD-F7327066A84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0" y="5835649"/>
            <a:ext cx="1548180" cy="1022351"/>
          </a:xfrm>
          <a:custGeom>
            <a:avLst/>
            <a:gdLst>
              <a:gd name="connsiteX0" fmla="*/ 61913 w 1548180"/>
              <a:gd name="connsiteY0" fmla="*/ 0 h 1022351"/>
              <a:gd name="connsiteX1" fmla="*/ 1548180 w 1548180"/>
              <a:gd name="connsiteY1" fmla="*/ 0 h 1022351"/>
              <a:gd name="connsiteX2" fmla="*/ 1548180 w 1548180"/>
              <a:gd name="connsiteY2" fmla="*/ 123825 h 1022351"/>
              <a:gd name="connsiteX3" fmla="*/ 123825 w 1548180"/>
              <a:gd name="connsiteY3" fmla="*/ 123825 h 1022351"/>
              <a:gd name="connsiteX4" fmla="*/ 123825 w 1548180"/>
              <a:gd name="connsiteY4" fmla="*/ 1022351 h 1022351"/>
              <a:gd name="connsiteX5" fmla="*/ 0 w 1548180"/>
              <a:gd name="connsiteY5" fmla="*/ 1022351 h 1022351"/>
              <a:gd name="connsiteX6" fmla="*/ 0 w 1548180"/>
              <a:gd name="connsiteY6" fmla="*/ 61913 h 1022351"/>
              <a:gd name="connsiteX7" fmla="*/ 61913 w 1548180"/>
              <a:gd name="connsiteY7" fmla="*/ 0 h 1022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48180" h="1022351">
                <a:moveTo>
                  <a:pt x="61913" y="0"/>
                </a:moveTo>
                <a:lnTo>
                  <a:pt x="1548180" y="0"/>
                </a:lnTo>
                <a:lnTo>
                  <a:pt x="1548180" y="123825"/>
                </a:lnTo>
                <a:lnTo>
                  <a:pt x="123825" y="123825"/>
                </a:lnTo>
                <a:lnTo>
                  <a:pt x="123825" y="1022351"/>
                </a:lnTo>
                <a:lnTo>
                  <a:pt x="0" y="1022351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xmlns="" id="{2D2964BB-484D-45AE-AD66-D407D062965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3405056" y="5717905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xmlns="" id="{6691AC69-A76E-4DAB-B565-468B6B87ACF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4132972" y="6258755"/>
            <a:ext cx="1565940" cy="599245"/>
          </a:xfrm>
          <a:custGeom>
            <a:avLst/>
            <a:gdLst>
              <a:gd name="connsiteX0" fmla="*/ 782970 w 1565940"/>
              <a:gd name="connsiteY0" fmla="*/ 0 h 599245"/>
              <a:gd name="connsiteX1" fmla="*/ 1528042 w 1565940"/>
              <a:gd name="connsiteY1" fmla="*/ 480469 h 599245"/>
              <a:gd name="connsiteX2" fmla="*/ 1565940 w 1565940"/>
              <a:gd name="connsiteY2" fmla="*/ 599245 h 599245"/>
              <a:gd name="connsiteX3" fmla="*/ 0 w 1565940"/>
              <a:gd name="connsiteY3" fmla="*/ 599245 h 599245"/>
              <a:gd name="connsiteX4" fmla="*/ 37898 w 1565940"/>
              <a:gd name="connsiteY4" fmla="*/ 480469 h 599245"/>
              <a:gd name="connsiteX5" fmla="*/ 782970 w 1565940"/>
              <a:gd name="connsiteY5" fmla="*/ 0 h 599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65940" h="599245">
                <a:moveTo>
                  <a:pt x="782970" y="0"/>
                </a:moveTo>
                <a:cubicBezTo>
                  <a:pt x="1117910" y="0"/>
                  <a:pt x="1405287" y="198118"/>
                  <a:pt x="1528042" y="480469"/>
                </a:cubicBezTo>
                <a:lnTo>
                  <a:pt x="1565940" y="599245"/>
                </a:lnTo>
                <a:lnTo>
                  <a:pt x="0" y="599245"/>
                </a:lnTo>
                <a:lnTo>
                  <a:pt x="37898" y="480469"/>
                </a:lnTo>
                <a:cubicBezTo>
                  <a:pt x="160653" y="198118"/>
                  <a:pt x="448030" y="0"/>
                  <a:pt x="78297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39460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FFE2FE29-1120-4FE4-9FDA-311CBA66F43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DDD926EC-6F88-4D89-9AED-1C4C1AC00E2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43125" y="2"/>
            <a:ext cx="4688632" cy="685799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A210685A-6235-45A7-850D-A6F555466EF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858226" y="926649"/>
            <a:ext cx="4415290" cy="506653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xmlns="" id="{13BE3671-0C43-4D05-A267-3400AD091C7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723679" y="3758184"/>
            <a:ext cx="2139190" cy="2373963"/>
            <a:chOff x="723679" y="3758184"/>
            <a:chExt cx="2139190" cy="2373963"/>
          </a:xfrm>
        </p:grpSpPr>
        <p:sp>
          <p:nvSpPr>
            <p:cNvPr id="15" name="Rectangle 66">
              <a:extLst>
                <a:ext uri="{FF2B5EF4-FFF2-40B4-BE49-F238E27FC236}">
                  <a16:creationId xmlns:a16="http://schemas.microsoft.com/office/drawing/2014/main" xmlns="" id="{4284BA9C-01AC-48B3-8010-804869A07A5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 rot="5400000">
              <a:off x="722376" y="46051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66">
              <a:extLst>
                <a:ext uri="{FF2B5EF4-FFF2-40B4-BE49-F238E27FC236}">
                  <a16:creationId xmlns:a16="http://schemas.microsoft.com/office/drawing/2014/main" xmlns="" id="{3E232F3A-24DA-47FC-A6E7-8347EA07AE2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 rot="5400000">
              <a:off x="722376" y="44630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66">
              <a:extLst>
                <a:ext uri="{FF2B5EF4-FFF2-40B4-BE49-F238E27FC236}">
                  <a16:creationId xmlns:a16="http://schemas.microsoft.com/office/drawing/2014/main" xmlns="" id="{2B7D041A-D364-4BF2-9F8A-0294D091820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 rot="5400000">
              <a:off x="722376" y="43209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66">
              <a:extLst>
                <a:ext uri="{FF2B5EF4-FFF2-40B4-BE49-F238E27FC236}">
                  <a16:creationId xmlns:a16="http://schemas.microsoft.com/office/drawing/2014/main" xmlns="" id="{1CB5A6AE-FC55-4655-AE45-5E9A3F32882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 rot="5400000">
              <a:off x="722376" y="488940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66">
              <a:extLst>
                <a:ext uri="{FF2B5EF4-FFF2-40B4-BE49-F238E27FC236}">
                  <a16:creationId xmlns:a16="http://schemas.microsoft.com/office/drawing/2014/main" xmlns="" id="{500BEBAD-632B-4E00-AD16-C6A03CD11AA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 rot="5400000">
              <a:off x="722376" y="47472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66">
              <a:extLst>
                <a:ext uri="{FF2B5EF4-FFF2-40B4-BE49-F238E27FC236}">
                  <a16:creationId xmlns:a16="http://schemas.microsoft.com/office/drawing/2014/main" xmlns="" id="{29BEDA70-8722-46C0-A1EB-8CDFEE5920D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 rot="5400000">
              <a:off x="722376" y="417111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62">
              <a:extLst>
                <a:ext uri="{FF2B5EF4-FFF2-40B4-BE49-F238E27FC236}">
                  <a16:creationId xmlns:a16="http://schemas.microsoft.com/office/drawing/2014/main" xmlns="" id="{3979BE25-E2B2-4CF8-85A1-65AD3E0CF1E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 rot="5400000">
              <a:off x="722376" y="5174955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59">
              <a:extLst>
                <a:ext uri="{FF2B5EF4-FFF2-40B4-BE49-F238E27FC236}">
                  <a16:creationId xmlns:a16="http://schemas.microsoft.com/office/drawing/2014/main" xmlns="" id="{2C9FF4D0-2F5C-4E54-AC5A-58A6169BA89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 rot="5400000">
              <a:off x="722376" y="5028415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64">
              <a:extLst>
                <a:ext uri="{FF2B5EF4-FFF2-40B4-BE49-F238E27FC236}">
                  <a16:creationId xmlns:a16="http://schemas.microsoft.com/office/drawing/2014/main" xmlns="" id="{B94E4ABC-1B44-4E4D-9065-F67D887D75C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 rot="5400000">
              <a:off x="722376" y="375948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62">
              <a:extLst>
                <a:ext uri="{FF2B5EF4-FFF2-40B4-BE49-F238E27FC236}">
                  <a16:creationId xmlns:a16="http://schemas.microsoft.com/office/drawing/2014/main" xmlns="" id="{FDDFF3EB-39A2-4D3F-AD9F-0CF4409EA1A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 rot="5400000">
              <a:off x="722376" y="389627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59">
              <a:extLst>
                <a:ext uri="{FF2B5EF4-FFF2-40B4-BE49-F238E27FC236}">
                  <a16:creationId xmlns:a16="http://schemas.microsoft.com/office/drawing/2014/main" xmlns="" id="{DB732EBE-ED01-4374-8D0C-8AF6E5A5B37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 rot="5400000">
              <a:off x="722376" y="404333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62">
              <a:extLst>
                <a:ext uri="{FF2B5EF4-FFF2-40B4-BE49-F238E27FC236}">
                  <a16:creationId xmlns:a16="http://schemas.microsoft.com/office/drawing/2014/main" xmlns="" id="{D22DDEF5-6AF3-4D7C-BC62-4409D396B0A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 rot="5400000">
              <a:off x="722376" y="5326915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62">
              <a:extLst>
                <a:ext uri="{FF2B5EF4-FFF2-40B4-BE49-F238E27FC236}">
                  <a16:creationId xmlns:a16="http://schemas.microsoft.com/office/drawing/2014/main" xmlns="" id="{C376CD22-707A-45BF-B1E0-3F62124A53A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 rot="5400000">
              <a:off x="722376" y="54743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62">
              <a:extLst>
                <a:ext uri="{FF2B5EF4-FFF2-40B4-BE49-F238E27FC236}">
                  <a16:creationId xmlns:a16="http://schemas.microsoft.com/office/drawing/2014/main" xmlns="" id="{77D3C970-47FF-4506-B61A-DCAA6328914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 rot="5400000">
              <a:off x="722376" y="576539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59">
              <a:extLst>
                <a:ext uri="{FF2B5EF4-FFF2-40B4-BE49-F238E27FC236}">
                  <a16:creationId xmlns:a16="http://schemas.microsoft.com/office/drawing/2014/main" xmlns="" id="{3D0163D1-030C-49AE-83F7-8B6F17D3FB2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 rot="5400000">
              <a:off x="722376" y="561885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2">
              <a:extLst>
                <a:ext uri="{FF2B5EF4-FFF2-40B4-BE49-F238E27FC236}">
                  <a16:creationId xmlns:a16="http://schemas.microsoft.com/office/drawing/2014/main" xmlns="" id="{68397BEB-F2C5-49D6-8F17-BC81796ACD1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 rot="5400000">
              <a:off x="1791041" y="607161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59">
              <a:extLst>
                <a:ext uri="{FF2B5EF4-FFF2-40B4-BE49-F238E27FC236}">
                  <a16:creationId xmlns:a16="http://schemas.microsoft.com/office/drawing/2014/main" xmlns="" id="{8C1B7012-AA7A-4E78-965E-ABD7EC33706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 rot="5400000">
              <a:off x="1614536" y="607161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62">
              <a:extLst>
                <a:ext uri="{FF2B5EF4-FFF2-40B4-BE49-F238E27FC236}">
                  <a16:creationId xmlns:a16="http://schemas.microsoft.com/office/drawing/2014/main" xmlns="" id="{ADA7F354-F3A6-49A0-AF9C-EC69C2A31F8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 rot="5400000">
              <a:off x="1438030" y="607161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64">
              <a:extLst>
                <a:ext uri="{FF2B5EF4-FFF2-40B4-BE49-F238E27FC236}">
                  <a16:creationId xmlns:a16="http://schemas.microsoft.com/office/drawing/2014/main" xmlns="" id="{82531391-74CB-4FBD-97B7-D73D91C44F2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 rot="5400000">
              <a:off x="1261525" y="607161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66">
              <a:extLst>
                <a:ext uri="{FF2B5EF4-FFF2-40B4-BE49-F238E27FC236}">
                  <a16:creationId xmlns:a16="http://schemas.microsoft.com/office/drawing/2014/main" xmlns="" id="{3CD46824-FF3A-460F-8F13-1B2A420A105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 rot="5400000">
              <a:off x="1085019" y="607161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64">
              <a:extLst>
                <a:ext uri="{FF2B5EF4-FFF2-40B4-BE49-F238E27FC236}">
                  <a16:creationId xmlns:a16="http://schemas.microsoft.com/office/drawing/2014/main" xmlns="" id="{15EE979E-5456-4D5F-83BF-158EB8B24E5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 rot="5400000">
              <a:off x="2129443" y="607161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66">
              <a:extLst>
                <a:ext uri="{FF2B5EF4-FFF2-40B4-BE49-F238E27FC236}">
                  <a16:creationId xmlns:a16="http://schemas.microsoft.com/office/drawing/2014/main" xmlns="" id="{B5123B19-3717-4BC1-B7CE-C6727099C08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 rot="5400000">
              <a:off x="1952937" y="607161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59">
              <a:extLst>
                <a:ext uri="{FF2B5EF4-FFF2-40B4-BE49-F238E27FC236}">
                  <a16:creationId xmlns:a16="http://schemas.microsoft.com/office/drawing/2014/main" xmlns="" id="{25F3BA9E-DEA1-4368-A4BE-FB9C9C35066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 rot="5400000">
              <a:off x="904256" y="607161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62">
              <a:extLst>
                <a:ext uri="{FF2B5EF4-FFF2-40B4-BE49-F238E27FC236}">
                  <a16:creationId xmlns:a16="http://schemas.microsoft.com/office/drawing/2014/main" xmlns="" id="{0EFD15C2-3CE6-43C9-AA85-2000C0A69A0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 rot="5400000">
              <a:off x="722376" y="591735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2">
              <a:extLst>
                <a:ext uri="{FF2B5EF4-FFF2-40B4-BE49-F238E27FC236}">
                  <a16:creationId xmlns:a16="http://schemas.microsoft.com/office/drawing/2014/main" xmlns="" id="{A7D19408-5ACA-46A3-8FC7-0A2B511B206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 rot="5400000">
              <a:off x="2463937" y="607161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59">
              <a:extLst>
                <a:ext uri="{FF2B5EF4-FFF2-40B4-BE49-F238E27FC236}">
                  <a16:creationId xmlns:a16="http://schemas.microsoft.com/office/drawing/2014/main" xmlns="" id="{C39A546E-F35B-4AF5-9F7E-F7CC78DDE28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 rot="5400000">
              <a:off x="2287432" y="607161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ectangle 64">
              <a:extLst>
                <a:ext uri="{FF2B5EF4-FFF2-40B4-BE49-F238E27FC236}">
                  <a16:creationId xmlns:a16="http://schemas.microsoft.com/office/drawing/2014/main" xmlns="" id="{4C051F4E-E13F-4468-BCAB-379380355AD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 rot="5400000">
              <a:off x="2802339" y="607161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ctangle 66">
              <a:extLst>
                <a:ext uri="{FF2B5EF4-FFF2-40B4-BE49-F238E27FC236}">
                  <a16:creationId xmlns:a16="http://schemas.microsoft.com/office/drawing/2014/main" xmlns="" id="{99A94C11-96BF-4E23-9B0F-CCCF0E69066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 rot="5400000">
              <a:off x="2625833" y="607161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ectangle 2">
              <a:extLst>
                <a:ext uri="{FF2B5EF4-FFF2-40B4-BE49-F238E27FC236}">
                  <a16:creationId xmlns:a16="http://schemas.microsoft.com/office/drawing/2014/main" xmlns="" id="{2C253E13-7D4F-4651-B26F-C9A39842615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 rot="5400000">
              <a:off x="1787456" y="607161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ectangle 59">
              <a:extLst>
                <a:ext uri="{FF2B5EF4-FFF2-40B4-BE49-F238E27FC236}">
                  <a16:creationId xmlns:a16="http://schemas.microsoft.com/office/drawing/2014/main" xmlns="" id="{6C607944-C3DA-49D0-B76C-ECF13B2E8D0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 rot="5400000">
              <a:off x="1610951" y="607161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Rectangle 62">
              <a:extLst>
                <a:ext uri="{FF2B5EF4-FFF2-40B4-BE49-F238E27FC236}">
                  <a16:creationId xmlns:a16="http://schemas.microsoft.com/office/drawing/2014/main" xmlns="" id="{A044E8D2-BE36-4B3B-BF61-A4ED4D63719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 rot="5400000">
              <a:off x="1434445" y="607161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ectangle 64">
              <a:extLst>
                <a:ext uri="{FF2B5EF4-FFF2-40B4-BE49-F238E27FC236}">
                  <a16:creationId xmlns:a16="http://schemas.microsoft.com/office/drawing/2014/main" xmlns="" id="{08C4C63A-4388-4C37-9D9C-5C1F9925C0E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 rot="5400000">
              <a:off x="1257940" y="607161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ectangle 66">
              <a:extLst>
                <a:ext uri="{FF2B5EF4-FFF2-40B4-BE49-F238E27FC236}">
                  <a16:creationId xmlns:a16="http://schemas.microsoft.com/office/drawing/2014/main" xmlns="" id="{14866A3A-FA92-4434-98E9-418FEC9B186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 rot="5400000">
              <a:off x="1081434" y="607161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Rectangle 64">
              <a:extLst>
                <a:ext uri="{FF2B5EF4-FFF2-40B4-BE49-F238E27FC236}">
                  <a16:creationId xmlns:a16="http://schemas.microsoft.com/office/drawing/2014/main" xmlns="" id="{AF97CA9B-731E-47BF-B724-E6CD2C91508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 rot="5400000">
              <a:off x="2125858" y="607161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Rectangle 66">
              <a:extLst>
                <a:ext uri="{FF2B5EF4-FFF2-40B4-BE49-F238E27FC236}">
                  <a16:creationId xmlns:a16="http://schemas.microsoft.com/office/drawing/2014/main" xmlns="" id="{B9B7DB1A-1165-4D7C-95DC-D710F20E9D4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 rot="5400000">
              <a:off x="1949352" y="607161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Rectangle 59">
              <a:extLst>
                <a:ext uri="{FF2B5EF4-FFF2-40B4-BE49-F238E27FC236}">
                  <a16:creationId xmlns:a16="http://schemas.microsoft.com/office/drawing/2014/main" xmlns="" id="{737B22B9-9D11-4F36-9B12-FB41FBA4E14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 rot="5400000">
              <a:off x="900671" y="607161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Rectangle 62">
              <a:extLst>
                <a:ext uri="{FF2B5EF4-FFF2-40B4-BE49-F238E27FC236}">
                  <a16:creationId xmlns:a16="http://schemas.microsoft.com/office/drawing/2014/main" xmlns="" id="{FBCEABA9-0D42-4E75-BBFB-8374262E885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 rot="5400000">
              <a:off x="722376" y="607161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Rectangle 2">
              <a:extLst>
                <a:ext uri="{FF2B5EF4-FFF2-40B4-BE49-F238E27FC236}">
                  <a16:creationId xmlns:a16="http://schemas.microsoft.com/office/drawing/2014/main" xmlns="" id="{66428691-A429-4D5E-AE96-E43B6F0E2DE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 rot="5400000">
              <a:off x="2460352" y="607161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Rectangle 59">
              <a:extLst>
                <a:ext uri="{FF2B5EF4-FFF2-40B4-BE49-F238E27FC236}">
                  <a16:creationId xmlns:a16="http://schemas.microsoft.com/office/drawing/2014/main" xmlns="" id="{5BCC330F-9915-4B86-97E9-BA49CBFEC09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 rot="5400000">
              <a:off x="2283847" y="607161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Rectangle 64">
              <a:extLst>
                <a:ext uri="{FF2B5EF4-FFF2-40B4-BE49-F238E27FC236}">
                  <a16:creationId xmlns:a16="http://schemas.microsoft.com/office/drawing/2014/main" xmlns="" id="{9A1A7FCA-8137-4FF0-9940-FB481BFD270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 rot="5400000">
              <a:off x="2798754" y="607161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Rectangle 66">
              <a:extLst>
                <a:ext uri="{FF2B5EF4-FFF2-40B4-BE49-F238E27FC236}">
                  <a16:creationId xmlns:a16="http://schemas.microsoft.com/office/drawing/2014/main" xmlns="" id="{3A9167A0-5576-4F2F-B5FE-4311865978D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 rot="5400000">
              <a:off x="2622248" y="607161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043EB5FD-9E64-47AB-9C8A-DAFC9D8853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965" y="1321743"/>
            <a:ext cx="3787482" cy="4277890"/>
          </a:xfrm>
        </p:spPr>
        <p:txBody>
          <a:bodyPr anchor="ctr"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Conflict and Communication in Organizations</a:t>
            </a:r>
          </a:p>
        </p:txBody>
      </p:sp>
      <p:grpSp>
        <p:nvGrpSpPr>
          <p:cNvPr id="57" name="Group 56">
            <a:extLst>
              <a:ext uri="{FF2B5EF4-FFF2-40B4-BE49-F238E27FC236}">
                <a16:creationId xmlns:a16="http://schemas.microsoft.com/office/drawing/2014/main" xmlns="" id="{283F107F-9294-4679-B247-91D8556A6EF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11873418" y="44817"/>
            <a:ext cx="233303" cy="772404"/>
            <a:chOff x="11873418" y="44817"/>
            <a:chExt cx="233303" cy="772404"/>
          </a:xfrm>
        </p:grpSpPr>
        <p:sp>
          <p:nvSpPr>
            <p:cNvPr id="58" name="Rectangle 64">
              <a:extLst>
                <a:ext uri="{FF2B5EF4-FFF2-40B4-BE49-F238E27FC236}">
                  <a16:creationId xmlns:a16="http://schemas.microsoft.com/office/drawing/2014/main" xmlns="" id="{20F93971-D547-4C36-A076-D5724999443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 rot="5400000">
              <a:off x="12043605" y="461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Rectangle 66">
              <a:extLst>
                <a:ext uri="{FF2B5EF4-FFF2-40B4-BE49-F238E27FC236}">
                  <a16:creationId xmlns:a16="http://schemas.microsoft.com/office/drawing/2014/main" xmlns="" id="{012A36A9-DFAE-4F57-9711-172E65EDA30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 rot="5400000">
              <a:off x="11872115" y="4612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Rectangle 64">
              <a:extLst>
                <a:ext uri="{FF2B5EF4-FFF2-40B4-BE49-F238E27FC236}">
                  <a16:creationId xmlns:a16="http://schemas.microsoft.com/office/drawing/2014/main" xmlns="" id="{8B6B96C8-D832-4071-A5D2-1F11CBF9F0F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 rot="5400000">
              <a:off x="12046191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Rectangle 66">
              <a:extLst>
                <a:ext uri="{FF2B5EF4-FFF2-40B4-BE49-F238E27FC236}">
                  <a16:creationId xmlns:a16="http://schemas.microsoft.com/office/drawing/2014/main" xmlns="" id="{0FF1DEB5-31F1-464D-BDB3-EFE620642A9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 rot="5400000">
              <a:off x="11872455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Rectangle 64">
              <a:extLst>
                <a:ext uri="{FF2B5EF4-FFF2-40B4-BE49-F238E27FC236}">
                  <a16:creationId xmlns:a16="http://schemas.microsoft.com/office/drawing/2014/main" xmlns="" id="{96B80410-DC2C-4DFC-B52E-CC5E6788BF5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 rot="5400000">
              <a:off x="12046191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Rectangle 66">
              <a:extLst>
                <a:ext uri="{FF2B5EF4-FFF2-40B4-BE49-F238E27FC236}">
                  <a16:creationId xmlns:a16="http://schemas.microsoft.com/office/drawing/2014/main" xmlns="" id="{9CE51CA3-95B8-44B4-B784-CE35A844D77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 rot="5400000">
              <a:off x="11872455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Rectangle 64">
              <a:extLst>
                <a:ext uri="{FF2B5EF4-FFF2-40B4-BE49-F238E27FC236}">
                  <a16:creationId xmlns:a16="http://schemas.microsoft.com/office/drawing/2014/main" xmlns="" id="{FA1EB8B0-6221-4A35-A5F2-46E9A78CBD9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 rot="5400000">
              <a:off x="12046191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Rectangle 66">
              <a:extLst>
                <a:ext uri="{FF2B5EF4-FFF2-40B4-BE49-F238E27FC236}">
                  <a16:creationId xmlns:a16="http://schemas.microsoft.com/office/drawing/2014/main" xmlns="" id="{FDA530E1-5E88-4861-8642-F5B6A715BF3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 rot="5400000">
              <a:off x="11872455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Rectangle 64">
              <a:extLst>
                <a:ext uri="{FF2B5EF4-FFF2-40B4-BE49-F238E27FC236}">
                  <a16:creationId xmlns:a16="http://schemas.microsoft.com/office/drawing/2014/main" xmlns="" id="{854D2927-5C3A-424C-B30D-6048719C887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 rot="5400000">
              <a:off x="12046191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Rectangle 66">
              <a:extLst>
                <a:ext uri="{FF2B5EF4-FFF2-40B4-BE49-F238E27FC236}">
                  <a16:creationId xmlns:a16="http://schemas.microsoft.com/office/drawing/2014/main" xmlns="" id="{9B9A782D-CE07-499E-81BB-3F6D2E7EF00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 rot="5400000">
              <a:off x="11872455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Rectangle 64">
              <a:extLst>
                <a:ext uri="{FF2B5EF4-FFF2-40B4-BE49-F238E27FC236}">
                  <a16:creationId xmlns:a16="http://schemas.microsoft.com/office/drawing/2014/main" xmlns="" id="{BDEBE12E-1915-4596-A0A7-9C61CAF8289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 rot="5400000">
              <a:off x="12046191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Rectangle 66">
              <a:extLst>
                <a:ext uri="{FF2B5EF4-FFF2-40B4-BE49-F238E27FC236}">
                  <a16:creationId xmlns:a16="http://schemas.microsoft.com/office/drawing/2014/main" xmlns="" id="{4FBDEF84-1447-47C6-998D-A35B78E0C56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 rot="5400000">
              <a:off x="11872455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FA4EEEF-C10C-413A-9FAF-441CBEE3D9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48835" y="1188719"/>
            <a:ext cx="6400040" cy="4804465"/>
          </a:xfrm>
        </p:spPr>
        <p:txBody>
          <a:bodyPr anchor="ctr">
            <a:normAutofit/>
          </a:bodyPr>
          <a:lstStyle/>
          <a:p>
            <a:pPr algn="just"/>
            <a:r>
              <a:rPr lang="en-US" b="1" dirty="0"/>
              <a:t>Communications</a:t>
            </a:r>
            <a:r>
              <a:rPr lang="en-US" dirty="0"/>
              <a:t> is important in solving </a:t>
            </a:r>
            <a:r>
              <a:rPr lang="en-US" b="1" dirty="0"/>
              <a:t>conflicts</a:t>
            </a:r>
            <a:r>
              <a:rPr lang="en-US" dirty="0"/>
              <a:t> because it can increase understanding and reduce the risk of jumping to conclusions or making generalizations. </a:t>
            </a:r>
          </a:p>
          <a:p>
            <a:pPr algn="just"/>
            <a:r>
              <a:rPr lang="en-US" dirty="0"/>
              <a:t>It is important to understand first the sources of most </a:t>
            </a:r>
            <a:r>
              <a:rPr lang="en-US" b="1" dirty="0"/>
              <a:t>conflict</a:t>
            </a:r>
            <a:r>
              <a:rPr lang="en-US" dirty="0"/>
              <a:t> situations.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8870790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xmlns="" id="{1CD81A2A-6ED4-4EF4-A14C-912D31E1480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31397DC5-2FBB-4E1E-AAEC-1E837546E6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5440892" cy="1325563"/>
          </a:xfrm>
        </p:spPr>
        <p:txBody>
          <a:bodyPr>
            <a:normAutofit/>
          </a:bodyPr>
          <a:lstStyle/>
          <a:p>
            <a:r>
              <a:rPr lang="en-US" sz="2800" b="1" dirty="0">
                <a:solidFill>
                  <a:srgbClr val="C00000"/>
                </a:solidFill>
              </a:rPr>
              <a:t>FUNCTIONS OF ORGANIZATIONAL COMMUNICATION FOR LEADERS</a:t>
            </a:r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xmlns="" id="{1661932C-CA15-4E17-B115-FAE7CBEE478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0198657" y="1"/>
            <a:ext cx="1155142" cy="625027"/>
          </a:xfrm>
          <a:custGeom>
            <a:avLst/>
            <a:gdLst>
              <a:gd name="connsiteX0" fmla="*/ 4784 w 1155142"/>
              <a:gd name="connsiteY0" fmla="*/ 0 h 625027"/>
              <a:gd name="connsiteX1" fmla="*/ 1150358 w 1155142"/>
              <a:gd name="connsiteY1" fmla="*/ 0 h 625027"/>
              <a:gd name="connsiteX2" fmla="*/ 1155142 w 1155142"/>
              <a:gd name="connsiteY2" fmla="*/ 47456 h 625027"/>
              <a:gd name="connsiteX3" fmla="*/ 577571 w 1155142"/>
              <a:gd name="connsiteY3" fmla="*/ 625027 h 625027"/>
              <a:gd name="connsiteX4" fmla="*/ 0 w 1155142"/>
              <a:gd name="connsiteY4" fmla="*/ 47456 h 6250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625027">
                <a:moveTo>
                  <a:pt x="4784" y="0"/>
                </a:moveTo>
                <a:lnTo>
                  <a:pt x="1150358" y="0"/>
                </a:lnTo>
                <a:lnTo>
                  <a:pt x="1155142" y="47456"/>
                </a:lnTo>
                <a:cubicBezTo>
                  <a:pt x="1155142" y="366440"/>
                  <a:pt x="896555" y="625027"/>
                  <a:pt x="577571" y="625027"/>
                </a:cubicBezTo>
                <a:cubicBezTo>
                  <a:pt x="258587" y="625027"/>
                  <a:pt x="0" y="366440"/>
                  <a:pt x="0" y="47456"/>
                </a:cubicBezTo>
                <a:close/>
              </a:path>
            </a:pathLst>
          </a:custGeom>
          <a:solidFill>
            <a:schemeClr val="accent5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6CAF2B5-6F91-4878-A9B1-C39C16C514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5806" y="2175756"/>
            <a:ext cx="5947790" cy="4351338"/>
          </a:xfrm>
        </p:spPr>
        <p:txBody>
          <a:bodyPr>
            <a:normAutofit/>
          </a:bodyPr>
          <a:lstStyle/>
          <a:p>
            <a:r>
              <a:rPr lang="en-US" dirty="0"/>
              <a:t>Provide </a:t>
            </a:r>
            <a:r>
              <a:rPr lang="en-US" dirty="0">
                <a:solidFill>
                  <a:srgbClr val="FF0000"/>
                </a:solidFill>
              </a:rPr>
              <a:t>knowledge </a:t>
            </a:r>
          </a:p>
          <a:p>
            <a:endParaRPr lang="en-US" dirty="0"/>
          </a:p>
          <a:p>
            <a:r>
              <a:rPr lang="en-US" dirty="0">
                <a:solidFill>
                  <a:srgbClr val="FF0000"/>
                </a:solidFill>
              </a:rPr>
              <a:t>Motivate</a:t>
            </a:r>
            <a:r>
              <a:rPr lang="en-US" dirty="0"/>
              <a:t> organizational members </a:t>
            </a:r>
          </a:p>
          <a:p>
            <a:endParaRPr lang="en-US" dirty="0"/>
          </a:p>
          <a:p>
            <a:r>
              <a:rPr lang="en-US" dirty="0">
                <a:solidFill>
                  <a:srgbClr val="FF0000"/>
                </a:solidFill>
              </a:rPr>
              <a:t>Controlling and coordinating </a:t>
            </a:r>
            <a:r>
              <a:rPr lang="en-US" dirty="0"/>
              <a:t>individual efforts</a:t>
            </a:r>
          </a:p>
          <a:p>
            <a:endParaRPr lang="en-US" dirty="0"/>
          </a:p>
          <a:p>
            <a:r>
              <a:rPr lang="en-US" dirty="0"/>
              <a:t> Expressing </a:t>
            </a:r>
            <a:r>
              <a:rPr lang="en-US" dirty="0">
                <a:solidFill>
                  <a:srgbClr val="FF0000"/>
                </a:solidFill>
              </a:rPr>
              <a:t>feelings</a:t>
            </a:r>
            <a:r>
              <a:rPr lang="en-US" dirty="0"/>
              <a:t> and emotions </a:t>
            </a: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xmlns="" id="{8590ADD5-9383-4D3D-9047-3DA2593CCB5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808185" y="3423959"/>
            <a:ext cx="540822" cy="540822"/>
          </a:xfrm>
          <a:prstGeom prst="ellipse">
            <a:avLst/>
          </a:prstGeom>
          <a:noFill/>
          <a:ln w="1270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Graphic 6" descr="Head with Gears">
            <a:extLst>
              <a:ext uri="{FF2B5EF4-FFF2-40B4-BE49-F238E27FC236}">
                <a16:creationId xmlns:a16="http://schemas.microsoft.com/office/drawing/2014/main" xmlns="" id="{BE17C0E1-E0CA-4407-A4DE-0D72D81DAD9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7887184" y="1216485"/>
            <a:ext cx="3781051" cy="3781051"/>
          </a:xfrm>
          <a:custGeom>
            <a:avLst/>
            <a:gdLst/>
            <a:ahLst/>
            <a:cxnLst/>
            <a:rect l="l" t="t" r="r" b="b"/>
            <a:pathLst>
              <a:path w="4114800" h="5712488">
                <a:moveTo>
                  <a:pt x="133155" y="0"/>
                </a:moveTo>
                <a:lnTo>
                  <a:pt x="3981645" y="0"/>
                </a:lnTo>
                <a:cubicBezTo>
                  <a:pt x="4055184" y="0"/>
                  <a:pt x="4114800" y="59616"/>
                  <a:pt x="4114800" y="133155"/>
                </a:cubicBezTo>
                <a:lnTo>
                  <a:pt x="4114800" y="5579333"/>
                </a:lnTo>
                <a:cubicBezTo>
                  <a:pt x="4114800" y="5652872"/>
                  <a:pt x="4055184" y="5712488"/>
                  <a:pt x="3981645" y="5712488"/>
                </a:cubicBezTo>
                <a:lnTo>
                  <a:pt x="133155" y="5712488"/>
                </a:lnTo>
                <a:cubicBezTo>
                  <a:pt x="59616" y="5712488"/>
                  <a:pt x="0" y="5652872"/>
                  <a:pt x="0" y="5579333"/>
                </a:cubicBezTo>
                <a:lnTo>
                  <a:pt x="0" y="133155"/>
                </a:lnTo>
                <a:cubicBezTo>
                  <a:pt x="0" y="59616"/>
                  <a:pt x="59616" y="0"/>
                  <a:pt x="133155" y="0"/>
                </a:cubicBezTo>
                <a:close/>
              </a:path>
            </a:pathLst>
          </a:custGeom>
        </p:spPr>
      </p:pic>
      <p:sp>
        <p:nvSpPr>
          <p:cNvPr id="25" name="Freeform: Shape 24">
            <a:extLst>
              <a:ext uri="{FF2B5EF4-FFF2-40B4-BE49-F238E27FC236}">
                <a16:creationId xmlns:a16="http://schemas.microsoft.com/office/drawing/2014/main" xmlns="" id="{DABE3E45-88CF-45D8-8D40-C773324D93F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749602" y="1"/>
            <a:ext cx="2066948" cy="1621879"/>
          </a:xfrm>
          <a:custGeom>
            <a:avLst/>
            <a:gdLst>
              <a:gd name="connsiteX0" fmla="*/ 0 w 2066948"/>
              <a:gd name="connsiteY0" fmla="*/ 0 h 1621879"/>
              <a:gd name="connsiteX1" fmla="*/ 123825 w 2066948"/>
              <a:gd name="connsiteY1" fmla="*/ 0 h 1621879"/>
              <a:gd name="connsiteX2" fmla="*/ 123825 w 2066948"/>
              <a:gd name="connsiteY2" fmla="*/ 1452620 h 1621879"/>
              <a:gd name="connsiteX3" fmla="*/ 1881378 w 2066948"/>
              <a:gd name="connsiteY3" fmla="*/ 436017 h 1621879"/>
              <a:gd name="connsiteX4" fmla="*/ 1127572 w 2066948"/>
              <a:gd name="connsiteY4" fmla="*/ 0 h 1621879"/>
              <a:gd name="connsiteX5" fmla="*/ 1374887 w 2066948"/>
              <a:gd name="connsiteY5" fmla="*/ 0 h 1621879"/>
              <a:gd name="connsiteX6" fmla="*/ 2035969 w 2066948"/>
              <a:gd name="connsiteY6" fmla="*/ 382391 h 1621879"/>
              <a:gd name="connsiteX7" fmla="*/ 2058648 w 2066948"/>
              <a:gd name="connsiteY7" fmla="*/ 466963 h 1621879"/>
              <a:gd name="connsiteX8" fmla="*/ 2035969 w 2066948"/>
              <a:gd name="connsiteY8" fmla="*/ 489642 h 1621879"/>
              <a:gd name="connsiteX9" fmla="*/ 92869 w 2066948"/>
              <a:gd name="connsiteY9" fmla="*/ 1613592 h 1621879"/>
              <a:gd name="connsiteX10" fmla="*/ 61913 w 2066948"/>
              <a:gd name="connsiteY10" fmla="*/ 1621879 h 1621879"/>
              <a:gd name="connsiteX11" fmla="*/ 0 w 2066948"/>
              <a:gd name="connsiteY11" fmla="*/ 1559967 h 1621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066948" h="1621879">
                <a:moveTo>
                  <a:pt x="0" y="0"/>
                </a:moveTo>
                <a:lnTo>
                  <a:pt x="123825" y="0"/>
                </a:lnTo>
                <a:lnTo>
                  <a:pt x="123825" y="1452620"/>
                </a:lnTo>
                <a:lnTo>
                  <a:pt x="1881378" y="436017"/>
                </a:lnTo>
                <a:lnTo>
                  <a:pt x="1127572" y="0"/>
                </a:lnTo>
                <a:lnTo>
                  <a:pt x="1374887" y="0"/>
                </a:lnTo>
                <a:lnTo>
                  <a:pt x="2035969" y="382391"/>
                </a:lnTo>
                <a:cubicBezTo>
                  <a:pt x="2065582" y="399479"/>
                  <a:pt x="2075745" y="437340"/>
                  <a:pt x="2058648" y="466963"/>
                </a:cubicBezTo>
                <a:cubicBezTo>
                  <a:pt x="2053219" y="476384"/>
                  <a:pt x="2045389" y="484204"/>
                  <a:pt x="2035969" y="489642"/>
                </a:cubicBezTo>
                <a:lnTo>
                  <a:pt x="92869" y="1613592"/>
                </a:lnTo>
                <a:cubicBezTo>
                  <a:pt x="83458" y="1619031"/>
                  <a:pt x="72780" y="1621889"/>
                  <a:pt x="61913" y="1621879"/>
                </a:cubicBezTo>
                <a:cubicBezTo>
                  <a:pt x="27719" y="1621879"/>
                  <a:pt x="0" y="1594161"/>
                  <a:pt x="0" y="1559967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xmlns="" id="{49CD1692-827B-4C8D-B4A1-134FD04CF45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12138745" y="1027906"/>
            <a:ext cx="0" cy="1597708"/>
          </a:xfrm>
          <a:prstGeom prst="line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Freeform: Shape 28">
            <a:extLst>
              <a:ext uri="{FF2B5EF4-FFF2-40B4-BE49-F238E27FC236}">
                <a16:creationId xmlns:a16="http://schemas.microsoft.com/office/drawing/2014/main" xmlns="" id="{B91ECDA9-56DC-4270-8F33-01C5637B8CE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20463438">
            <a:off x="7456580" y="5166682"/>
            <a:ext cx="1835725" cy="2024785"/>
          </a:xfrm>
          <a:custGeom>
            <a:avLst/>
            <a:gdLst>
              <a:gd name="connsiteX0" fmla="*/ 1801138 w 1835725"/>
              <a:gd name="connsiteY0" fmla="*/ 1622662 h 2024785"/>
              <a:gd name="connsiteX1" fmla="*/ 1835717 w 1835725"/>
              <a:gd name="connsiteY1" fmla="*/ 1680254 h 2024785"/>
              <a:gd name="connsiteX2" fmla="*/ 1812568 w 1835725"/>
              <a:gd name="connsiteY2" fmla="*/ 1877193 h 2024785"/>
              <a:gd name="connsiteX3" fmla="*/ 1776210 w 1835725"/>
              <a:gd name="connsiteY3" fmla="*/ 2024785 h 2024785"/>
              <a:gd name="connsiteX4" fmla="*/ 1655772 w 1835725"/>
              <a:gd name="connsiteY4" fmla="*/ 1983449 h 2024785"/>
              <a:gd name="connsiteX5" fmla="*/ 1687591 w 1835725"/>
              <a:gd name="connsiteY5" fmla="*/ 1854495 h 2024785"/>
              <a:gd name="connsiteX6" fmla="*/ 1708939 w 1835725"/>
              <a:gd name="connsiteY6" fmla="*/ 1673301 h 2024785"/>
              <a:gd name="connsiteX7" fmla="*/ 1778129 w 1835725"/>
              <a:gd name="connsiteY7" fmla="*/ 1615979 h 2024785"/>
              <a:gd name="connsiteX8" fmla="*/ 1801138 w 1835725"/>
              <a:gd name="connsiteY8" fmla="*/ 1622662 h 2024785"/>
              <a:gd name="connsiteX9" fmla="*/ 1585229 w 1835725"/>
              <a:gd name="connsiteY9" fmla="*/ 764759 h 2024785"/>
              <a:gd name="connsiteX10" fmla="*/ 1623024 w 1835725"/>
              <a:gd name="connsiteY10" fmla="*/ 792810 h 2024785"/>
              <a:gd name="connsiteX11" fmla="*/ 1777614 w 1835725"/>
              <a:gd name="connsiteY11" fmla="*/ 1157141 h 2024785"/>
              <a:gd name="connsiteX12" fmla="*/ 1733799 w 1835725"/>
              <a:gd name="connsiteY12" fmla="*/ 1235532 h 2024785"/>
              <a:gd name="connsiteX13" fmla="*/ 1716464 w 1835725"/>
              <a:gd name="connsiteY13" fmla="*/ 1237722 h 2024785"/>
              <a:gd name="connsiteX14" fmla="*/ 1716464 w 1835725"/>
              <a:gd name="connsiteY14" fmla="*/ 1237913 h 2024785"/>
              <a:gd name="connsiteX15" fmla="*/ 1655409 w 1835725"/>
              <a:gd name="connsiteY15" fmla="*/ 1191717 h 2024785"/>
              <a:gd name="connsiteX16" fmla="*/ 1513200 w 1835725"/>
              <a:gd name="connsiteY16" fmla="*/ 856627 h 2024785"/>
              <a:gd name="connsiteX17" fmla="*/ 1538499 w 1835725"/>
              <a:gd name="connsiteY17" fmla="*/ 770415 h 2024785"/>
              <a:gd name="connsiteX18" fmla="*/ 1585229 w 1835725"/>
              <a:gd name="connsiteY18" fmla="*/ 764759 h 2024785"/>
              <a:gd name="connsiteX19" fmla="*/ 477919 w 1835725"/>
              <a:gd name="connsiteY19" fmla="*/ 21437 h 2024785"/>
              <a:gd name="connsiteX20" fmla="*/ 509236 w 1835725"/>
              <a:gd name="connsiteY20" fmla="*/ 84182 h 2024785"/>
              <a:gd name="connsiteX21" fmla="*/ 445829 w 1835725"/>
              <a:gd name="connsiteY21" fmla="*/ 139871 h 2024785"/>
              <a:gd name="connsiteX22" fmla="*/ 437447 w 1835725"/>
              <a:gd name="connsiteY22" fmla="*/ 139395 h 2024785"/>
              <a:gd name="connsiteX23" fmla="*/ 73211 w 1835725"/>
              <a:gd name="connsiteY23" fmla="*/ 137204 h 2024785"/>
              <a:gd name="connsiteX24" fmla="*/ 749 w 1835725"/>
              <a:gd name="connsiteY24" fmla="*/ 84082 h 2024785"/>
              <a:gd name="connsiteX25" fmla="*/ 53871 w 1835725"/>
              <a:gd name="connsiteY25" fmla="*/ 11621 h 2024785"/>
              <a:gd name="connsiteX26" fmla="*/ 58352 w 1835725"/>
              <a:gd name="connsiteY26" fmla="*/ 11093 h 2024785"/>
              <a:gd name="connsiteX27" fmla="*/ 454020 w 1835725"/>
              <a:gd name="connsiteY27" fmla="*/ 13474 h 2024785"/>
              <a:gd name="connsiteX28" fmla="*/ 477919 w 1835725"/>
              <a:gd name="connsiteY28" fmla="*/ 21437 h 2024785"/>
              <a:gd name="connsiteX29" fmla="*/ 957797 w 1835725"/>
              <a:gd name="connsiteY29" fmla="*/ 167970 h 2024785"/>
              <a:gd name="connsiteX30" fmla="*/ 1286982 w 1835725"/>
              <a:gd name="connsiteY30" fmla="*/ 387616 h 2024785"/>
              <a:gd name="connsiteX31" fmla="*/ 1293725 w 1835725"/>
              <a:gd name="connsiteY31" fmla="*/ 477075 h 2024785"/>
              <a:gd name="connsiteX32" fmla="*/ 1245453 w 1835725"/>
              <a:gd name="connsiteY32" fmla="*/ 499154 h 2024785"/>
              <a:gd name="connsiteX33" fmla="*/ 1245167 w 1835725"/>
              <a:gd name="connsiteY33" fmla="*/ 499154 h 2024785"/>
              <a:gd name="connsiteX34" fmla="*/ 1203638 w 1835725"/>
              <a:gd name="connsiteY34" fmla="*/ 484104 h 2024785"/>
              <a:gd name="connsiteX35" fmla="*/ 900647 w 1835725"/>
              <a:gd name="connsiteY35" fmla="*/ 281508 h 2024785"/>
              <a:gd name="connsiteX36" fmla="*/ 872454 w 1835725"/>
              <a:gd name="connsiteY36" fmla="*/ 196164 h 2024785"/>
              <a:gd name="connsiteX37" fmla="*/ 957797 w 1835725"/>
              <a:gd name="connsiteY37" fmla="*/ 167970 h 2024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835725" h="2024785">
                <a:moveTo>
                  <a:pt x="1801138" y="1622662"/>
                </a:moveTo>
                <a:cubicBezTo>
                  <a:pt x="1822105" y="1633400"/>
                  <a:pt x="1836117" y="1655372"/>
                  <a:pt x="1835717" y="1680254"/>
                </a:cubicBezTo>
                <a:cubicBezTo>
                  <a:pt x="1832093" y="1746382"/>
                  <a:pt x="1824354" y="1812154"/>
                  <a:pt x="1812568" y="1877193"/>
                </a:cubicBezTo>
                <a:lnTo>
                  <a:pt x="1776210" y="2024785"/>
                </a:lnTo>
                <a:lnTo>
                  <a:pt x="1655772" y="1983449"/>
                </a:lnTo>
                <a:lnTo>
                  <a:pt x="1687591" y="1854495"/>
                </a:lnTo>
                <a:cubicBezTo>
                  <a:pt x="1698455" y="1794657"/>
                  <a:pt x="1705590" y="1734142"/>
                  <a:pt x="1708939" y="1673301"/>
                </a:cubicBezTo>
                <a:cubicBezTo>
                  <a:pt x="1712216" y="1638363"/>
                  <a:pt x="1743190" y="1612703"/>
                  <a:pt x="1778129" y="1615979"/>
                </a:cubicBezTo>
                <a:cubicBezTo>
                  <a:pt x="1786387" y="1616753"/>
                  <a:pt x="1794149" y="1619084"/>
                  <a:pt x="1801138" y="1622662"/>
                </a:cubicBezTo>
                <a:close/>
                <a:moveTo>
                  <a:pt x="1585229" y="764759"/>
                </a:moveTo>
                <a:cubicBezTo>
                  <a:pt x="1600438" y="768789"/>
                  <a:pt x="1614156" y="778436"/>
                  <a:pt x="1623024" y="792810"/>
                </a:cubicBezTo>
                <a:cubicBezTo>
                  <a:pt x="1689575" y="907319"/>
                  <a:pt x="1741505" y="1029715"/>
                  <a:pt x="1777614" y="1157141"/>
                </a:cubicBezTo>
                <a:cubicBezTo>
                  <a:pt x="1787149" y="1190888"/>
                  <a:pt x="1767537" y="1225969"/>
                  <a:pt x="1733799" y="1235532"/>
                </a:cubicBezTo>
                <a:cubicBezTo>
                  <a:pt x="1728151" y="1237046"/>
                  <a:pt x="1722312" y="1237780"/>
                  <a:pt x="1716464" y="1237722"/>
                </a:cubicBezTo>
                <a:lnTo>
                  <a:pt x="1716464" y="1237913"/>
                </a:lnTo>
                <a:cubicBezTo>
                  <a:pt x="1688070" y="1237913"/>
                  <a:pt x="1663124" y="1219044"/>
                  <a:pt x="1655409" y="1191717"/>
                </a:cubicBezTo>
                <a:cubicBezTo>
                  <a:pt x="1622214" y="1074512"/>
                  <a:pt x="1574437" y="961936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53325" y="762319"/>
                  <a:pt x="1570022" y="760730"/>
                  <a:pt x="1585229" y="764759"/>
                </a:cubicBezTo>
                <a:close/>
                <a:moveTo>
                  <a:pt x="477919" y="21437"/>
                </a:moveTo>
                <a:cubicBezTo>
                  <a:pt x="499341" y="33775"/>
                  <a:pt x="512445" y="58102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89834" y="-4456"/>
                  <a:pt x="322735" y="-3656"/>
                  <a:pt x="454020" y="13474"/>
                </a:cubicBezTo>
                <a:cubicBezTo>
                  <a:pt x="462713" y="14543"/>
                  <a:pt x="470778" y="17324"/>
                  <a:pt x="477919" y="21437"/>
                </a:cubicBezTo>
                <a:close/>
                <a:moveTo>
                  <a:pt x="957797" y="167970"/>
                </a:move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8235" y="164811"/>
                  <a:pt x="926445" y="152188"/>
                  <a:pt x="957797" y="167970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1" name="Freeform: Shape 30">
            <a:extLst>
              <a:ext uri="{FF2B5EF4-FFF2-40B4-BE49-F238E27FC236}">
                <a16:creationId xmlns:a16="http://schemas.microsoft.com/office/drawing/2014/main" xmlns="" id="{75F47824-961D-465D-84F9-EAE11BC6173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809527" y="6033795"/>
            <a:ext cx="1991064" cy="824205"/>
          </a:xfrm>
          <a:custGeom>
            <a:avLst/>
            <a:gdLst>
              <a:gd name="connsiteX0" fmla="*/ 995532 w 1991064"/>
              <a:gd name="connsiteY0" fmla="*/ 0 h 824205"/>
              <a:gd name="connsiteX1" fmla="*/ 1984823 w 1991064"/>
              <a:gd name="connsiteY1" fmla="*/ 784423 h 824205"/>
              <a:gd name="connsiteX2" fmla="*/ 1991064 w 1991064"/>
              <a:gd name="connsiteY2" fmla="*/ 824205 h 824205"/>
              <a:gd name="connsiteX3" fmla="*/ 0 w 1991064"/>
              <a:gd name="connsiteY3" fmla="*/ 824205 h 824205"/>
              <a:gd name="connsiteX4" fmla="*/ 6241 w 1991064"/>
              <a:gd name="connsiteY4" fmla="*/ 784423 h 824205"/>
              <a:gd name="connsiteX5" fmla="*/ 995532 w 1991064"/>
              <a:gd name="connsiteY5" fmla="*/ 0 h 8242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91064" h="824205">
                <a:moveTo>
                  <a:pt x="995532" y="0"/>
                </a:moveTo>
                <a:cubicBezTo>
                  <a:pt x="1483521" y="0"/>
                  <a:pt x="1890663" y="336754"/>
                  <a:pt x="1984823" y="784423"/>
                </a:cubicBezTo>
                <a:lnTo>
                  <a:pt x="1991064" y="824205"/>
                </a:lnTo>
                <a:lnTo>
                  <a:pt x="0" y="824205"/>
                </a:lnTo>
                <a:lnTo>
                  <a:pt x="6241" y="784423"/>
                </a:lnTo>
                <a:cubicBezTo>
                  <a:pt x="100402" y="336754"/>
                  <a:pt x="507544" y="0"/>
                  <a:pt x="995532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xmlns="" id="{FEC9DA3E-C1D7-472D-B7C0-F71AE41FBA2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0851696" y="5519196"/>
            <a:ext cx="1340305" cy="1338805"/>
          </a:xfrm>
          <a:custGeom>
            <a:avLst/>
            <a:gdLst>
              <a:gd name="connsiteX0" fmla="*/ 61913 w 1340305"/>
              <a:gd name="connsiteY0" fmla="*/ 0 h 1338805"/>
              <a:gd name="connsiteX1" fmla="*/ 1340305 w 1340305"/>
              <a:gd name="connsiteY1" fmla="*/ 0 h 1338805"/>
              <a:gd name="connsiteX2" fmla="*/ 1340305 w 1340305"/>
              <a:gd name="connsiteY2" fmla="*/ 123825 h 1338805"/>
              <a:gd name="connsiteX3" fmla="*/ 123825 w 1340305"/>
              <a:gd name="connsiteY3" fmla="*/ 123825 h 1338805"/>
              <a:gd name="connsiteX4" fmla="*/ 123825 w 1340305"/>
              <a:gd name="connsiteY4" fmla="*/ 1338805 h 1338805"/>
              <a:gd name="connsiteX5" fmla="*/ 0 w 1340305"/>
              <a:gd name="connsiteY5" fmla="*/ 1338805 h 1338805"/>
              <a:gd name="connsiteX6" fmla="*/ 0 w 1340305"/>
              <a:gd name="connsiteY6" fmla="*/ 61913 h 1338805"/>
              <a:gd name="connsiteX7" fmla="*/ 61913 w 1340305"/>
              <a:gd name="connsiteY7" fmla="*/ 0 h 13388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40305" h="1338805">
                <a:moveTo>
                  <a:pt x="61913" y="0"/>
                </a:moveTo>
                <a:lnTo>
                  <a:pt x="1340305" y="0"/>
                </a:lnTo>
                <a:lnTo>
                  <a:pt x="1340305" y="123825"/>
                </a:lnTo>
                <a:lnTo>
                  <a:pt x="123825" y="123825"/>
                </a:lnTo>
                <a:lnTo>
                  <a:pt x="123825" y="1338805"/>
                </a:lnTo>
                <a:lnTo>
                  <a:pt x="0" y="1338805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24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xmlns="" id="{1E234CF4-802C-4AA1-B540-36C3B838C46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A5271697-90F1-4A23-8EF2-0179F2EAFAC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-1" y="1"/>
            <a:ext cx="606972" cy="3233984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xmlns="" id="{D9F5512A-48E1-4C07-B75E-3CCC517B680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-1" y="3233984"/>
            <a:ext cx="606972" cy="36240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xmlns="" id="{9D800584-727A-48CF-8223-244AD9717CA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06967" y="-1"/>
            <a:ext cx="5038344" cy="685799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8D7B72F6-2DD0-418C-9661-6005EEB446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6650" y="1332952"/>
            <a:ext cx="3926898" cy="3921176"/>
          </a:xfrm>
        </p:spPr>
        <p:txBody>
          <a:bodyPr anchor="ctr">
            <a:normAutofit/>
          </a:bodyPr>
          <a:lstStyle/>
          <a:p>
            <a:r>
              <a:rPr lang="en-US" sz="3800" dirty="0"/>
              <a:t>BARRIERS TO EFFECTIVE ORGANIZATIONAL COMMUNICATION</a:t>
            </a: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xmlns="" id="{B0CED441-B73B-4907-9AF2-614CEAC6A18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1188720" y="73152"/>
            <a:ext cx="1178966" cy="232963"/>
            <a:chOff x="5422392" y="64008"/>
            <a:chExt cx="1178966" cy="232963"/>
          </a:xfrm>
        </p:grpSpPr>
        <p:sp>
          <p:nvSpPr>
            <p:cNvPr id="26" name="Rectangle 64">
              <a:extLst>
                <a:ext uri="{FF2B5EF4-FFF2-40B4-BE49-F238E27FC236}">
                  <a16:creationId xmlns:a16="http://schemas.microsoft.com/office/drawing/2014/main" xmlns="" id="{A03170C9-14E4-4D47-827E-51518FA9CA8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922213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66">
              <a:extLst>
                <a:ext uri="{FF2B5EF4-FFF2-40B4-BE49-F238E27FC236}">
                  <a16:creationId xmlns:a16="http://schemas.microsoft.com/office/drawing/2014/main" xmlns="" id="{757EFF12-1826-499E-94C2-AF4400A6640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922213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64">
              <a:extLst>
                <a:ext uri="{FF2B5EF4-FFF2-40B4-BE49-F238E27FC236}">
                  <a16:creationId xmlns:a16="http://schemas.microsoft.com/office/drawing/2014/main" xmlns="" id="{20CC511B-2DB0-4523-82ED-40CCC5C7D04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797258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66">
              <a:extLst>
                <a:ext uri="{FF2B5EF4-FFF2-40B4-BE49-F238E27FC236}">
                  <a16:creationId xmlns:a16="http://schemas.microsoft.com/office/drawing/2014/main" xmlns="" id="{6CB93565-67D6-49DD-8D4E-4685AC81A07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797258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64">
              <a:extLst>
                <a:ext uri="{FF2B5EF4-FFF2-40B4-BE49-F238E27FC236}">
                  <a16:creationId xmlns:a16="http://schemas.microsoft.com/office/drawing/2014/main" xmlns="" id="{AE9D45A7-FFB3-4E69-A4EC-FAA3489B0E8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672303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66">
              <a:extLst>
                <a:ext uri="{FF2B5EF4-FFF2-40B4-BE49-F238E27FC236}">
                  <a16:creationId xmlns:a16="http://schemas.microsoft.com/office/drawing/2014/main" xmlns="" id="{A29467A6-0F59-4991-89B5-35408BD725D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672303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64">
              <a:extLst>
                <a:ext uri="{FF2B5EF4-FFF2-40B4-BE49-F238E27FC236}">
                  <a16:creationId xmlns:a16="http://schemas.microsoft.com/office/drawing/2014/main" xmlns="" id="{AA726CA1-9A94-4AF0-B9DD-3572C692A17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547347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66">
              <a:extLst>
                <a:ext uri="{FF2B5EF4-FFF2-40B4-BE49-F238E27FC236}">
                  <a16:creationId xmlns:a16="http://schemas.microsoft.com/office/drawing/2014/main" xmlns="" id="{EB03BD70-FD68-460B-A88B-005DAB5BEDD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547347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64">
              <a:extLst>
                <a:ext uri="{FF2B5EF4-FFF2-40B4-BE49-F238E27FC236}">
                  <a16:creationId xmlns:a16="http://schemas.microsoft.com/office/drawing/2014/main" xmlns="" id="{C1040543-6AB1-4FE1-8946-59D0E7BB858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422392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66">
              <a:extLst>
                <a:ext uri="{FF2B5EF4-FFF2-40B4-BE49-F238E27FC236}">
                  <a16:creationId xmlns:a16="http://schemas.microsoft.com/office/drawing/2014/main" xmlns="" id="{BEEF4851-38D3-48A2-B05D-26977162684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422392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64">
              <a:extLst>
                <a:ext uri="{FF2B5EF4-FFF2-40B4-BE49-F238E27FC236}">
                  <a16:creationId xmlns:a16="http://schemas.microsoft.com/office/drawing/2014/main" xmlns="" id="{DEC37F16-C638-42B2-AA09-CA5142D855D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546990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66">
              <a:extLst>
                <a:ext uri="{FF2B5EF4-FFF2-40B4-BE49-F238E27FC236}">
                  <a16:creationId xmlns:a16="http://schemas.microsoft.com/office/drawing/2014/main" xmlns="" id="{0AC31779-80E9-4BF3-9703-F63FE809455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546990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64">
              <a:extLst>
                <a:ext uri="{FF2B5EF4-FFF2-40B4-BE49-F238E27FC236}">
                  <a16:creationId xmlns:a16="http://schemas.microsoft.com/office/drawing/2014/main" xmlns="" id="{D71CA5FF-D764-4C4E-8854-E5875684FEA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422035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66">
              <a:extLst>
                <a:ext uri="{FF2B5EF4-FFF2-40B4-BE49-F238E27FC236}">
                  <a16:creationId xmlns:a16="http://schemas.microsoft.com/office/drawing/2014/main" xmlns="" id="{81A1FA9D-7285-4D42-ADF3-BC14114B27E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422035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64">
              <a:extLst>
                <a:ext uri="{FF2B5EF4-FFF2-40B4-BE49-F238E27FC236}">
                  <a16:creationId xmlns:a16="http://schemas.microsoft.com/office/drawing/2014/main" xmlns="" id="{A1E40F6A-5F88-46D9-A510-00D54F0B81C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297080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ectangle 66">
              <a:extLst>
                <a:ext uri="{FF2B5EF4-FFF2-40B4-BE49-F238E27FC236}">
                  <a16:creationId xmlns:a16="http://schemas.microsoft.com/office/drawing/2014/main" xmlns="" id="{938C555D-926A-4092-966E-1BC7E455FF3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297080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ctangle 64">
              <a:extLst>
                <a:ext uri="{FF2B5EF4-FFF2-40B4-BE49-F238E27FC236}">
                  <a16:creationId xmlns:a16="http://schemas.microsoft.com/office/drawing/2014/main" xmlns="" id="{58D049FF-3E13-4E3E-A5BE-CF5253B8E18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172124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ectangle 66">
              <a:extLst>
                <a:ext uri="{FF2B5EF4-FFF2-40B4-BE49-F238E27FC236}">
                  <a16:creationId xmlns:a16="http://schemas.microsoft.com/office/drawing/2014/main" xmlns="" id="{A16547CF-5B03-4E57-B466-A0FDCECADDD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172124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ectangle 64">
              <a:extLst>
                <a:ext uri="{FF2B5EF4-FFF2-40B4-BE49-F238E27FC236}">
                  <a16:creationId xmlns:a16="http://schemas.microsoft.com/office/drawing/2014/main" xmlns="" id="{84C012C4-5959-40D5-8A7B-8542BD4B982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047169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Rectangle 66">
              <a:extLst>
                <a:ext uri="{FF2B5EF4-FFF2-40B4-BE49-F238E27FC236}">
                  <a16:creationId xmlns:a16="http://schemas.microsoft.com/office/drawing/2014/main" xmlns="" id="{8C7DF75A-2C0D-4388-A295-397333ADBD8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047169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E5CBF8E-E7D5-4698-8698-75178B4B8D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80295" y="499833"/>
            <a:ext cx="5641145" cy="5581226"/>
          </a:xfrm>
        </p:spPr>
        <p:txBody>
          <a:bodyPr anchor="ctr">
            <a:normAutofit/>
          </a:bodyPr>
          <a:lstStyle/>
          <a:p>
            <a:r>
              <a:rPr lang="en-US" sz="2500" dirty="0"/>
              <a:t>Filtering </a:t>
            </a:r>
          </a:p>
          <a:p>
            <a:r>
              <a:rPr lang="en-US" sz="2500" dirty="0"/>
              <a:t>Structural secrecy </a:t>
            </a:r>
          </a:p>
          <a:p>
            <a:r>
              <a:rPr lang="en-US" sz="2500" dirty="0"/>
              <a:t>Information distortion </a:t>
            </a:r>
          </a:p>
          <a:p>
            <a:r>
              <a:rPr lang="en-US" sz="2500" dirty="0"/>
              <a:t>Information overload</a:t>
            </a:r>
          </a:p>
          <a:p>
            <a:r>
              <a:rPr lang="en-US" sz="2500" dirty="0"/>
              <a:t> Lack of appropriate feedback</a:t>
            </a:r>
          </a:p>
          <a:p>
            <a:r>
              <a:rPr lang="en-US" sz="2500" dirty="0"/>
              <a:t> Jargon</a:t>
            </a:r>
          </a:p>
          <a:p>
            <a:pPr marL="0" indent="0">
              <a:buNone/>
            </a:pPr>
            <a:r>
              <a:rPr lang="en-US" sz="2400" dirty="0"/>
              <a:t>A specific set of acronyms or words unique to a specific group or profession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60175706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AFA67CD3-AB4E-4A7A-BEB8-53C445D8C44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" y="3726"/>
            <a:ext cx="5614875" cy="6858000"/>
          </a:xfrm>
          <a:prstGeom prst="rect">
            <a:avLst/>
          </a:prstGeom>
          <a:gradFill>
            <a:gsLst>
              <a:gs pos="0">
                <a:schemeClr val="accent2"/>
              </a:gs>
              <a:gs pos="25000">
                <a:schemeClr val="accent2"/>
              </a:gs>
              <a:gs pos="94000">
                <a:schemeClr val="accent1"/>
              </a:gs>
              <a:gs pos="100000">
                <a:schemeClr val="accent1"/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xmlns="" id="{07CF545F-9C2E-4446-97CD-AD92990C2B6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xmlns="" id="{9A687E62-9E79-4E14-A186-DE8ADD0FB0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20528" y="170602"/>
            <a:ext cx="7234150" cy="1454051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Communication Technologies</a:t>
            </a:r>
          </a:p>
        </p:txBody>
      </p:sp>
      <p:sp>
        <p:nvSpPr>
          <p:cNvPr id="14" name="Freeform 62">
            <a:extLst>
              <a:ext uri="{FF2B5EF4-FFF2-40B4-BE49-F238E27FC236}">
                <a16:creationId xmlns:a16="http://schemas.microsoft.com/office/drawing/2014/main" xmlns="" id="{339C8D78-A644-462F-B674-F440635E535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738619"/>
            <a:ext cx="5000438" cy="5400962"/>
          </a:xfrm>
          <a:custGeom>
            <a:avLst/>
            <a:gdLst>
              <a:gd name="connsiteX0" fmla="*/ 2299956 w 5000438"/>
              <a:gd name="connsiteY0" fmla="*/ 0 h 5400962"/>
              <a:gd name="connsiteX1" fmla="*/ 5000438 w 5000438"/>
              <a:gd name="connsiteY1" fmla="*/ 2700481 h 5400962"/>
              <a:gd name="connsiteX2" fmla="*/ 2299956 w 5000438"/>
              <a:gd name="connsiteY2" fmla="*/ 5400962 h 5400962"/>
              <a:gd name="connsiteX3" fmla="*/ 60675 w 5000438"/>
              <a:gd name="connsiteY3" fmla="*/ 4210346 h 5400962"/>
              <a:gd name="connsiteX4" fmla="*/ 0 w 5000438"/>
              <a:gd name="connsiteY4" fmla="*/ 4110472 h 5400962"/>
              <a:gd name="connsiteX5" fmla="*/ 0 w 5000438"/>
              <a:gd name="connsiteY5" fmla="*/ 1290491 h 5400962"/>
              <a:gd name="connsiteX6" fmla="*/ 60675 w 5000438"/>
              <a:gd name="connsiteY6" fmla="*/ 1190617 h 5400962"/>
              <a:gd name="connsiteX7" fmla="*/ 2299956 w 5000438"/>
              <a:gd name="connsiteY7" fmla="*/ 0 h 5400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00438" h="5400962">
                <a:moveTo>
                  <a:pt x="2299956" y="0"/>
                </a:moveTo>
                <a:cubicBezTo>
                  <a:pt x="3791390" y="0"/>
                  <a:pt x="5000438" y="1209047"/>
                  <a:pt x="5000438" y="2700481"/>
                </a:cubicBezTo>
                <a:cubicBezTo>
                  <a:pt x="5000438" y="4191915"/>
                  <a:pt x="3791390" y="5400962"/>
                  <a:pt x="2299956" y="5400962"/>
                </a:cubicBezTo>
                <a:cubicBezTo>
                  <a:pt x="1367810" y="5400962"/>
                  <a:pt x="545971" y="4928678"/>
                  <a:pt x="60675" y="4210346"/>
                </a:cubicBezTo>
                <a:lnTo>
                  <a:pt x="0" y="4110472"/>
                </a:lnTo>
                <a:lnTo>
                  <a:pt x="0" y="1290491"/>
                </a:lnTo>
                <a:lnTo>
                  <a:pt x="60675" y="1190617"/>
                </a:lnTo>
                <a:cubicBezTo>
                  <a:pt x="545971" y="472284"/>
                  <a:pt x="1367810" y="0"/>
                  <a:pt x="2299956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2"/>
                </a:gs>
                <a:gs pos="23000">
                  <a:schemeClr val="accent2"/>
                </a:gs>
                <a:gs pos="83000">
                  <a:schemeClr val="accent1"/>
                </a:gs>
                <a:gs pos="100000">
                  <a:schemeClr val="accent1"/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7" name="Graphic 6" descr="Satellite">
            <a:extLst>
              <a:ext uri="{FF2B5EF4-FFF2-40B4-BE49-F238E27FC236}">
                <a16:creationId xmlns:a16="http://schemas.microsoft.com/office/drawing/2014/main" xmlns="" id="{A0AA1E7D-D96A-4098-983A-6211CE44B79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450254" y="1629089"/>
            <a:ext cx="3620021" cy="3620021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4AAA653-32E8-4169-A072-F7ECAAAAF7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14876" y="1219200"/>
            <a:ext cx="5990970" cy="4841771"/>
          </a:xfrm>
        </p:spPr>
        <p:txBody>
          <a:bodyPr anchor="ctr">
            <a:normAutofit/>
          </a:bodyPr>
          <a:lstStyle/>
          <a:p>
            <a:pPr algn="just"/>
            <a:r>
              <a:rPr lang="en-US" b="1" dirty="0"/>
              <a:t>Communications technology</a:t>
            </a:r>
            <a:r>
              <a:rPr lang="en-US" dirty="0"/>
              <a:t>, also known as information </a:t>
            </a:r>
            <a:r>
              <a:rPr lang="en-US" b="1" dirty="0"/>
              <a:t>technology</a:t>
            </a:r>
            <a:r>
              <a:rPr lang="en-US" dirty="0"/>
              <a:t>, refers to all equipment and programs that are used to process and </a:t>
            </a:r>
            <a:r>
              <a:rPr lang="en-US" b="1" dirty="0"/>
              <a:t>communicate</a:t>
            </a:r>
            <a:r>
              <a:rPr lang="en-US" dirty="0"/>
              <a:t> information.</a:t>
            </a:r>
          </a:p>
          <a:p>
            <a:pPr algn="just"/>
            <a:r>
              <a:rPr lang="en-US" dirty="0"/>
              <a:t> Professionals in the </a:t>
            </a:r>
            <a:r>
              <a:rPr lang="en-US" b="1" dirty="0"/>
              <a:t>communication technology</a:t>
            </a:r>
            <a:r>
              <a:rPr lang="en-US" dirty="0"/>
              <a:t> field specialize in the development, installation, and service of these hardware and software systems.</a:t>
            </a:r>
            <a:endParaRPr lang="en-US"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58880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D8D7C0D3-896F-4BBB-A220-33D724ED0CC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6">
            <a:extLst>
              <a:ext uri="{FF2B5EF4-FFF2-40B4-BE49-F238E27FC236}">
                <a16:creationId xmlns:a16="http://schemas.microsoft.com/office/drawing/2014/main" xmlns="" id="{2AA3A18B-202B-4C39-BC9E-ED4D6E98D8C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>
            <a:off x="5608003" y="900814"/>
            <a:ext cx="759618" cy="5710965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7">
            <a:extLst>
              <a:ext uri="{FF2B5EF4-FFF2-40B4-BE49-F238E27FC236}">
                <a16:creationId xmlns:a16="http://schemas.microsoft.com/office/drawing/2014/main" xmlns="" id="{AC94672E-068C-4CF1-8438-22EA8E7C652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>
            <a:off x="5608004" y="633165"/>
            <a:ext cx="482654" cy="5521414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Rectangle 8">
            <a:extLst>
              <a:ext uri="{FF2B5EF4-FFF2-40B4-BE49-F238E27FC236}">
                <a16:creationId xmlns:a16="http://schemas.microsoft.com/office/drawing/2014/main" xmlns="" id="{3B48638D-7038-4CAA-88F7-1E3494C4DD1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>
            <a:off x="0" y="616688"/>
            <a:ext cx="6090256" cy="528925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E471DA38-FF0A-479C-993B-3A7AEF30F8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2046" y="900814"/>
            <a:ext cx="4703910" cy="4203510"/>
          </a:xfrm>
        </p:spPr>
        <p:txBody>
          <a:bodyPr>
            <a:normAutofit/>
          </a:bodyPr>
          <a:lstStyle/>
          <a:p>
            <a:pPr algn="ctr"/>
            <a:r>
              <a:rPr lang="en-US" sz="3600" dirty="0">
                <a:solidFill>
                  <a:srgbClr val="FFFFFF"/>
                </a:solidFill>
              </a:rPr>
              <a:t>Types of communication technologies</a:t>
            </a:r>
          </a:p>
        </p:txBody>
      </p:sp>
      <p:sp>
        <p:nvSpPr>
          <p:cNvPr id="16" name="Rectangle 8">
            <a:extLst>
              <a:ext uri="{FF2B5EF4-FFF2-40B4-BE49-F238E27FC236}">
                <a16:creationId xmlns:a16="http://schemas.microsoft.com/office/drawing/2014/main" xmlns="" id="{7BA74AD2-45D9-4D21-A436-71C6744C16A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>
            <a:off x="6366816" y="1352302"/>
            <a:ext cx="5822136" cy="525164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564DAA1-B5E4-4126-BE3C-66FA3434E5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66414" y="1352302"/>
            <a:ext cx="5609210" cy="4701945"/>
          </a:xfrm>
        </p:spPr>
        <p:txBody>
          <a:bodyPr anchor="ctr">
            <a:normAutofit/>
          </a:bodyPr>
          <a:lstStyle/>
          <a:p>
            <a:r>
              <a:rPr lang="en-US" b="1" dirty="0"/>
              <a:t>Types of communication technology</a:t>
            </a:r>
            <a:r>
              <a:rPr lang="en-US" dirty="0"/>
              <a:t> include: </a:t>
            </a:r>
          </a:p>
          <a:p>
            <a:r>
              <a:rPr lang="en-US" dirty="0"/>
              <a:t>email, texting, instant messaging, social networking, tweeting, blogging and video conferencing.</a:t>
            </a:r>
          </a:p>
          <a:p>
            <a:endParaRPr lang="en-US" dirty="0"/>
          </a:p>
          <a:p>
            <a:r>
              <a:rPr lang="en-US" dirty="0"/>
              <a:t> These </a:t>
            </a:r>
            <a:r>
              <a:rPr lang="en-US" b="1" dirty="0"/>
              <a:t>technological</a:t>
            </a:r>
            <a:r>
              <a:rPr lang="en-US" dirty="0"/>
              <a:t> resources make it possible for people to </a:t>
            </a:r>
            <a:r>
              <a:rPr lang="en-US" b="1" dirty="0"/>
              <a:t>communicate</a:t>
            </a:r>
            <a:r>
              <a:rPr lang="en-US" dirty="0"/>
              <a:t>.</a:t>
            </a:r>
            <a:endParaRPr lang="en-US" sz="2400" dirty="0">
              <a:solidFill>
                <a:srgbClr val="FE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548079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xmlns="" id="{E92FEB64-6EEA-4759-B4A4-BD2C1E660BA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xmlns="" id="{B10BB131-AC8E-4A8E-A5D1-36260F720C3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707393" y="847600"/>
            <a:ext cx="4619938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A09D9615-6C92-4DFE-A638-2658DC21DC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7745" y="834132"/>
            <a:ext cx="4398920" cy="4064628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rgbClr val="FFFFFF"/>
                </a:solidFill>
              </a:rPr>
              <a:t>Managing diversity and inclusion in the global workplace</a:t>
            </a:r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xmlns="" id="{14847E93-7DC1-4D4B-8829-B19AA7137C5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530529" y="0"/>
            <a:ext cx="1155142" cy="591009"/>
          </a:xfrm>
          <a:custGeom>
            <a:avLst/>
            <a:gdLst>
              <a:gd name="connsiteX0" fmla="*/ 1355 w 1155142"/>
              <a:gd name="connsiteY0" fmla="*/ 0 h 591009"/>
              <a:gd name="connsiteX1" fmla="*/ 1153787 w 1155142"/>
              <a:gd name="connsiteY1" fmla="*/ 0 h 591009"/>
              <a:gd name="connsiteX2" fmla="*/ 1155142 w 1155142"/>
              <a:gd name="connsiteY2" fmla="*/ 13438 h 591009"/>
              <a:gd name="connsiteX3" fmla="*/ 577571 w 1155142"/>
              <a:gd name="connsiteY3" fmla="*/ 591009 h 591009"/>
              <a:gd name="connsiteX4" fmla="*/ 0 w 1155142"/>
              <a:gd name="connsiteY4" fmla="*/ 13438 h 591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591009">
                <a:moveTo>
                  <a:pt x="1355" y="0"/>
                </a:moveTo>
                <a:lnTo>
                  <a:pt x="1153787" y="0"/>
                </a:lnTo>
                <a:lnTo>
                  <a:pt x="1155142" y="13438"/>
                </a:lnTo>
                <a:cubicBezTo>
                  <a:pt x="1155142" y="332422"/>
                  <a:pt x="896555" y="591009"/>
                  <a:pt x="577571" y="591009"/>
                </a:cubicBezTo>
                <a:cubicBezTo>
                  <a:pt x="258587" y="591009"/>
                  <a:pt x="0" y="332422"/>
                  <a:pt x="0" y="1343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xmlns="" id="{5566D6E1-03A1-4D73-A4E0-35D74D568A0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3961511" y="-1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xmlns="" id="{9F835A99-04AC-494A-A572-AFE8413CC93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0" y="2936831"/>
            <a:ext cx="159741" cy="552996"/>
          </a:xfrm>
          <a:custGeom>
            <a:avLst/>
            <a:gdLst>
              <a:gd name="connsiteX0" fmla="*/ 159741 w 159741"/>
              <a:gd name="connsiteY0" fmla="*/ 0 h 552996"/>
              <a:gd name="connsiteX1" fmla="*/ 159741 w 159741"/>
              <a:gd name="connsiteY1" fmla="*/ 552996 h 552996"/>
              <a:gd name="connsiteX2" fmla="*/ 141849 w 159741"/>
              <a:gd name="connsiteY2" fmla="*/ 543285 h 552996"/>
              <a:gd name="connsiteX3" fmla="*/ 0 w 159741"/>
              <a:gd name="connsiteY3" fmla="*/ 276498 h 552996"/>
              <a:gd name="connsiteX4" fmla="*/ 141849 w 159741"/>
              <a:gd name="connsiteY4" fmla="*/ 9711 h 552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741" h="552996">
                <a:moveTo>
                  <a:pt x="159741" y="0"/>
                </a:moveTo>
                <a:lnTo>
                  <a:pt x="159741" y="552996"/>
                </a:lnTo>
                <a:lnTo>
                  <a:pt x="141849" y="543285"/>
                </a:lnTo>
                <a:cubicBezTo>
                  <a:pt x="56268" y="485467"/>
                  <a:pt x="0" y="387554"/>
                  <a:pt x="0" y="276498"/>
                </a:cubicBezTo>
                <a:cubicBezTo>
                  <a:pt x="0" y="165443"/>
                  <a:pt x="56268" y="67529"/>
                  <a:pt x="141849" y="9711"/>
                </a:cubicBezTo>
                <a:close/>
              </a:path>
            </a:pathLst>
          </a:custGeom>
          <a:solidFill>
            <a:schemeClr val="accent4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EEED1DE-ACE9-463E-8543-80153A98FC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820880"/>
            <a:ext cx="5257799" cy="4889350"/>
          </a:xfrm>
        </p:spPr>
        <p:txBody>
          <a:bodyPr anchor="t">
            <a:normAutofit/>
          </a:bodyPr>
          <a:lstStyle/>
          <a:p>
            <a:r>
              <a:rPr lang="en-US" b="1" dirty="0"/>
              <a:t>Diversity and inclusion</a:t>
            </a:r>
            <a:r>
              <a:rPr lang="en-US" dirty="0"/>
              <a:t> in the workplace provide a competitive advantage.</a:t>
            </a:r>
            <a:br>
              <a:rPr lang="en-US" dirty="0"/>
            </a:br>
            <a:r>
              <a:rPr lang="en-US" dirty="0"/>
              <a:t>...</a:t>
            </a:r>
            <a:br>
              <a:rPr lang="en-US" dirty="0"/>
            </a:br>
            <a:r>
              <a:rPr lang="en-US" b="1" dirty="0"/>
              <a:t>Focus on these strategies to start effectively managing diversity and equality within your Organizations.</a:t>
            </a:r>
            <a:endParaRPr lang="en-US" dirty="0"/>
          </a:p>
          <a:p>
            <a:r>
              <a:rPr lang="en-US" dirty="0"/>
              <a:t>Connect with your employees. ...</a:t>
            </a:r>
          </a:p>
          <a:p>
            <a:r>
              <a:rPr lang="en-US" dirty="0"/>
              <a:t>Set collaborative expectations. ...</a:t>
            </a:r>
          </a:p>
          <a:p>
            <a:r>
              <a:rPr lang="en-US" dirty="0"/>
              <a:t>Keep giving feedback.</a:t>
            </a:r>
          </a:p>
          <a:p>
            <a:endParaRPr lang="en-US" dirty="0"/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xmlns="" id="{7B786209-1B0B-4CA9-9BDD-F7327066A84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0" y="5835649"/>
            <a:ext cx="1548180" cy="1022351"/>
          </a:xfrm>
          <a:custGeom>
            <a:avLst/>
            <a:gdLst>
              <a:gd name="connsiteX0" fmla="*/ 61913 w 1548180"/>
              <a:gd name="connsiteY0" fmla="*/ 0 h 1022351"/>
              <a:gd name="connsiteX1" fmla="*/ 1548180 w 1548180"/>
              <a:gd name="connsiteY1" fmla="*/ 0 h 1022351"/>
              <a:gd name="connsiteX2" fmla="*/ 1548180 w 1548180"/>
              <a:gd name="connsiteY2" fmla="*/ 123825 h 1022351"/>
              <a:gd name="connsiteX3" fmla="*/ 123825 w 1548180"/>
              <a:gd name="connsiteY3" fmla="*/ 123825 h 1022351"/>
              <a:gd name="connsiteX4" fmla="*/ 123825 w 1548180"/>
              <a:gd name="connsiteY4" fmla="*/ 1022351 h 1022351"/>
              <a:gd name="connsiteX5" fmla="*/ 0 w 1548180"/>
              <a:gd name="connsiteY5" fmla="*/ 1022351 h 1022351"/>
              <a:gd name="connsiteX6" fmla="*/ 0 w 1548180"/>
              <a:gd name="connsiteY6" fmla="*/ 61913 h 1022351"/>
              <a:gd name="connsiteX7" fmla="*/ 61913 w 1548180"/>
              <a:gd name="connsiteY7" fmla="*/ 0 h 1022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48180" h="1022351">
                <a:moveTo>
                  <a:pt x="61913" y="0"/>
                </a:moveTo>
                <a:lnTo>
                  <a:pt x="1548180" y="0"/>
                </a:lnTo>
                <a:lnTo>
                  <a:pt x="1548180" y="123825"/>
                </a:lnTo>
                <a:lnTo>
                  <a:pt x="123825" y="123825"/>
                </a:lnTo>
                <a:lnTo>
                  <a:pt x="123825" y="1022351"/>
                </a:lnTo>
                <a:lnTo>
                  <a:pt x="0" y="1022351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xmlns="" id="{2D2964BB-484D-45AE-AD66-D407D062965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3405056" y="5717905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2" name="Freeform: Shape 31">
            <a:extLst>
              <a:ext uri="{FF2B5EF4-FFF2-40B4-BE49-F238E27FC236}">
                <a16:creationId xmlns:a16="http://schemas.microsoft.com/office/drawing/2014/main" xmlns="" id="{6691AC69-A76E-4DAB-B565-468B6B87ACF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4132972" y="6258755"/>
            <a:ext cx="1565940" cy="599245"/>
          </a:xfrm>
          <a:custGeom>
            <a:avLst/>
            <a:gdLst>
              <a:gd name="connsiteX0" fmla="*/ 782970 w 1565940"/>
              <a:gd name="connsiteY0" fmla="*/ 0 h 599245"/>
              <a:gd name="connsiteX1" fmla="*/ 1528042 w 1565940"/>
              <a:gd name="connsiteY1" fmla="*/ 480469 h 599245"/>
              <a:gd name="connsiteX2" fmla="*/ 1565940 w 1565940"/>
              <a:gd name="connsiteY2" fmla="*/ 599245 h 599245"/>
              <a:gd name="connsiteX3" fmla="*/ 0 w 1565940"/>
              <a:gd name="connsiteY3" fmla="*/ 599245 h 599245"/>
              <a:gd name="connsiteX4" fmla="*/ 37898 w 1565940"/>
              <a:gd name="connsiteY4" fmla="*/ 480469 h 599245"/>
              <a:gd name="connsiteX5" fmla="*/ 782970 w 1565940"/>
              <a:gd name="connsiteY5" fmla="*/ 0 h 599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65940" h="599245">
                <a:moveTo>
                  <a:pt x="782970" y="0"/>
                </a:moveTo>
                <a:cubicBezTo>
                  <a:pt x="1117910" y="0"/>
                  <a:pt x="1405287" y="198118"/>
                  <a:pt x="1528042" y="480469"/>
                </a:cubicBezTo>
                <a:lnTo>
                  <a:pt x="1565940" y="599245"/>
                </a:lnTo>
                <a:lnTo>
                  <a:pt x="0" y="599245"/>
                </a:lnTo>
                <a:lnTo>
                  <a:pt x="37898" y="480469"/>
                </a:lnTo>
                <a:cubicBezTo>
                  <a:pt x="160653" y="198118"/>
                  <a:pt x="448030" y="0"/>
                  <a:pt x="78297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358460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15911E3A-C35B-4EF7-A355-B84E9A14AF4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-1"/>
            <a:ext cx="1219200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xmlns="" id="{E21ADB3D-AD65-44B4-847D-5E90E90A5D1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11" name="Freeform 5">
              <a:extLst>
                <a:ext uri="{FF2B5EF4-FFF2-40B4-BE49-F238E27FC236}">
                  <a16:creationId xmlns:a16="http://schemas.microsoft.com/office/drawing/2014/main" xmlns="" id="{CF580C70-814C-4845-B645-919BFFBD16B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xmlns="" id="{34D7BF57-4CAA-45B2-9EF0-0AA1FCF70B1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xmlns="" id="{7886F306-C03A-40C6-8FD5-DCE3D4595D6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" name="Freeform 8">
              <a:extLst>
                <a:ext uri="{FF2B5EF4-FFF2-40B4-BE49-F238E27FC236}">
                  <a16:creationId xmlns:a16="http://schemas.microsoft.com/office/drawing/2014/main" xmlns="" id="{2FDC9A36-C7C3-47D7-A64E-ED25C47EC70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5" name="Freeform 9">
              <a:extLst>
                <a:ext uri="{FF2B5EF4-FFF2-40B4-BE49-F238E27FC236}">
                  <a16:creationId xmlns:a16="http://schemas.microsoft.com/office/drawing/2014/main" xmlns="" id="{BB19BC37-158A-43DC-9A9E-E45CC71954D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" name="Freeform 10">
              <a:extLst>
                <a:ext uri="{FF2B5EF4-FFF2-40B4-BE49-F238E27FC236}">
                  <a16:creationId xmlns:a16="http://schemas.microsoft.com/office/drawing/2014/main" xmlns="" id="{077654CC-108F-48D5-B5E9-437F164F52A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7" name="Freeform 11">
              <a:extLst>
                <a:ext uri="{FF2B5EF4-FFF2-40B4-BE49-F238E27FC236}">
                  <a16:creationId xmlns:a16="http://schemas.microsoft.com/office/drawing/2014/main" xmlns="" id="{A3CF3A63-1C1E-4E85-A78A-FDC16431E3A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8" name="Freeform 12">
              <a:extLst>
                <a:ext uri="{FF2B5EF4-FFF2-40B4-BE49-F238E27FC236}">
                  <a16:creationId xmlns:a16="http://schemas.microsoft.com/office/drawing/2014/main" xmlns="" id="{8740FC9A-72DD-4D9B-BA25-1CCED135240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9" name="Freeform 13">
              <a:extLst>
                <a:ext uri="{FF2B5EF4-FFF2-40B4-BE49-F238E27FC236}">
                  <a16:creationId xmlns:a16="http://schemas.microsoft.com/office/drawing/2014/main" xmlns="" id="{7FBF5743-F2AE-4D0D-BCD1-01F7686D012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0" name="Freeform 14">
              <a:extLst>
                <a:ext uri="{FF2B5EF4-FFF2-40B4-BE49-F238E27FC236}">
                  <a16:creationId xmlns:a16="http://schemas.microsoft.com/office/drawing/2014/main" xmlns="" id="{CED32316-D4F7-4795-BBE0-DEBB60E27CE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1" name="Freeform 15">
              <a:extLst>
                <a:ext uri="{FF2B5EF4-FFF2-40B4-BE49-F238E27FC236}">
                  <a16:creationId xmlns:a16="http://schemas.microsoft.com/office/drawing/2014/main" xmlns="" id="{583B23C9-B9B7-4E93-9538-CBE316F83FD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Freeform 16">
              <a:extLst>
                <a:ext uri="{FF2B5EF4-FFF2-40B4-BE49-F238E27FC236}">
                  <a16:creationId xmlns:a16="http://schemas.microsoft.com/office/drawing/2014/main" xmlns="" id="{5B144260-9F2C-4ADB-A37C-1CFB4B428B1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3" name="Freeform 17">
              <a:extLst>
                <a:ext uri="{FF2B5EF4-FFF2-40B4-BE49-F238E27FC236}">
                  <a16:creationId xmlns:a16="http://schemas.microsoft.com/office/drawing/2014/main" xmlns="" id="{53FF918D-79D3-4F55-A68C-0DD5880DABD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" name="Freeform 18">
              <a:extLst>
                <a:ext uri="{FF2B5EF4-FFF2-40B4-BE49-F238E27FC236}">
                  <a16:creationId xmlns:a16="http://schemas.microsoft.com/office/drawing/2014/main" xmlns="" id="{B9FC1440-933F-44FE-8D77-4827DD0F99A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Freeform 19">
              <a:extLst>
                <a:ext uri="{FF2B5EF4-FFF2-40B4-BE49-F238E27FC236}">
                  <a16:creationId xmlns:a16="http://schemas.microsoft.com/office/drawing/2014/main" xmlns="" id="{0F67F308-A67C-4D2E-B081-59BB31D8EC5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" name="Freeform 20">
              <a:extLst>
                <a:ext uri="{FF2B5EF4-FFF2-40B4-BE49-F238E27FC236}">
                  <a16:creationId xmlns:a16="http://schemas.microsoft.com/office/drawing/2014/main" xmlns="" id="{80112F01-90EB-4AEC-A39C-5C6875FFB99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7" name="Freeform 21">
              <a:extLst>
                <a:ext uri="{FF2B5EF4-FFF2-40B4-BE49-F238E27FC236}">
                  <a16:creationId xmlns:a16="http://schemas.microsoft.com/office/drawing/2014/main" xmlns="" id="{893F6B05-90EB-4C75-A0F0-C7247553BD8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8" name="Freeform 22">
              <a:extLst>
                <a:ext uri="{FF2B5EF4-FFF2-40B4-BE49-F238E27FC236}">
                  <a16:creationId xmlns:a16="http://schemas.microsoft.com/office/drawing/2014/main" xmlns="" id="{227B563B-E0C0-4D81-966D-B5E2DBAAE8B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9" name="Freeform 23">
              <a:extLst>
                <a:ext uri="{FF2B5EF4-FFF2-40B4-BE49-F238E27FC236}">
                  <a16:creationId xmlns:a16="http://schemas.microsoft.com/office/drawing/2014/main" xmlns="" id="{130DF93D-D1FF-477A-BDCE-C8B01C3B476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0" name="Freeform 24">
              <a:extLst>
                <a:ext uri="{FF2B5EF4-FFF2-40B4-BE49-F238E27FC236}">
                  <a16:creationId xmlns:a16="http://schemas.microsoft.com/office/drawing/2014/main" xmlns="" id="{44ED67A1-C6FE-4AC8-8473-11DAC03DCD3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1" name="Freeform 25">
              <a:extLst>
                <a:ext uri="{FF2B5EF4-FFF2-40B4-BE49-F238E27FC236}">
                  <a16:creationId xmlns:a16="http://schemas.microsoft.com/office/drawing/2014/main" xmlns="" id="{213A54F3-15FA-4C8F-8ABF-CE77E721965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xmlns="" id="{5F8A7F7F-DD1A-4F41-98AC-B9CE2A620C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xmlns="" id="{CEF47228-EB7C-4EBA-BE01-DA6CB241028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Isosceles Triangle 22">
              <a:extLst>
                <a:ext uri="{FF2B5EF4-FFF2-40B4-BE49-F238E27FC236}">
                  <a16:creationId xmlns:a16="http://schemas.microsoft.com/office/drawing/2014/main" xmlns="" id="{3D2FD25A-EFFD-4F5C-9258-981F5907DE2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xmlns="" id="{DCF573BC-A06F-4036-A3A8-9D07DDE6225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0A4524D5-226D-43BA-B1A5-4AEF7DB989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4877" y="2415322"/>
            <a:ext cx="3451730" cy="2399869"/>
          </a:xfrm>
        </p:spPr>
        <p:txBody>
          <a:bodyPr>
            <a:normAutofit/>
          </a:bodyPr>
          <a:lstStyle/>
          <a:p>
            <a:pPr algn="ctr"/>
            <a:r>
              <a:rPr lang="en-US" sz="3400" dirty="0">
                <a:solidFill>
                  <a:srgbClr val="FFFFFF"/>
                </a:solidFill>
              </a:rPr>
              <a:t>What is the impact of communication on the global society?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B1BEFE0-D48C-4BB3-9D3C-CC66498C8E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08539" y="565150"/>
            <a:ext cx="7102474" cy="5488178"/>
          </a:xfrm>
        </p:spPr>
        <p:txBody>
          <a:bodyPr anchor="ctr">
            <a:normAutofit/>
          </a:bodyPr>
          <a:lstStyle/>
          <a:p>
            <a:pPr algn="just"/>
            <a:r>
              <a:rPr lang="en-US" dirty="0"/>
              <a:t>Global communication is directly affected by the process of globalization, and helps to increase business opportunities, remove </a:t>
            </a:r>
            <a:r>
              <a:rPr lang="en-US" b="1" dirty="0"/>
              <a:t>cultural</a:t>
            </a:r>
            <a:r>
              <a:rPr lang="en-US" dirty="0"/>
              <a:t> barriers and develop a global village. </a:t>
            </a:r>
          </a:p>
          <a:p>
            <a:pPr algn="just"/>
            <a:r>
              <a:rPr lang="en-US" dirty="0"/>
              <a:t>Both globalization and global communication have changed the environmental, </a:t>
            </a:r>
            <a:r>
              <a:rPr lang="en-US" b="1" dirty="0"/>
              <a:t>cultural</a:t>
            </a:r>
            <a:r>
              <a:rPr lang="en-US" dirty="0"/>
              <a:t>, political and economic elements of the world.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913685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6BDBA639-2A71-4A60-A71A-FF1836F546C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" panose="02060603020205020403"/>
              <a:ea typeface="+mn-ea"/>
              <a:cs typeface="+mn-cs"/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xmlns="" id="{5E208A8B-5EBD-4532-BE72-26414FA7CFF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11" name="Freeform 5">
              <a:extLst>
                <a:ext uri="{FF2B5EF4-FFF2-40B4-BE49-F238E27FC236}">
                  <a16:creationId xmlns:a16="http://schemas.microsoft.com/office/drawing/2014/main" xmlns="" id="{15D09196-B338-4AB5-A71B-CFD5FFCA62B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xmlns="" id="{F50B4463-128A-4677-A285-C017E6C543E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xmlns="" id="{1D9B95CD-F023-4DFA-9678-1E02713F74B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" name="Freeform 8">
              <a:extLst>
                <a:ext uri="{FF2B5EF4-FFF2-40B4-BE49-F238E27FC236}">
                  <a16:creationId xmlns:a16="http://schemas.microsoft.com/office/drawing/2014/main" xmlns="" id="{1DDF47A8-BE7B-43F3-A500-F5A4656D83B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5" name="Freeform 9">
              <a:extLst>
                <a:ext uri="{FF2B5EF4-FFF2-40B4-BE49-F238E27FC236}">
                  <a16:creationId xmlns:a16="http://schemas.microsoft.com/office/drawing/2014/main" xmlns="" id="{2DD394DE-76FB-42F8-85F2-FD436F42326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" name="Freeform 10">
              <a:extLst>
                <a:ext uri="{FF2B5EF4-FFF2-40B4-BE49-F238E27FC236}">
                  <a16:creationId xmlns:a16="http://schemas.microsoft.com/office/drawing/2014/main" xmlns="" id="{B95F2EFB-87E6-4400-AAF3-7EB8B4F1561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7" name="Freeform 11">
              <a:extLst>
                <a:ext uri="{FF2B5EF4-FFF2-40B4-BE49-F238E27FC236}">
                  <a16:creationId xmlns:a16="http://schemas.microsoft.com/office/drawing/2014/main" xmlns="" id="{1D463476-2BC7-418C-9D6F-51444B11A72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8" name="Freeform 12">
              <a:extLst>
                <a:ext uri="{FF2B5EF4-FFF2-40B4-BE49-F238E27FC236}">
                  <a16:creationId xmlns:a16="http://schemas.microsoft.com/office/drawing/2014/main" xmlns="" id="{24011122-2495-478A-81BF-ABBDEA1DA80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9" name="Freeform 13">
              <a:extLst>
                <a:ext uri="{FF2B5EF4-FFF2-40B4-BE49-F238E27FC236}">
                  <a16:creationId xmlns:a16="http://schemas.microsoft.com/office/drawing/2014/main" xmlns="" id="{C79E87C5-E5B3-476B-B539-FC9CF4A33B7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0" name="Freeform 14">
              <a:extLst>
                <a:ext uri="{FF2B5EF4-FFF2-40B4-BE49-F238E27FC236}">
                  <a16:creationId xmlns:a16="http://schemas.microsoft.com/office/drawing/2014/main" xmlns="" id="{956029CA-2B38-434D-9044-5FF3A1ECD17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1" name="Freeform 15">
              <a:extLst>
                <a:ext uri="{FF2B5EF4-FFF2-40B4-BE49-F238E27FC236}">
                  <a16:creationId xmlns:a16="http://schemas.microsoft.com/office/drawing/2014/main" xmlns="" id="{9514CFB6-E8DB-43DC-B1CD-9CC2D4B2764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Freeform 16">
              <a:extLst>
                <a:ext uri="{FF2B5EF4-FFF2-40B4-BE49-F238E27FC236}">
                  <a16:creationId xmlns:a16="http://schemas.microsoft.com/office/drawing/2014/main" xmlns="" id="{BD8C1FC8-E550-45BE-9F30-822BAB3781E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3" name="Freeform 17">
              <a:extLst>
                <a:ext uri="{FF2B5EF4-FFF2-40B4-BE49-F238E27FC236}">
                  <a16:creationId xmlns:a16="http://schemas.microsoft.com/office/drawing/2014/main" xmlns="" id="{D1646B5D-A7B7-41EC-9591-0E0C0F4F949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" name="Freeform 18">
              <a:extLst>
                <a:ext uri="{FF2B5EF4-FFF2-40B4-BE49-F238E27FC236}">
                  <a16:creationId xmlns:a16="http://schemas.microsoft.com/office/drawing/2014/main" xmlns="" id="{E2118E93-481E-4843-987E-378187AA37E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Freeform 19">
              <a:extLst>
                <a:ext uri="{FF2B5EF4-FFF2-40B4-BE49-F238E27FC236}">
                  <a16:creationId xmlns:a16="http://schemas.microsoft.com/office/drawing/2014/main" xmlns="" id="{77038464-F4E2-47EC-A87F-18469191E3A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" name="Freeform 20">
              <a:extLst>
                <a:ext uri="{FF2B5EF4-FFF2-40B4-BE49-F238E27FC236}">
                  <a16:creationId xmlns:a16="http://schemas.microsoft.com/office/drawing/2014/main" xmlns="" id="{FB3BBEB1-E146-408F-95B7-EE2F269DE19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7" name="Freeform 21">
              <a:extLst>
                <a:ext uri="{FF2B5EF4-FFF2-40B4-BE49-F238E27FC236}">
                  <a16:creationId xmlns:a16="http://schemas.microsoft.com/office/drawing/2014/main" xmlns="" id="{C765B285-56EC-47FC-B116-274EBBD61AD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8" name="Freeform 22">
              <a:extLst>
                <a:ext uri="{FF2B5EF4-FFF2-40B4-BE49-F238E27FC236}">
                  <a16:creationId xmlns:a16="http://schemas.microsoft.com/office/drawing/2014/main" xmlns="" id="{CB4A6191-6913-42EA-905E-8A174AE2C99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9" name="Freeform 23">
              <a:extLst>
                <a:ext uri="{FF2B5EF4-FFF2-40B4-BE49-F238E27FC236}">
                  <a16:creationId xmlns:a16="http://schemas.microsoft.com/office/drawing/2014/main" xmlns="" id="{8ADEEF92-F481-475A-845C-5E940F0D559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>
        <p:nvSpPr>
          <p:cNvPr id="31" name="Freeform: Shape 30">
            <a:extLst>
              <a:ext uri="{FF2B5EF4-FFF2-40B4-BE49-F238E27FC236}">
                <a16:creationId xmlns:a16="http://schemas.microsoft.com/office/drawing/2014/main" xmlns="" id="{D9C506D7-84CB-4057-A44A-465313E7853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20931529">
            <a:off x="2173916" y="2448612"/>
            <a:ext cx="4418757" cy="4259609"/>
          </a:xfrm>
          <a:custGeom>
            <a:avLst/>
            <a:gdLst>
              <a:gd name="connsiteX0" fmla="*/ 404107 w 4507111"/>
              <a:gd name="connsiteY0" fmla="*/ 0 h 4344781"/>
              <a:gd name="connsiteX1" fmla="*/ 371857 w 4507111"/>
              <a:gd name="connsiteY1" fmla="*/ 117359 h 4344781"/>
              <a:gd name="connsiteX2" fmla="*/ 307833 w 4507111"/>
              <a:gd name="connsiteY2" fmla="*/ 632970 h 4344781"/>
              <a:gd name="connsiteX3" fmla="*/ 3569418 w 4507111"/>
              <a:gd name="connsiteY3" fmla="*/ 4141149 h 4344781"/>
              <a:gd name="connsiteX4" fmla="*/ 4440861 w 4507111"/>
              <a:gd name="connsiteY4" fmla="*/ 4332480 h 4344781"/>
              <a:gd name="connsiteX5" fmla="*/ 4507111 w 4507111"/>
              <a:gd name="connsiteY5" fmla="*/ 4341752 h 4344781"/>
              <a:gd name="connsiteX6" fmla="*/ 4296045 w 4507111"/>
              <a:gd name="connsiteY6" fmla="*/ 4344781 h 4344781"/>
              <a:gd name="connsiteX7" fmla="*/ 3749565 w 4507111"/>
              <a:gd name="connsiteY7" fmla="*/ 4321853 h 4344781"/>
              <a:gd name="connsiteX8" fmla="*/ 36764 w 4507111"/>
              <a:gd name="connsiteY8" fmla="*/ 1629794 h 4344781"/>
              <a:gd name="connsiteX9" fmla="*/ 300069 w 4507111"/>
              <a:gd name="connsiteY9" fmla="*/ 144750 h 4344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507111" h="4344781">
                <a:moveTo>
                  <a:pt x="404107" y="0"/>
                </a:moveTo>
                <a:lnTo>
                  <a:pt x="371857" y="117359"/>
                </a:lnTo>
                <a:cubicBezTo>
                  <a:pt x="333827" y="278567"/>
                  <a:pt x="311875" y="450459"/>
                  <a:pt x="307833" y="632970"/>
                </a:cubicBezTo>
                <a:cubicBezTo>
                  <a:pt x="264711" y="2579752"/>
                  <a:pt x="2253987" y="3769243"/>
                  <a:pt x="3569418" y="4141149"/>
                </a:cubicBezTo>
                <a:cubicBezTo>
                  <a:pt x="3816061" y="4210881"/>
                  <a:pt x="4114807" y="4279754"/>
                  <a:pt x="4440861" y="4332480"/>
                </a:cubicBezTo>
                <a:lnTo>
                  <a:pt x="4507111" y="4341752"/>
                </a:lnTo>
                <a:lnTo>
                  <a:pt x="4296045" y="4344781"/>
                </a:lnTo>
                <a:cubicBezTo>
                  <a:pt x="4097363" y="4343711"/>
                  <a:pt x="3912623" y="4335104"/>
                  <a:pt x="3749565" y="4321853"/>
                </a:cubicBezTo>
                <a:cubicBezTo>
                  <a:pt x="2445102" y="4215850"/>
                  <a:pt x="356405" y="3466499"/>
                  <a:pt x="36764" y="1629794"/>
                </a:cubicBezTo>
                <a:cubicBezTo>
                  <a:pt x="-63123" y="1055823"/>
                  <a:pt x="45741" y="555869"/>
                  <a:pt x="300069" y="144750"/>
                </a:cubicBez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" panose="02060603020205020403"/>
              <a:ea typeface="+mn-ea"/>
              <a:cs typeface="+mn-cs"/>
            </a:endParaRPr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xmlns="" id="{7842FC68-61FD-4700-8A22-BB8B071884D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2354579" y="691977"/>
            <a:ext cx="7761923" cy="5343064"/>
          </a:xfrm>
          <a:custGeom>
            <a:avLst/>
            <a:gdLst>
              <a:gd name="connsiteX0" fmla="*/ 0 w 6428838"/>
              <a:gd name="connsiteY0" fmla="*/ 2579031 h 5158062"/>
              <a:gd name="connsiteX1" fmla="*/ 3214419 w 6428838"/>
              <a:gd name="connsiteY1" fmla="*/ 0 h 5158062"/>
              <a:gd name="connsiteX2" fmla="*/ 6428838 w 6428838"/>
              <a:gd name="connsiteY2" fmla="*/ 2579031 h 5158062"/>
              <a:gd name="connsiteX3" fmla="*/ 3214419 w 6428838"/>
              <a:gd name="connsiteY3" fmla="*/ 5158062 h 5158062"/>
              <a:gd name="connsiteX4" fmla="*/ 0 w 6428838"/>
              <a:gd name="connsiteY4" fmla="*/ 2579031 h 5158062"/>
              <a:gd name="connsiteX0" fmla="*/ 3321 w 6432159"/>
              <a:gd name="connsiteY0" fmla="*/ 2647125 h 5226156"/>
              <a:gd name="connsiteX1" fmla="*/ 2789723 w 6432159"/>
              <a:gd name="connsiteY1" fmla="*/ 0 h 5226156"/>
              <a:gd name="connsiteX2" fmla="*/ 6432159 w 6432159"/>
              <a:gd name="connsiteY2" fmla="*/ 2647125 h 5226156"/>
              <a:gd name="connsiteX3" fmla="*/ 3217740 w 6432159"/>
              <a:gd name="connsiteY3" fmla="*/ 5226156 h 5226156"/>
              <a:gd name="connsiteX4" fmla="*/ 3321 w 6432159"/>
              <a:gd name="connsiteY4" fmla="*/ 2647125 h 5226156"/>
              <a:gd name="connsiteX0" fmla="*/ 1953 w 6566979"/>
              <a:gd name="connsiteY0" fmla="*/ 2695803 h 5226224"/>
              <a:gd name="connsiteX1" fmla="*/ 2924543 w 6566979"/>
              <a:gd name="connsiteY1" fmla="*/ 39 h 5226224"/>
              <a:gd name="connsiteX2" fmla="*/ 6566979 w 6566979"/>
              <a:gd name="connsiteY2" fmla="*/ 2647164 h 5226224"/>
              <a:gd name="connsiteX3" fmla="*/ 3352560 w 6566979"/>
              <a:gd name="connsiteY3" fmla="*/ 5226195 h 5226224"/>
              <a:gd name="connsiteX4" fmla="*/ 1953 w 6566979"/>
              <a:gd name="connsiteY4" fmla="*/ 2695803 h 5226224"/>
              <a:gd name="connsiteX0" fmla="*/ 8982 w 6574008"/>
              <a:gd name="connsiteY0" fmla="*/ 2695803 h 5226313"/>
              <a:gd name="connsiteX1" fmla="*/ 2931572 w 6574008"/>
              <a:gd name="connsiteY1" fmla="*/ 39 h 5226313"/>
              <a:gd name="connsiteX2" fmla="*/ 6574008 w 6574008"/>
              <a:gd name="connsiteY2" fmla="*/ 2647164 h 5226313"/>
              <a:gd name="connsiteX3" fmla="*/ 3359589 w 6574008"/>
              <a:gd name="connsiteY3" fmla="*/ 5226195 h 5226313"/>
              <a:gd name="connsiteX4" fmla="*/ 8982 w 6574008"/>
              <a:gd name="connsiteY4" fmla="*/ 2695803 h 5226313"/>
              <a:gd name="connsiteX0" fmla="*/ 11929 w 6576955"/>
              <a:gd name="connsiteY0" fmla="*/ 2695953 h 5226463"/>
              <a:gd name="connsiteX1" fmla="*/ 2934519 w 6576955"/>
              <a:gd name="connsiteY1" fmla="*/ 189 h 5226463"/>
              <a:gd name="connsiteX2" fmla="*/ 6576955 w 6576955"/>
              <a:gd name="connsiteY2" fmla="*/ 2647314 h 5226463"/>
              <a:gd name="connsiteX3" fmla="*/ 3362536 w 6576955"/>
              <a:gd name="connsiteY3" fmla="*/ 5226345 h 5226463"/>
              <a:gd name="connsiteX4" fmla="*/ 11929 w 6576955"/>
              <a:gd name="connsiteY4" fmla="*/ 2695953 h 5226463"/>
              <a:gd name="connsiteX0" fmla="*/ 9262 w 6963394"/>
              <a:gd name="connsiteY0" fmla="*/ 2705797 h 5247356"/>
              <a:gd name="connsiteX1" fmla="*/ 2931852 w 6963394"/>
              <a:gd name="connsiteY1" fmla="*/ 10033 h 5247356"/>
              <a:gd name="connsiteX2" fmla="*/ 6963394 w 6963394"/>
              <a:gd name="connsiteY2" fmla="*/ 3318639 h 5247356"/>
              <a:gd name="connsiteX3" fmla="*/ 3359869 w 6963394"/>
              <a:gd name="connsiteY3" fmla="*/ 5236189 h 5247356"/>
              <a:gd name="connsiteX4" fmla="*/ 9262 w 6963394"/>
              <a:gd name="connsiteY4" fmla="*/ 2705797 h 5247356"/>
              <a:gd name="connsiteX0" fmla="*/ 9262 w 6963394"/>
              <a:gd name="connsiteY0" fmla="*/ 2705797 h 5247356"/>
              <a:gd name="connsiteX1" fmla="*/ 2931852 w 6963394"/>
              <a:gd name="connsiteY1" fmla="*/ 10033 h 5247356"/>
              <a:gd name="connsiteX2" fmla="*/ 6963394 w 6963394"/>
              <a:gd name="connsiteY2" fmla="*/ 3318639 h 5247356"/>
              <a:gd name="connsiteX3" fmla="*/ 3359869 w 6963394"/>
              <a:gd name="connsiteY3" fmla="*/ 5236189 h 5247356"/>
              <a:gd name="connsiteX4" fmla="*/ 9262 w 6963394"/>
              <a:gd name="connsiteY4" fmla="*/ 2705797 h 5247356"/>
              <a:gd name="connsiteX0" fmla="*/ 9262 w 6963394"/>
              <a:gd name="connsiteY0" fmla="*/ 2705797 h 5292159"/>
              <a:gd name="connsiteX1" fmla="*/ 2931852 w 6963394"/>
              <a:gd name="connsiteY1" fmla="*/ 10033 h 5292159"/>
              <a:gd name="connsiteX2" fmla="*/ 6963394 w 6963394"/>
              <a:gd name="connsiteY2" fmla="*/ 3318639 h 5292159"/>
              <a:gd name="connsiteX3" fmla="*/ 3359869 w 6963394"/>
              <a:gd name="connsiteY3" fmla="*/ 5236189 h 5292159"/>
              <a:gd name="connsiteX4" fmla="*/ 9262 w 6963394"/>
              <a:gd name="connsiteY4" fmla="*/ 2705797 h 5292159"/>
              <a:gd name="connsiteX0" fmla="*/ 9262 w 6963394"/>
              <a:gd name="connsiteY0" fmla="*/ 2705797 h 5259961"/>
              <a:gd name="connsiteX1" fmla="*/ 2931852 w 6963394"/>
              <a:gd name="connsiteY1" fmla="*/ 10033 h 5259961"/>
              <a:gd name="connsiteX2" fmla="*/ 6963394 w 6963394"/>
              <a:gd name="connsiteY2" fmla="*/ 3318639 h 5259961"/>
              <a:gd name="connsiteX3" fmla="*/ 3359869 w 6963394"/>
              <a:gd name="connsiteY3" fmla="*/ 5236189 h 5259961"/>
              <a:gd name="connsiteX4" fmla="*/ 9262 w 6963394"/>
              <a:gd name="connsiteY4" fmla="*/ 2705797 h 5259961"/>
              <a:gd name="connsiteX0" fmla="*/ 9557 w 7352795"/>
              <a:gd name="connsiteY0" fmla="*/ 2707501 h 5252013"/>
              <a:gd name="connsiteX1" fmla="*/ 2932147 w 7352795"/>
              <a:gd name="connsiteY1" fmla="*/ 11737 h 5252013"/>
              <a:gd name="connsiteX2" fmla="*/ 7352795 w 7352795"/>
              <a:gd name="connsiteY2" fmla="*/ 3378709 h 5252013"/>
              <a:gd name="connsiteX3" fmla="*/ 3360164 w 7352795"/>
              <a:gd name="connsiteY3" fmla="*/ 5237893 h 5252013"/>
              <a:gd name="connsiteX4" fmla="*/ 9557 w 7352795"/>
              <a:gd name="connsiteY4" fmla="*/ 2707501 h 5252013"/>
              <a:gd name="connsiteX0" fmla="*/ 8078 w 7789061"/>
              <a:gd name="connsiteY0" fmla="*/ 2744796 h 5249051"/>
              <a:gd name="connsiteX1" fmla="*/ 3368413 w 7789061"/>
              <a:gd name="connsiteY1" fmla="*/ 10121 h 5249051"/>
              <a:gd name="connsiteX2" fmla="*/ 7789061 w 7789061"/>
              <a:gd name="connsiteY2" fmla="*/ 3377093 h 5249051"/>
              <a:gd name="connsiteX3" fmla="*/ 3796430 w 7789061"/>
              <a:gd name="connsiteY3" fmla="*/ 5236277 h 5249051"/>
              <a:gd name="connsiteX4" fmla="*/ 8078 w 7789061"/>
              <a:gd name="connsiteY4" fmla="*/ 2744796 h 5249051"/>
              <a:gd name="connsiteX0" fmla="*/ 8078 w 7789061"/>
              <a:gd name="connsiteY0" fmla="*/ 2744796 h 5271741"/>
              <a:gd name="connsiteX1" fmla="*/ 3368413 w 7789061"/>
              <a:gd name="connsiteY1" fmla="*/ 10121 h 5271741"/>
              <a:gd name="connsiteX2" fmla="*/ 7789061 w 7789061"/>
              <a:gd name="connsiteY2" fmla="*/ 3377093 h 5271741"/>
              <a:gd name="connsiteX3" fmla="*/ 3796430 w 7789061"/>
              <a:gd name="connsiteY3" fmla="*/ 5236277 h 5271741"/>
              <a:gd name="connsiteX4" fmla="*/ 8078 w 7789061"/>
              <a:gd name="connsiteY4" fmla="*/ 2744796 h 5271741"/>
              <a:gd name="connsiteX0" fmla="*/ 1055 w 7782038"/>
              <a:gd name="connsiteY0" fmla="*/ 2738806 h 5438018"/>
              <a:gd name="connsiteX1" fmla="*/ 3361390 w 7782038"/>
              <a:gd name="connsiteY1" fmla="*/ 4131 h 5438018"/>
              <a:gd name="connsiteX2" fmla="*/ 7782038 w 7782038"/>
              <a:gd name="connsiteY2" fmla="*/ 3371103 h 5438018"/>
              <a:gd name="connsiteX3" fmla="*/ 3692130 w 7782038"/>
              <a:gd name="connsiteY3" fmla="*/ 5415113 h 5438018"/>
              <a:gd name="connsiteX4" fmla="*/ 1055 w 7782038"/>
              <a:gd name="connsiteY4" fmla="*/ 2738806 h 5438018"/>
              <a:gd name="connsiteX0" fmla="*/ 28883 w 7809866"/>
              <a:gd name="connsiteY0" fmla="*/ 2742147 h 5441359"/>
              <a:gd name="connsiteX1" fmla="*/ 3389218 w 7809866"/>
              <a:gd name="connsiteY1" fmla="*/ 7472 h 5441359"/>
              <a:gd name="connsiteX2" fmla="*/ 7809866 w 7809866"/>
              <a:gd name="connsiteY2" fmla="*/ 3374444 h 5441359"/>
              <a:gd name="connsiteX3" fmla="*/ 3719958 w 7809866"/>
              <a:gd name="connsiteY3" fmla="*/ 5418454 h 5441359"/>
              <a:gd name="connsiteX4" fmla="*/ 28883 w 7809866"/>
              <a:gd name="connsiteY4" fmla="*/ 2742147 h 5441359"/>
              <a:gd name="connsiteX0" fmla="*/ 36549 w 7817532"/>
              <a:gd name="connsiteY0" fmla="*/ 2751085 h 5450297"/>
              <a:gd name="connsiteX1" fmla="*/ 3396884 w 7817532"/>
              <a:gd name="connsiteY1" fmla="*/ 16410 h 5450297"/>
              <a:gd name="connsiteX2" fmla="*/ 7817532 w 7817532"/>
              <a:gd name="connsiteY2" fmla="*/ 3383382 h 5450297"/>
              <a:gd name="connsiteX3" fmla="*/ 3727624 w 7817532"/>
              <a:gd name="connsiteY3" fmla="*/ 5427392 h 5450297"/>
              <a:gd name="connsiteX4" fmla="*/ 36549 w 7817532"/>
              <a:gd name="connsiteY4" fmla="*/ 2751085 h 54502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17532" h="5450297">
                <a:moveTo>
                  <a:pt x="36549" y="2751085"/>
                </a:moveTo>
                <a:cubicBezTo>
                  <a:pt x="-281221" y="925127"/>
                  <a:pt x="1526121" y="-147339"/>
                  <a:pt x="3396884" y="16410"/>
                </a:cubicBezTo>
                <a:cubicBezTo>
                  <a:pt x="5267647" y="180159"/>
                  <a:pt x="7817532" y="1453184"/>
                  <a:pt x="7817532" y="3383382"/>
                </a:cubicBezTo>
                <a:cubicBezTo>
                  <a:pt x="7700800" y="5342763"/>
                  <a:pt x="5024455" y="5532775"/>
                  <a:pt x="3727624" y="5427392"/>
                </a:cubicBezTo>
                <a:cubicBezTo>
                  <a:pt x="2430794" y="5322009"/>
                  <a:pt x="354319" y="4577043"/>
                  <a:pt x="36549" y="2751085"/>
                </a:cubicBezTo>
                <a:close/>
              </a:path>
            </a:pathLst>
          </a:custGeom>
          <a:solidFill>
            <a:schemeClr val="accent6"/>
          </a:solidFill>
          <a:ln w="152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" panose="02060603020205020403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AE139A42-6C02-4464-962B-607AF615FE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37582" y="1353318"/>
            <a:ext cx="6959446" cy="2367964"/>
          </a:xfrm>
        </p:spPr>
        <p:txBody>
          <a:bodyPr>
            <a:normAutofit/>
          </a:bodyPr>
          <a:lstStyle/>
          <a:p>
            <a:r>
              <a:rPr lang="en-US" sz="4000" b="1" dirty="0"/>
              <a:t>Course Title:</a:t>
            </a:r>
            <a:r>
              <a:rPr lang="en-US" dirty="0"/>
              <a:t/>
            </a:r>
            <a:br>
              <a:rPr lang="en-US" dirty="0"/>
            </a:br>
            <a:r>
              <a:rPr lang="en-US" sz="4800" b="1" dirty="0">
                <a:solidFill>
                  <a:srgbClr val="FFFFFF"/>
                </a:solidFill>
              </a:rPr>
              <a:t>Leadership in Theory and Practice</a:t>
            </a:r>
            <a:endParaRPr lang="en-US" sz="4800" dirty="0">
              <a:solidFill>
                <a:srgbClr val="FFFFFF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2211ED49-9211-4235-ABBF-3C7478740E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72834" y="3609088"/>
            <a:ext cx="6379476" cy="1318397"/>
          </a:xfrm>
        </p:spPr>
        <p:txBody>
          <a:bodyPr>
            <a:normAutofit/>
          </a:bodyPr>
          <a:lstStyle/>
          <a:p>
            <a:r>
              <a:rPr lang="en-US" sz="3000" b="1" dirty="0">
                <a:solidFill>
                  <a:srgbClr val="C00000"/>
                </a:solidFill>
              </a:rPr>
              <a:t>Topic</a:t>
            </a:r>
          </a:p>
          <a:p>
            <a:r>
              <a:rPr lang="en-US" sz="2200" b="1" dirty="0">
                <a:solidFill>
                  <a:srgbClr val="FFFFFF"/>
                </a:solidFill>
              </a:rPr>
              <a:t>Communication and diversity in organizations and in a global society</a:t>
            </a:r>
            <a:endParaRPr lang="en-US" sz="2200" dirty="0">
              <a:solidFill>
                <a:srgbClr val="FFFFFF"/>
              </a:solidFill>
            </a:endParaRPr>
          </a:p>
          <a:p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48833F4B-A28E-4996-91BD-3A9BA131FDD5}"/>
              </a:ext>
            </a:extLst>
          </p:cNvPr>
          <p:cNvSpPr/>
          <p:nvPr/>
        </p:nvSpPr>
        <p:spPr>
          <a:xfrm>
            <a:off x="-329674" y="5288860"/>
            <a:ext cx="12882391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TW" b="1" dirty="0">
                <a:solidFill>
                  <a:srgbClr val="000000"/>
                </a:solidFill>
                <a:latin typeface="Tahoma" panose="020B0604030504040204" pitchFamily="34" charset="0"/>
              </a:rPr>
              <a:t>Khurram Shahzad</a:t>
            </a:r>
            <a:br>
              <a:rPr lang="en-US" altLang="zh-TW" b="1" dirty="0">
                <a:solidFill>
                  <a:srgbClr val="000000"/>
                </a:solidFill>
                <a:latin typeface="Tahoma" panose="020B0604030504040204" pitchFamily="34" charset="0"/>
              </a:rPr>
            </a:br>
            <a:r>
              <a:rPr lang="en-US" altLang="zh-TW" b="1" dirty="0">
                <a:solidFill>
                  <a:srgbClr val="000000"/>
                </a:solidFill>
                <a:latin typeface="Tahoma" panose="020B0604030504040204" pitchFamily="34" charset="0"/>
              </a:rPr>
              <a:t>PhD Scholar</a:t>
            </a:r>
            <a:r>
              <a:rPr lang="en-US" altLang="zh-TW" dirty="0">
                <a:solidFill>
                  <a:srgbClr val="000000"/>
                </a:solidFill>
                <a:latin typeface="Tahoma" panose="020B0604030504040204" pitchFamily="34" charset="0"/>
              </a:rPr>
              <a:t/>
            </a:r>
            <a:br>
              <a:rPr lang="en-US" altLang="zh-TW" dirty="0">
                <a:solidFill>
                  <a:srgbClr val="000000"/>
                </a:solidFill>
                <a:latin typeface="Tahoma" panose="020B0604030504040204" pitchFamily="34" charset="0"/>
              </a:rPr>
            </a:br>
            <a:r>
              <a:rPr lang="en-US" altLang="zh-TW" dirty="0">
                <a:solidFill>
                  <a:srgbClr val="000000"/>
                </a:solidFill>
                <a:latin typeface="Tahoma" panose="020B0604030504040204" pitchFamily="34" charset="0"/>
              </a:rPr>
              <a:t/>
            </a:r>
            <a:br>
              <a:rPr lang="en-US" altLang="zh-TW" dirty="0">
                <a:solidFill>
                  <a:srgbClr val="000000"/>
                </a:solidFill>
                <a:latin typeface="Tahoma" panose="020B0604030504040204" pitchFamily="34" charset="0"/>
              </a:rPr>
            </a:br>
            <a:r>
              <a:rPr lang="en-US" altLang="zh-TW" dirty="0">
                <a:solidFill>
                  <a:srgbClr val="000000"/>
                </a:solidFill>
                <a:latin typeface="Tahoma" panose="020B0604030504040204" pitchFamily="34" charset="0"/>
              </a:rPr>
              <a:t/>
            </a:r>
            <a:br>
              <a:rPr lang="en-US" altLang="zh-TW" dirty="0">
                <a:solidFill>
                  <a:srgbClr val="000000"/>
                </a:solidFill>
                <a:latin typeface="Tahoma" panose="020B0604030504040204" pitchFamily="34" charset="0"/>
              </a:rPr>
            </a:br>
            <a:r>
              <a:rPr lang="en-US" altLang="zh-TW" dirty="0">
                <a:solidFill>
                  <a:srgbClr val="000000"/>
                </a:solidFill>
                <a:latin typeface="Tahoma" panose="020B0604030504040204" pitchFamily="34" charset="0"/>
              </a:rPr>
              <a:t>Library &amp; Information Science Department University of Sargodha,  Sargodha.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869956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F4AC6C68-F125-48AD-A5B4-89AD5E7972D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xmlns="" id="{04C0E5DA-5624-49BC-AC1E-30229AA5B9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405709" y="682754"/>
            <a:ext cx="5492493" cy="5492493"/>
          </a:xfrm>
          <a:custGeom>
            <a:avLst/>
            <a:gdLst>
              <a:gd name="connsiteX0" fmla="*/ 2746247 w 5492493"/>
              <a:gd name="connsiteY0" fmla="*/ 0 h 5492493"/>
              <a:gd name="connsiteX1" fmla="*/ 5492493 w 5492493"/>
              <a:gd name="connsiteY1" fmla="*/ 2746247 h 5492493"/>
              <a:gd name="connsiteX2" fmla="*/ 2746247 w 5492493"/>
              <a:gd name="connsiteY2" fmla="*/ 5492493 h 5492493"/>
              <a:gd name="connsiteX3" fmla="*/ 0 w 5492493"/>
              <a:gd name="connsiteY3" fmla="*/ 2746247 h 5492493"/>
              <a:gd name="connsiteX4" fmla="*/ 2746247 w 5492493"/>
              <a:gd name="connsiteY4" fmla="*/ 0 h 5492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92493" h="5492493">
                <a:moveTo>
                  <a:pt x="2746247" y="0"/>
                </a:moveTo>
                <a:cubicBezTo>
                  <a:pt x="4262957" y="0"/>
                  <a:pt x="5492493" y="1229536"/>
                  <a:pt x="5492493" y="2746247"/>
                </a:cubicBezTo>
                <a:cubicBezTo>
                  <a:pt x="5492493" y="4262957"/>
                  <a:pt x="4262957" y="5492493"/>
                  <a:pt x="2746247" y="5492493"/>
                </a:cubicBezTo>
                <a:cubicBezTo>
                  <a:pt x="1229536" y="5492493"/>
                  <a:pt x="0" y="4262957"/>
                  <a:pt x="0" y="2746247"/>
                </a:cubicBezTo>
                <a:cubicBezTo>
                  <a:pt x="0" y="1229536"/>
                  <a:pt x="1229536" y="0"/>
                  <a:pt x="2746247" y="0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xmlns="" id="{25E157ED-E992-43F3-9A84-96C30A5C4A6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0800000" flipH="1">
            <a:off x="4301542" y="3567390"/>
            <a:ext cx="2311806" cy="2303982"/>
          </a:xfrm>
          <a:custGeom>
            <a:avLst/>
            <a:gdLst>
              <a:gd name="connsiteX0" fmla="*/ 0 w 3108399"/>
              <a:gd name="connsiteY0" fmla="*/ 0 h 3097879"/>
              <a:gd name="connsiteX1" fmla="*/ 159985 w 3108399"/>
              <a:gd name="connsiteY1" fmla="*/ 4045 h 3097879"/>
              <a:gd name="connsiteX2" fmla="*/ 3092907 w 3108399"/>
              <a:gd name="connsiteY2" fmla="*/ 2791087 h 3097879"/>
              <a:gd name="connsiteX3" fmla="*/ 3108399 w 3108399"/>
              <a:gd name="connsiteY3" fmla="*/ 3097879 h 3097879"/>
              <a:gd name="connsiteX4" fmla="*/ 2470733 w 3108399"/>
              <a:gd name="connsiteY4" fmla="*/ 3097879 h 3097879"/>
              <a:gd name="connsiteX5" fmla="*/ 2458534 w 3108399"/>
              <a:gd name="connsiteY5" fmla="*/ 2856285 h 3097879"/>
              <a:gd name="connsiteX6" fmla="*/ 252674 w 3108399"/>
              <a:gd name="connsiteY6" fmla="*/ 650424 h 3097879"/>
              <a:gd name="connsiteX7" fmla="*/ 0 w 3108399"/>
              <a:gd name="connsiteY7" fmla="*/ 637665 h 3097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108399" h="3097879">
                <a:moveTo>
                  <a:pt x="0" y="0"/>
                </a:moveTo>
                <a:lnTo>
                  <a:pt x="159985" y="4045"/>
                </a:lnTo>
                <a:cubicBezTo>
                  <a:pt x="1696687" y="81941"/>
                  <a:pt x="2939004" y="1275632"/>
                  <a:pt x="3092907" y="2791087"/>
                </a:cubicBezTo>
                <a:lnTo>
                  <a:pt x="3108399" y="3097879"/>
                </a:lnTo>
                <a:lnTo>
                  <a:pt x="2470733" y="3097879"/>
                </a:lnTo>
                <a:lnTo>
                  <a:pt x="2458534" y="2856285"/>
                </a:lnTo>
                <a:cubicBezTo>
                  <a:pt x="2340416" y="1693197"/>
                  <a:pt x="1415762" y="768542"/>
                  <a:pt x="252674" y="650424"/>
                </a:cubicBezTo>
                <a:lnTo>
                  <a:pt x="0" y="637665"/>
                </a:lnTo>
                <a:close/>
              </a:path>
            </a:pathLst>
          </a:custGeom>
          <a:solidFill>
            <a:schemeClr val="accent6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A700B378-76A0-42AE-9AE8-2DEBE81A97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0812" y="1533463"/>
            <a:ext cx="4101152" cy="3514294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50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How do you communicate effectively in a global society?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xmlns="" id="{AEFD253A-9BCA-430B-979A-AA2F8445D76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168360" y="3024171"/>
            <a:ext cx="435428" cy="435428"/>
          </a:xfrm>
          <a:prstGeom prst="ellipse">
            <a:avLst/>
          </a:prstGeom>
          <a:solidFill>
            <a:schemeClr val="tx1">
              <a:lumMod val="50000"/>
              <a:lumOff val="50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C192BA66-80F0-4CBC-A23E-A8606E0C2CAB}"/>
              </a:ext>
            </a:extLst>
          </p:cNvPr>
          <p:cNvSpPr/>
          <p:nvPr/>
        </p:nvSpPr>
        <p:spPr>
          <a:xfrm>
            <a:off x="7010035" y="889734"/>
            <a:ext cx="5070132" cy="46782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Write as you speak; speak as you write.</a:t>
            </a:r>
            <a:br>
              <a:rPr lang="en-US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</a:br>
            <a:r>
              <a:rPr lang="en-US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...</a:t>
            </a:r>
          </a:p>
          <a:p>
            <a:endParaRPr lang="en-US" dirty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endParaRPr lang="en-US" b="0" i="0" dirty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  <a:p>
            <a:r>
              <a:rPr lang="en-US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/>
            </a:r>
            <a:br>
              <a:rPr lang="en-US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</a:br>
            <a:r>
              <a:rPr lang="en-US" b="1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Here are some easy ways to improve your communication starting today.</a:t>
            </a:r>
          </a:p>
          <a:p>
            <a:endParaRPr lang="en-US" b="0" i="0" dirty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  <a:p>
            <a:pPr>
              <a:buFont typeface="+mj-lt"/>
              <a:buAutoNum type="arabicPeriod"/>
            </a:pPr>
            <a:r>
              <a:rPr lang="en-US" sz="22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Keep it simple. ...</a:t>
            </a:r>
          </a:p>
          <a:p>
            <a:pPr>
              <a:buFont typeface="+mj-lt"/>
              <a:buAutoNum type="arabicPeriod"/>
            </a:pPr>
            <a:r>
              <a:rPr lang="en-US" sz="22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Eliminate technical jargon. ...</a:t>
            </a:r>
          </a:p>
          <a:p>
            <a:pPr>
              <a:buFont typeface="+mj-lt"/>
              <a:buAutoNum type="arabicPeriod"/>
            </a:pPr>
            <a:r>
              <a:rPr lang="en-US" sz="22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Be concise, but not too concise. ...</a:t>
            </a:r>
          </a:p>
          <a:p>
            <a:pPr>
              <a:buFont typeface="+mj-lt"/>
              <a:buAutoNum type="arabicPeriod"/>
            </a:pPr>
            <a:r>
              <a:rPr lang="en-US" sz="22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Avoid abbreviations and acronyms. ..</a:t>
            </a:r>
          </a:p>
          <a:p>
            <a:pPr>
              <a:buFont typeface="+mj-lt"/>
              <a:buAutoNum type="arabicPeriod"/>
            </a:pPr>
            <a:r>
              <a:rPr lang="en-US" sz="22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Reduce the use of </a:t>
            </a:r>
            <a:r>
              <a:rPr lang="en-US" sz="2200" b="0" i="0" dirty="0">
                <a:solidFill>
                  <a:srgbClr val="C00000"/>
                </a:solidFill>
                <a:effectLst/>
                <a:latin typeface="arial" panose="020B0604020202020204" pitchFamily="34" charset="0"/>
              </a:rPr>
              <a:t>artificial</a:t>
            </a:r>
            <a:r>
              <a:rPr lang="en-US" sz="22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phrases. .</a:t>
            </a:r>
          </a:p>
          <a:p>
            <a:pPr>
              <a:buFont typeface="+mj-lt"/>
              <a:buAutoNum type="arabicPeriod"/>
            </a:pPr>
            <a:r>
              <a:rPr lang="en-US" sz="22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Be concrete. ...</a:t>
            </a:r>
          </a:p>
          <a:p>
            <a:pPr>
              <a:buFont typeface="+mj-lt"/>
              <a:buAutoNum type="arabicPeriod"/>
            </a:pPr>
            <a:r>
              <a:rPr lang="en-US" sz="22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Be conversational.</a:t>
            </a:r>
          </a:p>
        </p:txBody>
      </p:sp>
    </p:spTree>
    <p:extLst>
      <p:ext uri="{BB962C8B-B14F-4D97-AF65-F5344CB8AC3E}">
        <p14:creationId xmlns:p14="http://schemas.microsoft.com/office/powerpoint/2010/main" val="191696841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35555856-9970-4BC3-9AA9-6A917F53AFB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0" y="0"/>
            <a:ext cx="6421721" cy="6858000"/>
          </a:xfrm>
          <a:prstGeom prst="rect">
            <a:avLst/>
          </a:prstGeom>
          <a:gradFill>
            <a:gsLst>
              <a:gs pos="0">
                <a:schemeClr val="accent2"/>
              </a:gs>
              <a:gs pos="25000">
                <a:schemeClr val="accent2"/>
              </a:gs>
              <a:gs pos="94000">
                <a:schemeClr val="accent1"/>
              </a:gs>
              <a:gs pos="100000">
                <a:schemeClr val="accent1"/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xmlns="" id="{7F487851-BFAF-46D8-A1ED-50CAD6E46F5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xmlns="" id="{8DB26F95-E1EC-41CF-817A-0921947525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17167" y="3071021"/>
            <a:ext cx="4805996" cy="1297115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ctr"/>
            <a:r>
              <a:rPr lang="en-US" kern="1200" dirty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Thanks &gt;&gt;</a:t>
            </a:r>
          </a:p>
        </p:txBody>
      </p:sp>
      <p:sp>
        <p:nvSpPr>
          <p:cNvPr id="14" name="Freeform 50">
            <a:extLst>
              <a:ext uri="{FF2B5EF4-FFF2-40B4-BE49-F238E27FC236}">
                <a16:creationId xmlns:a16="http://schemas.microsoft.com/office/drawing/2014/main" xmlns="" id="{13722DD7-BA73-4776-93A3-94491FEF726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0" y="581159"/>
            <a:ext cx="5464879" cy="6276841"/>
          </a:xfrm>
          <a:custGeom>
            <a:avLst/>
            <a:gdLst>
              <a:gd name="connsiteX0" fmla="*/ 3299930 w 5464879"/>
              <a:gd name="connsiteY0" fmla="*/ 0 h 6276841"/>
              <a:gd name="connsiteX1" fmla="*/ 5398992 w 5464879"/>
              <a:gd name="connsiteY1" fmla="*/ 753544 h 6276841"/>
              <a:gd name="connsiteX2" fmla="*/ 5464879 w 5464879"/>
              <a:gd name="connsiteY2" fmla="*/ 813426 h 6276841"/>
              <a:gd name="connsiteX3" fmla="*/ 5464879 w 5464879"/>
              <a:gd name="connsiteY3" fmla="*/ 5786434 h 6276841"/>
              <a:gd name="connsiteX4" fmla="*/ 5398992 w 5464879"/>
              <a:gd name="connsiteY4" fmla="*/ 5846317 h 6276841"/>
              <a:gd name="connsiteX5" fmla="*/ 4872873 w 5464879"/>
              <a:gd name="connsiteY5" fmla="*/ 6201577 h 6276841"/>
              <a:gd name="connsiteX6" fmla="*/ 4716632 w 5464879"/>
              <a:gd name="connsiteY6" fmla="*/ 6276841 h 6276841"/>
              <a:gd name="connsiteX7" fmla="*/ 1883227 w 5464879"/>
              <a:gd name="connsiteY7" fmla="*/ 6276841 h 6276841"/>
              <a:gd name="connsiteX8" fmla="*/ 1726987 w 5464879"/>
              <a:gd name="connsiteY8" fmla="*/ 6201577 h 6276841"/>
              <a:gd name="connsiteX9" fmla="*/ 0 w 5464879"/>
              <a:gd name="connsiteY9" fmla="*/ 3299930 h 6276841"/>
              <a:gd name="connsiteX10" fmla="*/ 3299930 w 5464879"/>
              <a:gd name="connsiteY10" fmla="*/ 0 h 6276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64879" h="6276841">
                <a:moveTo>
                  <a:pt x="3299930" y="0"/>
                </a:moveTo>
                <a:cubicBezTo>
                  <a:pt x="4097274" y="0"/>
                  <a:pt x="4828569" y="282789"/>
                  <a:pt x="5398992" y="753544"/>
                </a:cubicBezTo>
                <a:lnTo>
                  <a:pt x="5464879" y="813426"/>
                </a:lnTo>
                <a:lnTo>
                  <a:pt x="5464879" y="5786434"/>
                </a:lnTo>
                <a:lnTo>
                  <a:pt x="5398992" y="5846317"/>
                </a:lnTo>
                <a:cubicBezTo>
                  <a:pt x="5236014" y="5980818"/>
                  <a:pt x="5059904" y="6099975"/>
                  <a:pt x="4872873" y="6201577"/>
                </a:cubicBezTo>
                <a:lnTo>
                  <a:pt x="4716632" y="6276841"/>
                </a:lnTo>
                <a:lnTo>
                  <a:pt x="1883227" y="6276841"/>
                </a:lnTo>
                <a:lnTo>
                  <a:pt x="1726987" y="6201577"/>
                </a:lnTo>
                <a:cubicBezTo>
                  <a:pt x="698316" y="5642769"/>
                  <a:pt x="0" y="4552900"/>
                  <a:pt x="0" y="3299930"/>
                </a:cubicBezTo>
                <a:cubicBezTo>
                  <a:pt x="0" y="1477429"/>
                  <a:pt x="1477429" y="0"/>
                  <a:pt x="3299930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2"/>
                </a:gs>
                <a:gs pos="23000">
                  <a:schemeClr val="accent2"/>
                </a:gs>
                <a:gs pos="83000">
                  <a:schemeClr val="accent1"/>
                </a:gs>
                <a:gs pos="100000">
                  <a:schemeClr val="accent1"/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7" name="Graphic 6" descr="Smiling Face with No Fill">
            <a:extLst>
              <a:ext uri="{FF2B5EF4-FFF2-40B4-BE49-F238E27FC236}">
                <a16:creationId xmlns:a16="http://schemas.microsoft.com/office/drawing/2014/main" xmlns="" id="{0F732BDE-327C-4D07-BF82-534A157989C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340470" y="1815320"/>
            <a:ext cx="4141760" cy="4141760"/>
          </a:xfrm>
          <a:custGeom>
            <a:avLst/>
            <a:gdLst/>
            <a:ahLst/>
            <a:cxnLst/>
            <a:rect l="l" t="t" r="r" b="b"/>
            <a:pathLst>
              <a:path w="4141760" h="4377846">
                <a:moveTo>
                  <a:pt x="0" y="0"/>
                </a:moveTo>
                <a:lnTo>
                  <a:pt x="4141760" y="0"/>
                </a:lnTo>
                <a:lnTo>
                  <a:pt x="4141760" y="4377846"/>
                </a:lnTo>
                <a:lnTo>
                  <a:pt x="0" y="4377846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7444118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15911E3A-C35B-4EF7-A355-B84E9A14AF4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-1"/>
            <a:ext cx="1219200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xmlns="" id="{E21ADB3D-AD65-44B4-847D-5E90E90A5D1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11" name="Freeform 5">
              <a:extLst>
                <a:ext uri="{FF2B5EF4-FFF2-40B4-BE49-F238E27FC236}">
                  <a16:creationId xmlns:a16="http://schemas.microsoft.com/office/drawing/2014/main" xmlns="" id="{CF580C70-814C-4845-B645-919BFFBD16B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xmlns="" id="{34D7BF57-4CAA-45B2-9EF0-0AA1FCF70B1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xmlns="" id="{7886F306-C03A-40C6-8FD5-DCE3D4595D6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" name="Freeform 8">
              <a:extLst>
                <a:ext uri="{FF2B5EF4-FFF2-40B4-BE49-F238E27FC236}">
                  <a16:creationId xmlns:a16="http://schemas.microsoft.com/office/drawing/2014/main" xmlns="" id="{2FDC9A36-C7C3-47D7-A64E-ED25C47EC70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5" name="Freeform 9">
              <a:extLst>
                <a:ext uri="{FF2B5EF4-FFF2-40B4-BE49-F238E27FC236}">
                  <a16:creationId xmlns:a16="http://schemas.microsoft.com/office/drawing/2014/main" xmlns="" id="{BB19BC37-158A-43DC-9A9E-E45CC71954D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" name="Freeform 10">
              <a:extLst>
                <a:ext uri="{FF2B5EF4-FFF2-40B4-BE49-F238E27FC236}">
                  <a16:creationId xmlns:a16="http://schemas.microsoft.com/office/drawing/2014/main" xmlns="" id="{077654CC-108F-48D5-B5E9-437F164F52A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7" name="Freeform 11">
              <a:extLst>
                <a:ext uri="{FF2B5EF4-FFF2-40B4-BE49-F238E27FC236}">
                  <a16:creationId xmlns:a16="http://schemas.microsoft.com/office/drawing/2014/main" xmlns="" id="{A3CF3A63-1C1E-4E85-A78A-FDC16431E3A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8" name="Freeform 12">
              <a:extLst>
                <a:ext uri="{FF2B5EF4-FFF2-40B4-BE49-F238E27FC236}">
                  <a16:creationId xmlns:a16="http://schemas.microsoft.com/office/drawing/2014/main" xmlns="" id="{8740FC9A-72DD-4D9B-BA25-1CCED135240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9" name="Freeform 13">
              <a:extLst>
                <a:ext uri="{FF2B5EF4-FFF2-40B4-BE49-F238E27FC236}">
                  <a16:creationId xmlns:a16="http://schemas.microsoft.com/office/drawing/2014/main" xmlns="" id="{7FBF5743-F2AE-4D0D-BCD1-01F7686D012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0" name="Freeform 14">
              <a:extLst>
                <a:ext uri="{FF2B5EF4-FFF2-40B4-BE49-F238E27FC236}">
                  <a16:creationId xmlns:a16="http://schemas.microsoft.com/office/drawing/2014/main" xmlns="" id="{CED32316-D4F7-4795-BBE0-DEBB60E27CE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1" name="Freeform 15">
              <a:extLst>
                <a:ext uri="{FF2B5EF4-FFF2-40B4-BE49-F238E27FC236}">
                  <a16:creationId xmlns:a16="http://schemas.microsoft.com/office/drawing/2014/main" xmlns="" id="{583B23C9-B9B7-4E93-9538-CBE316F83FD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Freeform 16">
              <a:extLst>
                <a:ext uri="{FF2B5EF4-FFF2-40B4-BE49-F238E27FC236}">
                  <a16:creationId xmlns:a16="http://schemas.microsoft.com/office/drawing/2014/main" xmlns="" id="{5B144260-9F2C-4ADB-A37C-1CFB4B428B1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3" name="Freeform 17">
              <a:extLst>
                <a:ext uri="{FF2B5EF4-FFF2-40B4-BE49-F238E27FC236}">
                  <a16:creationId xmlns:a16="http://schemas.microsoft.com/office/drawing/2014/main" xmlns="" id="{53FF918D-79D3-4F55-A68C-0DD5880DABD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" name="Freeform 18">
              <a:extLst>
                <a:ext uri="{FF2B5EF4-FFF2-40B4-BE49-F238E27FC236}">
                  <a16:creationId xmlns:a16="http://schemas.microsoft.com/office/drawing/2014/main" xmlns="" id="{B9FC1440-933F-44FE-8D77-4827DD0F99A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Freeform 19">
              <a:extLst>
                <a:ext uri="{FF2B5EF4-FFF2-40B4-BE49-F238E27FC236}">
                  <a16:creationId xmlns:a16="http://schemas.microsoft.com/office/drawing/2014/main" xmlns="" id="{0F67F308-A67C-4D2E-B081-59BB31D8EC5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" name="Freeform 20">
              <a:extLst>
                <a:ext uri="{FF2B5EF4-FFF2-40B4-BE49-F238E27FC236}">
                  <a16:creationId xmlns:a16="http://schemas.microsoft.com/office/drawing/2014/main" xmlns="" id="{80112F01-90EB-4AEC-A39C-5C6875FFB99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7" name="Freeform 21">
              <a:extLst>
                <a:ext uri="{FF2B5EF4-FFF2-40B4-BE49-F238E27FC236}">
                  <a16:creationId xmlns:a16="http://schemas.microsoft.com/office/drawing/2014/main" xmlns="" id="{893F6B05-90EB-4C75-A0F0-C7247553BD8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8" name="Freeform 22">
              <a:extLst>
                <a:ext uri="{FF2B5EF4-FFF2-40B4-BE49-F238E27FC236}">
                  <a16:creationId xmlns:a16="http://schemas.microsoft.com/office/drawing/2014/main" xmlns="" id="{227B563B-E0C0-4D81-966D-B5E2DBAAE8B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9" name="Freeform 23">
              <a:extLst>
                <a:ext uri="{FF2B5EF4-FFF2-40B4-BE49-F238E27FC236}">
                  <a16:creationId xmlns:a16="http://schemas.microsoft.com/office/drawing/2014/main" xmlns="" id="{130DF93D-D1FF-477A-BDCE-C8B01C3B476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0" name="Freeform 24">
              <a:extLst>
                <a:ext uri="{FF2B5EF4-FFF2-40B4-BE49-F238E27FC236}">
                  <a16:creationId xmlns:a16="http://schemas.microsoft.com/office/drawing/2014/main" xmlns="" id="{44ED67A1-C6FE-4AC8-8473-11DAC03DCD3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1" name="Freeform 25">
              <a:extLst>
                <a:ext uri="{FF2B5EF4-FFF2-40B4-BE49-F238E27FC236}">
                  <a16:creationId xmlns:a16="http://schemas.microsoft.com/office/drawing/2014/main" xmlns="" id="{213A54F3-15FA-4C8F-8ABF-CE77E721965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xmlns="" id="{5F8A7F7F-DD1A-4F41-98AC-B9CE2A620C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xmlns="" id="{CEF47228-EB7C-4EBA-BE01-DA6CB241028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Isosceles Triangle 22">
              <a:extLst>
                <a:ext uri="{FF2B5EF4-FFF2-40B4-BE49-F238E27FC236}">
                  <a16:creationId xmlns:a16="http://schemas.microsoft.com/office/drawing/2014/main" xmlns="" id="{3D2FD25A-EFFD-4F5C-9258-981F5907DE2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xmlns="" id="{DCF573BC-A06F-4036-A3A8-9D07DDE6225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3A4530D8-B6D2-4AB9-8ACE-59FF3288D6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1305" y="2212612"/>
            <a:ext cx="3451730" cy="2399869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solidFill>
                  <a:srgbClr val="FFFFFF"/>
                </a:solidFill>
              </a:rPr>
              <a:t>Contents</a:t>
            </a:r>
            <a:endParaRPr lang="en-US" sz="4000" dirty="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8C6A866-1A17-4C60-B802-FC1179F106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68364" y="1051754"/>
            <a:ext cx="7994649" cy="5791959"/>
          </a:xfrm>
        </p:spPr>
        <p:txBody>
          <a:bodyPr anchor="ctr">
            <a:normAutofit/>
          </a:bodyPr>
          <a:lstStyle/>
          <a:p>
            <a:pPr lvl="1" indent="-365760">
              <a:lnSpc>
                <a:spcPct val="150000"/>
              </a:lnSpc>
            </a:pPr>
            <a:r>
              <a:rPr lang="en-US" dirty="0"/>
              <a:t>Organizational Communication </a:t>
            </a:r>
            <a:endParaRPr lang="en-US" sz="2000" dirty="0"/>
          </a:p>
          <a:p>
            <a:pPr lvl="1" indent="-365760">
              <a:lnSpc>
                <a:spcPct val="150000"/>
              </a:lnSpc>
            </a:pPr>
            <a:r>
              <a:rPr lang="en-US" dirty="0"/>
              <a:t>Workplace Diversity</a:t>
            </a:r>
            <a:endParaRPr lang="en-US" sz="2000" dirty="0"/>
          </a:p>
          <a:p>
            <a:pPr lvl="1" indent="-365760">
              <a:lnSpc>
                <a:spcPct val="150000"/>
              </a:lnSpc>
            </a:pPr>
            <a:r>
              <a:rPr lang="en-US" dirty="0"/>
              <a:t>Challenges of Language Barriers</a:t>
            </a:r>
            <a:endParaRPr lang="en-US" sz="2000" dirty="0"/>
          </a:p>
          <a:p>
            <a:pPr lvl="1" indent="-365760">
              <a:lnSpc>
                <a:spcPct val="150000"/>
              </a:lnSpc>
            </a:pPr>
            <a:r>
              <a:rPr lang="en-US" dirty="0"/>
              <a:t>Communication Socialization Processes</a:t>
            </a:r>
            <a:endParaRPr lang="en-US" sz="2000" dirty="0"/>
          </a:p>
          <a:p>
            <a:pPr lvl="1" indent="-365760">
              <a:lnSpc>
                <a:spcPct val="150000"/>
              </a:lnSpc>
            </a:pPr>
            <a:r>
              <a:rPr lang="en-US" dirty="0"/>
              <a:t>Conflict and Communication in Organizations</a:t>
            </a:r>
            <a:endParaRPr lang="en-US" sz="2000" dirty="0"/>
          </a:p>
          <a:p>
            <a:pPr lvl="1" indent="-365760">
              <a:lnSpc>
                <a:spcPct val="150000"/>
              </a:lnSpc>
            </a:pPr>
            <a:r>
              <a:rPr lang="en-US" dirty="0"/>
              <a:t>Organizational Communication and Leadership</a:t>
            </a:r>
            <a:endParaRPr lang="en-US" sz="2000" dirty="0"/>
          </a:p>
          <a:p>
            <a:pPr lvl="1" indent="-365760">
              <a:lnSpc>
                <a:spcPct val="150000"/>
              </a:lnSpc>
            </a:pPr>
            <a:r>
              <a:rPr lang="en-US" dirty="0"/>
              <a:t>Communication and Diversity</a:t>
            </a:r>
            <a:endParaRPr lang="en-US" sz="2000" dirty="0"/>
          </a:p>
          <a:p>
            <a:pPr lvl="1" indent="-365760">
              <a:lnSpc>
                <a:spcPct val="150000"/>
              </a:lnSpc>
            </a:pPr>
            <a:r>
              <a:rPr lang="en-US" dirty="0"/>
              <a:t>Communication Technologies</a:t>
            </a:r>
            <a:endParaRPr lang="en-US" sz="2000" dirty="0"/>
          </a:p>
          <a:p>
            <a:pPr lvl="1" indent="-365760">
              <a:lnSpc>
                <a:spcPct val="150000"/>
              </a:lnSpc>
            </a:pPr>
            <a:r>
              <a:rPr lang="en-US" dirty="0"/>
              <a:t>Managing diversity and inclusion in the global workplace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5684715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4351DFE5-F63D-4BE0-BDA9-E3EB88F01AA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2"/>
              </a:gs>
              <a:gs pos="25000">
                <a:schemeClr val="accent2"/>
              </a:gs>
              <a:gs pos="94000">
                <a:schemeClr val="accent1"/>
              </a:gs>
              <a:gs pos="100000">
                <a:schemeClr val="accent1"/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3AA16612-ACD2-4A16-8F2B-4514FD6BF28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xmlns="" id="{FF9DCA79-D972-423D-8991-8034683B50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</a:rPr>
              <a:t>Why is communication important in diversity?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7AB31FC-A7BA-49F2-B25B-81AB4BC5F9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5600" y="2892302"/>
            <a:ext cx="11480495" cy="3139018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en-US" dirty="0"/>
              <a:t>Role of </a:t>
            </a:r>
            <a:r>
              <a:rPr lang="en-US" b="1" dirty="0"/>
              <a:t>Communication</a:t>
            </a:r>
            <a:r>
              <a:rPr lang="en-US" dirty="0"/>
              <a:t> in Managing Organizational </a:t>
            </a:r>
            <a:r>
              <a:rPr lang="en-US" b="1" dirty="0"/>
              <a:t>Diversity</a:t>
            </a:r>
            <a:r>
              <a:rPr lang="en-US" dirty="0"/>
              <a:t>.</a:t>
            </a:r>
          </a:p>
          <a:p>
            <a:pPr algn="just"/>
            <a:endParaRPr lang="en-US" dirty="0"/>
          </a:p>
          <a:p>
            <a:pPr algn="just"/>
            <a:r>
              <a:rPr lang="en-US" b="1" dirty="0"/>
              <a:t>Communication</a:t>
            </a:r>
            <a:r>
              <a:rPr lang="en-US" dirty="0"/>
              <a:t> is indeed an effective tool which plays an </a:t>
            </a:r>
            <a:r>
              <a:rPr lang="en-US" b="1" dirty="0"/>
              <a:t>important</a:t>
            </a:r>
            <a:r>
              <a:rPr lang="en-US" dirty="0"/>
              <a:t> role in binding employees together.</a:t>
            </a:r>
          </a:p>
          <a:p>
            <a:pPr marL="0" indent="0" algn="just">
              <a:buNone/>
            </a:pPr>
            <a:endParaRPr lang="en-US" dirty="0"/>
          </a:p>
          <a:p>
            <a:pPr algn="just"/>
            <a:r>
              <a:rPr lang="en-US" b="1" dirty="0"/>
              <a:t>Communication</a:t>
            </a:r>
            <a:r>
              <a:rPr lang="en-US" dirty="0"/>
              <a:t> plays a crucial role in breaking the ice among employees, bringing them closer to each other and thus managing organizational </a:t>
            </a:r>
            <a:r>
              <a:rPr lang="en-US" b="1" dirty="0"/>
              <a:t>diversity</a:t>
            </a:r>
            <a:r>
              <a:rPr lang="en-US" dirty="0"/>
              <a:t>.</a:t>
            </a:r>
            <a:endParaRPr lang="en-US"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42702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xmlns="" id="{427D15F9-FBA9-45B6-A1EE-7E261090748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xmlns="" id="{549D845D-9A57-49AC-9523-BB0D6DA6FEC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409710" y="635715"/>
            <a:ext cx="11142208" cy="2482136"/>
            <a:chOff x="409710" y="635715"/>
            <a:chExt cx="11142208" cy="2482136"/>
          </a:xfrm>
        </p:grpSpPr>
        <p:sp>
          <p:nvSpPr>
            <p:cNvPr id="22" name="Freeform 44">
              <a:extLst>
                <a:ext uri="{FF2B5EF4-FFF2-40B4-BE49-F238E27FC236}">
                  <a16:creationId xmlns:a16="http://schemas.microsoft.com/office/drawing/2014/main" xmlns="" id="{3348EFE1-9D21-4DC0-8EC9-C8876706132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1223203" y="635716"/>
              <a:ext cx="328612" cy="1742360"/>
            </a:xfrm>
            <a:custGeom>
              <a:avLst/>
              <a:gdLst>
                <a:gd name="T0" fmla="*/ 207 w 207"/>
                <a:gd name="T1" fmla="*/ 987 h 1114"/>
                <a:gd name="T2" fmla="*/ 0 w 207"/>
                <a:gd name="T3" fmla="*/ 1114 h 1114"/>
                <a:gd name="T4" fmla="*/ 0 w 207"/>
                <a:gd name="T5" fmla="*/ 127 h 1114"/>
                <a:gd name="T6" fmla="*/ 207 w 207"/>
                <a:gd name="T7" fmla="*/ 0 h 1114"/>
                <a:gd name="T8" fmla="*/ 207 w 207"/>
                <a:gd name="T9" fmla="*/ 987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7" h="1114">
                  <a:moveTo>
                    <a:pt x="207" y="987"/>
                  </a:moveTo>
                  <a:lnTo>
                    <a:pt x="0" y="1114"/>
                  </a:lnTo>
                  <a:lnTo>
                    <a:pt x="0" y="127"/>
                  </a:lnTo>
                  <a:lnTo>
                    <a:pt x="207" y="0"/>
                  </a:lnTo>
                  <a:lnTo>
                    <a:pt x="207" y="987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45">
              <a:extLst>
                <a:ext uri="{FF2B5EF4-FFF2-40B4-BE49-F238E27FC236}">
                  <a16:creationId xmlns:a16="http://schemas.microsoft.com/office/drawing/2014/main" xmlns="" id="{D9CD0CF4-76F6-470E-A8EF-DD74FC196CA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409710" y="1022350"/>
              <a:ext cx="709612" cy="2095501"/>
            </a:xfrm>
            <a:custGeom>
              <a:avLst/>
              <a:gdLst>
                <a:gd name="T0" fmla="*/ 447 w 447"/>
                <a:gd name="T1" fmla="*/ 1363 h 1363"/>
                <a:gd name="T2" fmla="*/ 0 w 447"/>
                <a:gd name="T3" fmla="*/ 987 h 1363"/>
                <a:gd name="T4" fmla="*/ 0 w 447"/>
                <a:gd name="T5" fmla="*/ 0 h 1363"/>
                <a:gd name="T6" fmla="*/ 447 w 447"/>
                <a:gd name="T7" fmla="*/ 376 h 1363"/>
                <a:gd name="T8" fmla="*/ 447 w 447"/>
                <a:gd name="T9" fmla="*/ 1363 h 1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7" h="1363">
                  <a:moveTo>
                    <a:pt x="447" y="1363"/>
                  </a:moveTo>
                  <a:lnTo>
                    <a:pt x="0" y="987"/>
                  </a:lnTo>
                  <a:lnTo>
                    <a:pt x="0" y="0"/>
                  </a:lnTo>
                  <a:lnTo>
                    <a:pt x="447" y="376"/>
                  </a:lnTo>
                  <a:lnTo>
                    <a:pt x="447" y="1363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46">
              <a:extLst>
                <a:ext uri="{FF2B5EF4-FFF2-40B4-BE49-F238E27FC236}">
                  <a16:creationId xmlns:a16="http://schemas.microsoft.com/office/drawing/2014/main" xmlns="" id="{71645EB6-7E0C-491E-9A5B-C25E80A64AF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409710" y="837744"/>
              <a:ext cx="403225" cy="1705431"/>
            </a:xfrm>
            <a:custGeom>
              <a:avLst/>
              <a:gdLst>
                <a:gd name="T0" fmla="*/ 254 w 254"/>
                <a:gd name="T1" fmla="*/ 987 h 1109"/>
                <a:gd name="T2" fmla="*/ 0 w 254"/>
                <a:gd name="T3" fmla="*/ 1109 h 1109"/>
                <a:gd name="T4" fmla="*/ 0 w 254"/>
                <a:gd name="T5" fmla="*/ 119 h 1109"/>
                <a:gd name="T6" fmla="*/ 254 w 254"/>
                <a:gd name="T7" fmla="*/ 0 h 1109"/>
                <a:gd name="T8" fmla="*/ 254 w 254"/>
                <a:gd name="T9" fmla="*/ 987 h 1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4" h="1109">
                  <a:moveTo>
                    <a:pt x="254" y="987"/>
                  </a:moveTo>
                  <a:lnTo>
                    <a:pt x="0" y="1109"/>
                  </a:lnTo>
                  <a:lnTo>
                    <a:pt x="0" y="119"/>
                  </a:lnTo>
                  <a:lnTo>
                    <a:pt x="254" y="0"/>
                  </a:lnTo>
                  <a:lnTo>
                    <a:pt x="254" y="98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47">
              <a:extLst>
                <a:ext uri="{FF2B5EF4-FFF2-40B4-BE49-F238E27FC236}">
                  <a16:creationId xmlns:a16="http://schemas.microsoft.com/office/drawing/2014/main" xmlns="" id="{D20E5CAC-62A4-48E1-9F9F-1F817668311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644660" y="640894"/>
              <a:ext cx="168275" cy="1713195"/>
            </a:xfrm>
            <a:custGeom>
              <a:avLst/>
              <a:gdLst>
                <a:gd name="T0" fmla="*/ 106 w 106"/>
                <a:gd name="T1" fmla="*/ 1114 h 1114"/>
                <a:gd name="T2" fmla="*/ 0 w 106"/>
                <a:gd name="T3" fmla="*/ 1005 h 1114"/>
                <a:gd name="T4" fmla="*/ 0 w 106"/>
                <a:gd name="T5" fmla="*/ 0 h 1114"/>
                <a:gd name="T6" fmla="*/ 106 w 106"/>
                <a:gd name="T7" fmla="*/ 110 h 1114"/>
                <a:gd name="T8" fmla="*/ 106 w 106"/>
                <a:gd name="T9" fmla="*/ 1114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" h="1114">
                  <a:moveTo>
                    <a:pt x="106" y="1114"/>
                  </a:moveTo>
                  <a:lnTo>
                    <a:pt x="0" y="1005"/>
                  </a:lnTo>
                  <a:lnTo>
                    <a:pt x="0" y="0"/>
                  </a:lnTo>
                  <a:lnTo>
                    <a:pt x="106" y="110"/>
                  </a:lnTo>
                  <a:lnTo>
                    <a:pt x="106" y="111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xmlns="" id="{053A11D2-F06B-447E-96A7-27A21A8FA64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644055" y="635715"/>
              <a:ext cx="10907863" cy="154145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C8B2E1A5-E2B0-4632-91E1-6373DD3C4A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7280" y="690878"/>
            <a:ext cx="10306520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0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Communication &amp; Diversity in the Workplace</a:t>
            </a:r>
          </a:p>
        </p:txBody>
      </p:sp>
      <p:pic>
        <p:nvPicPr>
          <p:cNvPr id="7" name="Graphic 6" descr="Deaf">
            <a:extLst>
              <a:ext uri="{FF2B5EF4-FFF2-40B4-BE49-F238E27FC236}">
                <a16:creationId xmlns:a16="http://schemas.microsoft.com/office/drawing/2014/main" xmlns="" id="{F81B6843-832C-4973-9C72-956C388C81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175798" y="2957343"/>
            <a:ext cx="3209779" cy="3209779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BA7E1ADE-AE9E-4BCD-A819-0C6F689FA4BD}"/>
              </a:ext>
            </a:extLst>
          </p:cNvPr>
          <p:cNvSpPr/>
          <p:nvPr/>
        </p:nvSpPr>
        <p:spPr>
          <a:xfrm>
            <a:off x="2994991" y="2232334"/>
            <a:ext cx="8910966" cy="463916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457200" indent="-457200" algn="just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900" b="0" i="0" dirty="0">
                <a:effectLst/>
              </a:rPr>
              <a:t>Having </a:t>
            </a:r>
            <a:r>
              <a:rPr lang="en-US" sz="2900" b="0" i="0" dirty="0">
                <a:solidFill>
                  <a:srgbClr val="FF0000"/>
                </a:solidFill>
                <a:effectLst/>
              </a:rPr>
              <a:t>cross-cultural communication </a:t>
            </a:r>
            <a:r>
              <a:rPr lang="en-US" sz="2900" b="0" i="0" dirty="0">
                <a:effectLst/>
              </a:rPr>
              <a:t>skills in a diverse workplace are absolutely essential. </a:t>
            </a:r>
          </a:p>
          <a:p>
            <a:pPr marL="457200" indent="-457200" algn="just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900" b="0" i="0" dirty="0">
                <a:effectLst/>
              </a:rPr>
              <a:t>Having clear, effective communication between co-workers, managers and executives creates an equal opportunity workplace, in which a diverse set of individuals are empowered to excel. </a:t>
            </a:r>
          </a:p>
          <a:p>
            <a:pPr marL="457200" indent="-457200" algn="just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900" b="0" i="0" dirty="0">
                <a:effectLst/>
              </a:rPr>
              <a:t>Inclusion and respect for everyone in the workplace stands to benefit performance and working conditions. </a:t>
            </a:r>
          </a:p>
          <a:p>
            <a:pPr marL="457200" indent="-457200" algn="just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900" b="0" i="0" dirty="0">
                <a:solidFill>
                  <a:srgbClr val="FF0000"/>
                </a:solidFill>
                <a:effectLst/>
              </a:rPr>
              <a:t>Challenges of communication </a:t>
            </a:r>
            <a:r>
              <a:rPr lang="en-US" sz="2900" b="0" i="0" dirty="0">
                <a:effectLst/>
              </a:rPr>
              <a:t>in a diverse workplace are common – but solvable</a:t>
            </a:r>
            <a:r>
              <a:rPr lang="en-US" sz="3000" b="0" i="0" dirty="0">
                <a:effectLst/>
              </a:rPr>
              <a:t>.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38382028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3B854194-185D-494D-905C-7C7CB2E30F6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B4F5FA0D-0104-4987-8241-EFF7C85B88D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2"/>
              </a:gs>
              <a:gs pos="25000">
                <a:schemeClr val="accent2"/>
              </a:gs>
              <a:gs pos="94000">
                <a:schemeClr val="accent1"/>
              </a:gs>
              <a:gs pos="100000">
                <a:schemeClr val="accent1"/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xmlns="" id="{2897127E-6CEF-446C-BE87-93B7C46E49D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xmlns="" id="{3611E70C-4D16-4DCC-BE5A-9F8D0C2A50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270" y="2048951"/>
            <a:ext cx="4195663" cy="2760098"/>
          </a:xfrm>
        </p:spPr>
        <p:txBody>
          <a:bodyPr>
            <a:normAutofit/>
          </a:bodyPr>
          <a:lstStyle/>
          <a:p>
            <a:pPr algn="ctr"/>
            <a:r>
              <a:rPr lang="en-US" sz="4500" b="1" dirty="0">
                <a:solidFill>
                  <a:srgbClr val="FFFFFF"/>
                </a:solidFill>
              </a:rPr>
              <a:t>How does diversity affect communication?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1469230-3FD6-4E96-B199-EE024D5CDC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23790" y="463881"/>
            <a:ext cx="7368209" cy="5930238"/>
          </a:xfrm>
        </p:spPr>
        <p:txBody>
          <a:bodyPr anchor="ctr">
            <a:norm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en-US" sz="2600" dirty="0"/>
              <a:t>Cultural </a:t>
            </a:r>
            <a:r>
              <a:rPr lang="en-US" sz="2600" b="1" dirty="0"/>
              <a:t>diversity</a:t>
            </a:r>
            <a:r>
              <a:rPr lang="en-US" sz="2600" dirty="0"/>
              <a:t> makes </a:t>
            </a:r>
            <a:r>
              <a:rPr lang="en-US" sz="2600" b="1" dirty="0"/>
              <a:t>communication</a:t>
            </a:r>
            <a:r>
              <a:rPr lang="en-US" sz="2600" dirty="0"/>
              <a:t> difficult as the mindset of people of different cultures are different, the language, signs and symbols are also different. </a:t>
            </a:r>
          </a:p>
          <a:p>
            <a:pPr marL="0" indent="0" algn="just">
              <a:buNone/>
            </a:pPr>
            <a:endParaRPr lang="en-US" sz="2600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sz="2600" dirty="0"/>
              <a:t>Different cultures have different meaning of words, behaviors and gestures. 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en-US" sz="2600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sz="2600" dirty="0"/>
              <a:t>The way you </a:t>
            </a:r>
            <a:r>
              <a:rPr lang="en-US" sz="2600" b="1" dirty="0"/>
              <a:t>communicate</a:t>
            </a:r>
            <a:r>
              <a:rPr lang="en-US" sz="2600" dirty="0"/>
              <a:t> is affected by the culture you were brought up</a:t>
            </a:r>
            <a:endParaRPr lang="en-US" sz="26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89176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AFA67CD3-AB4E-4A7A-BEB8-53C445D8C44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" y="3726"/>
            <a:ext cx="5614875" cy="6858000"/>
          </a:xfrm>
          <a:prstGeom prst="rect">
            <a:avLst/>
          </a:prstGeom>
          <a:gradFill>
            <a:gsLst>
              <a:gs pos="0">
                <a:schemeClr val="accent2"/>
              </a:gs>
              <a:gs pos="25000">
                <a:schemeClr val="accent2"/>
              </a:gs>
              <a:gs pos="94000">
                <a:schemeClr val="accent1"/>
              </a:gs>
              <a:gs pos="100000">
                <a:schemeClr val="accent1"/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xmlns="" id="{07CF545F-9C2E-4446-97CD-AD92990C2B6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xmlns="" id="{237F7846-7455-4E51-8F20-210CB8A261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78071" y="298686"/>
            <a:ext cx="8521148" cy="839465"/>
          </a:xfrm>
        </p:spPr>
        <p:txBody>
          <a:bodyPr>
            <a:normAutofit/>
          </a:bodyPr>
          <a:lstStyle/>
          <a:p>
            <a:pPr algn="just"/>
            <a:r>
              <a:rPr lang="en-US" sz="3700" b="1" dirty="0">
                <a:solidFill>
                  <a:srgbClr val="C00000"/>
                </a:solidFill>
              </a:rPr>
              <a:t>workplace diversity and why </a:t>
            </a:r>
            <a:r>
              <a:rPr lang="en-US" sz="3700" b="1" dirty="0" smtClean="0">
                <a:solidFill>
                  <a:srgbClr val="C00000"/>
                </a:solidFill>
              </a:rPr>
              <a:t>it is </a:t>
            </a:r>
            <a:r>
              <a:rPr lang="en-US" sz="3700" b="1" dirty="0">
                <a:solidFill>
                  <a:srgbClr val="C00000"/>
                </a:solidFill>
              </a:rPr>
              <a:t>important</a:t>
            </a:r>
          </a:p>
        </p:txBody>
      </p:sp>
      <p:sp>
        <p:nvSpPr>
          <p:cNvPr id="14" name="Freeform 62">
            <a:extLst>
              <a:ext uri="{FF2B5EF4-FFF2-40B4-BE49-F238E27FC236}">
                <a16:creationId xmlns:a16="http://schemas.microsoft.com/office/drawing/2014/main" xmlns="" id="{339C8D78-A644-462F-B674-F440635E535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738619"/>
            <a:ext cx="5000438" cy="5400962"/>
          </a:xfrm>
          <a:custGeom>
            <a:avLst/>
            <a:gdLst>
              <a:gd name="connsiteX0" fmla="*/ 2299956 w 5000438"/>
              <a:gd name="connsiteY0" fmla="*/ 0 h 5400962"/>
              <a:gd name="connsiteX1" fmla="*/ 5000438 w 5000438"/>
              <a:gd name="connsiteY1" fmla="*/ 2700481 h 5400962"/>
              <a:gd name="connsiteX2" fmla="*/ 2299956 w 5000438"/>
              <a:gd name="connsiteY2" fmla="*/ 5400962 h 5400962"/>
              <a:gd name="connsiteX3" fmla="*/ 60675 w 5000438"/>
              <a:gd name="connsiteY3" fmla="*/ 4210346 h 5400962"/>
              <a:gd name="connsiteX4" fmla="*/ 0 w 5000438"/>
              <a:gd name="connsiteY4" fmla="*/ 4110472 h 5400962"/>
              <a:gd name="connsiteX5" fmla="*/ 0 w 5000438"/>
              <a:gd name="connsiteY5" fmla="*/ 1290491 h 5400962"/>
              <a:gd name="connsiteX6" fmla="*/ 60675 w 5000438"/>
              <a:gd name="connsiteY6" fmla="*/ 1190617 h 5400962"/>
              <a:gd name="connsiteX7" fmla="*/ 2299956 w 5000438"/>
              <a:gd name="connsiteY7" fmla="*/ 0 h 5400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00438" h="5400962">
                <a:moveTo>
                  <a:pt x="2299956" y="0"/>
                </a:moveTo>
                <a:cubicBezTo>
                  <a:pt x="3791390" y="0"/>
                  <a:pt x="5000438" y="1209047"/>
                  <a:pt x="5000438" y="2700481"/>
                </a:cubicBezTo>
                <a:cubicBezTo>
                  <a:pt x="5000438" y="4191915"/>
                  <a:pt x="3791390" y="5400962"/>
                  <a:pt x="2299956" y="5400962"/>
                </a:cubicBezTo>
                <a:cubicBezTo>
                  <a:pt x="1367810" y="5400962"/>
                  <a:pt x="545971" y="4928678"/>
                  <a:pt x="60675" y="4210346"/>
                </a:cubicBezTo>
                <a:lnTo>
                  <a:pt x="0" y="4110472"/>
                </a:lnTo>
                <a:lnTo>
                  <a:pt x="0" y="1290491"/>
                </a:lnTo>
                <a:lnTo>
                  <a:pt x="60675" y="1190617"/>
                </a:lnTo>
                <a:cubicBezTo>
                  <a:pt x="545971" y="472284"/>
                  <a:pt x="1367810" y="0"/>
                  <a:pt x="2299956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2"/>
                </a:gs>
                <a:gs pos="23000">
                  <a:schemeClr val="accent2"/>
                </a:gs>
                <a:gs pos="83000">
                  <a:schemeClr val="accent1"/>
                </a:gs>
                <a:gs pos="100000">
                  <a:schemeClr val="accent1"/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7" name="Graphic 6" descr="Group">
            <a:extLst>
              <a:ext uri="{FF2B5EF4-FFF2-40B4-BE49-F238E27FC236}">
                <a16:creationId xmlns:a16="http://schemas.microsoft.com/office/drawing/2014/main" xmlns="" id="{A313DCDD-C680-4BB1-A494-DC354A5634F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450254" y="1629089"/>
            <a:ext cx="3620021" cy="3620021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05233DE-9377-495B-A7FE-A649E47111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94464" y="1685825"/>
            <a:ext cx="6893169" cy="4020136"/>
          </a:xfrm>
        </p:spPr>
        <p:txBody>
          <a:bodyPr anchor="ctr">
            <a:normAutofit/>
          </a:bodyPr>
          <a:lstStyle/>
          <a:p>
            <a:pPr marL="0" indent="0" algn="just">
              <a:buNone/>
            </a:pPr>
            <a:r>
              <a:rPr lang="en-US" b="1" dirty="0"/>
              <a:t>Diversity</a:t>
            </a:r>
            <a:r>
              <a:rPr lang="en-US" dirty="0"/>
              <a:t> in the </a:t>
            </a:r>
            <a:r>
              <a:rPr lang="en-US" b="1" dirty="0"/>
              <a:t>workplace</a:t>
            </a:r>
            <a:r>
              <a:rPr lang="en-US" dirty="0"/>
              <a:t> is vital for employees because it reveals itself in building a great reputation for the Organization, leading to increased profitability and opportunities for workers. </a:t>
            </a:r>
          </a:p>
          <a:p>
            <a:pPr marL="0" indent="0" algn="just">
              <a:buNone/>
            </a:pPr>
            <a:endParaRPr lang="en-US" dirty="0"/>
          </a:p>
          <a:p>
            <a:pPr marL="0" indent="0" algn="just">
              <a:buNone/>
            </a:pPr>
            <a:r>
              <a:rPr lang="en-US" b="1" dirty="0"/>
              <a:t>Workplace diversity</a:t>
            </a:r>
            <a:r>
              <a:rPr lang="en-US" dirty="0"/>
              <a:t> is </a:t>
            </a:r>
            <a:r>
              <a:rPr lang="en-US" b="1" dirty="0"/>
              <a:t>important</a:t>
            </a:r>
            <a:r>
              <a:rPr lang="en-US" dirty="0"/>
              <a:t> within the organization as well as outside.</a:t>
            </a:r>
            <a:endParaRPr lang="en-US"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77613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6A1473A6-3F22-483E-8A30-80B9D2B1459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xmlns="" id="{AA1375E3-3E53-4D75-BAB7-E5929BFCB25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 flipH="1">
            <a:off x="534368" y="563918"/>
            <a:ext cx="4119932" cy="5978614"/>
            <a:chOff x="7513372" y="803186"/>
            <a:chExt cx="4163968" cy="5978614"/>
          </a:xfrm>
        </p:grpSpPr>
        <p:sp>
          <p:nvSpPr>
            <p:cNvPr id="11" name="Freeform 6">
              <a:extLst>
                <a:ext uri="{FF2B5EF4-FFF2-40B4-BE49-F238E27FC236}">
                  <a16:creationId xmlns:a16="http://schemas.microsoft.com/office/drawing/2014/main" xmlns="" id="{0BBEEF67-3DDF-46CF-8CD5-EA5F0E4FB07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0989586" y="1070835"/>
              <a:ext cx="687754" cy="5710965"/>
            </a:xfrm>
            <a:custGeom>
              <a:avLst/>
              <a:gdLst>
                <a:gd name="T0" fmla="*/ 414 w 414"/>
                <a:gd name="T1" fmla="*/ 2447 h 2447"/>
                <a:gd name="T2" fmla="*/ 0 w 414"/>
                <a:gd name="T3" fmla="*/ 2247 h 2447"/>
                <a:gd name="T4" fmla="*/ 0 w 414"/>
                <a:gd name="T5" fmla="*/ 0 h 2447"/>
                <a:gd name="T6" fmla="*/ 414 w 414"/>
                <a:gd name="T7" fmla="*/ 200 h 2447"/>
                <a:gd name="T8" fmla="*/ 414 w 414"/>
                <a:gd name="T9" fmla="*/ 2447 h 24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4" h="2447">
                  <a:moveTo>
                    <a:pt x="414" y="2447"/>
                  </a:moveTo>
                  <a:lnTo>
                    <a:pt x="0" y="2247"/>
                  </a:lnTo>
                  <a:lnTo>
                    <a:pt x="0" y="0"/>
                  </a:lnTo>
                  <a:lnTo>
                    <a:pt x="414" y="200"/>
                  </a:lnTo>
                  <a:lnTo>
                    <a:pt x="414" y="244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7">
              <a:extLst>
                <a:ext uri="{FF2B5EF4-FFF2-40B4-BE49-F238E27FC236}">
                  <a16:creationId xmlns:a16="http://schemas.microsoft.com/office/drawing/2014/main" xmlns="" id="{8FAC1C95-F817-487C-B8B2-CF141FBB1C2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0988949" y="803186"/>
              <a:ext cx="409371" cy="5521414"/>
            </a:xfrm>
            <a:custGeom>
              <a:avLst/>
              <a:gdLst>
                <a:gd name="T0" fmla="*/ 209 w 209"/>
                <a:gd name="T1" fmla="*/ 2246 h 2358"/>
                <a:gd name="T2" fmla="*/ 0 w 209"/>
                <a:gd name="T3" fmla="*/ 2358 h 2358"/>
                <a:gd name="T4" fmla="*/ 0 w 209"/>
                <a:gd name="T5" fmla="*/ 111 h 2358"/>
                <a:gd name="T6" fmla="*/ 209 w 209"/>
                <a:gd name="T7" fmla="*/ 0 h 2358"/>
                <a:gd name="T8" fmla="*/ 209 w 209"/>
                <a:gd name="T9" fmla="*/ 2246 h 23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9" h="2358">
                  <a:moveTo>
                    <a:pt x="209" y="2246"/>
                  </a:moveTo>
                  <a:lnTo>
                    <a:pt x="0" y="2358"/>
                  </a:lnTo>
                  <a:lnTo>
                    <a:pt x="0" y="111"/>
                  </a:lnTo>
                  <a:lnTo>
                    <a:pt x="209" y="0"/>
                  </a:lnTo>
                  <a:lnTo>
                    <a:pt x="209" y="2246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Rectangle 8">
              <a:extLst>
                <a:ext uri="{FF2B5EF4-FFF2-40B4-BE49-F238E27FC236}">
                  <a16:creationId xmlns:a16="http://schemas.microsoft.com/office/drawing/2014/main" xmlns="" id="{C2C5363A-D941-4AA1-8D38-D7E44A1E2E0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7513372" y="804101"/>
              <a:ext cx="3880238" cy="525164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333D479B-15DA-458C-A4C2-EBD2A7F71A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4157" y="885651"/>
            <a:ext cx="3591339" cy="4624603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rgbClr val="FFFFFF"/>
                </a:solidFill>
              </a:rPr>
              <a:t>Examples of diversity in the workplace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E427EAC-7A1F-4856-81CC-F90C93CF2E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8708" y="885651"/>
            <a:ext cx="6525220" cy="4616849"/>
          </a:xfrm>
        </p:spPr>
        <p:txBody>
          <a:bodyPr anchor="ctr">
            <a:normAutofit/>
          </a:bodyPr>
          <a:lstStyle/>
          <a:p>
            <a:pPr algn="just"/>
            <a:r>
              <a:rPr lang="en-US" b="1" dirty="0"/>
              <a:t>Diversity</a:t>
            </a:r>
            <a:r>
              <a:rPr lang="en-US" dirty="0"/>
              <a:t> is embracing all different life experiences and unique individuals who bring to the </a:t>
            </a:r>
            <a:r>
              <a:rPr lang="en-US" b="1" dirty="0"/>
              <a:t>workplace</a:t>
            </a:r>
            <a:r>
              <a:rPr lang="en-US" dirty="0"/>
              <a:t> their own </a:t>
            </a:r>
            <a:r>
              <a:rPr lang="en-US" b="1" dirty="0"/>
              <a:t>diverse</a:t>
            </a:r>
            <a:r>
              <a:rPr lang="en-US" dirty="0"/>
              <a:t> </a:t>
            </a:r>
            <a:r>
              <a:rPr lang="en-US" dirty="0" err="1"/>
              <a:t>backgrounds,morals</a:t>
            </a:r>
            <a:r>
              <a:rPr lang="en-US" dirty="0"/>
              <a:t>, and opinions.</a:t>
            </a:r>
          </a:p>
          <a:p>
            <a:pPr algn="just"/>
            <a:r>
              <a:rPr lang="en-US" dirty="0"/>
              <a:t> As cultural </a:t>
            </a:r>
            <a:r>
              <a:rPr lang="en-US" b="1" dirty="0"/>
              <a:t>diversity</a:t>
            </a:r>
            <a:r>
              <a:rPr lang="en-US" dirty="0"/>
              <a:t> programs have </a:t>
            </a:r>
            <a:r>
              <a:rPr lang="en-US" b="1" dirty="0"/>
              <a:t>evolved</a:t>
            </a:r>
            <a:r>
              <a:rPr lang="en-US" dirty="0"/>
              <a:t>, employers have </a:t>
            </a:r>
            <a:r>
              <a:rPr lang="en-US" dirty="0">
                <a:solidFill>
                  <a:srgbClr val="C00000"/>
                </a:solidFill>
              </a:rPr>
              <a:t>discovered</a:t>
            </a:r>
            <a:r>
              <a:rPr lang="en-US" dirty="0"/>
              <a:t> the value of what is known as cultural competencies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585064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E92FEB64-6EEA-4759-B4A4-BD2C1E660BA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xmlns="" id="{B10BB131-AC8E-4A8E-A5D1-36260F720C3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707393" y="847600"/>
            <a:ext cx="4619938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14E6611C-B324-494D-9E70-E71D9EBE58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505" y="1158465"/>
            <a:ext cx="3910819" cy="4064628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rgbClr val="FFFFFF"/>
                </a:solidFill>
              </a:rPr>
              <a:t>Here are a few of the top benefits or diversity in the workplace.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xmlns="" id="{14847E93-7DC1-4D4B-8829-B19AA7137C5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530529" y="0"/>
            <a:ext cx="1155142" cy="591009"/>
          </a:xfrm>
          <a:custGeom>
            <a:avLst/>
            <a:gdLst>
              <a:gd name="connsiteX0" fmla="*/ 1355 w 1155142"/>
              <a:gd name="connsiteY0" fmla="*/ 0 h 591009"/>
              <a:gd name="connsiteX1" fmla="*/ 1153787 w 1155142"/>
              <a:gd name="connsiteY1" fmla="*/ 0 h 591009"/>
              <a:gd name="connsiteX2" fmla="*/ 1155142 w 1155142"/>
              <a:gd name="connsiteY2" fmla="*/ 13438 h 591009"/>
              <a:gd name="connsiteX3" fmla="*/ 577571 w 1155142"/>
              <a:gd name="connsiteY3" fmla="*/ 591009 h 591009"/>
              <a:gd name="connsiteX4" fmla="*/ 0 w 1155142"/>
              <a:gd name="connsiteY4" fmla="*/ 13438 h 591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591009">
                <a:moveTo>
                  <a:pt x="1355" y="0"/>
                </a:moveTo>
                <a:lnTo>
                  <a:pt x="1153787" y="0"/>
                </a:lnTo>
                <a:lnTo>
                  <a:pt x="1155142" y="13438"/>
                </a:lnTo>
                <a:cubicBezTo>
                  <a:pt x="1155142" y="332422"/>
                  <a:pt x="896555" y="591009"/>
                  <a:pt x="577571" y="591009"/>
                </a:cubicBezTo>
                <a:cubicBezTo>
                  <a:pt x="258587" y="591009"/>
                  <a:pt x="0" y="332422"/>
                  <a:pt x="0" y="1343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xmlns="" id="{5566D6E1-03A1-4D73-A4E0-35D74D568A0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3961511" y="-1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xmlns="" id="{9F835A99-04AC-494A-A572-AFE8413CC93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0" y="2936831"/>
            <a:ext cx="159741" cy="552996"/>
          </a:xfrm>
          <a:custGeom>
            <a:avLst/>
            <a:gdLst>
              <a:gd name="connsiteX0" fmla="*/ 159741 w 159741"/>
              <a:gd name="connsiteY0" fmla="*/ 0 h 552996"/>
              <a:gd name="connsiteX1" fmla="*/ 159741 w 159741"/>
              <a:gd name="connsiteY1" fmla="*/ 552996 h 552996"/>
              <a:gd name="connsiteX2" fmla="*/ 141849 w 159741"/>
              <a:gd name="connsiteY2" fmla="*/ 543285 h 552996"/>
              <a:gd name="connsiteX3" fmla="*/ 0 w 159741"/>
              <a:gd name="connsiteY3" fmla="*/ 276498 h 552996"/>
              <a:gd name="connsiteX4" fmla="*/ 141849 w 159741"/>
              <a:gd name="connsiteY4" fmla="*/ 9711 h 552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741" h="552996">
                <a:moveTo>
                  <a:pt x="159741" y="0"/>
                </a:moveTo>
                <a:lnTo>
                  <a:pt x="159741" y="552996"/>
                </a:lnTo>
                <a:lnTo>
                  <a:pt x="141849" y="543285"/>
                </a:lnTo>
                <a:cubicBezTo>
                  <a:pt x="56268" y="485467"/>
                  <a:pt x="0" y="387554"/>
                  <a:pt x="0" y="276498"/>
                </a:cubicBezTo>
                <a:cubicBezTo>
                  <a:pt x="0" y="165443"/>
                  <a:pt x="56268" y="67529"/>
                  <a:pt x="141849" y="9711"/>
                </a:cubicBezTo>
                <a:close/>
              </a:path>
            </a:pathLst>
          </a:custGeom>
          <a:solidFill>
            <a:schemeClr val="accent4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CB8FC34-F6A3-4BC6-BD59-9BD256991B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29720" y="1575616"/>
            <a:ext cx="5654887" cy="3828421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en-US" dirty="0"/>
              <a:t>1) Talents, skills, and experiences. ...</a:t>
            </a:r>
          </a:p>
          <a:p>
            <a:pPr marL="0" indent="0">
              <a:buNone/>
            </a:pPr>
            <a:r>
              <a:rPr lang="en-US" dirty="0"/>
              <a:t>2) It creates innovation. ...</a:t>
            </a:r>
          </a:p>
          <a:p>
            <a:pPr marL="0" indent="0">
              <a:buNone/>
            </a:pPr>
            <a:r>
              <a:rPr lang="en-US" dirty="0"/>
              <a:t>3) Language skills can open doors for a business. ...</a:t>
            </a:r>
          </a:p>
          <a:p>
            <a:pPr marL="0" indent="0">
              <a:buNone/>
            </a:pPr>
            <a:r>
              <a:rPr lang="en-US" dirty="0"/>
              <a:t>4) It grows your talent pool. ...</a:t>
            </a:r>
          </a:p>
          <a:p>
            <a:pPr marL="0" indent="0">
              <a:buNone/>
            </a:pPr>
            <a:r>
              <a:rPr lang="en-US" dirty="0"/>
              <a:t>5) Improves employee performance.</a:t>
            </a:r>
          </a:p>
          <a:p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xmlns="" id="{7B786209-1B0B-4CA9-9BDD-F7327066A84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0" y="5835649"/>
            <a:ext cx="1548180" cy="1022351"/>
          </a:xfrm>
          <a:custGeom>
            <a:avLst/>
            <a:gdLst>
              <a:gd name="connsiteX0" fmla="*/ 61913 w 1548180"/>
              <a:gd name="connsiteY0" fmla="*/ 0 h 1022351"/>
              <a:gd name="connsiteX1" fmla="*/ 1548180 w 1548180"/>
              <a:gd name="connsiteY1" fmla="*/ 0 h 1022351"/>
              <a:gd name="connsiteX2" fmla="*/ 1548180 w 1548180"/>
              <a:gd name="connsiteY2" fmla="*/ 123825 h 1022351"/>
              <a:gd name="connsiteX3" fmla="*/ 123825 w 1548180"/>
              <a:gd name="connsiteY3" fmla="*/ 123825 h 1022351"/>
              <a:gd name="connsiteX4" fmla="*/ 123825 w 1548180"/>
              <a:gd name="connsiteY4" fmla="*/ 1022351 h 1022351"/>
              <a:gd name="connsiteX5" fmla="*/ 0 w 1548180"/>
              <a:gd name="connsiteY5" fmla="*/ 1022351 h 1022351"/>
              <a:gd name="connsiteX6" fmla="*/ 0 w 1548180"/>
              <a:gd name="connsiteY6" fmla="*/ 61913 h 1022351"/>
              <a:gd name="connsiteX7" fmla="*/ 61913 w 1548180"/>
              <a:gd name="connsiteY7" fmla="*/ 0 h 1022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48180" h="1022351">
                <a:moveTo>
                  <a:pt x="61913" y="0"/>
                </a:moveTo>
                <a:lnTo>
                  <a:pt x="1548180" y="0"/>
                </a:lnTo>
                <a:lnTo>
                  <a:pt x="1548180" y="123825"/>
                </a:lnTo>
                <a:lnTo>
                  <a:pt x="123825" y="123825"/>
                </a:lnTo>
                <a:lnTo>
                  <a:pt x="123825" y="1022351"/>
                </a:lnTo>
                <a:lnTo>
                  <a:pt x="0" y="1022351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xmlns="" id="{2D2964BB-484D-45AE-AD66-D407D062965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3405056" y="5717905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xmlns="" id="{6691AC69-A76E-4DAB-B565-468B6B87ACF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4132972" y="6258755"/>
            <a:ext cx="1565940" cy="599245"/>
          </a:xfrm>
          <a:custGeom>
            <a:avLst/>
            <a:gdLst>
              <a:gd name="connsiteX0" fmla="*/ 782970 w 1565940"/>
              <a:gd name="connsiteY0" fmla="*/ 0 h 599245"/>
              <a:gd name="connsiteX1" fmla="*/ 1528042 w 1565940"/>
              <a:gd name="connsiteY1" fmla="*/ 480469 h 599245"/>
              <a:gd name="connsiteX2" fmla="*/ 1565940 w 1565940"/>
              <a:gd name="connsiteY2" fmla="*/ 599245 h 599245"/>
              <a:gd name="connsiteX3" fmla="*/ 0 w 1565940"/>
              <a:gd name="connsiteY3" fmla="*/ 599245 h 599245"/>
              <a:gd name="connsiteX4" fmla="*/ 37898 w 1565940"/>
              <a:gd name="connsiteY4" fmla="*/ 480469 h 599245"/>
              <a:gd name="connsiteX5" fmla="*/ 782970 w 1565940"/>
              <a:gd name="connsiteY5" fmla="*/ 0 h 599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65940" h="599245">
                <a:moveTo>
                  <a:pt x="782970" y="0"/>
                </a:moveTo>
                <a:cubicBezTo>
                  <a:pt x="1117910" y="0"/>
                  <a:pt x="1405287" y="198118"/>
                  <a:pt x="1528042" y="480469"/>
                </a:cubicBezTo>
                <a:lnTo>
                  <a:pt x="1565940" y="599245"/>
                </a:lnTo>
                <a:lnTo>
                  <a:pt x="0" y="599245"/>
                </a:lnTo>
                <a:lnTo>
                  <a:pt x="37898" y="480469"/>
                </a:lnTo>
                <a:cubicBezTo>
                  <a:pt x="160653" y="198118"/>
                  <a:pt x="448030" y="0"/>
                  <a:pt x="78297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61979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1383</TotalTime>
  <Words>448</Words>
  <Application>Microsoft Office PowerPoint</Application>
  <PresentationFormat>Custom</PresentationFormat>
  <Paragraphs>109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PowerPoint Presentation</vt:lpstr>
      <vt:lpstr>Course Title: Leadership in Theory and Practice</vt:lpstr>
      <vt:lpstr>Contents</vt:lpstr>
      <vt:lpstr>Why is communication important in diversity?</vt:lpstr>
      <vt:lpstr>Communication &amp; Diversity in the Workplace</vt:lpstr>
      <vt:lpstr>How does diversity affect communication?</vt:lpstr>
      <vt:lpstr>workplace diversity and why it is important</vt:lpstr>
      <vt:lpstr>Examples of diversity in the workplace</vt:lpstr>
      <vt:lpstr>Here are a few of the top benefits or diversity in the workplace.</vt:lpstr>
      <vt:lpstr>WHAT IS COMMUNICATION AND BARRIER </vt:lpstr>
      <vt:lpstr>TYPES OF BARRIER</vt:lpstr>
      <vt:lpstr>Socialization in communication</vt:lpstr>
      <vt:lpstr>Conflict and Communication in Organizations</vt:lpstr>
      <vt:lpstr>FUNCTIONS OF ORGANIZATIONAL COMMUNICATION FOR LEADERS</vt:lpstr>
      <vt:lpstr>BARRIERS TO EFFECTIVE ORGANIZATIONAL COMMUNICATION</vt:lpstr>
      <vt:lpstr>Communication Technologies</vt:lpstr>
      <vt:lpstr>Types of communication technologies</vt:lpstr>
      <vt:lpstr>Managing diversity and inclusion in the global workplace</vt:lpstr>
      <vt:lpstr>What is the impact of communication on the global society?</vt:lpstr>
      <vt:lpstr>How do you communicate effectively in a global society?</vt:lpstr>
      <vt:lpstr>Thanks &gt;&gt;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Khurram Shahzad</dc:creator>
  <cp:lastModifiedBy>Haroon</cp:lastModifiedBy>
  <cp:revision>8</cp:revision>
  <dcterms:created xsi:type="dcterms:W3CDTF">2020-04-01T14:45:23Z</dcterms:created>
  <dcterms:modified xsi:type="dcterms:W3CDTF">2020-04-07T03:09:58Z</dcterms:modified>
</cp:coreProperties>
</file>