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8"/>
  </p:notesMasterIdLst>
  <p:sldIdLst>
    <p:sldId id="278" r:id="rId2"/>
    <p:sldId id="313"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6FFCC"/>
    <a:srgbClr val="FFCC99"/>
    <a:srgbClr val="FFCC66"/>
    <a:srgbClr val="FF9900"/>
    <a:srgbClr val="FFCCFF"/>
    <a:srgbClr val="167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2" autoAdjust="0"/>
    <p:restoredTop sz="85341" autoAdjust="0"/>
  </p:normalViewPr>
  <p:slideViewPr>
    <p:cSldViewPr>
      <p:cViewPr varScale="1">
        <p:scale>
          <a:sx n="75" d="100"/>
          <a:sy n="75" d="100"/>
        </p:scale>
        <p:origin x="1044" y="66"/>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1/18/2021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dirty="0"/>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dirty="0"/>
          </a:p>
        </p:txBody>
      </p:sp>
    </p:spTree>
    <p:extLst>
      <p:ext uri="{BB962C8B-B14F-4D97-AF65-F5344CB8AC3E}">
        <p14:creationId xmlns:p14="http://schemas.microsoft.com/office/powerpoint/2010/main" val="309449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dirty="0">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dirty="0"/>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dirty="0"/>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1/18/2021</a:t>
            </a:fld>
            <a:endParaRPr lang="en-US" dirty="0"/>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dirty="0"/>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42212" y="749168"/>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dirty="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1828800"/>
            <a:ext cx="3311525" cy="2882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-Software Verification and Validation</a:t>
            </a:r>
          </a:p>
          <a:p>
            <a:pPr algn="r">
              <a:spcBef>
                <a:spcPct val="50000"/>
              </a:spcBef>
              <a:buFontTx/>
              <a:buNone/>
            </a:pPr>
            <a:r>
              <a:rPr lang="en-GB" altLang="en-US" sz="3300" b="1" dirty="0" smtClean="0">
                <a:solidFill>
                  <a:schemeClr val="accent6"/>
                </a:solidFill>
                <a:latin typeface="Arial" panose="020B0604020202020204" pitchFamily="34" charset="0"/>
              </a:rPr>
              <a:t>-Product Evaluation</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7770812" y="830263"/>
            <a:ext cx="2806701"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10</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816" y="893819"/>
            <a:ext cx="11748912" cy="1325218"/>
          </a:xfrm>
        </p:spPr>
        <p:txBody>
          <a:bodyPr>
            <a:normAutofit fontScale="90000"/>
          </a:bodyPr>
          <a:lstStyle/>
          <a:p>
            <a:r>
              <a:rPr lang="en-US" sz="3999" b="1" dirty="0">
                <a:latin typeface="Times New Roman" panose="02020603050405020304" pitchFamily="18" charset="0"/>
                <a:cs typeface="Times New Roman" panose="02020603050405020304" pitchFamily="18" charset="0"/>
              </a:rPr>
              <a:t>Black box Testing :</a:t>
            </a:r>
            <a:br>
              <a:rPr lang="en-US" sz="3999" b="1" dirty="0">
                <a:latin typeface="Times New Roman" panose="02020603050405020304" pitchFamily="18" charset="0"/>
                <a:cs typeface="Times New Roman" panose="02020603050405020304" pitchFamily="18" charset="0"/>
              </a:rPr>
            </a:br>
            <a:endParaRPr lang="en-US" sz="3999"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19816" y="2691877"/>
            <a:ext cx="10512862" cy="3272216"/>
          </a:xfrm>
        </p:spPr>
        <p:txBody>
          <a:bodyPr>
            <a:noAutofit/>
          </a:bodyPr>
          <a:lstStyle/>
          <a:p>
            <a:pPr marL="0" indent="0">
              <a:buNone/>
            </a:pPr>
            <a:r>
              <a:rPr lang="en-US" sz="2399" dirty="0">
                <a:latin typeface="Calibri" panose="020F0502020204030204" pitchFamily="34" charset="0"/>
                <a:cs typeface="Calibri" panose="020F0502020204030204" pitchFamily="34" charset="0"/>
              </a:rPr>
              <a:t>It is also called behavioral or/Specification based input/output testing. It is </a:t>
            </a:r>
            <a:r>
              <a:rPr lang="en-US" sz="2399" dirty="0">
                <a:latin typeface="Calibri" panose="020F0502020204030204" pitchFamily="34" charset="0"/>
                <a:cs typeface="Calibri" panose="020F0502020204030204" pitchFamily="34" charset="0"/>
              </a:rPr>
              <a:t>a software testing method in which the </a:t>
            </a:r>
            <a:r>
              <a:rPr lang="en-US" sz="2399" dirty="0">
                <a:latin typeface="Calibri" panose="020F0502020204030204" pitchFamily="34" charset="0"/>
                <a:cs typeface="Calibri" panose="020F0502020204030204" pitchFamily="34" charset="0"/>
              </a:rPr>
              <a:t>functionality </a:t>
            </a:r>
            <a:r>
              <a:rPr lang="en-US" sz="2399" dirty="0">
                <a:latin typeface="Calibri" panose="020F0502020204030204" pitchFamily="34" charset="0"/>
                <a:cs typeface="Calibri" panose="020F0502020204030204" pitchFamily="34" charset="0"/>
              </a:rPr>
              <a:t>of software </a:t>
            </a:r>
            <a:r>
              <a:rPr lang="en-US" sz="2399" dirty="0">
                <a:latin typeface="Calibri" panose="020F0502020204030204" pitchFamily="34" charset="0"/>
                <a:cs typeface="Calibri" panose="020F0502020204030204" pitchFamily="34" charset="0"/>
              </a:rPr>
              <a:t>are validated without </a:t>
            </a:r>
            <a:r>
              <a:rPr lang="en-US" sz="2399" dirty="0">
                <a:latin typeface="Calibri" panose="020F0502020204030204" pitchFamily="34" charset="0"/>
                <a:cs typeface="Calibri" panose="020F0502020204030204" pitchFamily="34" charset="0"/>
              </a:rPr>
              <a:t>having knowledge of internal code structure, implementation details and internal paths. </a:t>
            </a:r>
            <a:endParaRPr lang="en-US" sz="2399" dirty="0">
              <a:latin typeface="Calibri" panose="020F0502020204030204" pitchFamily="34" charset="0"/>
              <a:cs typeface="Calibri" panose="020F0502020204030204" pitchFamily="34" charset="0"/>
            </a:endParaRPr>
          </a:p>
          <a:p>
            <a:pPr marL="0" indent="0">
              <a:buNone/>
            </a:pPr>
            <a:r>
              <a:rPr lang="en-US" sz="2399" dirty="0">
                <a:latin typeface="Calibri" panose="020F0502020204030204" pitchFamily="34" charset="0"/>
                <a:cs typeface="Calibri" panose="020F0502020204030204" pitchFamily="34" charset="0"/>
              </a:rPr>
              <a:t>Black </a:t>
            </a:r>
            <a:r>
              <a:rPr lang="en-US" sz="2399" dirty="0">
                <a:latin typeface="Calibri" panose="020F0502020204030204" pitchFamily="34" charset="0"/>
                <a:cs typeface="Calibri" panose="020F0502020204030204" pitchFamily="34" charset="0"/>
              </a:rPr>
              <a:t>Box Testing mainly focuses on input and output of software applications and it is entirely based on software requirements and </a:t>
            </a:r>
            <a:r>
              <a:rPr lang="en-US" sz="2399" dirty="0">
                <a:latin typeface="Calibri" panose="020F0502020204030204" pitchFamily="34" charset="0"/>
                <a:cs typeface="Calibri" panose="020F0502020204030204" pitchFamily="34" charset="0"/>
              </a:rPr>
              <a:t>specifications in SRS document. It can be applied to every level of software testing like unit, integration, system and acceptance testing. It is further categorized. </a:t>
            </a:r>
          </a:p>
        </p:txBody>
      </p:sp>
    </p:spTree>
    <p:extLst>
      <p:ext uri="{BB962C8B-B14F-4D97-AF65-F5344CB8AC3E}">
        <p14:creationId xmlns:p14="http://schemas.microsoft.com/office/powerpoint/2010/main" val="2737500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657545"/>
            <a:ext cx="10512862" cy="1364804"/>
          </a:xfrm>
        </p:spPr>
        <p:txBody>
          <a:bodyPr/>
          <a:lstStyle/>
          <a:p>
            <a:r>
              <a:rPr lang="en-US" b="1" dirty="0" smtClean="0">
                <a:latin typeface="Calibri" panose="020F0502020204030204" pitchFamily="34" charset="0"/>
                <a:cs typeface="Calibri" panose="020F0502020204030204" pitchFamily="34" charset="0"/>
              </a:rPr>
              <a:t>System Testing</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6544" y="2382865"/>
            <a:ext cx="10775737" cy="3991410"/>
          </a:xfrm>
        </p:spPr>
        <p:txBody>
          <a:bodyPr>
            <a:noAutofit/>
          </a:bodyPr>
          <a:lstStyle/>
          <a:p>
            <a:pPr marL="0" indent="0">
              <a:buNone/>
            </a:pPr>
            <a:r>
              <a:rPr lang="en-US" sz="2399" dirty="0">
                <a:latin typeface="Calibri" panose="020F0502020204030204" pitchFamily="34" charset="0"/>
                <a:cs typeface="Calibri" panose="020F0502020204030204" pitchFamily="34" charset="0"/>
              </a:rPr>
              <a:t>System testing is performed by the testers team. It is defined as testing of a complete and fully integrated software product that is obtained after the code integration.  The purpose of this test is to evaluate the system's compliance with the specified requirements.</a:t>
            </a:r>
          </a:p>
          <a:p>
            <a:pPr marL="0" indent="0">
              <a:buNone/>
            </a:pPr>
            <a:r>
              <a:rPr lang="en-US" sz="2399" dirty="0">
                <a:latin typeface="Calibri" panose="020F0502020204030204" pitchFamily="34" charset="0"/>
                <a:cs typeface="Calibri" panose="020F0502020204030204" pitchFamily="34" charset="0"/>
              </a:rPr>
              <a:t> </a:t>
            </a:r>
            <a:r>
              <a:rPr lang="en-US" sz="2399" b="1" dirty="0">
                <a:latin typeface="Calibri" panose="020F0502020204030204" pitchFamily="34" charset="0"/>
                <a:cs typeface="Calibri" panose="020F0502020204030204" pitchFamily="34" charset="0"/>
              </a:rPr>
              <a:t>User Acceptance Testing :</a:t>
            </a:r>
          </a:p>
          <a:p>
            <a:pPr marL="0" indent="0">
              <a:buNone/>
            </a:pPr>
            <a:r>
              <a:rPr lang="en-US" sz="2399" dirty="0">
                <a:latin typeface="Calibri" panose="020F0502020204030204" pitchFamily="34" charset="0"/>
                <a:cs typeface="Calibri" panose="020F0502020204030204" pitchFamily="34" charset="0"/>
              </a:rPr>
              <a:t>User Acceptance Testing (UAT) is a type of testing performed by the end user or the client to verify/accept the software system before moving the software application to the production environment.</a:t>
            </a:r>
            <a:r>
              <a:rPr lang="en-US" sz="2399" dirty="0">
                <a:latin typeface="Calibri" panose="020F0502020204030204" pitchFamily="34" charset="0"/>
                <a:cs typeface="Calibri" panose="020F0502020204030204" pitchFamily="34" charset="0"/>
              </a:rPr>
              <a:t> It ensures </a:t>
            </a:r>
            <a:r>
              <a:rPr lang="en-US" sz="2399" dirty="0">
                <a:latin typeface="Calibri" panose="020F0502020204030204" pitchFamily="34" charset="0"/>
                <a:cs typeface="Calibri" panose="020F0502020204030204" pitchFamily="34" charset="0"/>
              </a:rPr>
              <a:t>if the software meets the user’s requirement and performs as per the user experience. There are two types of UAT Testing </a:t>
            </a:r>
            <a:r>
              <a:rPr lang="en-US" sz="2399" dirty="0">
                <a:latin typeface="Calibri" panose="020F0502020204030204" pitchFamily="34" charset="0"/>
                <a:cs typeface="Calibri" panose="020F0502020204030204" pitchFamily="34" charset="0"/>
              </a:rPr>
              <a:t>that are alpha testing and beta testing. </a:t>
            </a:r>
            <a:endParaRPr lang="en-US" sz="2399" dirty="0">
              <a:latin typeface="Calibri" panose="020F0502020204030204" pitchFamily="34" charset="0"/>
              <a:cs typeface="Calibri" panose="020F0502020204030204" pitchFamily="34" charset="0"/>
            </a:endParaRPr>
          </a:p>
          <a:p>
            <a:pPr marL="0" indent="0">
              <a:buNone/>
            </a:pPr>
            <a:endParaRPr lang="en-US" sz="2399" dirty="0">
              <a:latin typeface="Calibri" panose="020F0502020204030204" pitchFamily="34" charset="0"/>
              <a:cs typeface="Calibri" panose="020F0502020204030204" pitchFamily="34" charset="0"/>
            </a:endParaRPr>
          </a:p>
          <a:p>
            <a:endParaRPr lang="en-US" sz="2399"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1071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029" y="889304"/>
            <a:ext cx="10629814" cy="5286944"/>
          </a:xfrm>
        </p:spPr>
        <p:txBody>
          <a:bodyPr>
            <a:normAutofit/>
          </a:bodyPr>
          <a:lstStyle/>
          <a:p>
            <a:pPr marL="0" indent="0">
              <a:buNone/>
            </a:pPr>
            <a:r>
              <a:rPr lang="en-US" sz="3499" b="1" dirty="0">
                <a:solidFill>
                  <a:schemeClr val="bg1"/>
                </a:solidFill>
                <a:latin typeface="Calibri" panose="020F0502020204030204" pitchFamily="34" charset="0"/>
                <a:cs typeface="Calibri" panose="020F0502020204030204" pitchFamily="34" charset="0"/>
              </a:rPr>
              <a:t>  </a:t>
            </a:r>
            <a:r>
              <a:rPr lang="en-US" sz="3499" b="1" dirty="0">
                <a:latin typeface="Calibri" panose="020F0502020204030204" pitchFamily="34" charset="0"/>
                <a:cs typeface="Calibri" panose="020F0502020204030204" pitchFamily="34" charset="0"/>
              </a:rPr>
              <a:t>Alpha Testing</a:t>
            </a:r>
          </a:p>
          <a:p>
            <a:pPr marL="0" indent="0">
              <a:buNone/>
            </a:pPr>
            <a:endParaRPr lang="en-US" sz="3499" b="1" dirty="0">
              <a:latin typeface="Times New Roman" panose="02020603050405020304" pitchFamily="18" charset="0"/>
              <a:cs typeface="Times New Roman" panose="02020603050405020304" pitchFamily="18" charset="0"/>
            </a:endParaRPr>
          </a:p>
          <a:p>
            <a:pPr marL="0" indent="0">
              <a:buNone/>
            </a:pPr>
            <a:endParaRPr lang="en-US" sz="3499" b="1" dirty="0">
              <a:latin typeface="Times New Roman" panose="02020603050405020304" pitchFamily="18" charset="0"/>
              <a:cs typeface="Times New Roman" panose="02020603050405020304" pitchFamily="18" charset="0"/>
            </a:endParaRPr>
          </a:p>
          <a:p>
            <a:pPr marL="0" indent="0">
              <a:buNone/>
            </a:pPr>
            <a:r>
              <a:rPr lang="en-US" dirty="0"/>
              <a:t> </a:t>
            </a:r>
            <a:r>
              <a:rPr lang="en-US" sz="2399" dirty="0">
                <a:latin typeface="Calibri" panose="020F0502020204030204" pitchFamily="34" charset="0"/>
                <a:cs typeface="Calibri" panose="020F0502020204030204" pitchFamily="34" charset="0"/>
              </a:rPr>
              <a:t>Alpha testing </a:t>
            </a:r>
            <a:r>
              <a:rPr lang="en-US" sz="2399" dirty="0">
                <a:latin typeface="Calibri" panose="020F0502020204030204" pitchFamily="34" charset="0"/>
                <a:cs typeface="Calibri" panose="020F0502020204030204" pitchFamily="34" charset="0"/>
              </a:rPr>
              <a:t>performed to identify bugs before releasing the software product to the real </a:t>
            </a:r>
            <a:r>
              <a:rPr lang="en-US" sz="2399" dirty="0">
                <a:latin typeface="Calibri" panose="020F0502020204030204" pitchFamily="34" charset="0"/>
                <a:cs typeface="Calibri" panose="020F0502020204030204" pitchFamily="34" charset="0"/>
              </a:rPr>
              <a:t>users. </a:t>
            </a:r>
            <a:r>
              <a:rPr lang="en-US" sz="2399" dirty="0">
                <a:latin typeface="Calibri" panose="020F0502020204030204" pitchFamily="34" charset="0"/>
                <a:cs typeface="Calibri" panose="020F0502020204030204" pitchFamily="34" charset="0"/>
              </a:rPr>
              <a:t> </a:t>
            </a:r>
            <a:r>
              <a:rPr lang="en-US" sz="2399" dirty="0">
                <a:latin typeface="Calibri" panose="020F0502020204030204" pitchFamily="34" charset="0"/>
                <a:cs typeface="Calibri" panose="020F0502020204030204" pitchFamily="34" charset="0"/>
              </a:rPr>
              <a:t>The main objective of alpha testing is to refine the software product by finding and fixing the bugs that were not discovered through previous tests</a:t>
            </a:r>
            <a:r>
              <a:rPr lang="en-US" sz="2399" dirty="0">
                <a:latin typeface="Calibri" panose="020F0502020204030204" pitchFamily="34" charset="0"/>
                <a:cs typeface="Calibri" panose="020F0502020204030204" pitchFamily="34" charset="0"/>
              </a:rPr>
              <a:t>. It is performed at developer’s end.</a:t>
            </a:r>
          </a:p>
        </p:txBody>
      </p:sp>
    </p:spTree>
    <p:extLst>
      <p:ext uri="{BB962C8B-B14F-4D97-AF65-F5344CB8AC3E}">
        <p14:creationId xmlns:p14="http://schemas.microsoft.com/office/powerpoint/2010/main" val="3507666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365" y="1143000"/>
            <a:ext cx="8759131" cy="457020"/>
          </a:xfrm>
        </p:spPr>
        <p:txBody>
          <a:bodyPr>
            <a:normAutofit fontScale="90000"/>
          </a:bodyPr>
          <a:lstStyle/>
          <a:p>
            <a:r>
              <a:rPr lang="en-US" b="1" dirty="0" smtClean="0">
                <a:latin typeface="Calibri" panose="020F0502020204030204" pitchFamily="34" charset="0"/>
                <a:cs typeface="Calibri" panose="020F0502020204030204" pitchFamily="34" charset="0"/>
              </a:rPr>
              <a:t/>
            </a:r>
            <a:br>
              <a:rPr lang="en-US" b="1" dirty="0" smtClean="0">
                <a:latin typeface="Calibri" panose="020F0502020204030204" pitchFamily="34" charset="0"/>
                <a:cs typeface="Calibri" panose="020F0502020204030204" pitchFamily="34" charset="0"/>
              </a:rPr>
            </a:br>
            <a:r>
              <a:rPr lang="en-US" b="1" dirty="0" smtClean="0">
                <a:latin typeface="Calibri" panose="020F0502020204030204" pitchFamily="34" charset="0"/>
                <a:cs typeface="Calibri" panose="020F0502020204030204" pitchFamily="34" charset="0"/>
              </a:rPr>
              <a:t>Beta </a:t>
            </a:r>
            <a:r>
              <a:rPr lang="en-US" b="1" dirty="0">
                <a:latin typeface="Calibri" panose="020F0502020204030204" pitchFamily="34" charset="0"/>
                <a:cs typeface="Calibri" panose="020F0502020204030204" pitchFamily="34" charset="0"/>
              </a:rPr>
              <a:t>Testing</a:t>
            </a:r>
            <a:r>
              <a:rPr lang="en-US" b="1" dirty="0">
                <a:solidFill>
                  <a:schemeClr val="bg1"/>
                </a:solidFill>
                <a:latin typeface="Calibri" panose="020F0502020204030204" pitchFamily="34" charset="0"/>
                <a:cs typeface="Calibri" panose="020F0502020204030204" pitchFamily="34" charset="0"/>
              </a:rPr>
              <a:t> </a:t>
            </a:r>
            <a:br>
              <a:rPr lang="en-US" b="1" dirty="0">
                <a:solidFill>
                  <a:schemeClr val="bg1"/>
                </a:solidFill>
                <a:latin typeface="Calibri" panose="020F0502020204030204" pitchFamily="34" charset="0"/>
                <a:cs typeface="Calibri" panose="020F0502020204030204" pitchFamily="34" charset="0"/>
              </a:rPr>
            </a:br>
            <a:endParaRPr lang="en-US" dirty="0">
              <a:solidFill>
                <a:schemeClr val="bg1"/>
              </a:solidFill>
            </a:endParaRPr>
          </a:p>
        </p:txBody>
      </p:sp>
      <p:sp>
        <p:nvSpPr>
          <p:cNvPr id="3" name="Content Placeholder 2"/>
          <p:cNvSpPr>
            <a:spLocks noGrp="1"/>
          </p:cNvSpPr>
          <p:nvPr>
            <p:ph idx="1"/>
          </p:nvPr>
        </p:nvSpPr>
        <p:spPr>
          <a:xfrm>
            <a:off x="1154653" y="2885010"/>
            <a:ext cx="8823361" cy="3540768"/>
          </a:xfrm>
        </p:spPr>
        <p:txBody>
          <a:bodyPr>
            <a:normAutofit/>
          </a:bodyPr>
          <a:lstStyle/>
          <a:p>
            <a:pPr marL="0" indent="0">
              <a:buNone/>
            </a:pPr>
            <a:r>
              <a:rPr lang="en-US" sz="2399" dirty="0">
                <a:latin typeface="Calibri" panose="020F0502020204030204" pitchFamily="34" charset="0"/>
                <a:cs typeface="Calibri" panose="020F0502020204030204" pitchFamily="34" charset="0"/>
              </a:rPr>
              <a:t>In </a:t>
            </a:r>
            <a:r>
              <a:rPr lang="en-US" sz="2399" dirty="0">
                <a:latin typeface="Calibri" panose="020F0502020204030204" pitchFamily="34" charset="0"/>
                <a:cs typeface="Calibri" panose="020F0502020204030204" pitchFamily="34" charset="0"/>
              </a:rPr>
              <a:t>beta testing, the product is made available to a specific set of users. Doing so will get the remaining defects detection and correction before the final release of the application. Feedbacks provided in this testing are noted down and later used to enhance the user experience. The end user record the problems and reports to the developer. </a:t>
            </a:r>
          </a:p>
          <a:p>
            <a:endParaRPr lang="en-US" sz="2399" dirty="0"/>
          </a:p>
        </p:txBody>
      </p:sp>
    </p:spTree>
    <p:extLst>
      <p:ext uri="{BB962C8B-B14F-4D97-AF65-F5344CB8AC3E}">
        <p14:creationId xmlns:p14="http://schemas.microsoft.com/office/powerpoint/2010/main" val="692266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99" b="1" dirty="0">
                <a:latin typeface="Calibri" panose="020F0502020204030204" pitchFamily="34" charset="0"/>
                <a:cs typeface="Calibri" panose="020F0502020204030204" pitchFamily="34" charset="0"/>
              </a:rPr>
              <a:t>White Box Testing:</a:t>
            </a:r>
            <a:endParaRPr lang="en-US" sz="3599"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09159" y="2693844"/>
            <a:ext cx="8823361" cy="3415410"/>
          </a:xfrm>
        </p:spPr>
        <p:txBody>
          <a:bodyPr>
            <a:normAutofit/>
          </a:bodyPr>
          <a:lstStyle/>
          <a:p>
            <a:pPr marL="0" indent="0">
              <a:buNone/>
            </a:pPr>
            <a:r>
              <a:rPr lang="en-US" sz="2399" dirty="0">
                <a:latin typeface="Calibri" panose="020F0502020204030204" pitchFamily="34" charset="0"/>
                <a:cs typeface="Calibri" panose="020F0502020204030204" pitchFamily="34" charset="0"/>
              </a:rPr>
              <a:t>White box testing focuses on internal structure and coding. </a:t>
            </a:r>
            <a:r>
              <a:rPr lang="en-US" sz="2399" dirty="0">
                <a:latin typeface="Calibri" panose="020F0502020204030204" pitchFamily="34" charset="0"/>
                <a:cs typeface="Calibri" panose="020F0502020204030204" pitchFamily="34" charset="0"/>
              </a:rPr>
              <a:t>This </a:t>
            </a:r>
            <a:r>
              <a:rPr lang="en-US" sz="2399" dirty="0">
                <a:latin typeface="Calibri" panose="020F0502020204030204" pitchFamily="34" charset="0"/>
                <a:cs typeface="Calibri" panose="020F0502020204030204" pitchFamily="34" charset="0"/>
              </a:rPr>
              <a:t>testing technique is based on the internal working of application with predefined programming skills required to improve design, usability and security. Using this, a set of pre-defined inputs are validated against expected </a:t>
            </a:r>
            <a:r>
              <a:rPr lang="en-US" sz="2399" dirty="0">
                <a:latin typeface="Calibri" panose="020F0502020204030204" pitchFamily="34" charset="0"/>
                <a:cs typeface="Calibri" panose="020F0502020204030204" pitchFamily="34" charset="0"/>
              </a:rPr>
              <a:t>outputs. It requires a skillful tester with high programming skills. </a:t>
            </a:r>
          </a:p>
          <a:p>
            <a:pPr marL="0" indent="0">
              <a:buNone/>
            </a:pPr>
            <a:r>
              <a:rPr lang="en-US" sz="2399" dirty="0">
                <a:latin typeface="Calibri" panose="020F0502020204030204" pitchFamily="34" charset="0"/>
                <a:cs typeface="Calibri" panose="020F0502020204030204" pitchFamily="34" charset="0"/>
              </a:rPr>
              <a:t>It is further divided into unit testing and integration testing. </a:t>
            </a:r>
            <a:endParaRPr lang="en-US" sz="2399"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8631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475" y="134164"/>
            <a:ext cx="10512862" cy="2081319"/>
          </a:xfrm>
        </p:spPr>
        <p:txBody>
          <a:bodyPr>
            <a:normAutofit/>
          </a:bodyPr>
          <a:lstStyle/>
          <a:p>
            <a:r>
              <a:rPr lang="en-US" sz="3599" b="1" dirty="0">
                <a:latin typeface="Calibri" panose="020F0502020204030204" pitchFamily="34" charset="0"/>
                <a:cs typeface="Calibri" panose="020F0502020204030204" pitchFamily="34" charset="0"/>
              </a:rPr>
              <a:t> Unit Testing</a:t>
            </a:r>
            <a:endParaRPr lang="en-US" sz="3599"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83475" y="2395740"/>
            <a:ext cx="10711359" cy="4094414"/>
          </a:xfrm>
        </p:spPr>
        <p:txBody>
          <a:bodyPr>
            <a:normAutofit/>
          </a:bodyPr>
          <a:lstStyle/>
          <a:p>
            <a:pPr marL="0" indent="0">
              <a:buNone/>
            </a:pPr>
            <a:r>
              <a:rPr lang="en-US" sz="1999" dirty="0">
                <a:latin typeface="Calibri" panose="020F0502020204030204" pitchFamily="34" charset="0"/>
                <a:cs typeface="Calibri" panose="020F0502020204030204" pitchFamily="34" charset="0"/>
              </a:rPr>
              <a:t>In </a:t>
            </a:r>
            <a:r>
              <a:rPr lang="en-US" sz="1999" dirty="0">
                <a:latin typeface="Calibri" panose="020F0502020204030204" pitchFamily="34" charset="0"/>
                <a:cs typeface="Calibri" panose="020F0502020204030204" pitchFamily="34" charset="0"/>
              </a:rPr>
              <a:t>Unit testing, each module is validated irrespective of their integration with another module. Unit testing eliminates the module based bugs up to an extent but not effective as </a:t>
            </a:r>
            <a:r>
              <a:rPr lang="en-US" sz="1999" dirty="0">
                <a:latin typeface="Calibri" panose="020F0502020204030204" pitchFamily="34" charset="0"/>
                <a:cs typeface="Calibri" panose="020F0502020204030204" pitchFamily="34" charset="0"/>
              </a:rPr>
              <a:t>System </a:t>
            </a:r>
            <a:r>
              <a:rPr lang="en-US" sz="1999" dirty="0">
                <a:latin typeface="Calibri" panose="020F0502020204030204" pitchFamily="34" charset="0"/>
                <a:cs typeface="Calibri" panose="020F0502020204030204" pitchFamily="34" charset="0"/>
              </a:rPr>
              <a:t>integration </a:t>
            </a:r>
            <a:r>
              <a:rPr lang="en-US" sz="1999" dirty="0">
                <a:latin typeface="Calibri" panose="020F0502020204030204" pitchFamily="34" charset="0"/>
                <a:cs typeface="Calibri" panose="020F0502020204030204" pitchFamily="34" charset="0"/>
              </a:rPr>
              <a:t>testing. </a:t>
            </a:r>
            <a:r>
              <a:rPr lang="en-US" sz="1999" dirty="0">
                <a:latin typeface="Calibri" panose="020F0502020204030204" pitchFamily="34" charset="0"/>
                <a:cs typeface="Calibri" panose="020F0502020204030204" pitchFamily="34" charset="0"/>
              </a:rPr>
              <a:t>Each part of a program is validated to ensure that there is no gap in the application functionality. Everything hereon is validated against what is specified </a:t>
            </a:r>
            <a:r>
              <a:rPr lang="en-US" sz="1999" dirty="0">
                <a:latin typeface="Calibri" panose="020F0502020204030204" pitchFamily="34" charset="0"/>
                <a:cs typeface="Calibri" panose="020F0502020204030204" pitchFamily="34" charset="0"/>
              </a:rPr>
              <a:t>according to the requirements.</a:t>
            </a:r>
          </a:p>
          <a:p>
            <a:pPr marL="0" indent="0">
              <a:buNone/>
            </a:pPr>
            <a:r>
              <a:rPr lang="en-US" sz="2999" b="1" dirty="0">
                <a:latin typeface="Calibri" panose="020F0502020204030204" pitchFamily="34" charset="0"/>
                <a:cs typeface="Calibri" panose="020F0502020204030204" pitchFamily="34" charset="0"/>
              </a:rPr>
              <a:t>Integration Testing </a:t>
            </a:r>
            <a:endParaRPr lang="en-US" sz="2999" b="1" dirty="0">
              <a:latin typeface="Calibri" panose="020F0502020204030204" pitchFamily="34" charset="0"/>
              <a:cs typeface="Calibri" panose="020F0502020204030204" pitchFamily="34" charset="0"/>
            </a:endParaRPr>
          </a:p>
          <a:p>
            <a:pPr marL="0" indent="0">
              <a:buNone/>
            </a:pPr>
            <a:r>
              <a:rPr lang="en-US" sz="1999" dirty="0">
                <a:latin typeface="Calibri" panose="020F0502020204030204" pitchFamily="34" charset="0"/>
                <a:cs typeface="Calibri" panose="020F0502020204030204" pitchFamily="34" charset="0"/>
              </a:rPr>
              <a:t>When </a:t>
            </a:r>
            <a:r>
              <a:rPr lang="en-US" sz="1999" dirty="0">
                <a:latin typeface="Calibri" panose="020F0502020204030204" pitchFamily="34" charset="0"/>
                <a:cs typeface="Calibri" panose="020F0502020204030204" pitchFamily="34" charset="0"/>
              </a:rPr>
              <a:t>a module has passed the unit </a:t>
            </a:r>
            <a:r>
              <a:rPr lang="en-US" sz="1999" dirty="0">
                <a:latin typeface="Calibri" panose="020F0502020204030204" pitchFamily="34" charset="0"/>
                <a:cs typeface="Calibri" panose="020F0502020204030204" pitchFamily="34" charset="0"/>
              </a:rPr>
              <a:t>test, </a:t>
            </a:r>
            <a:r>
              <a:rPr lang="en-US" sz="1999" dirty="0">
                <a:latin typeface="Calibri" panose="020F0502020204030204" pitchFamily="34" charset="0"/>
                <a:cs typeface="Calibri" panose="020F0502020204030204" pitchFamily="34" charset="0"/>
              </a:rPr>
              <a:t>it enters into Integration testing. In Integration, all the unit based modules are linked to each other forming a flow of the actual application. Integration testing focuses on validating the overall functionality of the application ensuring its stability in Test Environment, so it behaves the same way in Production testing. This testing is applicable to distributed and client-server based systems.</a:t>
            </a:r>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811785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00EBD5-522F-4970-994B-2F00428D2649}"/>
              </a:ext>
            </a:extLst>
          </p:cNvPr>
          <p:cNvSpPr>
            <a:spLocks noGrp="1"/>
          </p:cNvSpPr>
          <p:nvPr>
            <p:ph type="ctrTitle"/>
          </p:nvPr>
        </p:nvSpPr>
        <p:spPr>
          <a:xfrm>
            <a:off x="1154654" y="979433"/>
            <a:ext cx="8823360" cy="2665232"/>
          </a:xfrm>
        </p:spPr>
        <p:txBody>
          <a:bodyPr/>
          <a:lstStyle/>
          <a:p>
            <a:pPr algn="ctr"/>
            <a:r>
              <a:rPr lang="en-US" dirty="0" smtClean="0">
                <a:latin typeface="Calibri" panose="020F0502020204030204" pitchFamily="34" charset="0"/>
                <a:cs typeface="Calibri" panose="020F0502020204030204" pitchFamily="34" charset="0"/>
              </a:rPr>
              <a:t>    Software </a:t>
            </a:r>
            <a:r>
              <a:rPr lang="en-US" dirty="0">
                <a:latin typeface="Calibri" panose="020F0502020204030204" pitchFamily="34" charset="0"/>
                <a:cs typeface="Calibri" panose="020F0502020204030204" pitchFamily="34" charset="0"/>
              </a:rPr>
              <a:t>product evaluation</a:t>
            </a:r>
          </a:p>
        </p:txBody>
      </p:sp>
    </p:spTree>
    <p:extLst>
      <p:ext uri="{BB962C8B-B14F-4D97-AF65-F5344CB8AC3E}">
        <p14:creationId xmlns:p14="http://schemas.microsoft.com/office/powerpoint/2010/main" val="4034117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2D0DA0-5186-446E-BD14-6FE54AF5C0FE}"/>
              </a:ext>
            </a:extLst>
          </p:cNvPr>
          <p:cNvSpPr>
            <a:spLocks noGrp="1"/>
          </p:cNvSpPr>
          <p:nvPr>
            <p:ph type="title"/>
          </p:nvPr>
        </p:nvSpPr>
        <p:spPr/>
        <p:txBody>
          <a:bodyPr>
            <a:normAutofit fontScale="90000"/>
          </a:bodyPr>
          <a:lstStyle/>
          <a:p>
            <a:r>
              <a:rPr lang="en-US" sz="3999" dirty="0">
                <a:latin typeface="Calibri" panose="020F0502020204030204" pitchFamily="34" charset="0"/>
                <a:cs typeface="Calibri" panose="020F0502020204030204" pitchFamily="34" charset="0"/>
              </a:rPr>
              <a:t>Software product evaluation</a:t>
            </a:r>
          </a:p>
        </p:txBody>
      </p:sp>
      <p:sp>
        <p:nvSpPr>
          <p:cNvPr id="3" name="Content Placeholder 2">
            <a:extLst>
              <a:ext uri="{FF2B5EF4-FFF2-40B4-BE49-F238E27FC236}">
                <a16:creationId xmlns="" xmlns:a16="http://schemas.microsoft.com/office/drawing/2014/main" id="{E65973E3-85EE-46EE-9DA2-4A904FB2BF88}"/>
              </a:ext>
            </a:extLst>
          </p:cNvPr>
          <p:cNvSpPr>
            <a:spLocks noGrp="1"/>
          </p:cNvSpPr>
          <p:nvPr>
            <p:ph idx="1"/>
          </p:nvPr>
        </p:nvSpPr>
        <p:spPr/>
        <p:txBody>
          <a:bodyPr>
            <a:normAutofit/>
          </a:bodyPr>
          <a:lstStyle/>
          <a:p>
            <a:r>
              <a:rPr lang="en-US" sz="2399" dirty="0">
                <a:latin typeface="Calibri" panose="020F0502020204030204" pitchFamily="34" charset="0"/>
                <a:cs typeface="Calibri" panose="020F0502020204030204" pitchFamily="34" charset="0"/>
              </a:rPr>
              <a:t>Software product evaluation addresses software product quality.</a:t>
            </a:r>
          </a:p>
          <a:p>
            <a:r>
              <a:rPr lang="en-US" sz="2399" dirty="0">
                <a:latin typeface="Calibri" panose="020F0502020204030204" pitchFamily="34" charset="0"/>
                <a:cs typeface="Calibri" panose="020F0502020204030204" pitchFamily="34" charset="0"/>
              </a:rPr>
              <a:t>It is defined as assessment of software product characteristics according to specified procedures.</a:t>
            </a:r>
          </a:p>
          <a:p>
            <a:r>
              <a:rPr lang="en-US" sz="2399" dirty="0">
                <a:latin typeface="Calibri" panose="020F0502020204030204" pitchFamily="34" charset="0"/>
                <a:cs typeface="Calibri" panose="020F0502020204030204" pitchFamily="34" charset="0"/>
              </a:rPr>
              <a:t>Evaluation of same product to the same evaluation specification by different evaluators should produce result that can be accepted as identical and repeatable.</a:t>
            </a:r>
          </a:p>
          <a:p>
            <a:r>
              <a:rPr lang="en-US" sz="2399" dirty="0">
                <a:latin typeface="Calibri" panose="020F0502020204030204" pitchFamily="34" charset="0"/>
                <a:cs typeface="Calibri" panose="020F0502020204030204" pitchFamily="34" charset="0"/>
              </a:rPr>
              <a:t>Evaluation of software product must be objective-based on </a:t>
            </a:r>
            <a:r>
              <a:rPr lang="en-US" sz="2399" dirty="0">
                <a:latin typeface="Calibri" panose="020F0502020204030204" pitchFamily="34" charset="0"/>
                <a:cs typeface="Calibri" panose="020F0502020204030204" pitchFamily="34" charset="0"/>
              </a:rPr>
              <a:t>observation, not </a:t>
            </a:r>
            <a:r>
              <a:rPr lang="en-US" sz="2399" dirty="0">
                <a:latin typeface="Calibri" panose="020F0502020204030204" pitchFamily="34" charset="0"/>
                <a:cs typeface="Calibri" panose="020F0502020204030204" pitchFamily="34" charset="0"/>
              </a:rPr>
              <a:t>opinions.</a:t>
            </a:r>
          </a:p>
          <a:p>
            <a:pPr marL="0" indent="0">
              <a:buNone/>
            </a:pPr>
            <a:endParaRPr lang="en-US" sz="2399" dirty="0"/>
          </a:p>
          <a:p>
            <a:endParaRPr lang="en-US" dirty="0"/>
          </a:p>
        </p:txBody>
      </p:sp>
    </p:spTree>
    <p:extLst>
      <p:ext uri="{BB962C8B-B14F-4D97-AF65-F5344CB8AC3E}">
        <p14:creationId xmlns:p14="http://schemas.microsoft.com/office/powerpoint/2010/main" val="486492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EC4B18-8130-4E32-83E8-56396FA6AE02}"/>
              </a:ext>
            </a:extLst>
          </p:cNvPr>
          <p:cNvSpPr>
            <a:spLocks noGrp="1"/>
          </p:cNvSpPr>
          <p:nvPr>
            <p:ph type="title"/>
          </p:nvPr>
        </p:nvSpPr>
        <p:spPr/>
        <p:txBody>
          <a:bodyPr>
            <a:normAutofit fontScale="90000"/>
          </a:bodyPr>
          <a:lstStyle/>
          <a:p>
            <a:r>
              <a:rPr lang="en-US" sz="3999" dirty="0">
                <a:latin typeface="Calibri" panose="020F0502020204030204" pitchFamily="34" charset="0"/>
                <a:cs typeface="Calibri" panose="020F0502020204030204" pitchFamily="34" charset="0"/>
              </a:rPr>
              <a:t>Software product evaluation</a:t>
            </a:r>
            <a:r>
              <a:rPr lang="en-US" dirty="0"/>
              <a:t>:</a:t>
            </a:r>
          </a:p>
        </p:txBody>
      </p:sp>
      <p:sp>
        <p:nvSpPr>
          <p:cNvPr id="3" name="Content Placeholder 2">
            <a:extLst>
              <a:ext uri="{FF2B5EF4-FFF2-40B4-BE49-F238E27FC236}">
                <a16:creationId xmlns="" xmlns:a16="http://schemas.microsoft.com/office/drawing/2014/main" id="{4D3424BF-067B-4C00-ABE1-03E4F8D9044B}"/>
              </a:ext>
            </a:extLst>
          </p:cNvPr>
          <p:cNvSpPr>
            <a:spLocks noGrp="1"/>
          </p:cNvSpPr>
          <p:nvPr>
            <p:ph idx="1"/>
          </p:nvPr>
        </p:nvSpPr>
        <p:spPr/>
        <p:txBody>
          <a:bodyPr>
            <a:normAutofit/>
          </a:bodyPr>
          <a:lstStyle/>
          <a:p>
            <a:r>
              <a:rPr lang="en-US" sz="2399" dirty="0">
                <a:latin typeface="Calibri" panose="020F0502020204030204" pitchFamily="34" charset="0"/>
                <a:cs typeface="Calibri" panose="020F0502020204030204" pitchFamily="34" charset="0"/>
              </a:rPr>
              <a:t>During software product evaluation the fit between software product and the needs of products are determined.</a:t>
            </a:r>
          </a:p>
          <a:p>
            <a:r>
              <a:rPr lang="en-US" sz="2399" dirty="0">
                <a:latin typeface="Calibri" panose="020F0502020204030204" pitchFamily="34" charset="0"/>
                <a:cs typeface="Calibri" panose="020F0502020204030204" pitchFamily="34" charset="0"/>
              </a:rPr>
              <a:t>By on the one hand examining the needed level of product </a:t>
            </a:r>
            <a:r>
              <a:rPr lang="en-US" sz="2399" dirty="0">
                <a:latin typeface="Calibri" panose="020F0502020204030204" pitchFamily="34" charset="0"/>
                <a:cs typeface="Calibri" panose="020F0502020204030204" pitchFamily="34" charset="0"/>
              </a:rPr>
              <a:t>quality, and </a:t>
            </a:r>
            <a:r>
              <a:rPr lang="en-US" sz="2399" dirty="0">
                <a:latin typeface="Calibri" panose="020F0502020204030204" pitchFamily="34" charset="0"/>
                <a:cs typeface="Calibri" panose="020F0502020204030204" pitchFamily="34" charset="0"/>
              </a:rPr>
              <a:t>on the other hand examining whether a product meets that level of </a:t>
            </a:r>
            <a:r>
              <a:rPr lang="en-US" sz="2399" dirty="0">
                <a:latin typeface="Calibri" panose="020F0502020204030204" pitchFamily="34" charset="0"/>
                <a:cs typeface="Calibri" panose="020F0502020204030204" pitchFamily="34" charset="0"/>
              </a:rPr>
              <a:t>quality, fitness </a:t>
            </a:r>
            <a:r>
              <a:rPr lang="en-US" sz="2399" dirty="0">
                <a:latin typeface="Calibri" panose="020F0502020204030204" pitchFamily="34" charset="0"/>
                <a:cs typeface="Calibri" panose="020F0502020204030204" pitchFamily="34" charset="0"/>
              </a:rPr>
              <a:t>for use is evaluated.</a:t>
            </a:r>
          </a:p>
          <a:p>
            <a:r>
              <a:rPr lang="en-US" sz="2399" dirty="0">
                <a:latin typeface="Calibri" panose="020F0502020204030204" pitchFamily="34" charset="0"/>
                <a:cs typeface="Calibri" panose="020F0502020204030204" pitchFamily="34" charset="0"/>
              </a:rPr>
              <a:t>Software evaluation can help you to improve your software.it can assess the general </a:t>
            </a:r>
            <a:r>
              <a:rPr lang="en-US" sz="2399" dirty="0">
                <a:latin typeface="Calibri" panose="020F0502020204030204" pitchFamily="34" charset="0"/>
                <a:cs typeface="Calibri" panose="020F0502020204030204" pitchFamily="34" charset="0"/>
              </a:rPr>
              <a:t>usability, and </a:t>
            </a:r>
            <a:r>
              <a:rPr lang="en-US" sz="2399" dirty="0">
                <a:latin typeface="Calibri" panose="020F0502020204030204" pitchFamily="34" charset="0"/>
                <a:cs typeface="Calibri" panose="020F0502020204030204" pitchFamily="34" charset="0"/>
              </a:rPr>
              <a:t>can identify technical or development </a:t>
            </a:r>
            <a:r>
              <a:rPr lang="en-US" sz="2399" dirty="0">
                <a:latin typeface="Calibri" panose="020F0502020204030204" pitchFamily="34" charset="0"/>
                <a:cs typeface="Calibri" panose="020F0502020204030204" pitchFamily="34" charset="0"/>
              </a:rPr>
              <a:t>issues, as </a:t>
            </a:r>
            <a:r>
              <a:rPr lang="en-US" sz="2399" dirty="0">
                <a:latin typeface="Calibri" panose="020F0502020204030204" pitchFamily="34" charset="0"/>
                <a:cs typeface="Calibri" panose="020F0502020204030204" pitchFamily="34" charset="0"/>
              </a:rPr>
              <a:t>well as any barrier to sustainability.</a:t>
            </a:r>
          </a:p>
        </p:txBody>
      </p:sp>
    </p:spTree>
    <p:extLst>
      <p:ext uri="{BB962C8B-B14F-4D97-AF65-F5344CB8AC3E}">
        <p14:creationId xmlns:p14="http://schemas.microsoft.com/office/powerpoint/2010/main" val="156840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40D29D-32A4-4DEF-9F1A-77EB51904058}"/>
              </a:ext>
            </a:extLst>
          </p:cNvPr>
          <p:cNvSpPr>
            <a:spLocks noGrp="1"/>
          </p:cNvSpPr>
          <p:nvPr>
            <p:ph type="title"/>
          </p:nvPr>
        </p:nvSpPr>
        <p:spPr>
          <a:xfrm>
            <a:off x="989012" y="556464"/>
            <a:ext cx="8759131" cy="1163922"/>
          </a:xfrm>
        </p:spPr>
        <p:txBody>
          <a:bodyPr>
            <a:normAutofit fontScale="90000"/>
          </a:bodyPr>
          <a:lstStyle/>
          <a:p>
            <a:r>
              <a:rPr lang="en-US" sz="3999" dirty="0">
                <a:latin typeface="Calibri" panose="020F0502020204030204" pitchFamily="34" charset="0"/>
                <a:cs typeface="Calibri" panose="020F0502020204030204" pitchFamily="34" charset="0"/>
              </a:rPr>
              <a:t>Approaches to software evaluation</a:t>
            </a:r>
            <a:r>
              <a:rPr lang="en-US" dirty="0"/>
              <a:t/>
            </a:r>
            <a:br>
              <a:rPr lang="en-US" dirty="0"/>
            </a:br>
            <a:r>
              <a:rPr lang="en-US" dirty="0"/>
              <a:t> </a:t>
            </a:r>
          </a:p>
        </p:txBody>
      </p:sp>
      <p:sp>
        <p:nvSpPr>
          <p:cNvPr id="3" name="Content Placeholder 2">
            <a:extLst>
              <a:ext uri="{FF2B5EF4-FFF2-40B4-BE49-F238E27FC236}">
                <a16:creationId xmlns="" xmlns:a16="http://schemas.microsoft.com/office/drawing/2014/main" id="{16177981-BD02-4398-8B1F-632006E79A07}"/>
              </a:ext>
            </a:extLst>
          </p:cNvPr>
          <p:cNvSpPr>
            <a:spLocks noGrp="1"/>
          </p:cNvSpPr>
          <p:nvPr>
            <p:ph idx="1"/>
          </p:nvPr>
        </p:nvSpPr>
        <p:spPr/>
        <p:txBody>
          <a:bodyPr>
            <a:normAutofit/>
          </a:bodyPr>
          <a:lstStyle/>
          <a:p>
            <a:r>
              <a:rPr lang="en-US" sz="2399" dirty="0">
                <a:solidFill>
                  <a:srgbClr val="002060"/>
                </a:solidFill>
                <a:latin typeface="Calibri" panose="020F0502020204030204" pitchFamily="34" charset="0"/>
                <a:cs typeface="Calibri" panose="020F0502020204030204" pitchFamily="34" charset="0"/>
              </a:rPr>
              <a:t>Feature Analysis:</a:t>
            </a:r>
          </a:p>
          <a:p>
            <a:r>
              <a:rPr lang="en-US" sz="2399" dirty="0">
                <a:latin typeface="Calibri" panose="020F0502020204030204" pitchFamily="34" charset="0"/>
                <a:cs typeface="Calibri" panose="020F0502020204030204" pitchFamily="34" charset="0"/>
              </a:rPr>
              <a:t>List main attributes that product </a:t>
            </a:r>
            <a:r>
              <a:rPr lang="en-US" sz="2399" dirty="0">
                <a:latin typeface="Calibri" panose="020F0502020204030204" pitchFamily="34" charset="0"/>
                <a:cs typeface="Calibri" panose="020F0502020204030204" pitchFamily="34" charset="0"/>
              </a:rPr>
              <a:t>needs, weighing </a:t>
            </a:r>
            <a:r>
              <a:rPr lang="en-US" sz="2399" dirty="0">
                <a:latin typeface="Calibri" panose="020F0502020204030204" pitchFamily="34" charset="0"/>
                <a:cs typeface="Calibri" panose="020F0502020204030204" pitchFamily="34" charset="0"/>
              </a:rPr>
              <a:t>the different attributes based on priority.</a:t>
            </a:r>
          </a:p>
          <a:p>
            <a:r>
              <a:rPr lang="en-US" sz="2399" dirty="0">
                <a:latin typeface="Calibri" panose="020F0502020204030204" pitchFamily="34" charset="0"/>
                <a:cs typeface="Calibri" panose="020F0502020204030204" pitchFamily="34" charset="0"/>
              </a:rPr>
              <a:t>Select multiple processes/products which could serve as solution.</a:t>
            </a:r>
          </a:p>
          <a:p>
            <a:r>
              <a:rPr lang="en-US" sz="2399" dirty="0">
                <a:latin typeface="Calibri" panose="020F0502020204030204" pitchFamily="34" charset="0"/>
                <a:cs typeface="Calibri" panose="020F0502020204030204" pitchFamily="34" charset="0"/>
              </a:rPr>
              <a:t>Rate each of the product for each of criterion.</a:t>
            </a:r>
          </a:p>
          <a:p>
            <a:r>
              <a:rPr lang="en-US" sz="2399" dirty="0">
                <a:latin typeface="Calibri" panose="020F0502020204030204" pitchFamily="34" charset="0"/>
                <a:cs typeface="Calibri" panose="020F0502020204030204" pitchFamily="34" charset="0"/>
              </a:rPr>
              <a:t>Add up all the scores and find the highest scoring product/process.</a:t>
            </a:r>
          </a:p>
          <a:p>
            <a:endParaRPr lang="en-US" sz="2399" dirty="0"/>
          </a:p>
          <a:p>
            <a:endParaRPr lang="en-US" dirty="0">
              <a:solidFill>
                <a:srgbClr val="002060"/>
              </a:solidFill>
            </a:endParaRPr>
          </a:p>
          <a:p>
            <a:endParaRPr lang="en-US" dirty="0"/>
          </a:p>
        </p:txBody>
      </p:sp>
    </p:spTree>
    <p:extLst>
      <p:ext uri="{BB962C8B-B14F-4D97-AF65-F5344CB8AC3E}">
        <p14:creationId xmlns:p14="http://schemas.microsoft.com/office/powerpoint/2010/main" val="3254714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76200"/>
            <a:ext cx="10969943" cy="711081"/>
          </a:xfrm>
        </p:spPr>
        <p:txBody>
          <a:bodyPr/>
          <a:lstStyle/>
          <a:p>
            <a:r>
              <a:rPr lang="en-US" dirty="0" smtClean="0"/>
              <a:t>Objectives</a:t>
            </a:r>
            <a:endParaRPr lang="en-US" dirty="0"/>
          </a:p>
        </p:txBody>
      </p:sp>
      <p:sp>
        <p:nvSpPr>
          <p:cNvPr id="3" name="TextBox 2"/>
          <p:cNvSpPr txBox="1"/>
          <p:nvPr/>
        </p:nvSpPr>
        <p:spPr>
          <a:xfrm>
            <a:off x="608012" y="762000"/>
            <a:ext cx="8839200" cy="5940088"/>
          </a:xfrm>
          <a:prstGeom prst="rect">
            <a:avLst/>
          </a:prstGeom>
          <a:noFill/>
        </p:spPr>
        <p:txBody>
          <a:bodyPr wrap="square" rtlCol="0" anchor="ctr">
            <a:spAutoFit/>
          </a:bodyPr>
          <a:lstStyle/>
          <a:p>
            <a:pPr marL="342900" indent="-342900">
              <a:buFont typeface="+mj-lt"/>
              <a:buAutoNum type="arabicPeriod"/>
            </a:pPr>
            <a:r>
              <a:rPr lang="en-US" sz="2000" dirty="0">
                <a:latin typeface="Times New Roman" panose="02020603050405020304" pitchFamily="18" charset="0"/>
                <a:cs typeface="Times New Roman" panose="02020603050405020304" pitchFamily="18" charset="0"/>
              </a:rPr>
              <a:t>Software </a:t>
            </a:r>
            <a:r>
              <a:rPr lang="en-US" sz="2000" dirty="0" smtClean="0">
                <a:latin typeface="Times New Roman" panose="02020603050405020304" pitchFamily="18" charset="0"/>
                <a:cs typeface="Times New Roman" panose="02020603050405020304" pitchFamily="18" charset="0"/>
              </a:rPr>
              <a:t>Verification Method</a:t>
            </a:r>
          </a:p>
          <a:p>
            <a:pPr marL="1066693" lvl="1" indent="-457200">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Inspection</a:t>
            </a:r>
          </a:p>
          <a:p>
            <a:pPr marL="1066693" lvl="1" indent="-457200">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Demonstration</a:t>
            </a:r>
          </a:p>
          <a:p>
            <a:pPr marL="1066693" lvl="1" indent="-457200">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Test </a:t>
            </a:r>
          </a:p>
          <a:p>
            <a:pPr marL="1066693" lvl="1" indent="-457200">
              <a:buFont typeface="Wingdings" panose="05000000000000000000" pitchFamily="2" charset="2"/>
              <a:buChar char="v"/>
            </a:pPr>
            <a:r>
              <a:rPr lang="en-US" sz="2000" dirty="0" smtClean="0">
                <a:latin typeface="Times New Roman" panose="02020603050405020304" pitchFamily="18" charset="0"/>
                <a:cs typeface="Times New Roman" panose="02020603050405020304" pitchFamily="18" charset="0"/>
              </a:rPr>
              <a:t>Analysis</a:t>
            </a:r>
          </a:p>
          <a:p>
            <a:pPr marL="342900" indent="-342900">
              <a:buFont typeface="+mj-lt"/>
              <a:buAutoNum type="arabicPeriod"/>
            </a:pPr>
            <a:r>
              <a:rPr lang="en-US" sz="2000" dirty="0" smtClean="0">
                <a:latin typeface="Times New Roman" panose="02020603050405020304" pitchFamily="18" charset="0"/>
                <a:cs typeface="Times New Roman" panose="02020603050405020304" pitchFamily="18" charset="0"/>
              </a:rPr>
              <a:t>Software Validation Method</a:t>
            </a:r>
          </a:p>
          <a:p>
            <a:pPr marL="1066693" lvl="1" indent="-457200">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Black box testing </a:t>
            </a:r>
            <a:endParaRPr lang="en-US" sz="2000" dirty="0" smtClean="0">
              <a:latin typeface="Times New Roman" panose="02020603050405020304" pitchFamily="18" charset="0"/>
              <a:cs typeface="Times New Roman" panose="02020603050405020304" pitchFamily="18" charset="0"/>
            </a:endParaRPr>
          </a:p>
          <a:p>
            <a:pPr marL="1676187" lvl="2" indent="-457200">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System testing</a:t>
            </a:r>
          </a:p>
          <a:p>
            <a:pPr marL="1676187" lvl="2" indent="-457200">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User Acceptance testing</a:t>
            </a:r>
          </a:p>
          <a:p>
            <a:pPr marL="2285680" lvl="3" indent="-4572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Alpha testing</a:t>
            </a:r>
          </a:p>
          <a:p>
            <a:pPr marL="2285680" lvl="3" indent="-4572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Beta Testing</a:t>
            </a:r>
            <a:endParaRPr lang="en-US" sz="2000" dirty="0">
              <a:latin typeface="Times New Roman" panose="02020603050405020304" pitchFamily="18" charset="0"/>
              <a:cs typeface="Times New Roman" panose="02020603050405020304" pitchFamily="18" charset="0"/>
            </a:endParaRPr>
          </a:p>
          <a:p>
            <a:pPr marL="1066693" lvl="1" indent="-457200">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White box testing </a:t>
            </a:r>
            <a:endParaRPr lang="en-US" sz="2000" dirty="0" smtClean="0">
              <a:latin typeface="Times New Roman" panose="02020603050405020304" pitchFamily="18" charset="0"/>
              <a:cs typeface="Times New Roman" panose="02020603050405020304" pitchFamily="18" charset="0"/>
            </a:endParaRPr>
          </a:p>
          <a:p>
            <a:pPr marL="1676187" lvl="2" indent="-457200">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Unit </a:t>
            </a:r>
            <a:r>
              <a:rPr lang="en-US" sz="2000" dirty="0" err="1" smtClean="0">
                <a:latin typeface="Times New Roman" panose="02020603050405020304" pitchFamily="18" charset="0"/>
                <a:cs typeface="Times New Roman" panose="02020603050405020304" pitchFamily="18" charset="0"/>
              </a:rPr>
              <a:t>Tetsting</a:t>
            </a:r>
            <a:endParaRPr lang="en-US" sz="2000" dirty="0" smtClean="0">
              <a:latin typeface="Times New Roman" panose="02020603050405020304" pitchFamily="18" charset="0"/>
              <a:cs typeface="Times New Roman" panose="02020603050405020304" pitchFamily="18" charset="0"/>
            </a:endParaRPr>
          </a:p>
          <a:p>
            <a:pPr marL="1676187" lvl="2" indent="-457200">
              <a:buFont typeface="Wingdings" panose="05000000000000000000" pitchFamily="2" charset="2"/>
              <a:buChar char="ü"/>
            </a:pPr>
            <a:r>
              <a:rPr lang="en-US" sz="2000" dirty="0" err="1" smtClean="0">
                <a:latin typeface="Times New Roman" panose="02020603050405020304" pitchFamily="18" charset="0"/>
                <a:cs typeface="Times New Roman" panose="02020603050405020304" pitchFamily="18" charset="0"/>
              </a:rPr>
              <a:t>Integaration</a:t>
            </a:r>
            <a:r>
              <a:rPr lang="en-US" sz="2000" dirty="0" smtClean="0">
                <a:latin typeface="Times New Roman" panose="02020603050405020304" pitchFamily="18" charset="0"/>
                <a:cs typeface="Times New Roman" panose="02020603050405020304" pitchFamily="18" charset="0"/>
              </a:rPr>
              <a:t> Testing</a:t>
            </a:r>
            <a:endParaRPr lang="en-US" sz="2000" dirty="0">
              <a:latin typeface="Times New Roman" panose="02020603050405020304" pitchFamily="18" charset="0"/>
              <a:cs typeface="Times New Roman" panose="02020603050405020304" pitchFamily="18" charset="0"/>
            </a:endParaRPr>
          </a:p>
          <a:p>
            <a:pPr marL="1066693" lvl="1" indent="-457200">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Unit testing </a:t>
            </a:r>
          </a:p>
          <a:p>
            <a:pPr marL="1066693" lvl="1" indent="-457200">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Integration testing</a:t>
            </a:r>
          </a:p>
          <a:p>
            <a:pPr marL="342900" indent="-342900">
              <a:buFont typeface="+mj-lt"/>
              <a:buAutoNum type="arabicPeriod"/>
            </a:pPr>
            <a:r>
              <a:rPr lang="en-US" sz="2000" dirty="0" smtClean="0">
                <a:latin typeface="Times New Roman" panose="02020603050405020304" pitchFamily="18" charset="0"/>
                <a:cs typeface="Times New Roman" panose="02020603050405020304" pitchFamily="18" charset="0"/>
              </a:rPr>
              <a:t>Software </a:t>
            </a:r>
            <a:r>
              <a:rPr lang="en-US" sz="2000" dirty="0">
                <a:latin typeface="Times New Roman" panose="02020603050405020304" pitchFamily="18" charset="0"/>
                <a:cs typeface="Times New Roman" panose="02020603050405020304" pitchFamily="18" charset="0"/>
              </a:rPr>
              <a:t>Product </a:t>
            </a:r>
            <a:r>
              <a:rPr lang="en-US" sz="2000" dirty="0" smtClean="0">
                <a:latin typeface="Times New Roman" panose="02020603050405020304" pitchFamily="18" charset="0"/>
                <a:cs typeface="Times New Roman" panose="02020603050405020304" pitchFamily="18" charset="0"/>
              </a:rPr>
              <a:t>Evaluation</a:t>
            </a:r>
          </a:p>
          <a:p>
            <a:pPr marL="342900" indent="-342900">
              <a:buFont typeface="+mj-lt"/>
              <a:buAutoNum type="arabicPeriod"/>
            </a:pPr>
            <a:r>
              <a:rPr lang="en-US" sz="2000" dirty="0" smtClean="0">
                <a:latin typeface="Times New Roman" panose="02020603050405020304" pitchFamily="18" charset="0"/>
                <a:cs typeface="Times New Roman" panose="02020603050405020304" pitchFamily="18" charset="0"/>
              </a:rPr>
              <a:t>Approaches to software evaluation</a:t>
            </a:r>
          </a:p>
          <a:p>
            <a:pPr marL="342900" indent="-342900">
              <a:buFont typeface="+mj-lt"/>
              <a:buAutoNum type="arabicPeriod"/>
            </a:pPr>
            <a:r>
              <a:rPr lang="en-US" sz="2000" dirty="0" smtClean="0">
                <a:latin typeface="Times New Roman" panose="02020603050405020304" pitchFamily="18" charset="0"/>
                <a:cs typeface="Times New Roman" panose="02020603050405020304" pitchFamily="18" charset="0"/>
              </a:rPr>
              <a:t>Evaluation Process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6818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553735-01B6-4ADF-B744-D2D69A76E046}"/>
              </a:ext>
            </a:extLst>
          </p:cNvPr>
          <p:cNvSpPr>
            <a:spLocks noGrp="1"/>
          </p:cNvSpPr>
          <p:nvPr>
            <p:ph type="title"/>
          </p:nvPr>
        </p:nvSpPr>
        <p:spPr>
          <a:xfrm>
            <a:off x="1370012" y="1066800"/>
            <a:ext cx="8759131" cy="836908"/>
          </a:xfrm>
        </p:spPr>
        <p:txBody>
          <a:bodyPr>
            <a:noAutofit/>
          </a:bodyPr>
          <a:lstStyle/>
          <a:p>
            <a:r>
              <a:rPr lang="en-US" sz="3999" dirty="0" smtClean="0">
                <a:latin typeface="Calibri" panose="020F0502020204030204" pitchFamily="34" charset="0"/>
                <a:cs typeface="Calibri" panose="020F0502020204030204" pitchFamily="34" charset="0"/>
              </a:rPr>
              <a:t/>
            </a:r>
            <a:br>
              <a:rPr lang="en-US" sz="3999" dirty="0" smtClean="0">
                <a:latin typeface="Calibri" panose="020F0502020204030204" pitchFamily="34" charset="0"/>
                <a:cs typeface="Calibri" panose="020F0502020204030204" pitchFamily="34" charset="0"/>
              </a:rPr>
            </a:br>
            <a:r>
              <a:rPr lang="en-US" sz="3999" dirty="0">
                <a:latin typeface="Calibri" panose="020F0502020204030204" pitchFamily="34" charset="0"/>
                <a:cs typeface="Calibri" panose="020F0502020204030204" pitchFamily="34" charset="0"/>
              </a:rPr>
              <a:t/>
            </a:r>
            <a:br>
              <a:rPr lang="en-US" sz="3999" dirty="0">
                <a:latin typeface="Calibri" panose="020F0502020204030204" pitchFamily="34" charset="0"/>
                <a:cs typeface="Calibri" panose="020F0502020204030204" pitchFamily="34" charset="0"/>
              </a:rPr>
            </a:br>
            <a:r>
              <a:rPr lang="en-US" sz="3999" dirty="0" smtClean="0">
                <a:latin typeface="Calibri" panose="020F0502020204030204" pitchFamily="34" charset="0"/>
                <a:cs typeface="Calibri" panose="020F0502020204030204" pitchFamily="34" charset="0"/>
              </a:rPr>
              <a:t>Feature </a:t>
            </a:r>
            <a:r>
              <a:rPr lang="en-US" sz="3999" dirty="0">
                <a:latin typeface="Calibri" panose="020F0502020204030204" pitchFamily="34" charset="0"/>
                <a:cs typeface="Calibri" panose="020F0502020204030204" pitchFamily="34" charset="0"/>
              </a:rPr>
              <a:t>Analysis:</a:t>
            </a:r>
            <a:br>
              <a:rPr lang="en-US" sz="3999" dirty="0">
                <a:latin typeface="Calibri" panose="020F0502020204030204" pitchFamily="34" charset="0"/>
                <a:cs typeface="Calibri" panose="020F0502020204030204" pitchFamily="34" charset="0"/>
              </a:rPr>
            </a:br>
            <a:r>
              <a:rPr lang="en-US" sz="3999" dirty="0">
                <a:latin typeface="Calibri" panose="020F0502020204030204" pitchFamily="34" charset="0"/>
                <a:cs typeface="Calibri" panose="020F0502020204030204" pitchFamily="34" charset="0"/>
              </a:rPr>
              <a:t/>
            </a:r>
            <a:br>
              <a:rPr lang="en-US" sz="3999" dirty="0">
                <a:latin typeface="Calibri" panose="020F0502020204030204" pitchFamily="34" charset="0"/>
                <a:cs typeface="Calibri" panose="020F0502020204030204" pitchFamily="34" charset="0"/>
              </a:rPr>
            </a:br>
            <a:endParaRPr lang="en-US" sz="3999" dirty="0">
              <a:latin typeface="Calibri" panose="020F0502020204030204" pitchFamily="34" charset="0"/>
              <a:cs typeface="Calibri" panose="020F0502020204030204" pitchFamily="34" charset="0"/>
            </a:endParaRPr>
          </a:p>
        </p:txBody>
      </p:sp>
      <p:pic>
        <p:nvPicPr>
          <p:cNvPr id="4" name="Content Placeholder 3">
            <a:extLst>
              <a:ext uri="{FF2B5EF4-FFF2-40B4-BE49-F238E27FC236}">
                <a16:creationId xmlns="" xmlns:a16="http://schemas.microsoft.com/office/drawing/2014/main" id="{2AE7EFA7-F188-45CC-921B-225CDCCF212F}"/>
              </a:ext>
            </a:extLst>
          </p:cNvPr>
          <p:cNvPicPr>
            <a:picLocks noGrp="1" noChangeAspect="1"/>
          </p:cNvPicPr>
          <p:nvPr>
            <p:ph idx="1"/>
          </p:nvPr>
        </p:nvPicPr>
        <p:blipFill>
          <a:blip r:embed="rId2"/>
          <a:stretch>
            <a:fillRect/>
          </a:stretch>
        </p:blipFill>
        <p:spPr>
          <a:xfrm>
            <a:off x="888411" y="2422787"/>
            <a:ext cx="10541787" cy="3199567"/>
          </a:xfrm>
          <a:prstGeom prst="rect">
            <a:avLst/>
          </a:prstGeom>
        </p:spPr>
      </p:pic>
    </p:spTree>
    <p:extLst>
      <p:ext uri="{BB962C8B-B14F-4D97-AF65-F5344CB8AC3E}">
        <p14:creationId xmlns:p14="http://schemas.microsoft.com/office/powerpoint/2010/main" val="589005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4EFDC0-97D2-436D-BA00-948F16E395FB}"/>
              </a:ext>
            </a:extLst>
          </p:cNvPr>
          <p:cNvSpPr>
            <a:spLocks noGrp="1"/>
          </p:cNvSpPr>
          <p:nvPr>
            <p:ph type="title"/>
          </p:nvPr>
        </p:nvSpPr>
        <p:spPr/>
        <p:txBody>
          <a:bodyPr>
            <a:normAutofit fontScale="90000"/>
          </a:bodyPr>
          <a:lstStyle/>
          <a:p>
            <a:r>
              <a:rPr lang="en-US" sz="3999" dirty="0">
                <a:latin typeface="Calibri" panose="020F0502020204030204" pitchFamily="34" charset="0"/>
                <a:cs typeface="Calibri" panose="020F0502020204030204" pitchFamily="34" charset="0"/>
              </a:rPr>
              <a:t>Surveys:</a:t>
            </a:r>
          </a:p>
        </p:txBody>
      </p:sp>
      <p:sp>
        <p:nvSpPr>
          <p:cNvPr id="3" name="Content Placeholder 2">
            <a:extLst>
              <a:ext uri="{FF2B5EF4-FFF2-40B4-BE49-F238E27FC236}">
                <a16:creationId xmlns="" xmlns:a16="http://schemas.microsoft.com/office/drawing/2014/main" id="{61E8F04C-A1C7-44BF-AA23-8CE218185876}"/>
              </a:ext>
            </a:extLst>
          </p:cNvPr>
          <p:cNvSpPr>
            <a:spLocks noGrp="1"/>
          </p:cNvSpPr>
          <p:nvPr>
            <p:ph idx="1"/>
          </p:nvPr>
        </p:nvSpPr>
        <p:spPr>
          <a:xfrm>
            <a:off x="1154653" y="2859258"/>
            <a:ext cx="8823361" cy="3159867"/>
          </a:xfrm>
        </p:spPr>
        <p:txBody>
          <a:bodyPr>
            <a:normAutofit/>
          </a:bodyPr>
          <a:lstStyle/>
          <a:p>
            <a:r>
              <a:rPr lang="en-US" sz="2799" dirty="0">
                <a:latin typeface="Calibri" panose="020F0502020204030204" pitchFamily="34" charset="0"/>
                <a:cs typeface="Calibri" panose="020F0502020204030204" pitchFamily="34" charset="0"/>
              </a:rPr>
              <a:t>This methodology documents what has happened or what is the existing solution.</a:t>
            </a:r>
          </a:p>
          <a:p>
            <a:r>
              <a:rPr lang="en-US" sz="2799" dirty="0">
                <a:latin typeface="Calibri" panose="020F0502020204030204" pitchFamily="34" charset="0"/>
                <a:cs typeface="Calibri" panose="020F0502020204030204" pitchFamily="34" charset="0"/>
              </a:rPr>
              <a:t>Capture a wide range of information from user perspective.</a:t>
            </a:r>
          </a:p>
          <a:p>
            <a:r>
              <a:rPr lang="en-US" sz="2799" dirty="0">
                <a:latin typeface="Calibri" panose="020F0502020204030204" pitchFamily="34" charset="0"/>
                <a:cs typeface="Calibri" panose="020F0502020204030204" pitchFamily="34" charset="0"/>
              </a:rPr>
              <a:t>Record real world data.</a:t>
            </a:r>
          </a:p>
          <a:p>
            <a:pPr marL="0" indent="0">
              <a:buNone/>
            </a:pPr>
            <a:endParaRPr lang="en-US" sz="2799"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51529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847FF6-945B-4AC1-9BF3-C1038C9707C0}"/>
              </a:ext>
            </a:extLst>
          </p:cNvPr>
          <p:cNvSpPr>
            <a:spLocks noGrp="1"/>
          </p:cNvSpPr>
          <p:nvPr>
            <p:ph type="title"/>
          </p:nvPr>
        </p:nvSpPr>
        <p:spPr/>
        <p:txBody>
          <a:bodyPr>
            <a:normAutofit fontScale="90000"/>
          </a:bodyPr>
          <a:lstStyle/>
          <a:p>
            <a:r>
              <a:rPr lang="en-US" sz="3999" dirty="0">
                <a:latin typeface="Calibri" panose="020F0502020204030204" pitchFamily="34" charset="0"/>
                <a:cs typeface="Calibri" panose="020F0502020204030204" pitchFamily="34" charset="0"/>
              </a:rPr>
              <a:t>Surveys:</a:t>
            </a:r>
          </a:p>
        </p:txBody>
      </p:sp>
      <p:sp>
        <p:nvSpPr>
          <p:cNvPr id="3" name="Content Placeholder 2">
            <a:extLst>
              <a:ext uri="{FF2B5EF4-FFF2-40B4-BE49-F238E27FC236}">
                <a16:creationId xmlns="" xmlns:a16="http://schemas.microsoft.com/office/drawing/2014/main" id="{A0106267-A6F2-4E3E-ACF3-61C846B85294}"/>
              </a:ext>
            </a:extLst>
          </p:cNvPr>
          <p:cNvSpPr>
            <a:spLocks noGrp="1"/>
          </p:cNvSpPr>
          <p:nvPr>
            <p:ph idx="1"/>
          </p:nvPr>
        </p:nvSpPr>
        <p:spPr>
          <a:xfrm>
            <a:off x="1468367" y="2460117"/>
            <a:ext cx="8913078" cy="3708150"/>
          </a:xfrm>
        </p:spPr>
        <p:txBody>
          <a:bodyPr>
            <a:normAutofit/>
          </a:bodyPr>
          <a:lstStyle/>
          <a:p>
            <a:pPr marL="0" indent="0">
              <a:buNone/>
            </a:pPr>
            <a:r>
              <a:rPr lang="en-US" sz="2399" dirty="0">
                <a:latin typeface="Calibri" panose="020F0502020204030204" pitchFamily="34" charset="0"/>
                <a:cs typeface="Calibri" panose="020F0502020204030204" pitchFamily="34" charset="0"/>
              </a:rPr>
              <a:t>This methodology includes:</a:t>
            </a:r>
          </a:p>
          <a:p>
            <a:r>
              <a:rPr lang="en-US" sz="2399" dirty="0">
                <a:latin typeface="Calibri" panose="020F0502020204030204" pitchFamily="34" charset="0"/>
                <a:cs typeface="Calibri" panose="020F0502020204030204" pitchFamily="34" charset="0"/>
              </a:rPr>
              <a:t>Listing </a:t>
            </a:r>
            <a:r>
              <a:rPr lang="en-US" sz="2399" dirty="0">
                <a:latin typeface="Calibri" panose="020F0502020204030204" pitchFamily="34" charset="0"/>
                <a:cs typeface="Calibri" panose="020F0502020204030204" pitchFamily="34" charset="0"/>
              </a:rPr>
              <a:t>a set of attributes of interest.</a:t>
            </a:r>
          </a:p>
          <a:p>
            <a:r>
              <a:rPr lang="en-US" sz="2399" dirty="0">
                <a:latin typeface="Calibri" panose="020F0502020204030204" pitchFamily="34" charset="0"/>
                <a:cs typeface="Calibri" panose="020F0502020204030204" pitchFamily="34" charset="0"/>
              </a:rPr>
              <a:t>Posing those attributes as form of questions that are easily answerable.</a:t>
            </a:r>
          </a:p>
          <a:p>
            <a:r>
              <a:rPr lang="en-US" sz="2399" dirty="0">
                <a:latin typeface="Calibri" panose="020F0502020204030204" pitchFamily="34" charset="0"/>
                <a:cs typeface="Calibri" panose="020F0502020204030204" pitchFamily="34" charset="0"/>
              </a:rPr>
              <a:t>Collect and tabulate the answers.</a:t>
            </a:r>
          </a:p>
          <a:p>
            <a:pPr marL="0" indent="0">
              <a:buNone/>
            </a:pPr>
            <a:r>
              <a:rPr lang="en-US" sz="2399" dirty="0">
                <a:latin typeface="Calibri" panose="020F0502020204030204" pitchFamily="34" charset="0"/>
                <a:cs typeface="Calibri" panose="020F0502020204030204" pitchFamily="34" charset="0"/>
              </a:rPr>
              <a:t>e.g.(</a:t>
            </a:r>
            <a:r>
              <a:rPr lang="en-US" sz="2399" dirty="0">
                <a:latin typeface="Calibri" panose="020F0502020204030204" pitchFamily="34" charset="0"/>
                <a:cs typeface="Calibri" panose="020F0502020204030204" pitchFamily="34" charset="0"/>
              </a:rPr>
              <a:t>are u satisfied with ease of usability of this software.)</a:t>
            </a:r>
          </a:p>
          <a:p>
            <a:r>
              <a:rPr lang="en-US" sz="2399" dirty="0">
                <a:latin typeface="Calibri" panose="020F0502020204030204" pitchFamily="34" charset="0"/>
                <a:cs typeface="Calibri" panose="020F0502020204030204" pitchFamily="34" charset="0"/>
              </a:rPr>
              <a:t>Analyze </a:t>
            </a:r>
            <a:r>
              <a:rPr lang="en-US" sz="2399" dirty="0">
                <a:latin typeface="Calibri" panose="020F0502020204030204" pitchFamily="34" charset="0"/>
                <a:cs typeface="Calibri" panose="020F0502020204030204" pitchFamily="34" charset="0"/>
              </a:rPr>
              <a:t>the data.</a:t>
            </a:r>
          </a:p>
          <a:p>
            <a:r>
              <a:rPr lang="en-US" sz="2399" dirty="0">
                <a:latin typeface="Calibri" panose="020F0502020204030204" pitchFamily="34" charset="0"/>
                <a:cs typeface="Calibri" panose="020F0502020204030204" pitchFamily="34" charset="0"/>
              </a:rPr>
              <a:t>Open ended </a:t>
            </a:r>
            <a:r>
              <a:rPr lang="en-US" sz="2399" dirty="0">
                <a:latin typeface="Calibri" panose="020F0502020204030204" pitchFamily="34" charset="0"/>
                <a:cs typeface="Calibri" panose="020F0502020204030204" pitchFamily="34" charset="0"/>
              </a:rPr>
              <a:t>questions, Suggestions </a:t>
            </a:r>
            <a:r>
              <a:rPr lang="en-US" sz="2399" dirty="0">
                <a:latin typeface="Calibri" panose="020F0502020204030204" pitchFamily="34" charset="0"/>
                <a:cs typeface="Calibri" panose="020F0502020204030204" pitchFamily="34" charset="0"/>
              </a:rPr>
              <a:t>to improve software.</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8943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CB4BC0-69BE-4C90-8E8C-4D3BD4B66AC0}"/>
              </a:ext>
            </a:extLst>
          </p:cNvPr>
          <p:cNvSpPr>
            <a:spLocks noGrp="1"/>
          </p:cNvSpPr>
          <p:nvPr>
            <p:ph type="title"/>
          </p:nvPr>
        </p:nvSpPr>
        <p:spPr/>
        <p:txBody>
          <a:bodyPr>
            <a:normAutofit fontScale="90000"/>
          </a:bodyPr>
          <a:lstStyle/>
          <a:p>
            <a:r>
              <a:rPr lang="en-US" sz="3999" dirty="0">
                <a:latin typeface="Calibri" panose="020F0502020204030204" pitchFamily="34" charset="0"/>
                <a:cs typeface="Calibri" panose="020F0502020204030204" pitchFamily="34" charset="0"/>
              </a:rPr>
              <a:t>Surveys:</a:t>
            </a:r>
          </a:p>
        </p:txBody>
      </p:sp>
      <p:pic>
        <p:nvPicPr>
          <p:cNvPr id="5" name="Content Placeholder 4">
            <a:extLst>
              <a:ext uri="{FF2B5EF4-FFF2-40B4-BE49-F238E27FC236}">
                <a16:creationId xmlns="" xmlns:a16="http://schemas.microsoft.com/office/drawing/2014/main" id="{10712BDF-C599-4717-B917-5BCEC033E5B6}"/>
              </a:ext>
            </a:extLst>
          </p:cNvPr>
          <p:cNvPicPr>
            <a:picLocks noGrp="1" noChangeAspect="1"/>
          </p:cNvPicPr>
          <p:nvPr>
            <p:ph idx="1"/>
          </p:nvPr>
        </p:nvPicPr>
        <p:blipFill>
          <a:blip r:embed="rId2"/>
          <a:stretch>
            <a:fillRect/>
          </a:stretch>
        </p:blipFill>
        <p:spPr>
          <a:xfrm>
            <a:off x="6508755" y="2472993"/>
            <a:ext cx="4858151" cy="4219903"/>
          </a:xfrm>
        </p:spPr>
      </p:pic>
      <p:pic>
        <p:nvPicPr>
          <p:cNvPr id="7" name="Picture 6">
            <a:extLst>
              <a:ext uri="{FF2B5EF4-FFF2-40B4-BE49-F238E27FC236}">
                <a16:creationId xmlns="" xmlns:a16="http://schemas.microsoft.com/office/drawing/2014/main" id="{81CCB02E-8CCE-46DF-B546-359827DEAE71}"/>
              </a:ext>
            </a:extLst>
          </p:cNvPr>
          <p:cNvPicPr>
            <a:picLocks noChangeAspect="1"/>
          </p:cNvPicPr>
          <p:nvPr/>
        </p:nvPicPr>
        <p:blipFill>
          <a:blip r:embed="rId3"/>
          <a:stretch>
            <a:fillRect/>
          </a:stretch>
        </p:blipFill>
        <p:spPr>
          <a:xfrm>
            <a:off x="596218" y="2472993"/>
            <a:ext cx="5147874" cy="3965660"/>
          </a:xfrm>
          <a:prstGeom prst="rect">
            <a:avLst/>
          </a:prstGeom>
        </p:spPr>
      </p:pic>
    </p:spTree>
    <p:extLst>
      <p:ext uri="{BB962C8B-B14F-4D97-AF65-F5344CB8AC3E}">
        <p14:creationId xmlns:p14="http://schemas.microsoft.com/office/powerpoint/2010/main" val="2220691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2DCD7D-F552-4F50-9655-0083EBD8EF7C}"/>
              </a:ext>
            </a:extLst>
          </p:cNvPr>
          <p:cNvSpPr>
            <a:spLocks noGrp="1"/>
          </p:cNvSpPr>
          <p:nvPr>
            <p:ph type="title"/>
          </p:nvPr>
        </p:nvSpPr>
        <p:spPr/>
        <p:txBody>
          <a:bodyPr>
            <a:normAutofit fontScale="90000"/>
          </a:bodyPr>
          <a:lstStyle/>
          <a:p>
            <a:r>
              <a:rPr lang="en-US" sz="3999" dirty="0">
                <a:latin typeface="Calibri" panose="020F0502020204030204" pitchFamily="34" charset="0"/>
                <a:cs typeface="Calibri" panose="020F0502020204030204" pitchFamily="34" charset="0"/>
              </a:rPr>
              <a:t>Case study:</a:t>
            </a:r>
          </a:p>
        </p:txBody>
      </p:sp>
      <p:sp>
        <p:nvSpPr>
          <p:cNvPr id="3" name="Content Placeholder 2">
            <a:extLst>
              <a:ext uri="{FF2B5EF4-FFF2-40B4-BE49-F238E27FC236}">
                <a16:creationId xmlns="" xmlns:a16="http://schemas.microsoft.com/office/drawing/2014/main" id="{C820E366-5F81-409B-9BB9-70EC52C3CB9D}"/>
              </a:ext>
            </a:extLst>
          </p:cNvPr>
          <p:cNvSpPr>
            <a:spLocks noGrp="1"/>
          </p:cNvSpPr>
          <p:nvPr>
            <p:ph idx="1"/>
          </p:nvPr>
        </p:nvSpPr>
        <p:spPr/>
        <p:txBody>
          <a:bodyPr>
            <a:normAutofit/>
          </a:bodyPr>
          <a:lstStyle/>
          <a:p>
            <a:r>
              <a:rPr lang="en-US" sz="2399" dirty="0">
                <a:latin typeface="Calibri" panose="020F0502020204030204" pitchFamily="34" charset="0"/>
                <a:cs typeface="Calibri" panose="020F0502020204030204" pitchFamily="34" charset="0"/>
              </a:rPr>
              <a:t>Case studies are very much like academic reports</a:t>
            </a:r>
          </a:p>
          <a:p>
            <a:r>
              <a:rPr lang="en-US" sz="2399" dirty="0">
                <a:latin typeface="Calibri" panose="020F0502020204030204" pitchFamily="34" charset="0"/>
                <a:cs typeface="Calibri" panose="020F0502020204030204" pitchFamily="34" charset="0"/>
              </a:rPr>
              <a:t>The idea of case study is to determine all the factors that could have </a:t>
            </a:r>
            <a:r>
              <a:rPr lang="en-US" sz="2399" dirty="0">
                <a:latin typeface="Calibri" panose="020F0502020204030204" pitchFamily="34" charset="0"/>
                <a:cs typeface="Calibri" panose="020F0502020204030204" pitchFamily="34" charset="0"/>
              </a:rPr>
              <a:t>influenced, affect  </a:t>
            </a:r>
            <a:r>
              <a:rPr lang="en-US" sz="2399" dirty="0">
                <a:latin typeface="Calibri" panose="020F0502020204030204" pitchFamily="34" charset="0"/>
                <a:cs typeface="Calibri" panose="020F0502020204030204" pitchFamily="34" charset="0"/>
              </a:rPr>
              <a:t>a certain outcomes.</a:t>
            </a:r>
          </a:p>
          <a:p>
            <a:r>
              <a:rPr lang="en-US" sz="2399" dirty="0">
                <a:latin typeface="Calibri" panose="020F0502020204030204" pitchFamily="34" charset="0"/>
                <a:cs typeface="Calibri" panose="020F0502020204030204" pitchFamily="34" charset="0"/>
              </a:rPr>
              <a:t>Consider the sequence of </a:t>
            </a:r>
            <a:r>
              <a:rPr lang="en-US" sz="2399" dirty="0">
                <a:latin typeface="Calibri" panose="020F0502020204030204" pitchFamily="34" charset="0"/>
                <a:cs typeface="Calibri" panose="020F0502020204030204" pitchFamily="34" charset="0"/>
              </a:rPr>
              <a:t>:conception, hypothesis </a:t>
            </a:r>
            <a:r>
              <a:rPr lang="en-US" sz="2399" dirty="0">
                <a:latin typeface="Calibri" panose="020F0502020204030204" pitchFamily="34" charset="0"/>
                <a:cs typeface="Calibri" panose="020F0502020204030204" pitchFamily="34" charset="0"/>
              </a:rPr>
              <a:t>setting</a:t>
            </a:r>
            <a:r>
              <a:rPr lang="en-US" sz="2399" dirty="0">
                <a:latin typeface="Calibri" panose="020F0502020204030204" pitchFamily="34" charset="0"/>
                <a:cs typeface="Calibri" panose="020F0502020204030204" pitchFamily="34" charset="0"/>
              </a:rPr>
              <a:t>, design, preparation, execution, dissemination, and  </a:t>
            </a:r>
            <a:r>
              <a:rPr lang="en-US" sz="2399" dirty="0">
                <a:latin typeface="Calibri" panose="020F0502020204030204" pitchFamily="34" charset="0"/>
                <a:cs typeface="Calibri" panose="020F0502020204030204" pitchFamily="34" charset="0"/>
              </a:rPr>
              <a:t>decision making.</a:t>
            </a:r>
          </a:p>
          <a:p>
            <a:r>
              <a:rPr lang="en-US" sz="2399" dirty="0">
                <a:latin typeface="Calibri" panose="020F0502020204030204" pitchFamily="34" charset="0"/>
                <a:cs typeface="Calibri" panose="020F0502020204030204" pitchFamily="34" charset="0"/>
              </a:rPr>
              <a:t>Describing what the product was created to do.</a:t>
            </a:r>
          </a:p>
        </p:txBody>
      </p:sp>
    </p:spTree>
    <p:extLst>
      <p:ext uri="{BB962C8B-B14F-4D97-AF65-F5344CB8AC3E}">
        <p14:creationId xmlns:p14="http://schemas.microsoft.com/office/powerpoint/2010/main" val="2251111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F75118-605F-49C0-8CF6-07D2FDE03922}"/>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Ways of doing case study:</a:t>
            </a:r>
          </a:p>
        </p:txBody>
      </p:sp>
      <p:sp>
        <p:nvSpPr>
          <p:cNvPr id="3" name="Content Placeholder 2">
            <a:extLst>
              <a:ext uri="{FF2B5EF4-FFF2-40B4-BE49-F238E27FC236}">
                <a16:creationId xmlns="" xmlns:a16="http://schemas.microsoft.com/office/drawing/2014/main" id="{50726205-4EB7-4623-B9E9-E739E0BAAF49}"/>
              </a:ext>
            </a:extLst>
          </p:cNvPr>
          <p:cNvSpPr>
            <a:spLocks noGrp="1"/>
          </p:cNvSpPr>
          <p:nvPr>
            <p:ph idx="1"/>
          </p:nvPr>
        </p:nvSpPr>
        <p:spPr/>
        <p:txBody>
          <a:bodyPr>
            <a:normAutofit/>
          </a:bodyPr>
          <a:lstStyle/>
          <a:p>
            <a:r>
              <a:rPr lang="en-US" sz="2399" dirty="0">
                <a:latin typeface="Calibri" panose="020F0502020204030204" pitchFamily="34" charset="0"/>
                <a:cs typeface="Calibri" panose="020F0502020204030204" pitchFamily="34" charset="0"/>
              </a:rPr>
              <a:t>Sister projects:</a:t>
            </a:r>
          </a:p>
          <a:p>
            <a:pPr marL="0" indent="0">
              <a:buNone/>
            </a:pPr>
            <a:r>
              <a:rPr lang="en-US" sz="2399" dirty="0">
                <a:latin typeface="Calibri" panose="020F0502020204030204" pitchFamily="34" charset="0"/>
                <a:cs typeface="Calibri" panose="020F0502020204030204" pitchFamily="34" charset="0"/>
              </a:rPr>
              <a:t>Finding two products that have very similar variables and comparing these two against  one another.</a:t>
            </a:r>
          </a:p>
          <a:p>
            <a:r>
              <a:rPr lang="en-US" sz="2399" dirty="0">
                <a:latin typeface="Calibri" panose="020F0502020204030204" pitchFamily="34" charset="0"/>
                <a:cs typeface="Calibri" panose="020F0502020204030204" pitchFamily="34" charset="0"/>
              </a:rPr>
              <a:t>Baseline:</a:t>
            </a:r>
          </a:p>
          <a:p>
            <a:pPr marL="0" indent="0">
              <a:buNone/>
            </a:pPr>
            <a:r>
              <a:rPr lang="en-US" sz="2399" dirty="0">
                <a:latin typeface="Calibri" panose="020F0502020204030204" pitchFamily="34" charset="0"/>
                <a:cs typeface="Calibri" panose="020F0502020204030204" pitchFamily="34" charset="0"/>
              </a:rPr>
              <a:t>Comparing product against the organizational or industrial norm for what the product should do.</a:t>
            </a:r>
          </a:p>
          <a:p>
            <a:r>
              <a:rPr lang="en-US" sz="2399" dirty="0">
                <a:latin typeface="Calibri" panose="020F0502020204030204" pitchFamily="34" charset="0"/>
                <a:cs typeface="Calibri" panose="020F0502020204030204" pitchFamily="34" charset="0"/>
              </a:rPr>
              <a:t>Random selection:</a:t>
            </a:r>
          </a:p>
          <a:p>
            <a:pPr marL="0" indent="0">
              <a:buNone/>
            </a:pPr>
            <a:r>
              <a:rPr lang="en-US" sz="2399" dirty="0">
                <a:latin typeface="Calibri" panose="020F0502020204030204" pitchFamily="34" charset="0"/>
                <a:cs typeface="Calibri" panose="020F0502020204030204" pitchFamily="34" charset="0"/>
              </a:rPr>
              <a:t>Allow us to break our product into parts and look at each of them individually.</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4178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EC4868-2FE8-4D39-BA2E-316CA498BCD1}"/>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Formal Experiments:</a:t>
            </a:r>
          </a:p>
        </p:txBody>
      </p:sp>
      <p:sp>
        <p:nvSpPr>
          <p:cNvPr id="3" name="Content Placeholder 2">
            <a:extLst>
              <a:ext uri="{FF2B5EF4-FFF2-40B4-BE49-F238E27FC236}">
                <a16:creationId xmlns="" xmlns:a16="http://schemas.microsoft.com/office/drawing/2014/main" id="{6D51DDFB-1F8F-4CAE-B1F1-68FBBC63516D}"/>
              </a:ext>
            </a:extLst>
          </p:cNvPr>
          <p:cNvSpPr>
            <a:spLocks noGrp="1"/>
          </p:cNvSpPr>
          <p:nvPr>
            <p:ph idx="1"/>
          </p:nvPr>
        </p:nvSpPr>
        <p:spPr/>
        <p:txBody>
          <a:bodyPr>
            <a:normAutofit/>
          </a:bodyPr>
          <a:lstStyle/>
          <a:p>
            <a:r>
              <a:rPr lang="en-US" sz="2399" dirty="0">
                <a:latin typeface="Calibri" panose="020F0502020204030204" pitchFamily="34" charset="0"/>
                <a:cs typeface="Calibri" panose="020F0502020204030204" pitchFamily="34" charset="0"/>
              </a:rPr>
              <a:t>Like scientific method.</a:t>
            </a:r>
          </a:p>
          <a:p>
            <a:r>
              <a:rPr lang="en-US" sz="2399" dirty="0">
                <a:latin typeface="Calibri" panose="020F0502020204030204" pitchFamily="34" charset="0"/>
                <a:cs typeface="Calibri" panose="020F0502020204030204" pitchFamily="34" charset="0"/>
              </a:rPr>
              <a:t>We have a research question or a goal we have a hypothesis or what we expect to happen.</a:t>
            </a:r>
          </a:p>
          <a:p>
            <a:r>
              <a:rPr lang="en-US" sz="2399" dirty="0">
                <a:latin typeface="Calibri" panose="020F0502020204030204" pitchFamily="34" charset="0"/>
                <a:cs typeface="Calibri" panose="020F0502020204030204" pitchFamily="34" charset="0"/>
              </a:rPr>
              <a:t>Listing of variables that could influence what your outcome is and you determine if they need to be controlled or if they need to be altered in order to change the outcome.</a:t>
            </a:r>
          </a:p>
          <a:p>
            <a:r>
              <a:rPr lang="en-US" sz="2399" dirty="0">
                <a:latin typeface="Calibri" panose="020F0502020204030204" pitchFamily="34" charset="0"/>
                <a:cs typeface="Calibri" panose="020F0502020204030204" pitchFamily="34" charset="0"/>
              </a:rPr>
              <a:t>They are repeatable(to increase accuracy).</a:t>
            </a:r>
          </a:p>
        </p:txBody>
      </p:sp>
    </p:spTree>
    <p:extLst>
      <p:ext uri="{BB962C8B-B14F-4D97-AF65-F5344CB8AC3E}">
        <p14:creationId xmlns:p14="http://schemas.microsoft.com/office/powerpoint/2010/main" val="1453596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28124B-A902-42EC-A426-C4236C31C022}"/>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Formal </a:t>
            </a:r>
            <a:r>
              <a:rPr lang="en-US" dirty="0" smtClean="0">
                <a:latin typeface="Calibri" panose="020F0502020204030204" pitchFamily="34" charset="0"/>
                <a:cs typeface="Calibri" panose="020F0502020204030204" pitchFamily="34" charset="0"/>
              </a:rPr>
              <a:t>experiments(example</a:t>
            </a:r>
            <a:r>
              <a:rPr lang="en-US" dirty="0">
                <a:latin typeface="Calibri" panose="020F0502020204030204" pitchFamily="34" charset="0"/>
                <a:cs typeface="Calibri" panose="020F0502020204030204" pitchFamily="34" charset="0"/>
              </a:rPr>
              <a:t>):</a:t>
            </a:r>
          </a:p>
        </p:txBody>
      </p:sp>
      <p:sp>
        <p:nvSpPr>
          <p:cNvPr id="3" name="Content Placeholder 2">
            <a:extLst>
              <a:ext uri="{FF2B5EF4-FFF2-40B4-BE49-F238E27FC236}">
                <a16:creationId xmlns="" xmlns:a16="http://schemas.microsoft.com/office/drawing/2014/main" id="{A4697C08-9F99-49E5-B112-A760D7725E97}"/>
              </a:ext>
            </a:extLst>
          </p:cNvPr>
          <p:cNvSpPr>
            <a:spLocks noGrp="1"/>
          </p:cNvSpPr>
          <p:nvPr>
            <p:ph idx="1"/>
          </p:nvPr>
        </p:nvSpPr>
        <p:spPr>
          <a:xfrm>
            <a:off x="1154653" y="2447242"/>
            <a:ext cx="8823361" cy="3571884"/>
          </a:xfrm>
        </p:spPr>
        <p:txBody>
          <a:bodyPr>
            <a:noAutofit/>
          </a:bodyPr>
          <a:lstStyle/>
          <a:p>
            <a:r>
              <a:rPr lang="en-US" sz="1999" dirty="0">
                <a:latin typeface="Calibri" panose="020F0502020204030204" pitchFamily="34" charset="0"/>
                <a:cs typeface="Calibri" panose="020F0502020204030204" pitchFamily="34" charset="0"/>
              </a:rPr>
              <a:t>Does multithreading increase speed of sorting.</a:t>
            </a:r>
          </a:p>
          <a:p>
            <a:pPr marL="0" indent="0">
              <a:buNone/>
            </a:pPr>
            <a:r>
              <a:rPr lang="en-US" sz="1999" dirty="0">
                <a:latin typeface="Calibri" panose="020F0502020204030204" pitchFamily="34" charset="0"/>
                <a:cs typeface="Calibri" panose="020F0502020204030204" pitchFamily="34" charset="0"/>
              </a:rPr>
              <a:t>Hypothesis: the </a:t>
            </a:r>
            <a:r>
              <a:rPr lang="en-US" sz="1999" dirty="0">
                <a:latin typeface="Calibri" panose="020F0502020204030204" pitchFamily="34" charset="0"/>
                <a:cs typeface="Calibri" panose="020F0502020204030204" pitchFamily="34" charset="0"/>
              </a:rPr>
              <a:t>more threads used in a </a:t>
            </a:r>
            <a:r>
              <a:rPr lang="en-US" sz="1999" dirty="0">
                <a:latin typeface="Calibri" panose="020F0502020204030204" pitchFamily="34" charset="0"/>
                <a:cs typeface="Calibri" panose="020F0502020204030204" pitchFamily="34" charset="0"/>
              </a:rPr>
              <a:t>Merge sort, the </a:t>
            </a:r>
            <a:r>
              <a:rPr lang="en-US" sz="1999" dirty="0">
                <a:latin typeface="Calibri" panose="020F0502020204030204" pitchFamily="34" charset="0"/>
                <a:cs typeface="Calibri" panose="020F0502020204030204" pitchFamily="34" charset="0"/>
              </a:rPr>
              <a:t>faster the sort</a:t>
            </a:r>
          </a:p>
          <a:p>
            <a:pPr marL="0" indent="0">
              <a:buNone/>
            </a:pPr>
            <a:r>
              <a:rPr lang="en-US" sz="1999" dirty="0">
                <a:latin typeface="Calibri" panose="020F0502020204030204" pitchFamily="34" charset="0"/>
                <a:cs typeface="Calibri" panose="020F0502020204030204" pitchFamily="34" charset="0"/>
              </a:rPr>
              <a:t>Variables:</a:t>
            </a:r>
          </a:p>
          <a:p>
            <a:pPr marL="0" indent="0">
              <a:buNone/>
            </a:pPr>
            <a:r>
              <a:rPr lang="en-US" sz="1999" dirty="0">
                <a:latin typeface="Calibri" panose="020F0502020204030204" pitchFamily="34" charset="0"/>
                <a:cs typeface="Calibri" panose="020F0502020204030204" pitchFamily="34" charset="0"/>
              </a:rPr>
              <a:t>Independent-number of threads.</a:t>
            </a:r>
          </a:p>
          <a:p>
            <a:pPr marL="0" indent="0">
              <a:buNone/>
            </a:pPr>
            <a:r>
              <a:rPr lang="en-US" sz="1999" dirty="0">
                <a:latin typeface="Calibri" panose="020F0502020204030204" pitchFamily="34" charset="0"/>
                <a:cs typeface="Calibri" panose="020F0502020204030204" pitchFamily="34" charset="0"/>
              </a:rPr>
              <a:t>Dependent-time to sort</a:t>
            </a:r>
          </a:p>
          <a:p>
            <a:pPr marL="0" indent="0">
              <a:buNone/>
            </a:pPr>
            <a:r>
              <a:rPr lang="en-US" sz="1999" dirty="0">
                <a:latin typeface="Calibri" panose="020F0502020204030204" pitchFamily="34" charset="0"/>
                <a:cs typeface="Calibri" panose="020F0502020204030204" pitchFamily="34" charset="0"/>
              </a:rPr>
              <a:t>Controlled: data </a:t>
            </a:r>
            <a:r>
              <a:rPr lang="en-US" sz="1999" dirty="0">
                <a:latin typeface="Calibri" panose="020F0502020204030204" pitchFamily="34" charset="0"/>
                <a:cs typeface="Calibri" panose="020F0502020204030204" pitchFamily="34" charset="0"/>
              </a:rPr>
              <a:t>to </a:t>
            </a:r>
            <a:r>
              <a:rPr lang="en-US" sz="1999" dirty="0">
                <a:latin typeface="Calibri" panose="020F0502020204030204" pitchFamily="34" charset="0"/>
                <a:cs typeface="Calibri" panose="020F0502020204030204" pitchFamily="34" charset="0"/>
              </a:rPr>
              <a:t>sort, system </a:t>
            </a:r>
            <a:r>
              <a:rPr lang="en-US" sz="1999" dirty="0">
                <a:latin typeface="Calibri" panose="020F0502020204030204" pitchFamily="34" charset="0"/>
                <a:cs typeface="Calibri" panose="020F0502020204030204" pitchFamily="34" charset="0"/>
              </a:rPr>
              <a:t>specs(number of </a:t>
            </a:r>
            <a:r>
              <a:rPr lang="en-US" sz="1999" dirty="0">
                <a:latin typeface="Calibri" panose="020F0502020204030204" pitchFamily="34" charset="0"/>
                <a:cs typeface="Calibri" panose="020F0502020204030204" pitchFamily="34" charset="0"/>
              </a:rPr>
              <a:t>cores, speed </a:t>
            </a:r>
            <a:r>
              <a:rPr lang="en-US" sz="1999" dirty="0">
                <a:latin typeface="Calibri" panose="020F0502020204030204" pitchFamily="34" charset="0"/>
                <a:cs typeface="Calibri" panose="020F0502020204030204" pitchFamily="34" charset="0"/>
              </a:rPr>
              <a:t>of processor</a:t>
            </a:r>
            <a:r>
              <a:rPr lang="en-US" sz="1999" dirty="0">
                <a:latin typeface="Calibri" panose="020F0502020204030204" pitchFamily="34" charset="0"/>
                <a:cs typeface="Calibri" panose="020F0502020204030204" pitchFamily="34" charset="0"/>
              </a:rPr>
              <a:t>, etc.)other </a:t>
            </a:r>
            <a:r>
              <a:rPr lang="en-US" sz="1999" dirty="0">
                <a:latin typeface="Calibri" panose="020F0502020204030204" pitchFamily="34" charset="0"/>
                <a:cs typeface="Calibri" panose="020F0502020204030204" pitchFamily="34" charset="0"/>
              </a:rPr>
              <a:t>processes using memory etc.</a:t>
            </a:r>
          </a:p>
          <a:p>
            <a:pPr marL="0" indent="0">
              <a:buNone/>
            </a:pPr>
            <a:r>
              <a:rPr lang="en-US" sz="1999" dirty="0">
                <a:latin typeface="Calibri" panose="020F0502020204030204" pitchFamily="34" charset="0"/>
                <a:cs typeface="Calibri" panose="020F0502020204030204" pitchFamily="34" charset="0"/>
              </a:rPr>
              <a:t>Sample result:</a:t>
            </a:r>
          </a:p>
          <a:p>
            <a:pPr marL="0" indent="0">
              <a:buNone/>
            </a:pPr>
            <a:r>
              <a:rPr lang="en-US" sz="1999" dirty="0">
                <a:latin typeface="Calibri" panose="020F0502020204030204" pitchFamily="34" charset="0"/>
                <a:cs typeface="Calibri" panose="020F0502020204030204" pitchFamily="34" charset="0"/>
              </a:rPr>
              <a:t>Multithreading increases </a:t>
            </a:r>
            <a:r>
              <a:rPr lang="en-US" sz="1999" dirty="0">
                <a:latin typeface="Calibri" panose="020F0502020204030204" pitchFamily="34" charset="0"/>
                <a:cs typeface="Calibri" panose="020F0502020204030204" pitchFamily="34" charset="0"/>
              </a:rPr>
              <a:t>merge sort </a:t>
            </a:r>
            <a:r>
              <a:rPr lang="en-US" sz="1999" dirty="0">
                <a:latin typeface="Calibri" panose="020F0502020204030204" pitchFamily="34" charset="0"/>
                <a:cs typeface="Calibri" panose="020F0502020204030204" pitchFamily="34" charset="0"/>
              </a:rPr>
              <a:t>speed by a factor of 1.92*(# of thread-1)on </a:t>
            </a:r>
            <a:r>
              <a:rPr lang="en-US" sz="1999" dirty="0">
                <a:latin typeface="Calibri" panose="020F0502020204030204" pitchFamily="34" charset="0"/>
                <a:cs typeface="Calibri" panose="020F0502020204030204" pitchFamily="34" charset="0"/>
              </a:rPr>
              <a:t>average, until </a:t>
            </a:r>
            <a:r>
              <a:rPr lang="en-US" sz="1999" dirty="0">
                <a:latin typeface="Calibri" panose="020F0502020204030204" pitchFamily="34" charset="0"/>
                <a:cs typeface="Calibri" panose="020F0502020204030204" pitchFamily="34" charset="0"/>
              </a:rPr>
              <a:t>number of core is exceeded.</a:t>
            </a:r>
          </a:p>
        </p:txBody>
      </p:sp>
    </p:spTree>
    <p:extLst>
      <p:ext uri="{BB962C8B-B14F-4D97-AF65-F5344CB8AC3E}">
        <p14:creationId xmlns:p14="http://schemas.microsoft.com/office/powerpoint/2010/main" val="3267591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1697" y="1251144"/>
            <a:ext cx="6813894" cy="1304025"/>
          </a:xfrm>
        </p:spPr>
        <p:txBody>
          <a:bodyPr/>
          <a:lstStyle/>
          <a:p>
            <a:r>
              <a:rPr lang="en-US" dirty="0" smtClean="0">
                <a:latin typeface="Calibri" panose="020F0502020204030204" pitchFamily="34" charset="0"/>
                <a:cs typeface="Calibri" panose="020F0502020204030204" pitchFamily="34" charset="0"/>
              </a:rPr>
              <a:t>Evaluation process</a:t>
            </a:r>
            <a:endParaRPr lang="en-US" sz="3299"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2317594" y="2794880"/>
            <a:ext cx="7561386" cy="2530231"/>
          </a:xfrm>
        </p:spPr>
        <p:txBody>
          <a:bodyPr>
            <a:noAutofit/>
          </a:bodyPr>
          <a:lstStyle/>
          <a:p>
            <a:r>
              <a:rPr lang="en-US" sz="2399" dirty="0">
                <a:solidFill>
                  <a:schemeClr val="tx1"/>
                </a:solidFill>
                <a:latin typeface="Calibri" panose="020F0502020204030204" pitchFamily="34" charset="0"/>
                <a:cs typeface="Calibri" panose="020F0502020204030204" pitchFamily="34" charset="0"/>
              </a:rPr>
              <a:t>The attribute related to </a:t>
            </a:r>
            <a:r>
              <a:rPr lang="en-US" sz="2399" u="sng" dirty="0">
                <a:solidFill>
                  <a:schemeClr val="tx1"/>
                </a:solidFill>
                <a:latin typeface="Calibri" panose="020F0502020204030204" pitchFamily="34" charset="0"/>
                <a:cs typeface="Calibri" panose="020F0502020204030204" pitchFamily="34" charset="0"/>
              </a:rPr>
              <a:t>quality </a:t>
            </a:r>
            <a:r>
              <a:rPr lang="en-US" sz="2399" dirty="0">
                <a:solidFill>
                  <a:schemeClr val="tx1"/>
                </a:solidFill>
                <a:latin typeface="Calibri" panose="020F0502020204030204" pitchFamily="34" charset="0"/>
                <a:cs typeface="Calibri" panose="020F0502020204030204" pitchFamily="34" charset="0"/>
              </a:rPr>
              <a:t>of software have been grouped differently by different models. </a:t>
            </a:r>
          </a:p>
          <a:p>
            <a:pPr marL="342797" indent="-342797" algn="just">
              <a:buFont typeface="Wingdings" panose="05000000000000000000" pitchFamily="2" charset="2"/>
              <a:buChar char="q"/>
            </a:pPr>
            <a:r>
              <a:rPr lang="en-US" sz="2399" u="sng" dirty="0">
                <a:solidFill>
                  <a:schemeClr val="tx1"/>
                </a:solidFill>
                <a:latin typeface="Calibri" panose="020F0502020204030204" pitchFamily="34" charset="0"/>
                <a:cs typeface="Calibri" panose="020F0502020204030204" pitchFamily="34" charset="0"/>
              </a:rPr>
              <a:t>Boehm</a:t>
            </a:r>
          </a:p>
          <a:p>
            <a:pPr marL="342797" indent="-342797" algn="just">
              <a:buFont typeface="Wingdings" panose="05000000000000000000" pitchFamily="2" charset="2"/>
              <a:buChar char="q"/>
            </a:pPr>
            <a:r>
              <a:rPr lang="en-US" sz="2399" u="sng" dirty="0">
                <a:solidFill>
                  <a:schemeClr val="tx1"/>
                </a:solidFill>
                <a:latin typeface="Calibri" panose="020F0502020204030204" pitchFamily="34" charset="0"/>
                <a:cs typeface="Calibri" panose="020F0502020204030204" pitchFamily="34" charset="0"/>
              </a:rPr>
              <a:t>ISO 9126</a:t>
            </a:r>
          </a:p>
          <a:p>
            <a:pPr marL="342797" indent="-342797" algn="just">
              <a:buFont typeface="Wingdings" panose="05000000000000000000" pitchFamily="2" charset="2"/>
              <a:buChar char="q"/>
            </a:pPr>
            <a:r>
              <a:rPr lang="en-US" sz="2399" u="sng" dirty="0">
                <a:solidFill>
                  <a:schemeClr val="tx1"/>
                </a:solidFill>
                <a:latin typeface="Calibri" panose="020F0502020204030204" pitchFamily="34" charset="0"/>
                <a:cs typeface="Calibri" panose="020F0502020204030204" pitchFamily="34" charset="0"/>
              </a:rPr>
              <a:t>Dromey’s build your own “Quality” model technique</a:t>
            </a:r>
          </a:p>
        </p:txBody>
      </p:sp>
    </p:spTree>
    <p:extLst>
      <p:ext uri="{BB962C8B-B14F-4D97-AF65-F5344CB8AC3E}">
        <p14:creationId xmlns:p14="http://schemas.microsoft.com/office/powerpoint/2010/main" val="984604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063" y="2434177"/>
            <a:ext cx="9598696" cy="3441053"/>
          </a:xfrm>
        </p:spPr>
        <p:txBody>
          <a:bodyPr>
            <a:normAutofit/>
          </a:bodyPr>
          <a:lstStyle/>
          <a:p>
            <a:pPr marL="0" indent="0">
              <a:buNone/>
            </a:pPr>
            <a:r>
              <a:rPr lang="en-US" sz="2399" dirty="0">
                <a:latin typeface="Calibri" panose="020F0502020204030204" pitchFamily="34" charset="0"/>
                <a:cs typeface="Calibri" panose="020F0502020204030204" pitchFamily="34" charset="0"/>
              </a:rPr>
              <a:t>Using multi-layered categories to organize different </a:t>
            </a:r>
            <a:r>
              <a:rPr lang="en-US" sz="2399" dirty="0">
                <a:latin typeface="Calibri" panose="020F0502020204030204" pitchFamily="34" charset="0"/>
                <a:cs typeface="Calibri" panose="020F0502020204030204" pitchFamily="34" charset="0"/>
              </a:rPr>
              <a:t>desirable </a:t>
            </a:r>
            <a:r>
              <a:rPr lang="en-US" sz="2399" dirty="0">
                <a:latin typeface="Calibri" panose="020F0502020204030204" pitchFamily="34" charset="0"/>
                <a:cs typeface="Calibri" panose="020F0502020204030204" pitchFamily="34" charset="0"/>
              </a:rPr>
              <a:t>software attributes</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Essentially </a:t>
            </a:r>
            <a:r>
              <a:rPr lang="en-US" sz="2399" dirty="0">
                <a:latin typeface="Calibri" panose="020F0502020204030204" pitchFamily="34" charset="0"/>
                <a:cs typeface="Calibri" panose="020F0502020204030204" pitchFamily="34" charset="0"/>
              </a:rPr>
              <a:t>breakdown </a:t>
            </a:r>
            <a:r>
              <a:rPr lang="en-US" sz="2399" dirty="0">
                <a:latin typeface="Calibri" panose="020F0502020204030204" pitchFamily="34" charset="0"/>
                <a:cs typeface="Calibri" panose="020F0502020204030204" pitchFamily="34" charset="0"/>
              </a:rPr>
              <a:t>into</a:t>
            </a:r>
          </a:p>
          <a:p>
            <a:pPr>
              <a:buFont typeface="Wingdings" panose="05000000000000000000" pitchFamily="2" charset="2"/>
              <a:buChar char="q"/>
            </a:pPr>
            <a:r>
              <a:rPr lang="en-US" sz="2399" dirty="0">
                <a:latin typeface="Calibri" panose="020F0502020204030204" pitchFamily="34" charset="0"/>
                <a:cs typeface="Calibri" panose="020F0502020204030204" pitchFamily="34" charset="0"/>
              </a:rPr>
              <a:t>Portability </a:t>
            </a:r>
          </a:p>
          <a:p>
            <a:pPr>
              <a:buFont typeface="Wingdings" panose="05000000000000000000" pitchFamily="2" charset="2"/>
              <a:buChar char="q"/>
            </a:pPr>
            <a:r>
              <a:rPr lang="en-US" sz="2399" dirty="0">
                <a:latin typeface="Calibri" panose="020F0502020204030204" pitchFamily="34" charset="0"/>
                <a:cs typeface="Calibri" panose="020F0502020204030204" pitchFamily="34" charset="0"/>
              </a:rPr>
              <a:t>As-is-Utility </a:t>
            </a:r>
          </a:p>
          <a:p>
            <a:pPr>
              <a:buFont typeface="Wingdings" panose="05000000000000000000" pitchFamily="2" charset="2"/>
              <a:buChar char="q"/>
            </a:pPr>
            <a:r>
              <a:rPr lang="en-US" sz="2399" dirty="0">
                <a:latin typeface="Calibri" panose="020F0502020204030204" pitchFamily="34" charset="0"/>
                <a:cs typeface="Calibri" panose="020F0502020204030204" pitchFamily="34" charset="0"/>
              </a:rPr>
              <a:t>Maintainability</a:t>
            </a:r>
            <a:endParaRPr lang="en-US" sz="2399"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6523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9289" y="2704753"/>
            <a:ext cx="8823360" cy="2459223"/>
          </a:xfrm>
        </p:spPr>
        <p:txBody>
          <a:bodyPr>
            <a:normAutofit fontScale="90000"/>
          </a:bodyPr>
          <a:lstStyle/>
          <a:p>
            <a:r>
              <a:rPr lang="en-US" sz="3199" b="1" u="sng" dirty="0">
                <a:latin typeface="Calibri" panose="020F0502020204030204" pitchFamily="34" charset="0"/>
                <a:cs typeface="Calibri" panose="020F0502020204030204" pitchFamily="34" charset="0"/>
              </a:rPr>
              <a:t>Software Verification Method:</a:t>
            </a:r>
            <a:br>
              <a:rPr lang="en-US" sz="3199" b="1" u="sng" dirty="0">
                <a:latin typeface="Calibri" panose="020F0502020204030204" pitchFamily="34" charset="0"/>
                <a:cs typeface="Calibri" panose="020F0502020204030204" pitchFamily="34" charset="0"/>
              </a:rPr>
            </a:br>
            <a:r>
              <a:rPr lang="en-US" sz="3199" b="1" dirty="0">
                <a:latin typeface="Calibri" panose="020F0502020204030204" pitchFamily="34" charset="0"/>
                <a:cs typeface="Calibri" panose="020F0502020204030204" pitchFamily="34" charset="0"/>
              </a:rPr>
              <a:t/>
            </a:r>
            <a:br>
              <a:rPr lang="en-US" sz="3199" b="1" dirty="0">
                <a:latin typeface="Calibri" panose="020F0502020204030204" pitchFamily="34" charset="0"/>
                <a:cs typeface="Calibri" panose="020F0502020204030204" pitchFamily="34" charset="0"/>
              </a:rPr>
            </a:br>
            <a:r>
              <a:rPr lang="en-US" sz="2799" b="1" dirty="0">
                <a:latin typeface="Calibri" panose="020F0502020204030204" pitchFamily="34" charset="0"/>
                <a:cs typeface="Calibri" panose="020F0502020204030204" pitchFamily="34" charset="0"/>
              </a:rPr>
              <a:t>Software </a:t>
            </a:r>
            <a:r>
              <a:rPr lang="en-US" sz="2799" b="1" dirty="0">
                <a:latin typeface="Calibri" panose="020F0502020204030204" pitchFamily="34" charset="0"/>
                <a:cs typeface="Calibri" panose="020F0502020204030204" pitchFamily="34" charset="0"/>
              </a:rPr>
              <a:t>verification</a:t>
            </a:r>
            <a:r>
              <a:rPr lang="en-US" sz="2799" dirty="0">
                <a:latin typeface="Calibri" panose="020F0502020204030204" pitchFamily="34" charset="0"/>
                <a:cs typeface="Calibri" panose="020F0502020204030204" pitchFamily="34" charset="0"/>
              </a:rPr>
              <a:t> is a discipline of </a:t>
            </a:r>
            <a:r>
              <a:rPr lang="en-US" sz="2799" b="1" dirty="0">
                <a:latin typeface="Calibri" panose="020F0502020204030204" pitchFamily="34" charset="0"/>
                <a:cs typeface="Calibri" panose="020F0502020204030204" pitchFamily="34" charset="0"/>
              </a:rPr>
              <a:t>software</a:t>
            </a:r>
            <a:r>
              <a:rPr lang="en-US" sz="2799" dirty="0">
                <a:latin typeface="Calibri" panose="020F0502020204030204" pitchFamily="34" charset="0"/>
                <a:cs typeface="Calibri" panose="020F0502020204030204" pitchFamily="34" charset="0"/>
              </a:rPr>
              <a:t> engineering whose goal is to assure that </a:t>
            </a:r>
            <a:r>
              <a:rPr lang="en-US" sz="2799" b="1" dirty="0">
                <a:latin typeface="Calibri" panose="020F0502020204030204" pitchFamily="34" charset="0"/>
                <a:cs typeface="Calibri" panose="020F0502020204030204" pitchFamily="34" charset="0"/>
              </a:rPr>
              <a:t>software</a:t>
            </a:r>
            <a:r>
              <a:rPr lang="en-US" sz="2799" dirty="0">
                <a:latin typeface="Calibri" panose="020F0502020204030204" pitchFamily="34" charset="0"/>
                <a:cs typeface="Calibri" panose="020F0502020204030204" pitchFamily="34" charset="0"/>
              </a:rPr>
              <a:t> fully satisfies all the expected requirements</a:t>
            </a:r>
            <a:r>
              <a:rPr lang="en-US" sz="2799" dirty="0">
                <a:latin typeface="Calibri" panose="020F0502020204030204" pitchFamily="34" charset="0"/>
                <a:cs typeface="Calibri" panose="020F0502020204030204" pitchFamily="34" charset="0"/>
              </a:rPr>
              <a:t>.</a:t>
            </a:r>
            <a:br>
              <a:rPr lang="en-US" sz="2799" dirty="0">
                <a:latin typeface="Calibri" panose="020F0502020204030204" pitchFamily="34" charset="0"/>
                <a:cs typeface="Calibri" panose="020F0502020204030204" pitchFamily="34" charset="0"/>
              </a:rPr>
            </a:br>
            <a:r>
              <a:rPr lang="en-US" sz="2799" dirty="0">
                <a:latin typeface="Calibri" panose="020F0502020204030204" pitchFamily="34" charset="0"/>
                <a:cs typeface="Calibri" panose="020F0502020204030204" pitchFamily="34" charset="0"/>
              </a:rPr>
              <a:t>It is </a:t>
            </a:r>
            <a:r>
              <a:rPr lang="en-US" sz="2799" dirty="0">
                <a:latin typeface="Calibri" panose="020F0502020204030204" pitchFamily="34" charset="0"/>
                <a:cs typeface="Calibri" panose="020F0502020204030204" pitchFamily="34" charset="0"/>
              </a:rPr>
              <a:t>the </a:t>
            </a:r>
            <a:r>
              <a:rPr lang="en-US" sz="2799" dirty="0">
                <a:latin typeface="Calibri" panose="020F0502020204030204" pitchFamily="34" charset="0"/>
                <a:cs typeface="Calibri" panose="020F0502020204030204" pitchFamily="34" charset="0"/>
              </a:rPr>
              <a:t>static process </a:t>
            </a:r>
            <a:r>
              <a:rPr lang="en-US" sz="2799" dirty="0">
                <a:latin typeface="Calibri" panose="020F0502020204030204" pitchFamily="34" charset="0"/>
                <a:cs typeface="Calibri" panose="020F0502020204030204" pitchFamily="34" charset="0"/>
              </a:rPr>
              <a:t>of checking that a </a:t>
            </a:r>
            <a:r>
              <a:rPr lang="en-US" sz="2799" b="1" dirty="0">
                <a:latin typeface="Calibri" panose="020F0502020204030204" pitchFamily="34" charset="0"/>
                <a:cs typeface="Calibri" panose="020F0502020204030204" pitchFamily="34" charset="0"/>
              </a:rPr>
              <a:t>software</a:t>
            </a:r>
            <a:r>
              <a:rPr lang="en-US" sz="2799" dirty="0">
                <a:latin typeface="Calibri" panose="020F0502020204030204" pitchFamily="34" charset="0"/>
                <a:cs typeface="Calibri" panose="020F0502020204030204" pitchFamily="34" charset="0"/>
              </a:rPr>
              <a:t> system meets specifications and that it fulfills its intended purpose. It may also be referred to as </a:t>
            </a:r>
            <a:r>
              <a:rPr lang="en-US" sz="2799" b="1" dirty="0">
                <a:latin typeface="Calibri" panose="020F0502020204030204" pitchFamily="34" charset="0"/>
                <a:cs typeface="Calibri" panose="020F0502020204030204" pitchFamily="34" charset="0"/>
              </a:rPr>
              <a:t>software</a:t>
            </a:r>
            <a:r>
              <a:rPr lang="en-US" sz="2799" dirty="0">
                <a:latin typeface="Calibri" panose="020F0502020204030204" pitchFamily="34" charset="0"/>
                <a:cs typeface="Calibri" panose="020F0502020204030204" pitchFamily="34" charset="0"/>
              </a:rPr>
              <a:t> quality control.</a:t>
            </a:r>
          </a:p>
        </p:txBody>
      </p:sp>
    </p:spTree>
    <p:extLst>
      <p:ext uri="{BB962C8B-B14F-4D97-AF65-F5344CB8AC3E}">
        <p14:creationId xmlns:p14="http://schemas.microsoft.com/office/powerpoint/2010/main" val="30435677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2812" y="1447800"/>
            <a:ext cx="9423933" cy="4364801"/>
          </a:xfrm>
        </p:spPr>
      </p:pic>
    </p:spTree>
    <p:extLst>
      <p:ext uri="{BB962C8B-B14F-4D97-AF65-F5344CB8AC3E}">
        <p14:creationId xmlns:p14="http://schemas.microsoft.com/office/powerpoint/2010/main" val="2089638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0412" y="1219200"/>
            <a:ext cx="9477707" cy="4326175"/>
          </a:xfrm>
        </p:spPr>
      </p:pic>
    </p:spTree>
    <p:extLst>
      <p:ext uri="{BB962C8B-B14F-4D97-AF65-F5344CB8AC3E}">
        <p14:creationId xmlns:p14="http://schemas.microsoft.com/office/powerpoint/2010/main" val="3871194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alibri" panose="020F0502020204030204" pitchFamily="34" charset="0"/>
                <a:cs typeface="Calibri" panose="020F0502020204030204" pitchFamily="34" charset="0"/>
              </a:rPr>
              <a:t>Dromey’s Criticism of “Quality” Model	1996</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154653" y="2603715"/>
            <a:ext cx="9301856" cy="3583425"/>
          </a:xfrm>
        </p:spPr>
        <p:txBody>
          <a:bodyPr>
            <a:normAutofit/>
          </a:bodyPr>
          <a:lstStyle/>
          <a:p>
            <a:r>
              <a:rPr lang="en-US" sz="2399" dirty="0">
                <a:latin typeface="Calibri" panose="020F0502020204030204" pitchFamily="34" charset="0"/>
                <a:cs typeface="Calibri" panose="020F0502020204030204" pitchFamily="34" charset="0"/>
              </a:rPr>
              <a:t>Believes that: </a:t>
            </a:r>
            <a:r>
              <a:rPr lang="en-US" sz="2399" u="sng" dirty="0">
                <a:latin typeface="Calibri" panose="020F0502020204030204" pitchFamily="34" charset="0"/>
                <a:cs typeface="Calibri" panose="020F0502020204030204" pitchFamily="34" charset="0"/>
              </a:rPr>
              <a:t>“A software products tangible internal characteristics or properties determines its external quality attributes” </a:t>
            </a:r>
          </a:p>
          <a:p>
            <a:r>
              <a:rPr lang="en-US" sz="2399" dirty="0">
                <a:latin typeface="Calibri" panose="020F0502020204030204" pitchFamily="34" charset="0"/>
                <a:cs typeface="Calibri" panose="020F0502020204030204" pitchFamily="34" charset="0"/>
              </a:rPr>
              <a:t>Two main issues in tackling the issue of linking “tangible”(and measurable internal ) properties with “intangible” (higher level external) properties:</a:t>
            </a:r>
          </a:p>
          <a:p>
            <a:pPr marL="914126" lvl="1" indent="-457063">
              <a:buFont typeface="+mj-lt"/>
              <a:buAutoNum type="arabicPeriod"/>
            </a:pPr>
            <a:r>
              <a:rPr lang="en-US" sz="2399" dirty="0">
                <a:latin typeface="Calibri" panose="020F0502020204030204" pitchFamily="34" charset="0"/>
                <a:cs typeface="Calibri" panose="020F0502020204030204" pitchFamily="34" charset="0"/>
              </a:rPr>
              <a:t>Many properties seem to influence the “quality” of software</a:t>
            </a:r>
          </a:p>
          <a:p>
            <a:pPr marL="914126" lvl="1" indent="-457063">
              <a:buFont typeface="+mj-lt"/>
              <a:buAutoNum type="arabicPeriod"/>
            </a:pPr>
            <a:r>
              <a:rPr lang="en-US" sz="2399" dirty="0">
                <a:latin typeface="Calibri" panose="020F0502020204030204" pitchFamily="34" charset="0"/>
                <a:cs typeface="Calibri" panose="020F0502020204030204" pitchFamily="34" charset="0"/>
              </a:rPr>
              <a:t>There is little evidence that indicates which lower level property affect the higher level quality properties.</a:t>
            </a:r>
            <a:endParaRPr lang="en-US" sz="2399"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38508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panose="020F0502020204030204" pitchFamily="34" charset="0"/>
                <a:cs typeface="Calibri" panose="020F0502020204030204" pitchFamily="34" charset="0"/>
              </a:rPr>
              <a:t>Dromey's Technique of building Quality Model </a:t>
            </a:r>
          </a:p>
        </p:txBody>
      </p:sp>
      <p:sp>
        <p:nvSpPr>
          <p:cNvPr id="3" name="Content Placeholder 2"/>
          <p:cNvSpPr>
            <a:spLocks noGrp="1"/>
          </p:cNvSpPr>
          <p:nvPr>
            <p:ph idx="1"/>
          </p:nvPr>
        </p:nvSpPr>
        <p:spPr/>
        <p:txBody>
          <a:bodyPr>
            <a:noAutofit/>
          </a:bodyPr>
          <a:lstStyle/>
          <a:p>
            <a:r>
              <a:rPr lang="en-US" dirty="0" smtClean="0">
                <a:latin typeface="Calibri" panose="020F0502020204030204" pitchFamily="34" charset="0"/>
                <a:cs typeface="Calibri" panose="020F0502020204030204" pitchFamily="34" charset="0"/>
              </a:rPr>
              <a:t>1</a:t>
            </a:r>
            <a:r>
              <a:rPr lang="en-US" dirty="0">
                <a:latin typeface="Calibri" panose="020F0502020204030204" pitchFamily="34" charset="0"/>
                <a:cs typeface="Calibri" panose="020F0502020204030204" pitchFamily="34" charset="0"/>
              </a:rPr>
              <a:t>. Pick the software component (e.g. code, requirements. etc.) </a:t>
            </a:r>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2</a:t>
            </a:r>
            <a:r>
              <a:rPr lang="en-US" dirty="0">
                <a:latin typeface="Calibri" panose="020F0502020204030204" pitchFamily="34" charset="0"/>
                <a:cs typeface="Calibri" panose="020F0502020204030204" pitchFamily="34" charset="0"/>
              </a:rPr>
              <a:t>. Identify a set of "high" level quality properties (e.g. from ISO 9126 as a starter</a:t>
            </a:r>
            <a:r>
              <a:rPr lang="en-US" dirty="0" smtClean="0">
                <a:latin typeface="Calibri" panose="020F0502020204030204" pitchFamily="34" charset="0"/>
                <a:cs typeface="Calibri" panose="020F0502020204030204" pitchFamily="34" charset="0"/>
              </a:rPr>
              <a:t>).</a:t>
            </a:r>
          </a:p>
          <a:p>
            <a:r>
              <a:rPr lang="en-US" dirty="0" smtClean="0">
                <a:latin typeface="Calibri" panose="020F0502020204030204" pitchFamily="34" charset="0"/>
                <a:cs typeface="Calibri" panose="020F0502020204030204" pitchFamily="34" charset="0"/>
              </a:rPr>
              <a:t>3</a:t>
            </a:r>
            <a:r>
              <a:rPr lang="en-US" dirty="0">
                <a:latin typeface="Calibri" panose="020F0502020204030204" pitchFamily="34" charset="0"/>
                <a:cs typeface="Calibri" panose="020F0502020204030204" pitchFamily="34" charset="0"/>
              </a:rPr>
              <a:t>. Identify the product component (e.g. for code — data variables, assignment statements. etc. ) </a:t>
            </a:r>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4</a:t>
            </a:r>
            <a:r>
              <a:rPr lang="en-US" dirty="0">
                <a:latin typeface="Calibri" panose="020F0502020204030204" pitchFamily="34" charset="0"/>
                <a:cs typeface="Calibri" panose="020F0502020204030204" pitchFamily="34" charset="0"/>
              </a:rPr>
              <a:t>. Identify "quality carrying" properties associated with this component (e.g. what properties affect the quality of a data variable? — "is it correctly defined" property is tangible for data variable) </a:t>
            </a:r>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5</a:t>
            </a:r>
            <a:r>
              <a:rPr lang="en-US" dirty="0">
                <a:latin typeface="Calibri" panose="020F0502020204030204" pitchFamily="34" charset="0"/>
                <a:cs typeface="Calibri" panose="020F0502020204030204" pitchFamily="34" charset="0"/>
              </a:rPr>
              <a:t>. Link the lower tangible property to the higher level quality property. </a:t>
            </a:r>
            <a:r>
              <a:rPr lang="en-US" dirty="0" smtClean="0">
                <a:latin typeface="Calibri" panose="020F0502020204030204" pitchFamily="34" charset="0"/>
                <a:cs typeface="Calibri" panose="020F0502020204030204" pitchFamily="34" charset="0"/>
              </a:rPr>
              <a:t>(e.g. </a:t>
            </a:r>
            <a:r>
              <a:rPr lang="en-US" dirty="0">
                <a:latin typeface="Calibri" panose="020F0502020204030204" pitchFamily="34" charset="0"/>
                <a:cs typeface="Calibri" panose="020F0502020204030204" pitchFamily="34" charset="0"/>
              </a:rPr>
              <a:t>"correct definition" may linked to a higher level quality property of "reliability" or "maintainability</a:t>
            </a:r>
            <a:r>
              <a:rPr lang="en-US" dirty="0" smtClean="0">
                <a:latin typeface="Calibri" panose="020F0502020204030204" pitchFamily="34" charset="0"/>
                <a:cs typeface="Calibri" panose="020F0502020204030204" pitchFamily="34" charset="0"/>
              </a:rPr>
              <a:t>")</a:t>
            </a:r>
          </a:p>
          <a:p>
            <a:r>
              <a:rPr lang="en-US" dirty="0" smtClean="0">
                <a:latin typeface="Calibri" panose="020F0502020204030204" pitchFamily="34" charset="0"/>
                <a:cs typeface="Calibri" panose="020F0502020204030204" pitchFamily="34" charset="0"/>
              </a:rPr>
              <a:t>6</a:t>
            </a:r>
            <a:r>
              <a:rPr lang="en-US" dirty="0">
                <a:latin typeface="Calibri" panose="020F0502020204030204" pitchFamily="34" charset="0"/>
                <a:cs typeface="Calibri" panose="020F0502020204030204" pitchFamily="34" charset="0"/>
              </a:rPr>
              <a:t>. Refine and improve the model </a:t>
            </a:r>
          </a:p>
        </p:txBody>
      </p:sp>
    </p:spTree>
    <p:extLst>
      <p:ext uri="{BB962C8B-B14F-4D97-AF65-F5344CB8AC3E}">
        <p14:creationId xmlns:p14="http://schemas.microsoft.com/office/powerpoint/2010/main" val="263164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7338" y="817542"/>
            <a:ext cx="9406007" cy="1021711"/>
          </a:xfrm>
        </p:spPr>
        <p:txBody>
          <a:bodyPr/>
          <a:lstStyle/>
          <a:p>
            <a:r>
              <a:rPr lang="en-US" dirty="0">
                <a:latin typeface="Calibri" panose="020F0502020204030204" pitchFamily="34" charset="0"/>
                <a:cs typeface="Calibri" panose="020F0502020204030204" pitchFamily="34" charset="0"/>
              </a:rPr>
              <a:t>Software Quality characteristics</a:t>
            </a:r>
          </a:p>
        </p:txBody>
      </p:sp>
      <p:sp>
        <p:nvSpPr>
          <p:cNvPr id="3" name="Content Placeholder 2"/>
          <p:cNvSpPr>
            <a:spLocks noGrp="1"/>
          </p:cNvSpPr>
          <p:nvPr>
            <p:ph idx="1"/>
          </p:nvPr>
        </p:nvSpPr>
        <p:spPr>
          <a:xfrm>
            <a:off x="1198719" y="2537370"/>
            <a:ext cx="9598697" cy="4017162"/>
          </a:xfrm>
        </p:spPr>
        <p:txBody>
          <a:bodyPr>
            <a:normAutofit/>
          </a:bodyPr>
          <a:lstStyle/>
          <a:p>
            <a:pPr marL="0" indent="0">
              <a:buNone/>
            </a:pPr>
            <a:r>
              <a:rPr lang="en-US" b="1" dirty="0" smtClean="0"/>
              <a:t>• </a:t>
            </a:r>
            <a:r>
              <a:rPr lang="en-US" sz="1999" b="1" dirty="0">
                <a:latin typeface="Calibri" panose="020F0502020204030204" pitchFamily="34" charset="0"/>
                <a:cs typeface="Calibri" panose="020F0502020204030204" pitchFamily="34" charset="0"/>
              </a:rPr>
              <a:t>Functionality - </a:t>
            </a:r>
            <a:r>
              <a:rPr lang="en-US" sz="1999" dirty="0">
                <a:latin typeface="Calibri" panose="020F0502020204030204" pitchFamily="34" charset="0"/>
                <a:cs typeface="Calibri" panose="020F0502020204030204" pitchFamily="34" charset="0"/>
              </a:rPr>
              <a:t>the capability of the software to provide functions which meet stated and implied needs when the software is used under specified conditions. </a:t>
            </a:r>
            <a:endParaRPr lang="en-US" sz="1999" dirty="0">
              <a:latin typeface="Calibri" panose="020F0502020204030204" pitchFamily="34" charset="0"/>
              <a:cs typeface="Calibri" panose="020F0502020204030204" pitchFamily="34" charset="0"/>
            </a:endParaRPr>
          </a:p>
          <a:p>
            <a:pPr marL="0" indent="0">
              <a:buNone/>
            </a:pPr>
            <a:r>
              <a:rPr lang="en-US" sz="1999" b="1" dirty="0">
                <a:latin typeface="Calibri" panose="020F0502020204030204" pitchFamily="34" charset="0"/>
                <a:cs typeface="Calibri" panose="020F0502020204030204" pitchFamily="34" charset="0"/>
              </a:rPr>
              <a:t>• </a:t>
            </a:r>
            <a:r>
              <a:rPr lang="en-US" sz="1999" b="1" dirty="0">
                <a:latin typeface="Calibri" panose="020F0502020204030204" pitchFamily="34" charset="0"/>
                <a:cs typeface="Calibri" panose="020F0502020204030204" pitchFamily="34" charset="0"/>
              </a:rPr>
              <a:t>Suitability -</a:t>
            </a:r>
            <a:r>
              <a:rPr lang="en-US" sz="1999" dirty="0">
                <a:latin typeface="Calibri" panose="020F0502020204030204" pitchFamily="34" charset="0"/>
                <a:cs typeface="Calibri" panose="020F0502020204030204" pitchFamily="34" charset="0"/>
              </a:rPr>
              <a:t>the capability of the software to provide an appropriate set of functions for specified task: and user objectives. </a:t>
            </a:r>
            <a:endParaRPr lang="en-US" sz="1999" dirty="0">
              <a:latin typeface="Calibri" panose="020F0502020204030204" pitchFamily="34" charset="0"/>
              <a:cs typeface="Calibri" panose="020F0502020204030204" pitchFamily="34" charset="0"/>
            </a:endParaRPr>
          </a:p>
          <a:p>
            <a:pPr marL="0" indent="0">
              <a:buNone/>
            </a:pPr>
            <a:r>
              <a:rPr lang="en-US" sz="1999" b="1" dirty="0">
                <a:latin typeface="Calibri" panose="020F0502020204030204" pitchFamily="34" charset="0"/>
                <a:cs typeface="Calibri" panose="020F0502020204030204" pitchFamily="34" charset="0"/>
              </a:rPr>
              <a:t>• </a:t>
            </a:r>
            <a:r>
              <a:rPr lang="en-US" sz="1999" b="1" dirty="0">
                <a:latin typeface="Calibri" panose="020F0502020204030204" pitchFamily="34" charset="0"/>
                <a:cs typeface="Calibri" panose="020F0502020204030204" pitchFamily="34" charset="0"/>
              </a:rPr>
              <a:t>Accuracy -</a:t>
            </a:r>
            <a:r>
              <a:rPr lang="en-US" sz="1999" dirty="0">
                <a:latin typeface="Calibri" panose="020F0502020204030204" pitchFamily="34" charset="0"/>
                <a:cs typeface="Calibri" panose="020F0502020204030204" pitchFamily="34" charset="0"/>
              </a:rPr>
              <a:t> the capability of the software to provide right or agreed results or effects</a:t>
            </a:r>
            <a:r>
              <a:rPr lang="en-US" sz="1999" dirty="0">
                <a:latin typeface="Calibri" panose="020F0502020204030204" pitchFamily="34" charset="0"/>
                <a:cs typeface="Calibri" panose="020F0502020204030204" pitchFamily="34" charset="0"/>
              </a:rPr>
              <a:t>.</a:t>
            </a:r>
          </a:p>
          <a:p>
            <a:pPr marL="0" indent="0">
              <a:buNone/>
            </a:pPr>
            <a:r>
              <a:rPr lang="en-US" sz="1999" b="1" dirty="0">
                <a:latin typeface="Calibri" panose="020F0502020204030204" pitchFamily="34" charset="0"/>
                <a:cs typeface="Calibri" panose="020F0502020204030204" pitchFamily="34" charset="0"/>
              </a:rPr>
              <a:t>• </a:t>
            </a:r>
            <a:r>
              <a:rPr lang="en-US" sz="1999" b="1" dirty="0">
                <a:latin typeface="Calibri" panose="020F0502020204030204" pitchFamily="34" charset="0"/>
                <a:cs typeface="Calibri" panose="020F0502020204030204" pitchFamily="34" charset="0"/>
              </a:rPr>
              <a:t>Interoperability -</a:t>
            </a:r>
            <a:r>
              <a:rPr lang="en-US" sz="1999" dirty="0">
                <a:latin typeface="Calibri" panose="020F0502020204030204" pitchFamily="34" charset="0"/>
                <a:cs typeface="Calibri" panose="020F0502020204030204" pitchFamily="34" charset="0"/>
              </a:rPr>
              <a:t> the capability of the software to interact with one or more specified systems. </a:t>
            </a:r>
            <a:endParaRPr lang="en-US" sz="1999" dirty="0">
              <a:latin typeface="Calibri" panose="020F0502020204030204" pitchFamily="34" charset="0"/>
              <a:cs typeface="Calibri" panose="020F0502020204030204" pitchFamily="34" charset="0"/>
            </a:endParaRPr>
          </a:p>
          <a:p>
            <a:pPr marL="0" indent="0">
              <a:buNone/>
            </a:pPr>
            <a:r>
              <a:rPr lang="en-US" sz="1999" b="1" dirty="0">
                <a:latin typeface="Calibri" panose="020F0502020204030204" pitchFamily="34" charset="0"/>
                <a:cs typeface="Calibri" panose="020F0502020204030204" pitchFamily="34" charset="0"/>
              </a:rPr>
              <a:t>• Security </a:t>
            </a:r>
            <a:r>
              <a:rPr lang="en-US" sz="1999" dirty="0">
                <a:latin typeface="Calibri" panose="020F0502020204030204" pitchFamily="34" charset="0"/>
                <a:cs typeface="Calibri" panose="020F0502020204030204" pitchFamily="34" charset="0"/>
              </a:rPr>
              <a:t>- </a:t>
            </a:r>
            <a:r>
              <a:rPr lang="en-US" sz="1999" dirty="0">
                <a:latin typeface="Calibri" panose="020F0502020204030204" pitchFamily="34" charset="0"/>
                <a:cs typeface="Calibri" panose="020F0502020204030204" pitchFamily="34" charset="0"/>
              </a:rPr>
              <a:t>the capability of the software to prevent unintended access and resist deliberate attacks intended to gain </a:t>
            </a:r>
            <a:r>
              <a:rPr lang="en-US" sz="1999" dirty="0">
                <a:latin typeface="Calibri" panose="020F0502020204030204" pitchFamily="34" charset="0"/>
                <a:cs typeface="Calibri" panose="020F0502020204030204" pitchFamily="34" charset="0"/>
              </a:rPr>
              <a:t>unauthorized </a:t>
            </a:r>
            <a:r>
              <a:rPr lang="en-US" sz="1999" dirty="0">
                <a:latin typeface="Calibri" panose="020F0502020204030204" pitchFamily="34" charset="0"/>
                <a:cs typeface="Calibri" panose="020F0502020204030204" pitchFamily="34" charset="0"/>
              </a:rPr>
              <a:t>access to confidential information, or to make </a:t>
            </a:r>
            <a:r>
              <a:rPr lang="en-US" sz="1999" dirty="0">
                <a:latin typeface="Calibri" panose="020F0502020204030204" pitchFamily="34" charset="0"/>
                <a:cs typeface="Calibri" panose="020F0502020204030204" pitchFamily="34" charset="0"/>
              </a:rPr>
              <a:t>unauthorized </a:t>
            </a:r>
            <a:r>
              <a:rPr lang="en-US" sz="1999" dirty="0">
                <a:latin typeface="Calibri" panose="020F0502020204030204" pitchFamily="34" charset="0"/>
                <a:cs typeface="Calibri" panose="020F0502020204030204" pitchFamily="34" charset="0"/>
              </a:rPr>
              <a:t>modifications to information or to the program so as to provide the attacker with some advantage or so as to deny service to legitimate users. </a:t>
            </a:r>
          </a:p>
        </p:txBody>
      </p:sp>
    </p:spTree>
    <p:extLst>
      <p:ext uri="{BB962C8B-B14F-4D97-AF65-F5344CB8AC3E}">
        <p14:creationId xmlns:p14="http://schemas.microsoft.com/office/powerpoint/2010/main" val="34453460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064" y="512246"/>
            <a:ext cx="9473224" cy="1407100"/>
          </a:xfrm>
        </p:spPr>
        <p:txBody>
          <a:bodyPr>
            <a:normAutofit/>
          </a:bodyPr>
          <a:lstStyle/>
          <a:p>
            <a:r>
              <a:rPr lang="en-US" dirty="0" smtClean="0">
                <a:latin typeface="Calibri" panose="020F0502020204030204" pitchFamily="34" charset="0"/>
                <a:cs typeface="Calibri" panose="020F0502020204030204" pitchFamily="34" charset="0"/>
              </a:rPr>
              <a:t>Evaluation Technique</a:t>
            </a:r>
            <a:endParaRPr lang="en-US" dirty="0">
              <a:latin typeface="Calibri" panose="020F0502020204030204" pitchFamily="34" charset="0"/>
              <a:cs typeface="Calibri" panose="020F050202020403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754" y="2440452"/>
            <a:ext cx="12060070" cy="4429178"/>
          </a:xfrm>
        </p:spPr>
      </p:pic>
    </p:spTree>
    <p:extLst>
      <p:ext uri="{BB962C8B-B14F-4D97-AF65-F5344CB8AC3E}">
        <p14:creationId xmlns:p14="http://schemas.microsoft.com/office/powerpoint/2010/main" val="3729620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Conclusion</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927038" y="2640374"/>
            <a:ext cx="10261789" cy="3378751"/>
          </a:xfrm>
        </p:spPr>
        <p:txBody>
          <a:bodyPr>
            <a:normAutofit/>
          </a:bodyPr>
          <a:lstStyle/>
          <a:p>
            <a:r>
              <a:rPr lang="en-US" sz="1999" dirty="0">
                <a:latin typeface="Calibri" panose="020F0502020204030204" pitchFamily="34" charset="0"/>
                <a:cs typeface="Calibri" panose="020F0502020204030204" pitchFamily="34" charset="0"/>
              </a:rPr>
              <a:t>Software Verification and </a:t>
            </a:r>
            <a:r>
              <a:rPr lang="en-US" sz="1999" dirty="0">
                <a:latin typeface="Calibri" panose="020F0502020204030204" pitchFamily="34" charset="0"/>
                <a:cs typeface="Calibri" panose="020F0502020204030204" pitchFamily="34" charset="0"/>
              </a:rPr>
              <a:t>V</a:t>
            </a:r>
            <a:r>
              <a:rPr lang="en-US" sz="1999" dirty="0">
                <a:latin typeface="Calibri" panose="020F0502020204030204" pitchFamily="34" charset="0"/>
                <a:cs typeface="Calibri" panose="020F0502020204030204" pitchFamily="34" charset="0"/>
              </a:rPr>
              <a:t>alidation methods are also referred to as software Quality control.</a:t>
            </a:r>
          </a:p>
          <a:p>
            <a:r>
              <a:rPr lang="en-US" sz="1999" dirty="0">
                <a:latin typeface="Calibri" panose="020F0502020204030204" pitchFamily="34" charset="0"/>
                <a:cs typeface="Calibri" panose="020F0502020204030204" pitchFamily="34" charset="0"/>
              </a:rPr>
              <a:t>Software Product Evaluation is </a:t>
            </a:r>
            <a:r>
              <a:rPr lang="en-US" sz="1999" dirty="0">
                <a:latin typeface="Calibri" panose="020F0502020204030204" pitchFamily="34" charset="0"/>
                <a:cs typeface="Calibri" panose="020F0502020204030204" pitchFamily="34" charset="0"/>
              </a:rPr>
              <a:t>a</a:t>
            </a:r>
            <a:r>
              <a:rPr lang="en-US" sz="1999" dirty="0">
                <a:latin typeface="Calibri" panose="020F0502020204030204" pitchFamily="34" charset="0"/>
                <a:cs typeface="Calibri" panose="020F0502020204030204" pitchFamily="34" charset="0"/>
              </a:rPr>
              <a:t>n instrument that supports in controlling actual implementation of investment proposals i.e. translating investment proposal into quality profile, on the bases of which actual product can be created.</a:t>
            </a:r>
          </a:p>
          <a:p>
            <a:pPr marL="0" indent="0">
              <a:buNone/>
            </a:pPr>
            <a:endParaRPr lang="en-US" dirty="0"/>
          </a:p>
        </p:txBody>
      </p:sp>
    </p:spTree>
    <p:extLst>
      <p:ext uri="{BB962C8B-B14F-4D97-AF65-F5344CB8AC3E}">
        <p14:creationId xmlns:p14="http://schemas.microsoft.com/office/powerpoint/2010/main" val="898683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1176" y="992308"/>
            <a:ext cx="8978380" cy="3849780"/>
          </a:xfrm>
        </p:spPr>
        <p:txBody>
          <a:bodyPr/>
          <a:lstStyle/>
          <a:p>
            <a:r>
              <a:rPr lang="en-US" sz="2399" b="1" dirty="0">
                <a:latin typeface="Calibri" panose="020F0502020204030204" pitchFamily="34" charset="0"/>
                <a:cs typeface="Calibri" panose="020F0502020204030204" pitchFamily="34" charset="0"/>
              </a:rPr>
              <a:t>Verification in Software Testing</a:t>
            </a:r>
            <a:r>
              <a:rPr lang="en-US" sz="2399" dirty="0">
                <a:latin typeface="Calibri" panose="020F0502020204030204" pitchFamily="34" charset="0"/>
                <a:cs typeface="Calibri" panose="020F0502020204030204" pitchFamily="34" charset="0"/>
              </a:rPr>
              <a:t> is a process of checking documents, design, code, and program in order to check if the software has been built according to the requirements or not. </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The main goal of verification process is to ensure quality of software application, design, architecture etc. </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The verification process involves activities like reviews, walk-throughs and inspection.</a:t>
            </a:r>
            <a:br>
              <a:rPr lang="en-US" sz="2399" dirty="0">
                <a:latin typeface="Calibri" panose="020F0502020204030204" pitchFamily="34" charset="0"/>
                <a:cs typeface="Calibri" panose="020F0502020204030204" pitchFamily="34" charset="0"/>
              </a:rPr>
            </a:br>
            <a:endParaRPr lang="en-US" sz="2399"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998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285" y="657543"/>
            <a:ext cx="8823360" cy="3978537"/>
          </a:xfrm>
        </p:spPr>
        <p:txBody>
          <a:bodyPr/>
          <a:lstStyle/>
          <a:p>
            <a:r>
              <a:rPr lang="en-US" sz="2799" b="1" u="sng" dirty="0">
                <a:latin typeface="Calibri" panose="020F0502020204030204" pitchFamily="34" charset="0"/>
                <a:cs typeface="Calibri" panose="020F0502020204030204" pitchFamily="34" charset="0"/>
              </a:rPr>
              <a:t>METHODS OF VERIFICATION:</a:t>
            </a:r>
            <a:br>
              <a:rPr lang="en-US" sz="2799" b="1" u="sng" dirty="0">
                <a:latin typeface="Calibri" panose="020F0502020204030204" pitchFamily="34" charset="0"/>
                <a:cs typeface="Calibri" panose="020F0502020204030204" pitchFamily="34" charset="0"/>
              </a:rPr>
            </a:br>
            <a:r>
              <a:rPr lang="en-US" sz="2799" b="1" u="sng" dirty="0">
                <a:latin typeface="Calibri" panose="020F0502020204030204" pitchFamily="34" charset="0"/>
                <a:cs typeface="Calibri" panose="020F0502020204030204" pitchFamily="34" charset="0"/>
              </a:rPr>
              <a:t/>
            </a:r>
            <a:br>
              <a:rPr lang="en-US" sz="2799" b="1" u="sng"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The </a:t>
            </a:r>
            <a:r>
              <a:rPr lang="en-US" sz="2399" dirty="0">
                <a:latin typeface="Calibri" panose="020F0502020204030204" pitchFamily="34" charset="0"/>
                <a:cs typeface="Calibri" panose="020F0502020204030204" pitchFamily="34" charset="0"/>
              </a:rPr>
              <a:t>four fundamental methods of verification </a:t>
            </a:r>
            <a:r>
              <a:rPr lang="en-US" sz="2399" dirty="0">
                <a:latin typeface="Calibri" panose="020F0502020204030204" pitchFamily="34" charset="0"/>
                <a:cs typeface="Calibri" panose="020F0502020204030204" pitchFamily="34" charset="0"/>
              </a:rPr>
              <a:t>are: </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1- Inspection</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2- Demonstration</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3- Test </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4- and Analysis.</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 These </a:t>
            </a:r>
            <a:r>
              <a:rPr lang="en-US" sz="2399" dirty="0">
                <a:latin typeface="Calibri" panose="020F0502020204030204" pitchFamily="34" charset="0"/>
                <a:cs typeface="Calibri" panose="020F0502020204030204" pitchFamily="34" charset="0"/>
              </a:rPr>
              <a:t>four methods are somewhat hierarchical in nature, as each verifies </a:t>
            </a:r>
            <a:r>
              <a:rPr lang="en-US" sz="2399" b="1" dirty="0">
                <a:latin typeface="Calibri" panose="020F0502020204030204" pitchFamily="34" charset="0"/>
                <a:cs typeface="Calibri" panose="020F0502020204030204" pitchFamily="34" charset="0"/>
              </a:rPr>
              <a:t>requirements</a:t>
            </a:r>
            <a:r>
              <a:rPr lang="en-US" sz="2399" dirty="0">
                <a:latin typeface="Calibri" panose="020F0502020204030204" pitchFamily="34" charset="0"/>
                <a:cs typeface="Calibri" panose="020F0502020204030204" pitchFamily="34" charset="0"/>
              </a:rPr>
              <a:t> of a product or system with increasing rigor.</a:t>
            </a:r>
          </a:p>
        </p:txBody>
      </p:sp>
    </p:spTree>
    <p:extLst>
      <p:ext uri="{BB962C8B-B14F-4D97-AF65-F5344CB8AC3E}">
        <p14:creationId xmlns:p14="http://schemas.microsoft.com/office/powerpoint/2010/main" val="3854498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1176" y="1262694"/>
            <a:ext cx="8823360" cy="3811154"/>
          </a:xfrm>
        </p:spPr>
        <p:txBody>
          <a:bodyPr/>
          <a:lstStyle/>
          <a:p>
            <a:r>
              <a:rPr lang="en-US" sz="2399" dirty="0">
                <a:latin typeface="Calibri" panose="020F0502020204030204" pitchFamily="34" charset="0"/>
                <a:cs typeface="Calibri" panose="020F0502020204030204" pitchFamily="34" charset="0"/>
              </a:rPr>
              <a:t>The four fundamental methods of verification are Inspection, Demonstration, Test, and </a:t>
            </a:r>
            <a:r>
              <a:rPr lang="en-US" sz="2399" dirty="0">
                <a:latin typeface="Calibri" panose="020F0502020204030204" pitchFamily="34" charset="0"/>
                <a:cs typeface="Calibri" panose="020F0502020204030204" pitchFamily="34" charset="0"/>
              </a:rPr>
              <a:t>Analysis.</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These four methods are:</a:t>
            </a:r>
            <a:br>
              <a:rPr lang="en-US" sz="2399" dirty="0">
                <a:latin typeface="Calibri" panose="020F0502020204030204" pitchFamily="34" charset="0"/>
                <a:cs typeface="Calibri" panose="020F0502020204030204" pitchFamily="34" charset="0"/>
              </a:rPr>
            </a:br>
            <a:r>
              <a:rPr lang="en-US" sz="2399" b="1" dirty="0">
                <a:latin typeface="Calibri" panose="020F0502020204030204" pitchFamily="34" charset="0"/>
                <a:cs typeface="Calibri" panose="020F0502020204030204" pitchFamily="34" charset="0"/>
              </a:rPr>
              <a:t>1- Inspection</a:t>
            </a:r>
            <a:r>
              <a:rPr lang="en-US" sz="2399" dirty="0">
                <a:latin typeface="Calibri" panose="020F0502020204030204" pitchFamily="34" charset="0"/>
                <a:cs typeface="Calibri" panose="020F0502020204030204" pitchFamily="34" charset="0"/>
              </a:rPr>
              <a:t> is the nondestructive examination of a product or system using one or more of the five senses (visual, auditory, olfactory, tactile, taste</a:t>
            </a:r>
            <a:r>
              <a:rPr lang="en-US" sz="2399" dirty="0">
                <a:latin typeface="Calibri" panose="020F0502020204030204" pitchFamily="34" charset="0"/>
                <a:cs typeface="Calibri" panose="020F0502020204030204" pitchFamily="34" charset="0"/>
              </a:rPr>
              <a:t>).</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  It may include simple physical manipulation and measurements</a:t>
            </a:r>
            <a:r>
              <a:rPr lang="en-US" sz="2399" dirty="0">
                <a:latin typeface="Calibri" panose="020F0502020204030204" pitchFamily="34" charset="0"/>
                <a:cs typeface="Calibri" panose="020F0502020204030204" pitchFamily="34" charset="0"/>
              </a:rPr>
              <a:t>.</a:t>
            </a:r>
            <a:br>
              <a:rPr lang="en-US" sz="2399" dirty="0">
                <a:latin typeface="Calibri" panose="020F0502020204030204" pitchFamily="34" charset="0"/>
                <a:cs typeface="Calibri" panose="020F0502020204030204" pitchFamily="34" charset="0"/>
              </a:rPr>
            </a:br>
            <a:endParaRPr lang="en-US" sz="2399"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1049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653" y="1056686"/>
            <a:ext cx="9725160" cy="4660938"/>
          </a:xfrm>
        </p:spPr>
        <p:txBody>
          <a:bodyPr/>
          <a:lstStyle/>
          <a:p>
            <a:r>
              <a:rPr lang="en-US" sz="2399" b="1" dirty="0">
                <a:latin typeface="Calibri" panose="020F0502020204030204" pitchFamily="34" charset="0"/>
                <a:cs typeface="Calibri" panose="020F0502020204030204" pitchFamily="34" charset="0"/>
              </a:rPr>
              <a:t>2- Demonstration</a:t>
            </a:r>
            <a:r>
              <a:rPr lang="en-US" sz="2399" dirty="0">
                <a:latin typeface="Calibri" panose="020F0502020204030204" pitchFamily="34" charset="0"/>
                <a:cs typeface="Calibri" panose="020F0502020204030204" pitchFamily="34" charset="0"/>
              </a:rPr>
              <a:t> is the manipulation of the product or system as it is intended to be used to verify that the results are as planned or expected</a:t>
            </a:r>
            <a:r>
              <a:rPr lang="en-US" sz="2399" dirty="0">
                <a:latin typeface="Calibri" panose="020F0502020204030204" pitchFamily="34" charset="0"/>
                <a:cs typeface="Calibri" panose="020F0502020204030204" pitchFamily="34" charset="0"/>
              </a:rPr>
              <a:t>.</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
            </a:r>
            <a:br>
              <a:rPr lang="en-US" sz="2399" dirty="0">
                <a:latin typeface="Calibri" panose="020F0502020204030204" pitchFamily="34" charset="0"/>
                <a:cs typeface="Calibri" panose="020F0502020204030204" pitchFamily="34" charset="0"/>
              </a:rPr>
            </a:br>
            <a:r>
              <a:rPr lang="en-US" sz="2399" b="1" dirty="0">
                <a:latin typeface="Calibri" panose="020F0502020204030204" pitchFamily="34" charset="0"/>
                <a:cs typeface="Calibri" panose="020F0502020204030204" pitchFamily="34" charset="0"/>
              </a:rPr>
              <a:t>3- Test</a:t>
            </a:r>
            <a:r>
              <a:rPr lang="en-US" sz="2399" dirty="0">
                <a:latin typeface="Calibri" panose="020F0502020204030204" pitchFamily="34" charset="0"/>
                <a:cs typeface="Calibri" panose="020F0502020204030204" pitchFamily="34" charset="0"/>
              </a:rPr>
              <a:t> is the verification of a product or system using a controlled and predefined series of inputs, data, or stimuli to ensure that the product or system will produce a very specific and predefined output as specified by the requirements</a:t>
            </a:r>
            <a:r>
              <a:rPr lang="en-US" sz="2399" dirty="0">
                <a:latin typeface="Calibri" panose="020F0502020204030204" pitchFamily="34" charset="0"/>
                <a:cs typeface="Calibri" panose="020F0502020204030204" pitchFamily="34" charset="0"/>
              </a:rPr>
              <a:t>.</a:t>
            </a:r>
            <a:br>
              <a:rPr lang="en-US" sz="2399" dirty="0">
                <a:latin typeface="Calibri" panose="020F0502020204030204" pitchFamily="34" charset="0"/>
                <a:cs typeface="Calibri" panose="020F0502020204030204" pitchFamily="34" charset="0"/>
              </a:rPr>
            </a:br>
            <a:r>
              <a:rPr lang="en-US" sz="2399" dirty="0">
                <a:latin typeface="Calibri" panose="020F0502020204030204" pitchFamily="34" charset="0"/>
                <a:cs typeface="Calibri" panose="020F0502020204030204" pitchFamily="34" charset="0"/>
              </a:rPr>
              <a:t/>
            </a:r>
            <a:br>
              <a:rPr lang="en-US" sz="2399" dirty="0">
                <a:latin typeface="Calibri" panose="020F0502020204030204" pitchFamily="34" charset="0"/>
                <a:cs typeface="Calibri" panose="020F0502020204030204" pitchFamily="34" charset="0"/>
              </a:rPr>
            </a:br>
            <a:r>
              <a:rPr lang="en-US" sz="2399" b="1" dirty="0">
                <a:latin typeface="Calibri" panose="020F0502020204030204" pitchFamily="34" charset="0"/>
                <a:cs typeface="Calibri" panose="020F0502020204030204" pitchFamily="34" charset="0"/>
              </a:rPr>
              <a:t>4- Analysis</a:t>
            </a:r>
            <a:r>
              <a:rPr lang="en-US" sz="2399" dirty="0">
                <a:latin typeface="Calibri" panose="020F0502020204030204" pitchFamily="34" charset="0"/>
                <a:cs typeface="Calibri" panose="020F0502020204030204" pitchFamily="34" charset="0"/>
              </a:rPr>
              <a:t> is the verification of a product or system using models, calculations and testing equipment.  It is often used to predict the breaking point or failure of a product or system by using nondestructive tests to extrapolate the failure point.</a:t>
            </a:r>
          </a:p>
        </p:txBody>
      </p:sp>
    </p:spTree>
    <p:extLst>
      <p:ext uri="{BB962C8B-B14F-4D97-AF65-F5344CB8AC3E}">
        <p14:creationId xmlns:p14="http://schemas.microsoft.com/office/powerpoint/2010/main" val="3339860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4720" y="580290"/>
            <a:ext cx="9141619" cy="1403432"/>
          </a:xfrm>
        </p:spPr>
        <p:txBody>
          <a:bodyPr/>
          <a:lstStyle/>
          <a:p>
            <a:r>
              <a:rPr lang="en-US" sz="4399" dirty="0">
                <a:latin typeface="Calibri" panose="020F0502020204030204" pitchFamily="34" charset="0"/>
                <a:cs typeface="Calibri" panose="020F0502020204030204" pitchFamily="34" charset="0"/>
              </a:rPr>
              <a:t>Software Validation Method</a:t>
            </a:r>
            <a:endParaRPr lang="en-US" sz="4399"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433473" y="2292734"/>
            <a:ext cx="9141619" cy="3347635"/>
          </a:xfrm>
        </p:spPr>
        <p:txBody>
          <a:bodyPr>
            <a:noAutofit/>
          </a:bodyPr>
          <a:lstStyle/>
          <a:p>
            <a:pPr algn="l">
              <a:lnSpc>
                <a:spcPct val="150000"/>
              </a:lnSpc>
            </a:pPr>
            <a:r>
              <a:rPr lang="en-US" sz="2399" dirty="0">
                <a:solidFill>
                  <a:schemeClr val="tx1"/>
                </a:solidFill>
                <a:latin typeface="Calibri" panose="020F0502020204030204" pitchFamily="34" charset="0"/>
                <a:cs typeface="Calibri" panose="020F0502020204030204" pitchFamily="34" charset="0"/>
              </a:rPr>
              <a:t>Validation is the process of checking whether the software product is up to the mark or in other words software meets the requirements and expectations of a customer. It is the process of checking the validation of product i.e. It checks what we are developing is the right product. With the involvement of testing team validation is executed on software code.  Validation is the dynamic testing</a:t>
            </a:r>
            <a:r>
              <a:rPr lang="en-US" sz="1999" dirty="0">
                <a:solidFill>
                  <a:schemeClr val="tx1"/>
                </a:solidFill>
                <a:latin typeface="Calibri" panose="020F0502020204030204" pitchFamily="34" charset="0"/>
                <a:cs typeface="Calibri" panose="020F0502020204030204" pitchFamily="34" charset="0"/>
              </a:rPr>
              <a:t>. </a:t>
            </a:r>
          </a:p>
          <a:p>
            <a:pPr algn="l"/>
            <a:r>
              <a:rPr lang="en-US" sz="2399" dirty="0">
                <a:solidFill>
                  <a:schemeClr val="tx1"/>
                </a:solidFill>
                <a:latin typeface="Calibri" panose="020F0502020204030204" pitchFamily="34" charset="0"/>
                <a:cs typeface="Calibri" panose="020F0502020204030204" pitchFamily="34" charset="0"/>
              </a:rPr>
              <a:t> </a:t>
            </a:r>
            <a:endParaRPr lang="en-US" sz="2399" dirty="0">
              <a:solidFill>
                <a:schemeClr val="tx1"/>
              </a:solidFill>
              <a:latin typeface="Calibri" panose="020F0502020204030204" pitchFamily="34" charset="0"/>
              <a:cs typeface="Calibri" panose="020F0502020204030204" pitchFamily="34" charset="0"/>
            </a:endParaRPr>
          </a:p>
          <a:p>
            <a:pPr algn="l"/>
            <a:endParaRPr lang="en-US" sz="2799" dirty="0">
              <a:solidFill>
                <a:schemeClr val="tx1"/>
              </a:solidFill>
            </a:endParaRPr>
          </a:p>
          <a:p>
            <a:pPr algn="l"/>
            <a:endParaRPr lang="en-US" sz="2799" dirty="0">
              <a:solidFill>
                <a:schemeClr val="tx1"/>
              </a:solidFill>
            </a:endParaRPr>
          </a:p>
          <a:p>
            <a:pPr algn="l" fontAlgn="base"/>
            <a:endParaRPr lang="en-US" sz="2799" dirty="0">
              <a:solidFill>
                <a:schemeClr val="tx1"/>
              </a:solidFill>
            </a:endParaRPr>
          </a:p>
          <a:p>
            <a:pPr algn="l"/>
            <a:endParaRPr lang="en-US" sz="2799" dirty="0">
              <a:solidFill>
                <a:schemeClr val="tx1"/>
              </a:solidFill>
            </a:endParaRPr>
          </a:p>
        </p:txBody>
      </p:sp>
    </p:spTree>
    <p:extLst>
      <p:ext uri="{BB962C8B-B14F-4D97-AF65-F5344CB8AC3E}">
        <p14:creationId xmlns:p14="http://schemas.microsoft.com/office/powerpoint/2010/main" val="1561060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918" y="961432"/>
            <a:ext cx="8935097" cy="706780"/>
          </a:xfrm>
        </p:spPr>
        <p:txBody>
          <a:bodyPr>
            <a:normAutofit fontScale="90000"/>
          </a:bodyPr>
          <a:lstStyle/>
          <a:p>
            <a:r>
              <a:rPr lang="en-US" sz="3999" b="1" dirty="0">
                <a:latin typeface="Calibri" panose="020F0502020204030204" pitchFamily="34" charset="0"/>
                <a:cs typeface="Calibri" panose="020F0502020204030204" pitchFamily="34" charset="0"/>
              </a:rPr>
              <a:t>Methods:</a:t>
            </a:r>
            <a:endParaRPr lang="en-US" sz="3999"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09441" y="1717861"/>
            <a:ext cx="10969943" cy="4987739"/>
          </a:xfrm>
        </p:spPr>
        <p:txBody>
          <a:bodyPr/>
          <a:lstStyle/>
          <a:p>
            <a:pPr marL="0" indent="0">
              <a:buNone/>
            </a:pPr>
            <a:r>
              <a:rPr lang="en-US" sz="2399" dirty="0">
                <a:latin typeface="Calibri" panose="020F0502020204030204" pitchFamily="34" charset="0"/>
                <a:cs typeface="Calibri" panose="020F0502020204030204" pitchFamily="34" charset="0"/>
              </a:rPr>
              <a:t>Activities involved in </a:t>
            </a:r>
            <a:r>
              <a:rPr lang="en-US" sz="2399" dirty="0">
                <a:latin typeface="Calibri" panose="020F0502020204030204" pitchFamily="34" charset="0"/>
                <a:cs typeface="Calibri" panose="020F0502020204030204" pitchFamily="34" charset="0"/>
              </a:rPr>
              <a:t>validation are:</a:t>
            </a:r>
          </a:p>
          <a:p>
            <a:r>
              <a:rPr lang="en-US" sz="2399" dirty="0">
                <a:latin typeface="Calibri" panose="020F0502020204030204" pitchFamily="34" charset="0"/>
                <a:cs typeface="Calibri" panose="020F0502020204030204" pitchFamily="34" charset="0"/>
              </a:rPr>
              <a:t>Black </a:t>
            </a:r>
            <a:r>
              <a:rPr lang="en-US" sz="2399" dirty="0">
                <a:latin typeface="Calibri" panose="020F0502020204030204" pitchFamily="34" charset="0"/>
                <a:cs typeface="Calibri" panose="020F0502020204030204" pitchFamily="34" charset="0"/>
              </a:rPr>
              <a:t>box </a:t>
            </a:r>
            <a:r>
              <a:rPr lang="en-US" sz="2399" dirty="0">
                <a:latin typeface="Calibri" panose="020F0502020204030204" pitchFamily="34" charset="0"/>
                <a:cs typeface="Calibri" panose="020F0502020204030204" pitchFamily="34" charset="0"/>
              </a:rPr>
              <a:t>testing </a:t>
            </a:r>
          </a:p>
          <a:p>
            <a:r>
              <a:rPr lang="en-US" sz="2399" dirty="0">
                <a:latin typeface="Calibri" panose="020F0502020204030204" pitchFamily="34" charset="0"/>
                <a:cs typeface="Calibri" panose="020F0502020204030204" pitchFamily="34" charset="0"/>
              </a:rPr>
              <a:t>White </a:t>
            </a:r>
            <a:r>
              <a:rPr lang="en-US" sz="2399" dirty="0">
                <a:latin typeface="Calibri" panose="020F0502020204030204" pitchFamily="34" charset="0"/>
                <a:cs typeface="Calibri" panose="020F0502020204030204" pitchFamily="34" charset="0"/>
              </a:rPr>
              <a:t>box </a:t>
            </a:r>
            <a:r>
              <a:rPr lang="en-US" sz="2399" dirty="0">
                <a:latin typeface="Calibri" panose="020F0502020204030204" pitchFamily="34" charset="0"/>
                <a:cs typeface="Calibri" panose="020F0502020204030204" pitchFamily="34" charset="0"/>
              </a:rPr>
              <a:t>testing </a:t>
            </a:r>
          </a:p>
          <a:p>
            <a:r>
              <a:rPr lang="en-US" sz="2399" dirty="0">
                <a:latin typeface="Calibri" panose="020F0502020204030204" pitchFamily="34" charset="0"/>
                <a:cs typeface="Calibri" panose="020F0502020204030204" pitchFamily="34" charset="0"/>
              </a:rPr>
              <a:t>Unit </a:t>
            </a:r>
            <a:r>
              <a:rPr lang="en-US" sz="2399" dirty="0">
                <a:latin typeface="Calibri" panose="020F0502020204030204" pitchFamily="34" charset="0"/>
                <a:cs typeface="Calibri" panose="020F0502020204030204" pitchFamily="34" charset="0"/>
              </a:rPr>
              <a:t>testing </a:t>
            </a:r>
            <a:endParaRPr lang="en-US" sz="2399" dirty="0">
              <a:latin typeface="Calibri" panose="020F0502020204030204" pitchFamily="34" charset="0"/>
              <a:cs typeface="Calibri" panose="020F0502020204030204" pitchFamily="34" charset="0"/>
            </a:endParaRPr>
          </a:p>
          <a:p>
            <a:r>
              <a:rPr lang="en-US" sz="2399" dirty="0">
                <a:latin typeface="Calibri" panose="020F0502020204030204" pitchFamily="34" charset="0"/>
                <a:cs typeface="Calibri" panose="020F0502020204030204" pitchFamily="34" charset="0"/>
              </a:rPr>
              <a:t>Integration </a:t>
            </a:r>
            <a:r>
              <a:rPr lang="en-US" sz="2399" dirty="0">
                <a:latin typeface="Calibri" panose="020F0502020204030204" pitchFamily="34" charset="0"/>
                <a:cs typeface="Calibri" panose="020F0502020204030204" pitchFamily="34" charset="0"/>
              </a:rPr>
              <a:t>testing</a:t>
            </a:r>
          </a:p>
          <a:p>
            <a:pPr marL="0" indent="0">
              <a:buNone/>
            </a:pPr>
            <a:endParaRPr lang="en-US" dirty="0"/>
          </a:p>
        </p:txBody>
      </p:sp>
    </p:spTree>
    <p:extLst>
      <p:ext uri="{BB962C8B-B14F-4D97-AF65-F5344CB8AC3E}">
        <p14:creationId xmlns:p14="http://schemas.microsoft.com/office/powerpoint/2010/main" val="854011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1486</Words>
  <Application>Microsoft Office PowerPoint</Application>
  <PresentationFormat>Custom</PresentationFormat>
  <Paragraphs>150</Paragraphs>
  <Slides>36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Tahoma</vt:lpstr>
      <vt:lpstr>Times New Roman</vt:lpstr>
      <vt:lpstr>Wingdings</vt:lpstr>
      <vt:lpstr>Office Theme</vt:lpstr>
      <vt:lpstr>PowerPoint Presentation</vt:lpstr>
      <vt:lpstr>Objectives</vt:lpstr>
      <vt:lpstr>Software Verification Method:  Software verification is a discipline of software engineering whose goal is to assure that software fully satisfies all the expected requirements. It is the static process of checking that a software system meets specifications and that it fulfills its intended purpose. It may also be referred to as software quality control.</vt:lpstr>
      <vt:lpstr>Verification in Software Testing is a process of checking documents, design, code, and program in order to check if the software has been built according to the requirements or not.  The main goal of verification process is to ensure quality of software application, design, architecture etc.  The verification process involves activities like reviews, walk-throughs and inspection. </vt:lpstr>
      <vt:lpstr>METHODS OF VERIFICATION:  The four fundamental methods of verification are:  1- Inspection 2- Demonstration 3- Test  4- and Analysis.  These four methods are somewhat hierarchical in nature, as each verifies requirements of a product or system with increasing rigor.</vt:lpstr>
      <vt:lpstr>The four fundamental methods of verification are Inspection, Demonstration, Test, and Analysis. These four methods are: 1- Inspection is the nondestructive examination of a product or system using one or more of the five senses (visual, auditory, olfactory, tactile, taste).   It may include simple physical manipulation and measurements. </vt:lpstr>
      <vt:lpstr>2- Demonstration is the manipulation of the product or system as it is intended to be used to verify that the results are as planned or expected.  3- Test is the verification of a product or system using a controlled and predefined series of inputs, data, or stimuli to ensure that the product or system will produce a very specific and predefined output as specified by the requirements.  4- Analysis is the verification of a product or system using models, calculations and testing equipment.  It is often used to predict the breaking point or failure of a product or system by using nondestructive tests to extrapolate the failure point.</vt:lpstr>
      <vt:lpstr>Software Validation Method</vt:lpstr>
      <vt:lpstr>Methods:</vt:lpstr>
      <vt:lpstr>Black box Testing : </vt:lpstr>
      <vt:lpstr>System Testing:</vt:lpstr>
      <vt:lpstr>PowerPoint Presentation</vt:lpstr>
      <vt:lpstr> Beta Testing  </vt:lpstr>
      <vt:lpstr>White Box Testing:</vt:lpstr>
      <vt:lpstr> Unit Testing</vt:lpstr>
      <vt:lpstr>    Software product evaluation</vt:lpstr>
      <vt:lpstr>Software product evaluation</vt:lpstr>
      <vt:lpstr>Software product evaluation:</vt:lpstr>
      <vt:lpstr>Approaches to software evaluation  </vt:lpstr>
      <vt:lpstr>  Feature Analysis:  </vt:lpstr>
      <vt:lpstr>Surveys:</vt:lpstr>
      <vt:lpstr>Surveys:</vt:lpstr>
      <vt:lpstr>Surveys:</vt:lpstr>
      <vt:lpstr>Case study:</vt:lpstr>
      <vt:lpstr>Ways of doing case study:</vt:lpstr>
      <vt:lpstr>Formal Experiments:</vt:lpstr>
      <vt:lpstr>Formal experiments(example):</vt:lpstr>
      <vt:lpstr>Evaluation process</vt:lpstr>
      <vt:lpstr>PowerPoint Presentation</vt:lpstr>
      <vt:lpstr>PowerPoint Presentation</vt:lpstr>
      <vt:lpstr>PowerPoint Presentation</vt:lpstr>
      <vt:lpstr>Dromey’s Criticism of “Quality” Model 1996</vt:lpstr>
      <vt:lpstr>Dromey's Technique of building Quality Model </vt:lpstr>
      <vt:lpstr>Software Quality characteristics</vt:lpstr>
      <vt:lpstr>Evaluation Technique</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2021-01-18T16:52:03Z</dcterms:modified>
</cp:coreProperties>
</file>