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81" r:id="rId4"/>
    <p:sldId id="262" r:id="rId5"/>
    <p:sldId id="263" r:id="rId6"/>
    <p:sldId id="264" r:id="rId7"/>
    <p:sldId id="265" r:id="rId8"/>
    <p:sldId id="266" r:id="rId9"/>
    <p:sldId id="277" r:id="rId10"/>
    <p:sldId id="278" r:id="rId11"/>
    <p:sldId id="279" r:id="rId12"/>
    <p:sldId id="271" r:id="rId13"/>
    <p:sldId id="272" r:id="rId14"/>
    <p:sldId id="282" r:id="rId15"/>
    <p:sldId id="283" r:id="rId16"/>
    <p:sldId id="284" r:id="rId17"/>
    <p:sldId id="285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7482-F402-42D7-8D17-89A799F7E9D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D48E5-358F-48B8-9E10-2811E66A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6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accine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Tuberculosi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Bacillus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Calmette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Guérin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(historically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Vaccin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Bilié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Calmette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Guérin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commonly referred to as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Bacille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Calmette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Guérin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BCG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Vaccine"/>
              </a:rPr>
              <a:t>vaccine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against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Tuberculosis"/>
              </a:rPr>
              <a:t>tuberculosis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is prepared from a strain of the attenuated (weakened) live bovine tuberculosis bacillus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D48E5-358F-48B8-9E10-2811E66A2F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3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8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8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6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Expended Program of immunization(EPI)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8770" y="1620671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799"/>
            <a:ext cx="7924800" cy="502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7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41" name="Picture 5" descr="Whooping%20Cou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420938"/>
            <a:ext cx="6011862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743" name="Picture 7" descr="Pertussis-%20Whooping%20Coug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81300"/>
            <a:ext cx="273526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1635125" y="333375"/>
            <a:ext cx="750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    8. To reduce the incidence of whooping cough</a:t>
            </a:r>
          </a:p>
          <a:p>
            <a:pPr rtl="0" eaLnBrk="1" hangingPunct="1"/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</p:txBody>
      </p:sp>
      <p:pic>
        <p:nvPicPr>
          <p:cNvPr id="244745" name="Picture 9" descr="hdc_0001_0001_0_img00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189706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9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4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800" b="1" dirty="0" smtClean="0"/>
              <a:t>9.Reduce the incidence of Bacterial Meningitis due to haemophelus influenza</a:t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1348854"/>
            <a:ext cx="83883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 b="1" dirty="0" smtClean="0">
                <a:cs typeface="Times New Roman" pitchFamily="18" charset="0"/>
              </a:rPr>
              <a:t>10. </a:t>
            </a:r>
            <a:r>
              <a:rPr lang="en-US" sz="2400" b="1" dirty="0">
                <a:cs typeface="Times New Roman" pitchFamily="18" charset="0"/>
              </a:rPr>
              <a:t>To maintain immunization safety.</a:t>
            </a:r>
          </a:p>
          <a:p>
            <a:pPr rtl="0" eaLnBrk="1" hangingPunct="1"/>
            <a:endParaRPr lang="en-US" sz="2400" b="1" dirty="0">
              <a:cs typeface="Times New Roman" pitchFamily="18" charset="0"/>
            </a:endParaRPr>
          </a:p>
          <a:p>
            <a:pPr rtl="0" eaLnBrk="1" hangingPunct="1"/>
            <a:r>
              <a:rPr lang="en-US" sz="2400" b="1" dirty="0" smtClean="0">
                <a:cs typeface="Times New Roman" pitchFamily="18" charset="0"/>
              </a:rPr>
              <a:t>11.To </a:t>
            </a:r>
            <a:r>
              <a:rPr lang="en-US" sz="2400" b="1" dirty="0">
                <a:cs typeface="Times New Roman" pitchFamily="18" charset="0"/>
              </a:rPr>
              <a:t>prepare for introduction of new vaccines</a:t>
            </a:r>
          </a:p>
          <a:p>
            <a:pPr rtl="0" eaLnBrk="1" hangingPunct="1"/>
            <a:endParaRPr lang="en-US" sz="2400" b="1" dirty="0">
              <a:cs typeface="Times New Roman" pitchFamily="18" charset="0"/>
            </a:endParaRPr>
          </a:p>
          <a:p>
            <a:pPr rtl="0" eaLnBrk="1" hangingPunct="1">
              <a:buFontTx/>
              <a:buChar char="•"/>
            </a:pP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8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324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en-US" sz="4100" dirty="0" smtClean="0">
                <a:solidFill>
                  <a:schemeClr val="tx1"/>
                </a:solidFill>
              </a:rPr>
              <a:t>Components </a:t>
            </a:r>
            <a:r>
              <a:rPr lang="en-US" sz="4100" dirty="0">
                <a:solidFill>
                  <a:schemeClr val="tx1"/>
                </a:solidFill>
              </a:rPr>
              <a:t>of EPI</a:t>
            </a: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Routine Immunization</a:t>
            </a:r>
            <a:endParaRPr lang="en-US" sz="4000" dirty="0">
              <a:solidFill>
                <a:schemeClr val="tx1"/>
              </a:solidFill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Children 0-23 months – immunization with 8 EPI antigens</a:t>
            </a:r>
            <a:endParaRPr lang="en-US" sz="3600" dirty="0">
              <a:solidFill>
                <a:schemeClr val="tx1"/>
              </a:solidFill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Pregnant ladies by TT.</a:t>
            </a:r>
            <a:endParaRPr lang="en-US" sz="3600" dirty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Supplemental Immunization Activities</a:t>
            </a:r>
            <a:endParaRPr lang="en-US" sz="4000" dirty="0">
              <a:solidFill>
                <a:schemeClr val="tx1"/>
              </a:solidFill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Routine immunization does not ensure 100% coverage of the mobile population i.e. nomads, NAs, hard to reach areas / missed areas. So </a:t>
            </a:r>
            <a:r>
              <a:rPr lang="en-US" dirty="0" smtClean="0">
                <a:solidFill>
                  <a:schemeClr val="tx1"/>
                </a:solidFill>
              </a:rPr>
              <a:t>SIAs(</a:t>
            </a:r>
            <a:r>
              <a:rPr lang="en-US" dirty="0" err="1" smtClean="0">
                <a:solidFill>
                  <a:schemeClr val="tx1"/>
                </a:solidFill>
              </a:rPr>
              <a:t>supplimentry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immunizaion</a:t>
            </a:r>
            <a:r>
              <a:rPr lang="en-US" dirty="0" smtClean="0">
                <a:solidFill>
                  <a:schemeClr val="tx1"/>
                </a:solidFill>
              </a:rPr>
              <a:t> activities) </a:t>
            </a:r>
            <a:r>
              <a:rPr lang="en-US" dirty="0">
                <a:solidFill>
                  <a:schemeClr val="tx1"/>
                </a:solidFill>
              </a:rPr>
              <a:t>are scheduled to ensure coverage of this population / areas.</a:t>
            </a:r>
            <a:endParaRPr lang="en-US" sz="3600" dirty="0">
              <a:solidFill>
                <a:schemeClr val="tx1"/>
              </a:solidFill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NIDs / SNIDs: children &lt; 5 years receive polio drops (3-days campaign)</a:t>
            </a:r>
            <a:endParaRPr lang="en-US" sz="3600" dirty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Disease Surveillance</a:t>
            </a:r>
            <a:endParaRPr lang="en-US" sz="4000" dirty="0">
              <a:solidFill>
                <a:schemeClr val="tx1"/>
              </a:solidFill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To detect every case of target diseases, the suspected cases of seven VPDs are reported by health facilities to the district health authorities for immediate launching of the control measures.</a:t>
            </a:r>
            <a:endParaRPr lang="en-US" sz="3600" dirty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Mopping up</a:t>
            </a:r>
            <a:endParaRPr lang="en-US" sz="4000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Special campaigns 5-8 km around the infected locality to localize the disease and stop its transmission.</a:t>
            </a:r>
          </a:p>
        </p:txBody>
      </p:sp>
    </p:spTree>
    <p:extLst>
      <p:ext uri="{BB962C8B-B14F-4D97-AF65-F5344CB8AC3E}">
        <p14:creationId xmlns:p14="http://schemas.microsoft.com/office/powerpoint/2010/main" val="149976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990600" y="1371600"/>
            <a:ext cx="6781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0" eaLnBrk="1" hangingPunct="1"/>
            <a:r>
              <a:rPr lang="en-US" sz="3600" b="1" i="1" dirty="0">
                <a:cs typeface="Times New Roman" pitchFamily="18" charset="0"/>
              </a:rPr>
              <a:t>The Schedule of Compulsory Vaccination </a:t>
            </a:r>
          </a:p>
        </p:txBody>
      </p:sp>
    </p:spTree>
    <p:extLst>
      <p:ext uri="{BB962C8B-B14F-4D97-AF65-F5344CB8AC3E}">
        <p14:creationId xmlns:p14="http://schemas.microsoft.com/office/powerpoint/2010/main" val="348337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51" name="Group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389417"/>
              </p:ext>
            </p:extLst>
          </p:nvPr>
        </p:nvGraphicFramePr>
        <p:xfrm>
          <a:off x="0" y="1268413"/>
          <a:ext cx="9144000" cy="4164293"/>
        </p:xfrm>
        <a:graphic>
          <a:graphicData uri="http://schemas.openxmlformats.org/drawingml/2006/table">
            <a:tbl>
              <a:tblPr/>
              <a:tblGrid>
                <a:gridCol w="1331913"/>
                <a:gridCol w="1511300"/>
                <a:gridCol w="2520950"/>
                <a:gridCol w="936625"/>
                <a:gridCol w="2843212"/>
              </a:tblGrid>
              <a:tr h="73146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Diseases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Type of vaccine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Rout of administration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72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1-BCG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2-HBV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TB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Hepatitis B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Live attenuated, variant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Recombinant, yeast derived HBs antigen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0.01ml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ID injection in left  deltoid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 thigh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25">
                <a:tc gridSpan="5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1" name="Text Box 242"/>
          <p:cNvSpPr txBox="1">
            <a:spLocks noChangeArrowheads="1"/>
          </p:cNvSpPr>
          <p:nvPr/>
        </p:nvSpPr>
        <p:spPr bwMode="auto">
          <a:xfrm>
            <a:off x="447675" y="2095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17432" name="Rectangle 243"/>
          <p:cNvSpPr>
            <a:spLocks noChangeArrowheads="1"/>
          </p:cNvSpPr>
          <p:nvPr/>
        </p:nvSpPr>
        <p:spPr bwMode="auto">
          <a:xfrm>
            <a:off x="323850" y="188913"/>
            <a:ext cx="12668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Arial" charset="0"/>
              </a:rPr>
              <a:t>At birth</a:t>
            </a:r>
          </a:p>
        </p:txBody>
      </p:sp>
    </p:spTree>
    <p:extLst>
      <p:ext uri="{BB962C8B-B14F-4D97-AF65-F5344CB8AC3E}">
        <p14:creationId xmlns:p14="http://schemas.microsoft.com/office/powerpoint/2010/main" val="380669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3372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47499"/>
              </p:ext>
            </p:extLst>
          </p:nvPr>
        </p:nvGraphicFramePr>
        <p:xfrm>
          <a:off x="0" y="1557338"/>
          <a:ext cx="9144000" cy="4733926"/>
        </p:xfrm>
        <a:graphic>
          <a:graphicData uri="http://schemas.openxmlformats.org/drawingml/2006/table">
            <a:tbl>
              <a:tblPr rtl="1"/>
              <a:tblGrid>
                <a:gridCol w="1908175"/>
                <a:gridCol w="1295400"/>
                <a:gridCol w="2957512"/>
                <a:gridCol w="1508125"/>
                <a:gridCol w="1474788"/>
              </a:tblGrid>
              <a:tr h="720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Rout of administration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of vaccine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Diseases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drops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Live attenuated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Polio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1-OPV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 thigh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polysaccharide conjugate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Hib disease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2-HiB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 thigh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Recombinant, yeast derived HBs antigen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Hepatitis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3-HBV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2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 thigh</a:t>
                      </a: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0.5 ml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(D)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Killed pertussis (P)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Diphtheria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Tetanus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Whooping cough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4-DPT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2" name="Text Box 84"/>
          <p:cNvSpPr txBox="1">
            <a:spLocks noChangeArrowheads="1"/>
          </p:cNvSpPr>
          <p:nvPr/>
        </p:nvSpPr>
        <p:spPr bwMode="auto">
          <a:xfrm>
            <a:off x="0" y="0"/>
            <a:ext cx="2843213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800" b="1" i="1" dirty="0" smtClean="0">
                <a:latin typeface="Arial" charset="0"/>
              </a:rPr>
              <a:t>2</a:t>
            </a:r>
            <a:r>
              <a:rPr lang="en-US" sz="2800" b="1" i="1" baseline="30000" dirty="0" smtClean="0">
                <a:latin typeface="Arial" charset="0"/>
              </a:rPr>
              <a:t>nd</a:t>
            </a:r>
            <a:r>
              <a:rPr lang="en-US" sz="2800" b="1" i="1" dirty="0" smtClean="0">
                <a:latin typeface="Arial" charset="0"/>
              </a:rPr>
              <a:t> month</a:t>
            </a:r>
            <a:endParaRPr lang="en-US" sz="28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39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8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33101"/>
              </p:ext>
            </p:extLst>
          </p:nvPr>
        </p:nvGraphicFramePr>
        <p:xfrm>
          <a:off x="34925" y="1557338"/>
          <a:ext cx="9109075" cy="3983038"/>
        </p:xfrm>
        <a:graphic>
          <a:graphicData uri="http://schemas.openxmlformats.org/drawingml/2006/table">
            <a:tbl>
              <a:tblPr rtl="1"/>
              <a:tblGrid>
                <a:gridCol w="1908175"/>
                <a:gridCol w="1295400"/>
                <a:gridCol w="2957512"/>
                <a:gridCol w="1508125"/>
                <a:gridCol w="1439863"/>
              </a:tblGrid>
              <a:tr h="72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Rout of administration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of vaccine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Diseases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drops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Live attenuated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Polio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1-OPV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80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 thigh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polysaccharide conjugate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Hib disease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2-HiB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 thigh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0.5 ml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(D)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Killed pertussis (P)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Diphtheria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Tetanus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Whooping cough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3-DPT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0" name="Text Box 40"/>
          <p:cNvSpPr txBox="1">
            <a:spLocks noChangeArrowheads="1"/>
          </p:cNvSpPr>
          <p:nvPr/>
        </p:nvSpPr>
        <p:spPr bwMode="auto">
          <a:xfrm>
            <a:off x="0" y="0"/>
            <a:ext cx="241141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2400" b="1" i="1" baseline="30000">
                <a:solidFill>
                  <a:srgbClr val="000000"/>
                </a:solidFill>
                <a:latin typeface="Arial" charset="0"/>
              </a:rPr>
              <a:t>th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 month</a:t>
            </a:r>
            <a:endParaRPr lang="en-US" sz="2400" i="1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2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1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438293"/>
              </p:ext>
            </p:extLst>
          </p:nvPr>
        </p:nvGraphicFramePr>
        <p:xfrm>
          <a:off x="0" y="1773238"/>
          <a:ext cx="9144000" cy="4733926"/>
        </p:xfrm>
        <a:graphic>
          <a:graphicData uri="http://schemas.openxmlformats.org/drawingml/2006/table">
            <a:tbl>
              <a:tblPr rtl="1"/>
              <a:tblGrid>
                <a:gridCol w="1908175"/>
                <a:gridCol w="1295400"/>
                <a:gridCol w="2957512"/>
                <a:gridCol w="1508125"/>
                <a:gridCol w="1474788"/>
              </a:tblGrid>
              <a:tr h="720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Rout of administration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of vaccine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Diseases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drops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Live attenuated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Polio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1-OPV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 thigh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polysaccharide conjugate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Hib disease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2-HiB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 thigh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Recombinant, yeast derived HBs antigen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Hepatitis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3-HBV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2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 thigh</a:t>
                      </a:r>
                    </a:p>
                  </a:txBody>
                  <a:tcPr marT="45726" marB="4572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ml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(D)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Killed pertussis (P)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Diphtheria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Tetanus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Whooping cough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4-DPT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215900" y="215900"/>
            <a:ext cx="2843213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6th </a:t>
            </a: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month</a:t>
            </a:r>
            <a:endParaRPr lang="en-US" sz="2800" i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28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0258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08148"/>
              </p:ext>
            </p:extLst>
          </p:nvPr>
        </p:nvGraphicFramePr>
        <p:xfrm>
          <a:off x="250825" y="1989138"/>
          <a:ext cx="8135938" cy="2592387"/>
        </p:xfrm>
        <a:graphic>
          <a:graphicData uri="http://schemas.openxmlformats.org/drawingml/2006/table">
            <a:tbl>
              <a:tblPr rtl="1"/>
              <a:tblGrid>
                <a:gridCol w="2232025"/>
                <a:gridCol w="1136650"/>
                <a:gridCol w="2112963"/>
                <a:gridCol w="1503362"/>
                <a:gridCol w="1150938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 of administration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of the vaccine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7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Subcutaneous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Live attenuated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Measles,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Mumps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German Measles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1-MMR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6" name="Rectangle 34"/>
          <p:cNvSpPr>
            <a:spLocks noChangeArrowheads="1"/>
          </p:cNvSpPr>
          <p:nvPr/>
        </p:nvSpPr>
        <p:spPr bwMode="auto">
          <a:xfrm>
            <a:off x="250825" y="185738"/>
            <a:ext cx="18145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Arial" charset="0"/>
              </a:rPr>
              <a:t>12</a:t>
            </a:r>
            <a:r>
              <a:rPr lang="en-US" sz="2400" b="1" i="1" baseline="30000" dirty="0">
                <a:solidFill>
                  <a:srgbClr val="000000"/>
                </a:solidFill>
                <a:latin typeface="Arial" charset="0"/>
              </a:rPr>
              <a:t>th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</a:rPr>
              <a:t>  month</a:t>
            </a:r>
          </a:p>
        </p:txBody>
      </p:sp>
    </p:spTree>
    <p:extLst>
      <p:ext uri="{BB962C8B-B14F-4D97-AF65-F5344CB8AC3E}">
        <p14:creationId xmlns:p14="http://schemas.microsoft.com/office/powerpoint/2010/main" val="1550880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42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69793"/>
              </p:ext>
            </p:extLst>
          </p:nvPr>
        </p:nvGraphicFramePr>
        <p:xfrm>
          <a:off x="34925" y="1773238"/>
          <a:ext cx="9109075" cy="3983038"/>
        </p:xfrm>
        <a:graphic>
          <a:graphicData uri="http://schemas.openxmlformats.org/drawingml/2006/table">
            <a:tbl>
              <a:tblPr rtl="1"/>
              <a:tblGrid>
                <a:gridCol w="1908175"/>
                <a:gridCol w="1295400"/>
                <a:gridCol w="2957512"/>
                <a:gridCol w="1508125"/>
                <a:gridCol w="1439863"/>
              </a:tblGrid>
              <a:tr h="72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Rout of administration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of vaccine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Diseases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drops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Live attenuated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Polio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1-OPV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8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 thigh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 ml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polysaccharide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conjugate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Hib disease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2-HiB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2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 thigh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ml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(D)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Toxoid (T)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Killed pertussis (P)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Diphtheria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Tetanus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Whooping cough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3-DPT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2" name="Text Box 37"/>
          <p:cNvSpPr txBox="1">
            <a:spLocks noChangeArrowheads="1"/>
          </p:cNvSpPr>
          <p:nvPr/>
        </p:nvSpPr>
        <p:spPr bwMode="auto">
          <a:xfrm>
            <a:off x="0" y="215900"/>
            <a:ext cx="241141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18</a:t>
            </a:r>
            <a:r>
              <a:rPr lang="en-US" sz="2400" b="1" i="1" baseline="30000">
                <a:solidFill>
                  <a:srgbClr val="000000"/>
                </a:solidFill>
                <a:latin typeface="Arial" charset="0"/>
              </a:rPr>
              <a:t>th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 month</a:t>
            </a:r>
            <a:endParaRPr lang="en-US" sz="2400" i="1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1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534399" cy="5586484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The Expanded Programme on Immunization (EPI) is a disease prevention activity aiming at reducing illness, disability and mortality from childhood diseases preventable by immunization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These diseases are referred as 8 EPI target diseases and cause millions of ailments, disabilities &amp; deaths each year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8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1"/>
            <a:ext cx="8229600" cy="6027760"/>
          </a:xfrm>
        </p:spPr>
        <p:txBody>
          <a:bodyPr>
            <a:norm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Poliomyelitis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Neonatal Tetanus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Measles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Diphtheria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Pertussis (Whooping Cough)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Hepatitis-B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Hib</a:t>
            </a:r>
            <a:r>
              <a:rPr lang="en-US" dirty="0">
                <a:solidFill>
                  <a:schemeClr val="tx1"/>
                </a:solidFill>
              </a:rPr>
              <a:t> Pneumonia &amp; Meningitis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Childhood Tuberculosis</a:t>
            </a:r>
          </a:p>
        </p:txBody>
      </p:sp>
    </p:spTree>
    <p:extLst>
      <p:ext uri="{BB962C8B-B14F-4D97-AF65-F5344CB8AC3E}">
        <p14:creationId xmlns:p14="http://schemas.microsoft.com/office/powerpoint/2010/main" val="382306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0" y="404813"/>
            <a:ext cx="9144000" cy="3323987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0" eaLnBrk="1" hangingPunct="1"/>
            <a:r>
              <a:rPr lang="en-US" sz="3600" b="1" i="1" dirty="0">
                <a:solidFill>
                  <a:srgbClr val="FFFFFF"/>
                </a:solidFill>
                <a:cs typeface="Times New Roman" pitchFamily="18" charset="0"/>
              </a:rPr>
              <a:t>The objectives of EPI:</a:t>
            </a:r>
            <a:endParaRPr lang="en-US" sz="3600" i="1" dirty="0">
              <a:solidFill>
                <a:srgbClr val="FFFFFF"/>
              </a:solidFill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1. To achieve 100% coverage with all EPI vaccines.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     </a:t>
            </a:r>
            <a:r>
              <a:rPr lang="en-US" sz="2400" b="1" i="1" dirty="0">
                <a:solidFill>
                  <a:srgbClr val="FFFFFF"/>
                </a:solidFill>
                <a:latin typeface="Arial" charset="0"/>
              </a:rPr>
              <a:t>Example: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The coverage rate for measles vaccine by the year 2002 in  a city Y= </a:t>
            </a:r>
          </a:p>
          <a:p>
            <a:pPr rtl="0" eaLnBrk="1" hangingPunct="1">
              <a:lnSpc>
                <a:spcPct val="150000"/>
              </a:lnSpc>
            </a:pP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735013" y="4746625"/>
            <a:ext cx="7653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GB">
              <a:solidFill>
                <a:srgbClr val="FFFFFF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-135732" y="4562475"/>
            <a:ext cx="8875713" cy="1190625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FFFF"/>
                </a:solidFill>
                <a:latin typeface="Arial" charset="0"/>
              </a:rPr>
              <a:t>The No. of the infants  received measles vaccine in the year 2002 in city Y X100</a:t>
            </a:r>
          </a:p>
          <a:p>
            <a:pPr eaLnBrk="1" hangingPunct="1"/>
            <a:endParaRPr lang="en-US" b="1" dirty="0">
              <a:solidFill>
                <a:srgbClr val="FFFFFF"/>
              </a:solidFill>
              <a:latin typeface="Arial" charset="0"/>
            </a:endParaRPr>
          </a:p>
          <a:p>
            <a:pPr eaLnBrk="1" hangingPunct="1"/>
            <a:r>
              <a:rPr lang="en-US" b="1" dirty="0">
                <a:solidFill>
                  <a:srgbClr val="FFFFFF"/>
                </a:solidFill>
                <a:latin typeface="Arial" charset="0"/>
              </a:rPr>
              <a:t>The total No. of the targeted infants during the same year &amp; locality</a:t>
            </a:r>
          </a:p>
          <a:p>
            <a:pPr eaLnBrk="1" hangingPunct="1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V="1">
            <a:off x="0" y="5157788"/>
            <a:ext cx="86042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77247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2. </a:t>
            </a:r>
            <a:r>
              <a:rPr lang="en-US" sz="2800" b="1" i="1">
                <a:solidFill>
                  <a:schemeClr val="tx2"/>
                </a:solidFill>
                <a:cs typeface="Times New Roman" pitchFamily="18" charset="0"/>
              </a:rPr>
              <a:t>Eradication of polio to maintain polio free status.</a:t>
            </a:r>
          </a:p>
          <a:p>
            <a:pPr rtl="0" eaLnBrk="1" hangingPunct="1">
              <a:buFontTx/>
              <a:buChar char="•"/>
            </a:pPr>
            <a:endParaRPr lang="en-US" sz="2800" b="1" i="1">
              <a:solidFill>
                <a:schemeClr val="tx2"/>
              </a:solidFill>
              <a:cs typeface="Times New Roman" pitchFamily="18" charset="0"/>
            </a:endParaRPr>
          </a:p>
          <a:p>
            <a:pPr rtl="0" eaLnBrk="1" hangingPunct="1">
              <a:buFontTx/>
              <a:buChar char="•"/>
            </a:pPr>
            <a:endParaRPr lang="en-US" sz="28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241670" name="Picture 6" descr="la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54088"/>
            <a:ext cx="7885113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98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693" name="Picture 5" descr="meas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196975"/>
            <a:ext cx="43561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695" name="Picture 7" descr="meas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4500563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6" name="Text Box 8"/>
          <p:cNvSpPr txBox="1">
            <a:spLocks noChangeArrowheads="1"/>
          </p:cNvSpPr>
          <p:nvPr/>
        </p:nvSpPr>
        <p:spPr bwMode="auto">
          <a:xfrm>
            <a:off x="447675" y="352425"/>
            <a:ext cx="43402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3. </a:t>
            </a:r>
            <a:r>
              <a:rPr lang="en-US" sz="2800" b="1" i="1">
                <a:solidFill>
                  <a:schemeClr val="tx2"/>
                </a:solidFill>
                <a:cs typeface="Times New Roman" pitchFamily="18" charset="0"/>
              </a:rPr>
              <a:t>Elimination of measles.</a:t>
            </a: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rtl="0" eaLnBrk="1" hangingPunct="1"/>
            <a:endParaRPr lang="en-US" sz="2800" b="1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5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0" y="0"/>
            <a:ext cx="8569325" cy="36009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>
                <a:cs typeface="Times New Roman" pitchFamily="18" charset="0"/>
              </a:rPr>
              <a:t>4. Reduce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 err="1">
                <a:cs typeface="Times New Roman" pitchFamily="18" charset="0"/>
              </a:rPr>
              <a:t>seroprevalence</a:t>
            </a:r>
            <a:r>
              <a:rPr lang="en-US" sz="2400" b="1" i="1" dirty="0">
                <a:cs typeface="Times New Roman" pitchFamily="18" charset="0"/>
              </a:rPr>
              <a:t> of 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>
                <a:cs typeface="Times New Roman" pitchFamily="18" charset="0"/>
              </a:rPr>
              <a:t>(</a:t>
            </a:r>
            <a:r>
              <a:rPr lang="en-US" sz="2400" b="1" i="1" dirty="0" err="1">
                <a:cs typeface="Times New Roman" pitchFamily="18" charset="0"/>
              </a:rPr>
              <a:t>HBsAg</a:t>
            </a:r>
            <a:r>
              <a:rPr lang="en-US" sz="2400" b="1" i="1" dirty="0">
                <a:cs typeface="Times New Roman" pitchFamily="18" charset="0"/>
              </a:rPr>
              <a:t>)to &lt;1% 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>
                <a:cs typeface="Times New Roman" pitchFamily="18" charset="0"/>
              </a:rPr>
              <a:t>among  under five. 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b="1" i="1" dirty="0">
              <a:cs typeface="Times New Roman" pitchFamily="18" charset="0"/>
            </a:endParaRPr>
          </a:p>
        </p:txBody>
      </p:sp>
      <p:pic>
        <p:nvPicPr>
          <p:cNvPr id="239621" name="Picture 5" descr="virus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25413"/>
            <a:ext cx="6300787" cy="673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3059113" y="6165850"/>
            <a:ext cx="844550" cy="4572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CC00"/>
                </a:solidFill>
                <a:cs typeface="Times New Roman" pitchFamily="18" charset="0"/>
              </a:rPr>
              <a:t>HBV</a:t>
            </a:r>
          </a:p>
        </p:txBody>
      </p:sp>
    </p:spTree>
    <p:extLst>
      <p:ext uri="{BB962C8B-B14F-4D97-AF65-F5344CB8AC3E}">
        <p14:creationId xmlns:p14="http://schemas.microsoft.com/office/powerpoint/2010/main" val="9442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7" name="Picture 5" descr="diphthe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412432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0" y="0"/>
            <a:ext cx="75088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6. </a:t>
            </a:r>
            <a:r>
              <a:rPr lang="en-US" sz="2800" b="1" i="1">
                <a:solidFill>
                  <a:schemeClr val="tx2"/>
                </a:solidFill>
                <a:cs typeface="Times New Roman" pitchFamily="18" charset="0"/>
              </a:rPr>
              <a:t>To maintain zero level of diphtheria</a:t>
            </a: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. </a:t>
            </a:r>
          </a:p>
          <a:p>
            <a:pPr rtl="0" eaLnBrk="1" hangingPunct="1">
              <a:buFontTx/>
              <a:buChar char="•"/>
            </a:pPr>
            <a:endParaRPr lang="en-US" sz="2800" b="1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243720" name="Picture 8" descr="diphther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90713"/>
            <a:ext cx="3976688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80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519113" y="785813"/>
            <a:ext cx="794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buFontTx/>
              <a:buChar char="•"/>
            </a:pPr>
            <a:endParaRPr lang="en-GB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7.Prevention of severe forms of TB ( TB meningitis &amp;</a:t>
            </a:r>
            <a:r>
              <a:rPr lang="en-US" sz="2800" b="1" i="1" dirty="0" err="1" smtClean="0">
                <a:solidFill>
                  <a:schemeClr val="tx2"/>
                </a:solidFill>
                <a:cs typeface="Times New Roman" pitchFamily="18" charset="0"/>
              </a:rPr>
              <a:t>miliary</a:t>
            </a:r>
            <a:r>
              <a:rPr lang="en-US" sz="28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TB). </a:t>
            </a:r>
          </a:p>
          <a:p>
            <a:pPr rtl="0" eaLnBrk="1" hangingPunct="1">
              <a:buFontTx/>
              <a:buChar char="•"/>
            </a:pPr>
            <a:endParaRPr lang="en-US" sz="28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 rtl="0" eaLnBrk="1" hangingPunct="1">
              <a:buFontTx/>
              <a:buChar char="•"/>
            </a:pPr>
            <a:endParaRPr lang="en-US" sz="2800" b="1" i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248838" name="Picture 6" descr="babo_tb_180x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4787900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323850" y="5876925"/>
            <a:ext cx="4427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cs typeface="Times New Roman" pitchFamily="18" charset="0"/>
              </a:rPr>
              <a:t>12 year old girl with TB meningitis</a:t>
            </a:r>
            <a:br>
              <a:rPr lang="en-US" sz="200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000">
                <a:solidFill>
                  <a:schemeClr val="tx2"/>
                </a:solidFill>
                <a:cs typeface="Times New Roman" pitchFamily="18" charset="0"/>
              </a:rPr>
              <a:t>  </a:t>
            </a:r>
          </a:p>
        </p:txBody>
      </p:sp>
      <p:pic>
        <p:nvPicPr>
          <p:cNvPr id="248840" name="Picture 8" descr="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836613"/>
            <a:ext cx="4314825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24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633</Words>
  <Application>Microsoft Office PowerPoint</Application>
  <PresentationFormat>On-screen Show (4:3)</PresentationFormat>
  <Paragraphs>288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Expended Program of immunization(EPI)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9.Reduce the incidence of Bacterial Meningitis due to haemophelus influenza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Program of immunization(EPI)</dc:title>
  <dc:creator>hp</dc:creator>
  <cp:lastModifiedBy>Rashid</cp:lastModifiedBy>
  <cp:revision>26</cp:revision>
  <dcterms:created xsi:type="dcterms:W3CDTF">2014-04-02T03:47:26Z</dcterms:created>
  <dcterms:modified xsi:type="dcterms:W3CDTF">2020-05-07T05:09:43Z</dcterms:modified>
</cp:coreProperties>
</file>