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D7423CE-7DFD-4C17-AE57-097DDA63A63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273B2A-82C1-455F-BDFF-632D91E47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6777318" cy="1731982"/>
          </a:xfrm>
        </p:spPr>
        <p:txBody>
          <a:bodyPr/>
          <a:lstStyle/>
          <a:p>
            <a:r>
              <a:rPr lang="en-US" dirty="0"/>
              <a:t>INTELLECTUAL PROPERTY ORGANIZATION (I.P.O)</a:t>
            </a:r>
          </a:p>
        </p:txBody>
      </p:sp>
    </p:spTree>
    <p:extLst>
      <p:ext uri="{BB962C8B-B14F-4D97-AF65-F5344CB8AC3E}">
        <p14:creationId xmlns:p14="http://schemas.microsoft.com/office/powerpoint/2010/main" val="2433144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5" y="1295400"/>
            <a:ext cx="7745505" cy="3877815"/>
          </a:xfrm>
        </p:spPr>
        <p:txBody>
          <a:bodyPr>
            <a:normAutofit/>
          </a:bodyPr>
          <a:lstStyle/>
          <a:p>
            <a:r>
              <a:rPr lang="en-US" sz="3900" b="1" dirty="0"/>
              <a:t>COPYRIGHT OFFICE</a:t>
            </a:r>
            <a:r>
              <a:rPr lang="en-US" dirty="0"/>
              <a:t>	</a:t>
            </a:r>
          </a:p>
          <a:p>
            <a:r>
              <a:rPr lang="en-US" dirty="0"/>
              <a:t>To Grant Registration of various copyrighted works</a:t>
            </a:r>
          </a:p>
          <a:p>
            <a:r>
              <a:rPr lang="en-US" dirty="0"/>
              <a:t>Copyright Board hears the opposition before registration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1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Staff and Budget</a:t>
            </a:r>
            <a:endParaRPr lang="en-US" sz="5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51786" y="1935163"/>
            <a:ext cx="744042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0318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Patent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b="1" dirty="0"/>
              <a:t>Automation Project started in 2005 </a:t>
            </a:r>
            <a:r>
              <a:rPr lang="en-US" dirty="0"/>
              <a:t>Intellectual Property Organization of Pakistan(IPO-Pakistan)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World Intellectual Property Organization(WIPO)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Electronic Government Directorate(EGD)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50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sz="3900" b="1" dirty="0"/>
              <a:t>Latest Developments</a:t>
            </a:r>
            <a:r>
              <a:rPr lang="en-US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In-house Scanning of Approximately 2700 Design Cases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Issuance Of Colored Patent and Design Certificates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Entry of IPC into IPAS of Accepted Cases of 2007,2008and2009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Data entry of missing files into the system started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2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5287963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5100" b="1" dirty="0"/>
              <a:t>Trade Mark Registry [TMR]</a:t>
            </a:r>
          </a:p>
          <a:p>
            <a:pPr lvl="1">
              <a:buNone/>
            </a:pPr>
            <a:r>
              <a:rPr lang="en-US" sz="3800" b="1" dirty="0"/>
              <a:t>Automation started in 2004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/>
              <a:t>Digitization of available trade mark data &amp; creation of database of Figurative elements of Marks.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/>
              <a:t>Three Batches completed Basic IT Training from Pakistan Computer Bureau.</a:t>
            </a:r>
          </a:p>
        </p:txBody>
      </p:sp>
    </p:spTree>
    <p:extLst>
      <p:ext uri="{BB962C8B-B14F-4D97-AF65-F5344CB8AC3E}">
        <p14:creationId xmlns:p14="http://schemas.microsoft.com/office/powerpoint/2010/main" val="2088001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b="1" dirty="0"/>
              <a:t>Copyright Office</a:t>
            </a:r>
          </a:p>
          <a:p>
            <a:pPr lvl="1">
              <a:buNone/>
            </a:pPr>
            <a:r>
              <a:rPr lang="en-US" sz="3200" b="1" dirty="0"/>
              <a:t>AutomationstartedinMarch2008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Since March,2008 till on ward the Copyright Office is digitizing and scanning the </a:t>
            </a:r>
            <a:r>
              <a:rPr lang="en-US" dirty="0" err="1"/>
              <a:t>data,on</a:t>
            </a:r>
            <a:r>
              <a:rPr lang="en-US" dirty="0"/>
              <a:t> regular basis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94% of Copyright Data since its establishment in 1967 has been captured and completed.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92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IP at international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/>
              <a:t>World intellectual property organization(WIPO)</a:t>
            </a:r>
          </a:p>
          <a:p>
            <a:r>
              <a:rPr lang="en-US" sz="2800" dirty="0"/>
              <a:t>Paris </a:t>
            </a:r>
            <a:r>
              <a:rPr lang="en-US" sz="2800" dirty="0" err="1"/>
              <a:t>covention</a:t>
            </a:r>
            <a:r>
              <a:rPr lang="en-US" sz="2800" dirty="0"/>
              <a:t> for industrial property (</a:t>
            </a:r>
            <a:r>
              <a:rPr lang="en-US" sz="2800" dirty="0" err="1"/>
              <a:t>pakistan</a:t>
            </a:r>
            <a:r>
              <a:rPr lang="en-US" sz="2800" dirty="0"/>
              <a:t> member since 2004)</a:t>
            </a:r>
          </a:p>
          <a:p>
            <a:r>
              <a:rPr lang="en-US" sz="2800" dirty="0"/>
              <a:t>Madrid system for trademarks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World trade organization (WTO)</a:t>
            </a:r>
          </a:p>
          <a:p>
            <a:r>
              <a:rPr lang="en-US" sz="2800" dirty="0"/>
              <a:t>TRIPS agreement (</a:t>
            </a:r>
            <a:r>
              <a:rPr lang="en-US" sz="2800" dirty="0" err="1"/>
              <a:t>pakistan</a:t>
            </a:r>
            <a:r>
              <a:rPr lang="en-US" sz="2800" dirty="0"/>
              <a:t> member since 1995)</a:t>
            </a:r>
          </a:p>
        </p:txBody>
      </p:sp>
    </p:spTree>
    <p:extLst>
      <p:ext uri="{BB962C8B-B14F-4D97-AF65-F5344CB8AC3E}">
        <p14:creationId xmlns:p14="http://schemas.microsoft.com/office/powerpoint/2010/main" val="1829870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3094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55501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3954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Intellectual property refers to creations of mind like: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Inventions.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Literary.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Artistic works.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Symbols.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Names.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Images.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intellectual Property?</a:t>
            </a:r>
          </a:p>
        </p:txBody>
      </p:sp>
    </p:spTree>
    <p:extLst>
      <p:ext uri="{BB962C8B-B14F-4D97-AF65-F5344CB8AC3E}">
        <p14:creationId xmlns:p14="http://schemas.microsoft.com/office/powerpoint/2010/main" val="1529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Intellectual property in divided into two categories:</a:t>
            </a:r>
          </a:p>
          <a:p>
            <a:pPr marL="571500" indent="-571500">
              <a:buFont typeface="+mj-lt"/>
              <a:buAutoNum type="romanLcPeriod"/>
            </a:pPr>
            <a:r>
              <a:rPr lang="en-US" b="1" dirty="0"/>
              <a:t>Industrial property </a:t>
            </a:r>
            <a:r>
              <a:rPr lang="en-US" dirty="0"/>
              <a:t>(includes patents for inventions, trademarks, industrial design, and geographical indications).</a:t>
            </a:r>
          </a:p>
          <a:p>
            <a:pPr marL="571500" indent="-571500">
              <a:buFont typeface="+mj-lt"/>
              <a:buAutoNum type="romanLcPeriod"/>
            </a:pPr>
            <a:r>
              <a:rPr lang="en-US" b="1" dirty="0"/>
              <a:t>Copy right </a:t>
            </a:r>
            <a:r>
              <a:rPr lang="en-US" dirty="0"/>
              <a:t>(includes literary work such as novels, poems and plays, films, musical works, artistic works such as drawings, paintings, photographs and architectural designs).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54620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dirty="0"/>
              <a:t>Intellectual property rights are any other property rights they allow the creator , or owner ,of a patent ,trademark, or copyright to the benefit from his or her own work or investment.</a:t>
            </a:r>
          </a:p>
          <a:p>
            <a:r>
              <a:rPr lang="en-US" dirty="0"/>
              <a:t>It sets forth the right to benefit from the protection of moral and material interest resulting from authorship of any scientific ,literary ,or artistic production.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intellectual property rights?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4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Why promote and protect intellectual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progress and well-being of humanity rest on its capacity for new creation in the area of technology and culture.</a:t>
            </a:r>
          </a:p>
          <a:p>
            <a:r>
              <a:rPr lang="en-US" sz="2800" dirty="0"/>
              <a:t>The legal protection of these new creation encourages the expenditure of the additional resources which leads to further innovation.</a:t>
            </a:r>
          </a:p>
          <a:p>
            <a:r>
              <a:rPr lang="en-US" sz="2800" dirty="0"/>
              <a:t>The promotion and protection of intellectual property spurs economic growth ,creates new jobs and industries, and enhances the quality and enjoyment of life.</a:t>
            </a:r>
          </a:p>
        </p:txBody>
      </p:sp>
    </p:spTree>
    <p:extLst>
      <p:ext uri="{BB962C8B-B14F-4D97-AF65-F5344CB8AC3E}">
        <p14:creationId xmlns:p14="http://schemas.microsoft.com/office/powerpoint/2010/main" val="125624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sz="2800" dirty="0"/>
              <a:t>Established in April, 2005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Under the Control of Cabinet Division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Integrated IP Management After April 2005</a:t>
            </a:r>
          </a:p>
          <a:p>
            <a:r>
              <a:rPr lang="en-US" sz="2800" dirty="0"/>
              <a:t>Trade Marks Registry, Karachi</a:t>
            </a:r>
          </a:p>
          <a:p>
            <a:r>
              <a:rPr lang="en-US" sz="2800" dirty="0"/>
              <a:t>The Patent Office, Karachi</a:t>
            </a:r>
          </a:p>
          <a:p>
            <a:r>
              <a:rPr lang="en-US" sz="2800" dirty="0"/>
              <a:t>Copyright Office, Karachi</a:t>
            </a:r>
          </a:p>
          <a:p>
            <a:r>
              <a:rPr lang="en-US" sz="2800" dirty="0"/>
              <a:t>Regional Office, Lahore </a:t>
            </a:r>
          </a:p>
          <a:p>
            <a:r>
              <a:rPr lang="en-US" sz="2800" dirty="0"/>
              <a:t>Regional Office, Islamabad </a:t>
            </a:r>
          </a:p>
          <a:p>
            <a:pPr>
              <a:buFont typeface="Wingdings" pitchFamily="2" charset="2"/>
              <a:buChar char="q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IPO-Pakistan Overview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9000" dirty="0"/>
          </a:p>
          <a:p>
            <a:pPr>
              <a:buFont typeface="Wingdings" pitchFamily="2" charset="2"/>
              <a:buChar char="Ø"/>
            </a:pPr>
            <a:r>
              <a:rPr lang="en-US" sz="9000" b="1" dirty="0"/>
              <a:t>Vision</a:t>
            </a:r>
          </a:p>
          <a:p>
            <a:r>
              <a:rPr lang="en-US" sz="8600" dirty="0"/>
              <a:t>To put Pakistan on the IP map of the world as a compliant and responsible country by promoting and protecting intellectual property rights.</a:t>
            </a:r>
          </a:p>
          <a:p>
            <a:endParaRPr lang="en-US" sz="9000" dirty="0"/>
          </a:p>
          <a:p>
            <a:pPr>
              <a:buFont typeface="Wingdings" pitchFamily="2" charset="2"/>
              <a:buChar char="Ø"/>
            </a:pPr>
            <a:r>
              <a:rPr lang="en-US" sz="9000" b="1" dirty="0"/>
              <a:t>Mission</a:t>
            </a:r>
          </a:p>
          <a:p>
            <a:r>
              <a:rPr lang="en-US" sz="8600" dirty="0"/>
              <a:t>Integrating and upgrading IP infrastructure for improved service delivery, increased public awareness and enhanced enforcement coordination for achieving the goal of being an IP based nation. </a:t>
            </a:r>
          </a:p>
        </p:txBody>
      </p:sp>
    </p:spTree>
    <p:extLst>
      <p:ext uri="{BB962C8B-B14F-4D97-AF65-F5344CB8AC3E}">
        <p14:creationId xmlns:p14="http://schemas.microsoft.com/office/powerpoint/2010/main" val="422183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IPO-Pakistan Overview 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05822" y="1935163"/>
            <a:ext cx="733235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8533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5300" b="1" dirty="0"/>
              <a:t>IP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900" b="1" dirty="0"/>
              <a:t>THE PATENT OFFICE</a:t>
            </a:r>
            <a:r>
              <a:rPr lang="en-US" dirty="0"/>
              <a:t>	</a:t>
            </a:r>
          </a:p>
          <a:p>
            <a:r>
              <a:rPr lang="en-US" dirty="0"/>
              <a:t>Grant of Patents.</a:t>
            </a:r>
          </a:p>
          <a:p>
            <a:r>
              <a:rPr lang="en-US" dirty="0"/>
              <a:t>Registration of Industrial Design.</a:t>
            </a:r>
          </a:p>
          <a:p>
            <a:r>
              <a:rPr lang="en-US" dirty="0"/>
              <a:t>Registry Works like a Civil Court, Controller Hears cases relating to Registration, Post Registration, Opposition and Rectification matters.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2294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134</TotalTime>
  <Words>580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Book Antiqua</vt:lpstr>
      <vt:lpstr>Wingdings</vt:lpstr>
      <vt:lpstr>Hardcover</vt:lpstr>
      <vt:lpstr>INTELLECTUAL PROPERTY ORGANIZATION (I.P.O)</vt:lpstr>
      <vt:lpstr>What is intellectual Property?</vt:lpstr>
      <vt:lpstr>CONT…</vt:lpstr>
      <vt:lpstr>What are intellectual property rights?</vt:lpstr>
      <vt:lpstr>Why promote and protect intellectual property</vt:lpstr>
      <vt:lpstr>Introduction </vt:lpstr>
      <vt:lpstr>IPO-Pakistan Overview </vt:lpstr>
      <vt:lpstr>IPO-Pakistan Overview </vt:lpstr>
      <vt:lpstr> IP Functions</vt:lpstr>
      <vt:lpstr>PowerPoint Presentation</vt:lpstr>
      <vt:lpstr>Staff and Budget</vt:lpstr>
      <vt:lpstr>The Patent Office</vt:lpstr>
      <vt:lpstr>PowerPoint Presentation</vt:lpstr>
      <vt:lpstr>PowerPoint Presentation</vt:lpstr>
      <vt:lpstr>PowerPoint Presentation</vt:lpstr>
      <vt:lpstr>IP at international level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I.P.O</dc:title>
  <dc:creator>Zargham Sherazi</dc:creator>
  <cp:lastModifiedBy>ikramulhaq 228</cp:lastModifiedBy>
  <cp:revision>19</cp:revision>
  <dcterms:created xsi:type="dcterms:W3CDTF">2020-02-08T13:50:57Z</dcterms:created>
  <dcterms:modified xsi:type="dcterms:W3CDTF">2020-05-03T10:37:13Z</dcterms:modified>
</cp:coreProperties>
</file>