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63037" y="461899"/>
            <a:ext cx="321792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0000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63037" y="461899"/>
            <a:ext cx="321792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0000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0540" y="1607261"/>
            <a:ext cx="8122919" cy="2389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4944" y="2481452"/>
            <a:ext cx="62122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45" dirty="0"/>
              <a:t>APPROACH </a:t>
            </a:r>
            <a:r>
              <a:rPr spc="-600" dirty="0"/>
              <a:t>TO</a:t>
            </a:r>
            <a:r>
              <a:rPr spc="-315" dirty="0"/>
              <a:t> </a:t>
            </a:r>
            <a:r>
              <a:rPr spc="-484" dirty="0"/>
              <a:t>HEMATURIA</a:t>
            </a:r>
          </a:p>
        </p:txBody>
      </p:sp>
      <p:sp>
        <p:nvSpPr>
          <p:cNvPr id="5" name="object 5"/>
          <p:cNvSpPr/>
          <p:nvPr/>
        </p:nvSpPr>
        <p:spPr>
          <a:xfrm>
            <a:off x="5291328" y="28955"/>
            <a:ext cx="3025139" cy="2592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4210" y="332993"/>
            <a:ext cx="2809240" cy="1009015"/>
          </a:xfrm>
          <a:prstGeom prst="rect">
            <a:avLst/>
          </a:prstGeom>
          <a:solidFill>
            <a:srgbClr val="C0504D"/>
          </a:solidFill>
          <a:ln w="25907">
            <a:solidFill>
              <a:srgbClr val="385D89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350">
              <a:latin typeface="DejaVu Serif"/>
              <a:cs typeface="DejaVu Serif"/>
            </a:endParaRPr>
          </a:p>
          <a:p>
            <a:pPr marL="837565">
              <a:lnSpc>
                <a:spcPct val="100000"/>
              </a:lnSpc>
            </a:pPr>
            <a:r>
              <a:rPr sz="1800" spc="-204" dirty="0">
                <a:solidFill>
                  <a:srgbClr val="FFFFFF"/>
                </a:solidFill>
              </a:rPr>
              <a:t>HEMATURIA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2292032" y="1341882"/>
            <a:ext cx="4634865" cy="1898650"/>
            <a:chOff x="2292032" y="1341882"/>
            <a:chExt cx="4634865" cy="1898650"/>
          </a:xfrm>
        </p:grpSpPr>
        <p:sp>
          <p:nvSpPr>
            <p:cNvPr id="4" name="object 4"/>
            <p:cNvSpPr/>
            <p:nvPr/>
          </p:nvSpPr>
          <p:spPr>
            <a:xfrm>
              <a:off x="4537436" y="1341882"/>
              <a:ext cx="144145" cy="576580"/>
            </a:xfrm>
            <a:custGeom>
              <a:avLst/>
              <a:gdLst/>
              <a:ahLst/>
              <a:cxnLst/>
              <a:rect l="l" t="t" r="r" b="b"/>
              <a:pathLst>
                <a:path w="144145" h="576580">
                  <a:moveTo>
                    <a:pt x="13896" y="432540"/>
                  </a:moveTo>
                  <a:lnTo>
                    <a:pt x="7893" y="434593"/>
                  </a:lnTo>
                  <a:lnTo>
                    <a:pt x="3087" y="438810"/>
                  </a:lnTo>
                  <a:lnTo>
                    <a:pt x="400" y="444325"/>
                  </a:lnTo>
                  <a:lnTo>
                    <a:pt x="0" y="450435"/>
                  </a:lnTo>
                  <a:lnTo>
                    <a:pt x="2051" y="456438"/>
                  </a:lnTo>
                  <a:lnTo>
                    <a:pt x="71901" y="576198"/>
                  </a:lnTo>
                  <a:lnTo>
                    <a:pt x="90493" y="544321"/>
                  </a:lnTo>
                  <a:lnTo>
                    <a:pt x="55899" y="544321"/>
                  </a:lnTo>
                  <a:lnTo>
                    <a:pt x="55899" y="485158"/>
                  </a:lnTo>
                  <a:lnTo>
                    <a:pt x="29737" y="440308"/>
                  </a:lnTo>
                  <a:lnTo>
                    <a:pt x="25521" y="435576"/>
                  </a:lnTo>
                  <a:lnTo>
                    <a:pt x="20006" y="432927"/>
                  </a:lnTo>
                  <a:lnTo>
                    <a:pt x="13896" y="432540"/>
                  </a:lnTo>
                  <a:close/>
                </a:path>
                <a:path w="144145" h="576580">
                  <a:moveTo>
                    <a:pt x="55899" y="485158"/>
                  </a:moveTo>
                  <a:lnTo>
                    <a:pt x="55899" y="544321"/>
                  </a:lnTo>
                  <a:lnTo>
                    <a:pt x="87903" y="544321"/>
                  </a:lnTo>
                  <a:lnTo>
                    <a:pt x="87903" y="536320"/>
                  </a:lnTo>
                  <a:lnTo>
                    <a:pt x="58058" y="536320"/>
                  </a:lnTo>
                  <a:lnTo>
                    <a:pt x="71901" y="512590"/>
                  </a:lnTo>
                  <a:lnTo>
                    <a:pt x="55899" y="485158"/>
                  </a:lnTo>
                  <a:close/>
                </a:path>
                <a:path w="144145" h="576580">
                  <a:moveTo>
                    <a:pt x="129907" y="432540"/>
                  </a:moveTo>
                  <a:lnTo>
                    <a:pt x="123797" y="432927"/>
                  </a:lnTo>
                  <a:lnTo>
                    <a:pt x="118282" y="435576"/>
                  </a:lnTo>
                  <a:lnTo>
                    <a:pt x="114065" y="440308"/>
                  </a:lnTo>
                  <a:lnTo>
                    <a:pt x="87903" y="485158"/>
                  </a:lnTo>
                  <a:lnTo>
                    <a:pt x="87903" y="544321"/>
                  </a:lnTo>
                  <a:lnTo>
                    <a:pt x="90493" y="544321"/>
                  </a:lnTo>
                  <a:lnTo>
                    <a:pt x="141751" y="456438"/>
                  </a:lnTo>
                  <a:lnTo>
                    <a:pt x="143803" y="450435"/>
                  </a:lnTo>
                  <a:lnTo>
                    <a:pt x="143402" y="444325"/>
                  </a:lnTo>
                  <a:lnTo>
                    <a:pt x="140715" y="438810"/>
                  </a:lnTo>
                  <a:lnTo>
                    <a:pt x="135909" y="434593"/>
                  </a:lnTo>
                  <a:lnTo>
                    <a:pt x="129907" y="432540"/>
                  </a:lnTo>
                  <a:close/>
                </a:path>
                <a:path w="144145" h="576580">
                  <a:moveTo>
                    <a:pt x="71901" y="512590"/>
                  </a:moveTo>
                  <a:lnTo>
                    <a:pt x="58058" y="536320"/>
                  </a:lnTo>
                  <a:lnTo>
                    <a:pt x="85744" y="536320"/>
                  </a:lnTo>
                  <a:lnTo>
                    <a:pt x="71901" y="512590"/>
                  </a:lnTo>
                  <a:close/>
                </a:path>
                <a:path w="144145" h="576580">
                  <a:moveTo>
                    <a:pt x="87903" y="485158"/>
                  </a:moveTo>
                  <a:lnTo>
                    <a:pt x="71901" y="512590"/>
                  </a:lnTo>
                  <a:lnTo>
                    <a:pt x="85744" y="536320"/>
                  </a:lnTo>
                  <a:lnTo>
                    <a:pt x="87903" y="536320"/>
                  </a:lnTo>
                  <a:lnTo>
                    <a:pt x="87903" y="485158"/>
                  </a:lnTo>
                  <a:close/>
                </a:path>
                <a:path w="144145" h="576580">
                  <a:moveTo>
                    <a:pt x="87903" y="0"/>
                  </a:moveTo>
                  <a:lnTo>
                    <a:pt x="55899" y="0"/>
                  </a:lnTo>
                  <a:lnTo>
                    <a:pt x="55899" y="485158"/>
                  </a:lnTo>
                  <a:lnTo>
                    <a:pt x="71901" y="512590"/>
                  </a:lnTo>
                  <a:lnTo>
                    <a:pt x="87903" y="485158"/>
                  </a:lnTo>
                  <a:lnTo>
                    <a:pt x="87903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05050" y="1930146"/>
              <a:ext cx="4608830" cy="1297305"/>
            </a:xfrm>
            <a:custGeom>
              <a:avLst/>
              <a:gdLst/>
              <a:ahLst/>
              <a:cxnLst/>
              <a:rect l="l" t="t" r="r" b="b"/>
              <a:pathLst>
                <a:path w="4608830" h="1297305">
                  <a:moveTo>
                    <a:pt x="4392422" y="0"/>
                  </a:moveTo>
                  <a:lnTo>
                    <a:pt x="216154" y="0"/>
                  </a:lnTo>
                  <a:lnTo>
                    <a:pt x="166591" y="5708"/>
                  </a:lnTo>
                  <a:lnTo>
                    <a:pt x="121094" y="21969"/>
                  </a:lnTo>
                  <a:lnTo>
                    <a:pt x="80960" y="47486"/>
                  </a:lnTo>
                  <a:lnTo>
                    <a:pt x="47486" y="80960"/>
                  </a:lnTo>
                  <a:lnTo>
                    <a:pt x="21969" y="121094"/>
                  </a:lnTo>
                  <a:lnTo>
                    <a:pt x="5708" y="166591"/>
                  </a:lnTo>
                  <a:lnTo>
                    <a:pt x="0" y="216153"/>
                  </a:lnTo>
                  <a:lnTo>
                    <a:pt x="0" y="1080769"/>
                  </a:lnTo>
                  <a:lnTo>
                    <a:pt x="5708" y="1130332"/>
                  </a:lnTo>
                  <a:lnTo>
                    <a:pt x="21969" y="1175829"/>
                  </a:lnTo>
                  <a:lnTo>
                    <a:pt x="47486" y="1215963"/>
                  </a:lnTo>
                  <a:lnTo>
                    <a:pt x="80960" y="1249437"/>
                  </a:lnTo>
                  <a:lnTo>
                    <a:pt x="121094" y="1274954"/>
                  </a:lnTo>
                  <a:lnTo>
                    <a:pt x="166591" y="1291215"/>
                  </a:lnTo>
                  <a:lnTo>
                    <a:pt x="216154" y="1296924"/>
                  </a:lnTo>
                  <a:lnTo>
                    <a:pt x="4392422" y="1296924"/>
                  </a:lnTo>
                  <a:lnTo>
                    <a:pt x="4441984" y="1291215"/>
                  </a:lnTo>
                  <a:lnTo>
                    <a:pt x="4487481" y="1274954"/>
                  </a:lnTo>
                  <a:lnTo>
                    <a:pt x="4527615" y="1249437"/>
                  </a:lnTo>
                  <a:lnTo>
                    <a:pt x="4561089" y="1215963"/>
                  </a:lnTo>
                  <a:lnTo>
                    <a:pt x="4586606" y="1175829"/>
                  </a:lnTo>
                  <a:lnTo>
                    <a:pt x="4602867" y="1130332"/>
                  </a:lnTo>
                  <a:lnTo>
                    <a:pt x="4608576" y="1080769"/>
                  </a:lnTo>
                  <a:lnTo>
                    <a:pt x="4608576" y="216153"/>
                  </a:lnTo>
                  <a:lnTo>
                    <a:pt x="4602867" y="166591"/>
                  </a:lnTo>
                  <a:lnTo>
                    <a:pt x="4586606" y="121094"/>
                  </a:lnTo>
                  <a:lnTo>
                    <a:pt x="4561089" y="80960"/>
                  </a:lnTo>
                  <a:lnTo>
                    <a:pt x="4527615" y="47486"/>
                  </a:lnTo>
                  <a:lnTo>
                    <a:pt x="4487481" y="21969"/>
                  </a:lnTo>
                  <a:lnTo>
                    <a:pt x="4441984" y="5708"/>
                  </a:lnTo>
                  <a:lnTo>
                    <a:pt x="439242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05050" y="1930146"/>
              <a:ext cx="4608830" cy="1297305"/>
            </a:xfrm>
            <a:custGeom>
              <a:avLst/>
              <a:gdLst/>
              <a:ahLst/>
              <a:cxnLst/>
              <a:rect l="l" t="t" r="r" b="b"/>
              <a:pathLst>
                <a:path w="4608830" h="1297305">
                  <a:moveTo>
                    <a:pt x="0" y="216153"/>
                  </a:moveTo>
                  <a:lnTo>
                    <a:pt x="5708" y="166591"/>
                  </a:lnTo>
                  <a:lnTo>
                    <a:pt x="21969" y="121094"/>
                  </a:lnTo>
                  <a:lnTo>
                    <a:pt x="47486" y="80960"/>
                  </a:lnTo>
                  <a:lnTo>
                    <a:pt x="80960" y="47486"/>
                  </a:lnTo>
                  <a:lnTo>
                    <a:pt x="121094" y="21969"/>
                  </a:lnTo>
                  <a:lnTo>
                    <a:pt x="166591" y="5708"/>
                  </a:lnTo>
                  <a:lnTo>
                    <a:pt x="216154" y="0"/>
                  </a:lnTo>
                  <a:lnTo>
                    <a:pt x="4392422" y="0"/>
                  </a:lnTo>
                  <a:lnTo>
                    <a:pt x="4441984" y="5708"/>
                  </a:lnTo>
                  <a:lnTo>
                    <a:pt x="4487481" y="21969"/>
                  </a:lnTo>
                  <a:lnTo>
                    <a:pt x="4527615" y="47486"/>
                  </a:lnTo>
                  <a:lnTo>
                    <a:pt x="4561089" y="80960"/>
                  </a:lnTo>
                  <a:lnTo>
                    <a:pt x="4586606" y="121094"/>
                  </a:lnTo>
                  <a:lnTo>
                    <a:pt x="4602867" y="166591"/>
                  </a:lnTo>
                  <a:lnTo>
                    <a:pt x="4608576" y="216153"/>
                  </a:lnTo>
                  <a:lnTo>
                    <a:pt x="4608576" y="1080769"/>
                  </a:lnTo>
                  <a:lnTo>
                    <a:pt x="4602867" y="1130332"/>
                  </a:lnTo>
                  <a:lnTo>
                    <a:pt x="4586606" y="1175829"/>
                  </a:lnTo>
                  <a:lnTo>
                    <a:pt x="4561089" y="1215963"/>
                  </a:lnTo>
                  <a:lnTo>
                    <a:pt x="4527615" y="1249437"/>
                  </a:lnTo>
                  <a:lnTo>
                    <a:pt x="4487481" y="1274954"/>
                  </a:lnTo>
                  <a:lnTo>
                    <a:pt x="4441984" y="1291215"/>
                  </a:lnTo>
                  <a:lnTo>
                    <a:pt x="4392422" y="1296924"/>
                  </a:lnTo>
                  <a:lnTo>
                    <a:pt x="216154" y="1296924"/>
                  </a:lnTo>
                  <a:lnTo>
                    <a:pt x="166591" y="1291215"/>
                  </a:lnTo>
                  <a:lnTo>
                    <a:pt x="121094" y="1274954"/>
                  </a:lnTo>
                  <a:lnTo>
                    <a:pt x="80960" y="1249437"/>
                  </a:lnTo>
                  <a:lnTo>
                    <a:pt x="47486" y="1215963"/>
                  </a:lnTo>
                  <a:lnTo>
                    <a:pt x="21969" y="1175829"/>
                  </a:lnTo>
                  <a:lnTo>
                    <a:pt x="5708" y="1130332"/>
                  </a:lnTo>
                  <a:lnTo>
                    <a:pt x="0" y="1080769"/>
                  </a:lnTo>
                  <a:lnTo>
                    <a:pt x="0" y="216153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059048" y="2275713"/>
            <a:ext cx="30975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204" dirty="0">
                <a:solidFill>
                  <a:srgbClr val="FFFFFF"/>
                </a:solidFill>
                <a:latin typeface="DejaVu Sans"/>
                <a:cs typeface="DejaVu Sans"/>
              </a:rPr>
              <a:t>PROTEINURIA </a:t>
            </a:r>
            <a:r>
              <a:rPr sz="1800" spc="-235" dirty="0">
                <a:solidFill>
                  <a:srgbClr val="FFFFFF"/>
                </a:solidFill>
                <a:latin typeface="DejaVu Sans"/>
                <a:cs typeface="DejaVu Sans"/>
              </a:rPr>
              <a:t>(&gt;500/24</a:t>
            </a:r>
            <a:r>
              <a:rPr sz="1800" spc="-15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800" spc="-235" dirty="0">
                <a:solidFill>
                  <a:srgbClr val="FFFFFF"/>
                </a:solidFill>
                <a:latin typeface="DejaVu Sans"/>
                <a:cs typeface="DejaVu Sans"/>
              </a:rPr>
              <a:t>HRS),</a:t>
            </a:r>
            <a:endParaRPr sz="1800">
              <a:latin typeface="DejaVu Sans"/>
              <a:cs typeface="DejaVu Sans"/>
            </a:endParaRPr>
          </a:p>
          <a:p>
            <a:pPr algn="ctr">
              <a:lnSpc>
                <a:spcPct val="100000"/>
              </a:lnSpc>
            </a:pPr>
            <a:r>
              <a:rPr sz="1800" spc="-220" dirty="0">
                <a:solidFill>
                  <a:srgbClr val="FFFFFF"/>
                </a:solidFill>
                <a:latin typeface="DejaVu Sans"/>
                <a:cs typeface="DejaVu Sans"/>
              </a:rPr>
              <a:t>DYSMORPHIC </a:t>
            </a:r>
            <a:r>
              <a:rPr sz="1800" spc="-270" dirty="0">
                <a:solidFill>
                  <a:srgbClr val="FFFFFF"/>
                </a:solidFill>
                <a:latin typeface="DejaVu Sans"/>
                <a:cs typeface="DejaVu Sans"/>
              </a:rPr>
              <a:t>RBCs </a:t>
            </a:r>
            <a:r>
              <a:rPr sz="1800" spc="-135" dirty="0">
                <a:solidFill>
                  <a:srgbClr val="FFFFFF"/>
                </a:solidFill>
                <a:latin typeface="DejaVu Sans"/>
                <a:cs typeface="DejaVu Sans"/>
              </a:rPr>
              <a:t>or </a:t>
            </a:r>
            <a:r>
              <a:rPr sz="1800" spc="-280" dirty="0">
                <a:solidFill>
                  <a:srgbClr val="FFFFFF"/>
                </a:solidFill>
                <a:latin typeface="DejaVu Sans"/>
                <a:cs typeface="DejaVu Sans"/>
              </a:rPr>
              <a:t>RBC</a:t>
            </a:r>
            <a:r>
              <a:rPr sz="1800" spc="-7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800" spc="-275" dirty="0">
                <a:solidFill>
                  <a:srgbClr val="FFFFFF"/>
                </a:solidFill>
                <a:latin typeface="DejaVu Sans"/>
                <a:cs typeface="DejaVu Sans"/>
              </a:rPr>
              <a:t>CASTS</a:t>
            </a:r>
            <a:endParaRPr sz="1800">
              <a:latin typeface="DejaVu Sans"/>
              <a:cs typeface="DejaVu San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89312" y="3227070"/>
            <a:ext cx="2439035" cy="3239770"/>
            <a:chOff x="3389312" y="3227070"/>
            <a:chExt cx="2439035" cy="3239770"/>
          </a:xfrm>
        </p:grpSpPr>
        <p:sp>
          <p:nvSpPr>
            <p:cNvPr id="9" name="object 9"/>
            <p:cNvSpPr/>
            <p:nvPr/>
          </p:nvSpPr>
          <p:spPr>
            <a:xfrm>
              <a:off x="4530605" y="3227070"/>
              <a:ext cx="157480" cy="708025"/>
            </a:xfrm>
            <a:custGeom>
              <a:avLst/>
              <a:gdLst/>
              <a:ahLst/>
              <a:cxnLst/>
              <a:rect l="l" t="t" r="r" b="b"/>
              <a:pathLst>
                <a:path w="157479" h="708025">
                  <a:moveTo>
                    <a:pt x="15109" y="550171"/>
                  </a:moveTo>
                  <a:lnTo>
                    <a:pt x="8501" y="552449"/>
                  </a:lnTo>
                  <a:lnTo>
                    <a:pt x="3349" y="557055"/>
                  </a:lnTo>
                  <a:lnTo>
                    <a:pt x="436" y="563102"/>
                  </a:lnTo>
                  <a:lnTo>
                    <a:pt x="0" y="569791"/>
                  </a:lnTo>
                  <a:lnTo>
                    <a:pt x="2278" y="576325"/>
                  </a:lnTo>
                  <a:lnTo>
                    <a:pt x="78732" y="707516"/>
                  </a:lnTo>
                  <a:lnTo>
                    <a:pt x="99011" y="672718"/>
                  </a:lnTo>
                  <a:lnTo>
                    <a:pt x="61206" y="672718"/>
                  </a:lnTo>
                  <a:lnTo>
                    <a:pt x="61206" y="607876"/>
                  </a:lnTo>
                  <a:lnTo>
                    <a:pt x="32504" y="558672"/>
                  </a:lnTo>
                  <a:lnTo>
                    <a:pt x="27896" y="553521"/>
                  </a:lnTo>
                  <a:lnTo>
                    <a:pt x="21836" y="550608"/>
                  </a:lnTo>
                  <a:lnTo>
                    <a:pt x="15109" y="550171"/>
                  </a:lnTo>
                  <a:close/>
                </a:path>
                <a:path w="157479" h="708025">
                  <a:moveTo>
                    <a:pt x="61206" y="607876"/>
                  </a:moveTo>
                  <a:lnTo>
                    <a:pt x="61206" y="672718"/>
                  </a:lnTo>
                  <a:lnTo>
                    <a:pt x="96258" y="672718"/>
                  </a:lnTo>
                  <a:lnTo>
                    <a:pt x="96258" y="663828"/>
                  </a:lnTo>
                  <a:lnTo>
                    <a:pt x="63619" y="663828"/>
                  </a:lnTo>
                  <a:lnTo>
                    <a:pt x="78732" y="637920"/>
                  </a:lnTo>
                  <a:lnTo>
                    <a:pt x="61206" y="607876"/>
                  </a:lnTo>
                  <a:close/>
                </a:path>
                <a:path w="157479" h="708025">
                  <a:moveTo>
                    <a:pt x="142355" y="550171"/>
                  </a:moveTo>
                  <a:lnTo>
                    <a:pt x="135628" y="550608"/>
                  </a:lnTo>
                  <a:lnTo>
                    <a:pt x="129567" y="553521"/>
                  </a:lnTo>
                  <a:lnTo>
                    <a:pt x="124960" y="558672"/>
                  </a:lnTo>
                  <a:lnTo>
                    <a:pt x="96258" y="607876"/>
                  </a:lnTo>
                  <a:lnTo>
                    <a:pt x="96258" y="672718"/>
                  </a:lnTo>
                  <a:lnTo>
                    <a:pt x="99011" y="672718"/>
                  </a:lnTo>
                  <a:lnTo>
                    <a:pt x="155186" y="576325"/>
                  </a:lnTo>
                  <a:lnTo>
                    <a:pt x="157464" y="569791"/>
                  </a:lnTo>
                  <a:lnTo>
                    <a:pt x="157027" y="563102"/>
                  </a:lnTo>
                  <a:lnTo>
                    <a:pt x="154114" y="557055"/>
                  </a:lnTo>
                  <a:lnTo>
                    <a:pt x="148963" y="552449"/>
                  </a:lnTo>
                  <a:lnTo>
                    <a:pt x="142355" y="550171"/>
                  </a:lnTo>
                  <a:close/>
                </a:path>
                <a:path w="157479" h="708025">
                  <a:moveTo>
                    <a:pt x="78732" y="637920"/>
                  </a:moveTo>
                  <a:lnTo>
                    <a:pt x="63619" y="663828"/>
                  </a:lnTo>
                  <a:lnTo>
                    <a:pt x="93845" y="663828"/>
                  </a:lnTo>
                  <a:lnTo>
                    <a:pt x="78732" y="637920"/>
                  </a:lnTo>
                  <a:close/>
                </a:path>
                <a:path w="157479" h="708025">
                  <a:moveTo>
                    <a:pt x="96258" y="607876"/>
                  </a:moveTo>
                  <a:lnTo>
                    <a:pt x="78732" y="637920"/>
                  </a:lnTo>
                  <a:lnTo>
                    <a:pt x="93845" y="663828"/>
                  </a:lnTo>
                  <a:lnTo>
                    <a:pt x="96258" y="663828"/>
                  </a:lnTo>
                  <a:lnTo>
                    <a:pt x="96258" y="607876"/>
                  </a:lnTo>
                  <a:close/>
                </a:path>
                <a:path w="157479" h="708025">
                  <a:moveTo>
                    <a:pt x="96258" y="0"/>
                  </a:moveTo>
                  <a:lnTo>
                    <a:pt x="61206" y="0"/>
                  </a:lnTo>
                  <a:lnTo>
                    <a:pt x="61206" y="607876"/>
                  </a:lnTo>
                  <a:lnTo>
                    <a:pt x="78732" y="637920"/>
                  </a:lnTo>
                  <a:lnTo>
                    <a:pt x="96258" y="607876"/>
                  </a:lnTo>
                  <a:lnTo>
                    <a:pt x="96258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02329" y="3934206"/>
              <a:ext cx="2413000" cy="2519680"/>
            </a:xfrm>
            <a:custGeom>
              <a:avLst/>
              <a:gdLst/>
              <a:ahLst/>
              <a:cxnLst/>
              <a:rect l="l" t="t" r="r" b="b"/>
              <a:pathLst>
                <a:path w="2413000" h="2519679">
                  <a:moveTo>
                    <a:pt x="2010410" y="0"/>
                  </a:moveTo>
                  <a:lnTo>
                    <a:pt x="402082" y="0"/>
                  </a:lnTo>
                  <a:lnTo>
                    <a:pt x="355179" y="2704"/>
                  </a:lnTo>
                  <a:lnTo>
                    <a:pt x="309869" y="10616"/>
                  </a:lnTo>
                  <a:lnTo>
                    <a:pt x="266452" y="23434"/>
                  </a:lnTo>
                  <a:lnTo>
                    <a:pt x="225230" y="40857"/>
                  </a:lnTo>
                  <a:lnTo>
                    <a:pt x="186504" y="62584"/>
                  </a:lnTo>
                  <a:lnTo>
                    <a:pt x="150575" y="88314"/>
                  </a:lnTo>
                  <a:lnTo>
                    <a:pt x="117744" y="117744"/>
                  </a:lnTo>
                  <a:lnTo>
                    <a:pt x="88314" y="150575"/>
                  </a:lnTo>
                  <a:lnTo>
                    <a:pt x="62584" y="186504"/>
                  </a:lnTo>
                  <a:lnTo>
                    <a:pt x="40857" y="225230"/>
                  </a:lnTo>
                  <a:lnTo>
                    <a:pt x="23434" y="266452"/>
                  </a:lnTo>
                  <a:lnTo>
                    <a:pt x="10616" y="309869"/>
                  </a:lnTo>
                  <a:lnTo>
                    <a:pt x="2704" y="355179"/>
                  </a:lnTo>
                  <a:lnTo>
                    <a:pt x="0" y="402082"/>
                  </a:lnTo>
                  <a:lnTo>
                    <a:pt x="0" y="2117077"/>
                  </a:lnTo>
                  <a:lnTo>
                    <a:pt x="2704" y="2163970"/>
                  </a:lnTo>
                  <a:lnTo>
                    <a:pt x="10616" y="2209274"/>
                  </a:lnTo>
                  <a:lnTo>
                    <a:pt x="23434" y="2252687"/>
                  </a:lnTo>
                  <a:lnTo>
                    <a:pt x="40857" y="2293908"/>
                  </a:lnTo>
                  <a:lnTo>
                    <a:pt x="62584" y="2332636"/>
                  </a:lnTo>
                  <a:lnTo>
                    <a:pt x="88314" y="2368567"/>
                  </a:lnTo>
                  <a:lnTo>
                    <a:pt x="117744" y="2401401"/>
                  </a:lnTo>
                  <a:lnTo>
                    <a:pt x="150575" y="2430836"/>
                  </a:lnTo>
                  <a:lnTo>
                    <a:pt x="186504" y="2456571"/>
                  </a:lnTo>
                  <a:lnTo>
                    <a:pt x="225230" y="2478302"/>
                  </a:lnTo>
                  <a:lnTo>
                    <a:pt x="266452" y="2495730"/>
                  </a:lnTo>
                  <a:lnTo>
                    <a:pt x="309869" y="2508552"/>
                  </a:lnTo>
                  <a:lnTo>
                    <a:pt x="355179" y="2516466"/>
                  </a:lnTo>
                  <a:lnTo>
                    <a:pt x="402082" y="2519172"/>
                  </a:lnTo>
                  <a:lnTo>
                    <a:pt x="2010410" y="2519172"/>
                  </a:lnTo>
                  <a:lnTo>
                    <a:pt x="2057312" y="2516466"/>
                  </a:lnTo>
                  <a:lnTo>
                    <a:pt x="2102622" y="2508552"/>
                  </a:lnTo>
                  <a:lnTo>
                    <a:pt x="2146039" y="2495730"/>
                  </a:lnTo>
                  <a:lnTo>
                    <a:pt x="2187261" y="2478302"/>
                  </a:lnTo>
                  <a:lnTo>
                    <a:pt x="2225987" y="2456571"/>
                  </a:lnTo>
                  <a:lnTo>
                    <a:pt x="2261916" y="2430836"/>
                  </a:lnTo>
                  <a:lnTo>
                    <a:pt x="2294747" y="2401401"/>
                  </a:lnTo>
                  <a:lnTo>
                    <a:pt x="2324177" y="2368567"/>
                  </a:lnTo>
                  <a:lnTo>
                    <a:pt x="2349907" y="2332636"/>
                  </a:lnTo>
                  <a:lnTo>
                    <a:pt x="2371634" y="2293908"/>
                  </a:lnTo>
                  <a:lnTo>
                    <a:pt x="2389057" y="2252687"/>
                  </a:lnTo>
                  <a:lnTo>
                    <a:pt x="2401875" y="2209274"/>
                  </a:lnTo>
                  <a:lnTo>
                    <a:pt x="2409787" y="2163970"/>
                  </a:lnTo>
                  <a:lnTo>
                    <a:pt x="2412492" y="2117077"/>
                  </a:lnTo>
                  <a:lnTo>
                    <a:pt x="2412492" y="402082"/>
                  </a:lnTo>
                  <a:lnTo>
                    <a:pt x="2409787" y="355179"/>
                  </a:lnTo>
                  <a:lnTo>
                    <a:pt x="2401875" y="309869"/>
                  </a:lnTo>
                  <a:lnTo>
                    <a:pt x="2389057" y="266452"/>
                  </a:lnTo>
                  <a:lnTo>
                    <a:pt x="2371634" y="225230"/>
                  </a:lnTo>
                  <a:lnTo>
                    <a:pt x="2349907" y="186504"/>
                  </a:lnTo>
                  <a:lnTo>
                    <a:pt x="2324177" y="150575"/>
                  </a:lnTo>
                  <a:lnTo>
                    <a:pt x="2294747" y="117744"/>
                  </a:lnTo>
                  <a:lnTo>
                    <a:pt x="2261916" y="88314"/>
                  </a:lnTo>
                  <a:lnTo>
                    <a:pt x="2225987" y="62584"/>
                  </a:lnTo>
                  <a:lnTo>
                    <a:pt x="2187261" y="40857"/>
                  </a:lnTo>
                  <a:lnTo>
                    <a:pt x="2146039" y="23434"/>
                  </a:lnTo>
                  <a:lnTo>
                    <a:pt x="2102622" y="10616"/>
                  </a:lnTo>
                  <a:lnTo>
                    <a:pt x="2057312" y="2704"/>
                  </a:lnTo>
                  <a:lnTo>
                    <a:pt x="2010410" y="0"/>
                  </a:lnTo>
                  <a:close/>
                </a:path>
              </a:pathLst>
            </a:custGeom>
            <a:solidFill>
              <a:srgbClr val="FBD4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02329" y="3934206"/>
              <a:ext cx="2413000" cy="2519680"/>
            </a:xfrm>
            <a:custGeom>
              <a:avLst/>
              <a:gdLst/>
              <a:ahLst/>
              <a:cxnLst/>
              <a:rect l="l" t="t" r="r" b="b"/>
              <a:pathLst>
                <a:path w="2413000" h="2519679">
                  <a:moveTo>
                    <a:pt x="0" y="402082"/>
                  </a:moveTo>
                  <a:lnTo>
                    <a:pt x="2704" y="355179"/>
                  </a:lnTo>
                  <a:lnTo>
                    <a:pt x="10616" y="309869"/>
                  </a:lnTo>
                  <a:lnTo>
                    <a:pt x="23434" y="266452"/>
                  </a:lnTo>
                  <a:lnTo>
                    <a:pt x="40857" y="225230"/>
                  </a:lnTo>
                  <a:lnTo>
                    <a:pt x="62584" y="186504"/>
                  </a:lnTo>
                  <a:lnTo>
                    <a:pt x="88314" y="150575"/>
                  </a:lnTo>
                  <a:lnTo>
                    <a:pt x="117744" y="117744"/>
                  </a:lnTo>
                  <a:lnTo>
                    <a:pt x="150575" y="88314"/>
                  </a:lnTo>
                  <a:lnTo>
                    <a:pt x="186504" y="62584"/>
                  </a:lnTo>
                  <a:lnTo>
                    <a:pt x="225230" y="40857"/>
                  </a:lnTo>
                  <a:lnTo>
                    <a:pt x="266452" y="23434"/>
                  </a:lnTo>
                  <a:lnTo>
                    <a:pt x="309869" y="10616"/>
                  </a:lnTo>
                  <a:lnTo>
                    <a:pt x="355179" y="2704"/>
                  </a:lnTo>
                  <a:lnTo>
                    <a:pt x="402082" y="0"/>
                  </a:lnTo>
                  <a:lnTo>
                    <a:pt x="2010410" y="0"/>
                  </a:lnTo>
                  <a:lnTo>
                    <a:pt x="2057312" y="2704"/>
                  </a:lnTo>
                  <a:lnTo>
                    <a:pt x="2102622" y="10616"/>
                  </a:lnTo>
                  <a:lnTo>
                    <a:pt x="2146039" y="23434"/>
                  </a:lnTo>
                  <a:lnTo>
                    <a:pt x="2187261" y="40857"/>
                  </a:lnTo>
                  <a:lnTo>
                    <a:pt x="2225987" y="62584"/>
                  </a:lnTo>
                  <a:lnTo>
                    <a:pt x="2261916" y="88314"/>
                  </a:lnTo>
                  <a:lnTo>
                    <a:pt x="2294747" y="117744"/>
                  </a:lnTo>
                  <a:lnTo>
                    <a:pt x="2324177" y="150575"/>
                  </a:lnTo>
                  <a:lnTo>
                    <a:pt x="2349907" y="186504"/>
                  </a:lnTo>
                  <a:lnTo>
                    <a:pt x="2371634" y="225230"/>
                  </a:lnTo>
                  <a:lnTo>
                    <a:pt x="2389057" y="266452"/>
                  </a:lnTo>
                  <a:lnTo>
                    <a:pt x="2401875" y="309869"/>
                  </a:lnTo>
                  <a:lnTo>
                    <a:pt x="2409787" y="355179"/>
                  </a:lnTo>
                  <a:lnTo>
                    <a:pt x="2412492" y="402082"/>
                  </a:lnTo>
                  <a:lnTo>
                    <a:pt x="2412492" y="2117077"/>
                  </a:lnTo>
                  <a:lnTo>
                    <a:pt x="2409787" y="2163970"/>
                  </a:lnTo>
                  <a:lnTo>
                    <a:pt x="2401875" y="2209274"/>
                  </a:lnTo>
                  <a:lnTo>
                    <a:pt x="2389057" y="2252687"/>
                  </a:lnTo>
                  <a:lnTo>
                    <a:pt x="2371634" y="2293908"/>
                  </a:lnTo>
                  <a:lnTo>
                    <a:pt x="2349907" y="2332636"/>
                  </a:lnTo>
                  <a:lnTo>
                    <a:pt x="2324177" y="2368567"/>
                  </a:lnTo>
                  <a:lnTo>
                    <a:pt x="2294747" y="2401401"/>
                  </a:lnTo>
                  <a:lnTo>
                    <a:pt x="2261916" y="2430836"/>
                  </a:lnTo>
                  <a:lnTo>
                    <a:pt x="2225987" y="2456571"/>
                  </a:lnTo>
                  <a:lnTo>
                    <a:pt x="2187261" y="2478302"/>
                  </a:lnTo>
                  <a:lnTo>
                    <a:pt x="2146039" y="2495730"/>
                  </a:lnTo>
                  <a:lnTo>
                    <a:pt x="2102622" y="2508552"/>
                  </a:lnTo>
                  <a:lnTo>
                    <a:pt x="2057312" y="2516466"/>
                  </a:lnTo>
                  <a:lnTo>
                    <a:pt x="2010410" y="2519172"/>
                  </a:lnTo>
                  <a:lnTo>
                    <a:pt x="402082" y="2519172"/>
                  </a:lnTo>
                  <a:lnTo>
                    <a:pt x="355179" y="2516466"/>
                  </a:lnTo>
                  <a:lnTo>
                    <a:pt x="309869" y="2508552"/>
                  </a:lnTo>
                  <a:lnTo>
                    <a:pt x="266452" y="2495730"/>
                  </a:lnTo>
                  <a:lnTo>
                    <a:pt x="225230" y="2478302"/>
                  </a:lnTo>
                  <a:lnTo>
                    <a:pt x="186504" y="2456571"/>
                  </a:lnTo>
                  <a:lnTo>
                    <a:pt x="150575" y="2430836"/>
                  </a:lnTo>
                  <a:lnTo>
                    <a:pt x="117744" y="2401401"/>
                  </a:lnTo>
                  <a:lnTo>
                    <a:pt x="88314" y="2368567"/>
                  </a:lnTo>
                  <a:lnTo>
                    <a:pt x="62584" y="2332636"/>
                  </a:lnTo>
                  <a:lnTo>
                    <a:pt x="40857" y="2293908"/>
                  </a:lnTo>
                  <a:lnTo>
                    <a:pt x="23434" y="2252687"/>
                  </a:lnTo>
                  <a:lnTo>
                    <a:pt x="10616" y="2209274"/>
                  </a:lnTo>
                  <a:lnTo>
                    <a:pt x="2704" y="2163970"/>
                  </a:lnTo>
                  <a:lnTo>
                    <a:pt x="0" y="2117077"/>
                  </a:lnTo>
                  <a:lnTo>
                    <a:pt x="0" y="40208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650107" y="3931666"/>
            <a:ext cx="1917064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marR="73660" algn="ctr">
              <a:lnSpc>
                <a:spcPct val="100000"/>
              </a:lnSpc>
              <a:spcBef>
                <a:spcPts val="100"/>
              </a:spcBef>
            </a:pPr>
            <a:r>
              <a:rPr sz="1800" u="heavy" spc="-25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SEROLOGICAL </a:t>
            </a:r>
            <a:r>
              <a:rPr sz="1800" u="heavy" spc="-22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AND </a:t>
            </a:r>
            <a:r>
              <a:rPr sz="1800" spc="-220" dirty="0">
                <a:latin typeface="DejaVu Sans"/>
                <a:cs typeface="DejaVu Sans"/>
              </a:rPr>
              <a:t> </a:t>
            </a:r>
            <a:r>
              <a:rPr sz="1800" u="heavy" spc="-229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HEMATOLOGICAL </a:t>
            </a:r>
            <a:r>
              <a:rPr sz="1800" spc="-229" dirty="0">
                <a:latin typeface="DejaVu Sans"/>
                <a:cs typeface="DejaVu Sans"/>
              </a:rPr>
              <a:t> </a:t>
            </a:r>
            <a:r>
              <a:rPr sz="1800" u="heavy" spc="-23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EVALUATION</a:t>
            </a:r>
            <a:endParaRPr sz="1800">
              <a:latin typeface="DejaVu Sans"/>
              <a:cs typeface="DejaVu Sans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170" dirty="0">
                <a:latin typeface="DejaVu Sans"/>
                <a:cs typeface="DejaVu Sans"/>
              </a:rPr>
              <a:t>Blood cultures,anti  </a:t>
            </a:r>
            <a:r>
              <a:rPr sz="1800" spc="-175" dirty="0">
                <a:latin typeface="DejaVu Sans"/>
                <a:cs typeface="DejaVu Sans"/>
              </a:rPr>
              <a:t>GBM </a:t>
            </a:r>
            <a:r>
              <a:rPr sz="1800" spc="-195" dirty="0">
                <a:latin typeface="DejaVu Sans"/>
                <a:cs typeface="DejaVu Sans"/>
              </a:rPr>
              <a:t>antibody,  ANCA, </a:t>
            </a:r>
            <a:r>
              <a:rPr sz="1800" spc="-210" dirty="0">
                <a:latin typeface="DejaVu Sans"/>
                <a:cs typeface="DejaVu Sans"/>
              </a:rPr>
              <a:t>complement  </a:t>
            </a:r>
            <a:r>
              <a:rPr sz="1800" spc="-180" dirty="0">
                <a:latin typeface="DejaVu Sans"/>
                <a:cs typeface="DejaVu Sans"/>
              </a:rPr>
              <a:t>levels, </a:t>
            </a:r>
            <a:r>
              <a:rPr sz="1800" spc="-220" dirty="0">
                <a:latin typeface="DejaVu Sans"/>
                <a:cs typeface="DejaVu Sans"/>
              </a:rPr>
              <a:t>HBsAg, </a:t>
            </a:r>
            <a:r>
              <a:rPr sz="1800" spc="-260" dirty="0">
                <a:latin typeface="DejaVu Sans"/>
                <a:cs typeface="DejaVu Sans"/>
              </a:rPr>
              <a:t>HCV,  </a:t>
            </a:r>
            <a:r>
              <a:rPr sz="1800" spc="-180" dirty="0">
                <a:latin typeface="DejaVu Sans"/>
                <a:cs typeface="DejaVu Sans"/>
              </a:rPr>
              <a:t>cryoglobulins, </a:t>
            </a:r>
            <a:r>
              <a:rPr sz="1800" spc="-229" dirty="0">
                <a:latin typeface="DejaVu Sans"/>
                <a:cs typeface="DejaVu Sans"/>
              </a:rPr>
              <a:t>VDRL,  </a:t>
            </a:r>
            <a:r>
              <a:rPr sz="1800" spc="-200" dirty="0">
                <a:latin typeface="DejaVu Sans"/>
                <a:cs typeface="DejaVu Sans"/>
              </a:rPr>
              <a:t>HIV,</a:t>
            </a:r>
            <a:r>
              <a:rPr sz="1800" spc="-170" dirty="0">
                <a:latin typeface="DejaVu Sans"/>
                <a:cs typeface="DejaVu Sans"/>
              </a:rPr>
              <a:t> </a:t>
            </a:r>
            <a:r>
              <a:rPr sz="1800" spc="-254" dirty="0">
                <a:latin typeface="DejaVu Sans"/>
                <a:cs typeface="DejaVu Sans"/>
              </a:rPr>
              <a:t>ASLO</a:t>
            </a:r>
            <a:endParaRPr sz="1800">
              <a:latin typeface="DejaVu Sans"/>
              <a:cs typeface="DejaVu San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141025" y="3026600"/>
            <a:ext cx="4834255" cy="1106805"/>
            <a:chOff x="4141025" y="3026600"/>
            <a:chExt cx="4834255" cy="1106805"/>
          </a:xfrm>
        </p:grpSpPr>
        <p:sp>
          <p:nvSpPr>
            <p:cNvPr id="14" name="object 14"/>
            <p:cNvSpPr/>
            <p:nvPr/>
          </p:nvSpPr>
          <p:spPr>
            <a:xfrm>
              <a:off x="4154043" y="3450589"/>
              <a:ext cx="264795" cy="260350"/>
            </a:xfrm>
            <a:custGeom>
              <a:avLst/>
              <a:gdLst/>
              <a:ahLst/>
              <a:cxnLst/>
              <a:rect l="l" t="t" r="r" b="b"/>
              <a:pathLst>
                <a:path w="264795" h="260350">
                  <a:moveTo>
                    <a:pt x="264414" y="88900"/>
                  </a:moveTo>
                  <a:lnTo>
                    <a:pt x="173736" y="88900"/>
                  </a:lnTo>
                  <a:lnTo>
                    <a:pt x="173736" y="0"/>
                  </a:lnTo>
                  <a:lnTo>
                    <a:pt x="90678" y="0"/>
                  </a:lnTo>
                  <a:lnTo>
                    <a:pt x="90678" y="88900"/>
                  </a:lnTo>
                  <a:lnTo>
                    <a:pt x="0" y="88900"/>
                  </a:lnTo>
                  <a:lnTo>
                    <a:pt x="0" y="171450"/>
                  </a:lnTo>
                  <a:lnTo>
                    <a:pt x="90678" y="171450"/>
                  </a:lnTo>
                  <a:lnTo>
                    <a:pt x="90678" y="260350"/>
                  </a:lnTo>
                  <a:lnTo>
                    <a:pt x="173736" y="260350"/>
                  </a:lnTo>
                  <a:lnTo>
                    <a:pt x="173736" y="171450"/>
                  </a:lnTo>
                  <a:lnTo>
                    <a:pt x="264414" y="171450"/>
                  </a:lnTo>
                  <a:lnTo>
                    <a:pt x="264414" y="8890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54043" y="3450717"/>
              <a:ext cx="264795" cy="260350"/>
            </a:xfrm>
            <a:custGeom>
              <a:avLst/>
              <a:gdLst/>
              <a:ahLst/>
              <a:cxnLst/>
              <a:rect l="l" t="t" r="r" b="b"/>
              <a:pathLst>
                <a:path w="264795" h="260350">
                  <a:moveTo>
                    <a:pt x="0" y="88392"/>
                  </a:moveTo>
                  <a:lnTo>
                    <a:pt x="90678" y="88392"/>
                  </a:lnTo>
                  <a:lnTo>
                    <a:pt x="90678" y="0"/>
                  </a:lnTo>
                  <a:lnTo>
                    <a:pt x="173736" y="0"/>
                  </a:lnTo>
                  <a:lnTo>
                    <a:pt x="173736" y="88392"/>
                  </a:lnTo>
                  <a:lnTo>
                    <a:pt x="264414" y="88392"/>
                  </a:lnTo>
                  <a:lnTo>
                    <a:pt x="264414" y="171450"/>
                  </a:lnTo>
                  <a:lnTo>
                    <a:pt x="173736" y="171450"/>
                  </a:lnTo>
                  <a:lnTo>
                    <a:pt x="173736" y="259842"/>
                  </a:lnTo>
                  <a:lnTo>
                    <a:pt x="90678" y="259842"/>
                  </a:lnTo>
                  <a:lnTo>
                    <a:pt x="90678" y="171450"/>
                  </a:lnTo>
                  <a:lnTo>
                    <a:pt x="0" y="171450"/>
                  </a:lnTo>
                  <a:lnTo>
                    <a:pt x="0" y="8839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09338" y="3501905"/>
              <a:ext cx="2628900" cy="157480"/>
            </a:xfrm>
            <a:custGeom>
              <a:avLst/>
              <a:gdLst/>
              <a:ahLst/>
              <a:cxnLst/>
              <a:rect l="l" t="t" r="r" b="b"/>
              <a:pathLst>
                <a:path w="2628900" h="157479">
                  <a:moveTo>
                    <a:pt x="2558796" y="78732"/>
                  </a:moveTo>
                  <a:lnTo>
                    <a:pt x="2479547" y="124960"/>
                  </a:lnTo>
                  <a:lnTo>
                    <a:pt x="2474396" y="129567"/>
                  </a:lnTo>
                  <a:lnTo>
                    <a:pt x="2471483" y="135628"/>
                  </a:lnTo>
                  <a:lnTo>
                    <a:pt x="2471046" y="142355"/>
                  </a:lnTo>
                  <a:lnTo>
                    <a:pt x="2473325" y="148963"/>
                  </a:lnTo>
                  <a:lnTo>
                    <a:pt x="2477930" y="154114"/>
                  </a:lnTo>
                  <a:lnTo>
                    <a:pt x="2483977" y="157027"/>
                  </a:lnTo>
                  <a:lnTo>
                    <a:pt x="2490666" y="157464"/>
                  </a:lnTo>
                  <a:lnTo>
                    <a:pt x="2497201" y="155186"/>
                  </a:lnTo>
                  <a:lnTo>
                    <a:pt x="2598318" y="96258"/>
                  </a:lnTo>
                  <a:lnTo>
                    <a:pt x="2593593" y="96258"/>
                  </a:lnTo>
                  <a:lnTo>
                    <a:pt x="2593593" y="93845"/>
                  </a:lnTo>
                  <a:lnTo>
                    <a:pt x="2584704" y="93845"/>
                  </a:lnTo>
                  <a:lnTo>
                    <a:pt x="2558796" y="78732"/>
                  </a:lnTo>
                  <a:close/>
                </a:path>
                <a:path w="2628900" h="157479">
                  <a:moveTo>
                    <a:pt x="2528751" y="61206"/>
                  </a:moveTo>
                  <a:lnTo>
                    <a:pt x="0" y="61206"/>
                  </a:lnTo>
                  <a:lnTo>
                    <a:pt x="0" y="96258"/>
                  </a:lnTo>
                  <a:lnTo>
                    <a:pt x="2528751" y="96258"/>
                  </a:lnTo>
                  <a:lnTo>
                    <a:pt x="2558796" y="78732"/>
                  </a:lnTo>
                  <a:lnTo>
                    <a:pt x="2528751" y="61206"/>
                  </a:lnTo>
                  <a:close/>
                </a:path>
                <a:path w="2628900" h="157479">
                  <a:moveTo>
                    <a:pt x="2598318" y="61206"/>
                  </a:moveTo>
                  <a:lnTo>
                    <a:pt x="2593593" y="61206"/>
                  </a:lnTo>
                  <a:lnTo>
                    <a:pt x="2593593" y="96258"/>
                  </a:lnTo>
                  <a:lnTo>
                    <a:pt x="2598318" y="96258"/>
                  </a:lnTo>
                  <a:lnTo>
                    <a:pt x="2628391" y="78732"/>
                  </a:lnTo>
                  <a:lnTo>
                    <a:pt x="2598318" y="61206"/>
                  </a:lnTo>
                  <a:close/>
                </a:path>
                <a:path w="2628900" h="157479">
                  <a:moveTo>
                    <a:pt x="2584704" y="63619"/>
                  </a:moveTo>
                  <a:lnTo>
                    <a:pt x="2558796" y="78732"/>
                  </a:lnTo>
                  <a:lnTo>
                    <a:pt x="2584704" y="93845"/>
                  </a:lnTo>
                  <a:lnTo>
                    <a:pt x="2584704" y="63619"/>
                  </a:lnTo>
                  <a:close/>
                </a:path>
                <a:path w="2628900" h="157479">
                  <a:moveTo>
                    <a:pt x="2593593" y="63619"/>
                  </a:moveTo>
                  <a:lnTo>
                    <a:pt x="2584704" y="63619"/>
                  </a:lnTo>
                  <a:lnTo>
                    <a:pt x="2584704" y="93845"/>
                  </a:lnTo>
                  <a:lnTo>
                    <a:pt x="2593593" y="93845"/>
                  </a:lnTo>
                  <a:lnTo>
                    <a:pt x="2593593" y="63619"/>
                  </a:lnTo>
                  <a:close/>
                </a:path>
                <a:path w="2628900" h="157479">
                  <a:moveTo>
                    <a:pt x="2490666" y="0"/>
                  </a:moveTo>
                  <a:lnTo>
                    <a:pt x="2483977" y="436"/>
                  </a:lnTo>
                  <a:lnTo>
                    <a:pt x="2477930" y="3349"/>
                  </a:lnTo>
                  <a:lnTo>
                    <a:pt x="2473325" y="8501"/>
                  </a:lnTo>
                  <a:lnTo>
                    <a:pt x="2471046" y="15109"/>
                  </a:lnTo>
                  <a:lnTo>
                    <a:pt x="2471483" y="21836"/>
                  </a:lnTo>
                  <a:lnTo>
                    <a:pt x="2474396" y="27896"/>
                  </a:lnTo>
                  <a:lnTo>
                    <a:pt x="2479547" y="32504"/>
                  </a:lnTo>
                  <a:lnTo>
                    <a:pt x="2558796" y="78732"/>
                  </a:lnTo>
                  <a:lnTo>
                    <a:pt x="2584704" y="63619"/>
                  </a:lnTo>
                  <a:lnTo>
                    <a:pt x="2593593" y="63619"/>
                  </a:lnTo>
                  <a:lnTo>
                    <a:pt x="2593593" y="61206"/>
                  </a:lnTo>
                  <a:lnTo>
                    <a:pt x="2598318" y="61206"/>
                  </a:lnTo>
                  <a:lnTo>
                    <a:pt x="2497201" y="2278"/>
                  </a:lnTo>
                  <a:lnTo>
                    <a:pt x="2490666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62038" y="3039618"/>
              <a:ext cx="1800225" cy="1080770"/>
            </a:xfrm>
            <a:custGeom>
              <a:avLst/>
              <a:gdLst/>
              <a:ahLst/>
              <a:cxnLst/>
              <a:rect l="l" t="t" r="r" b="b"/>
              <a:pathLst>
                <a:path w="1800225" h="1080770">
                  <a:moveTo>
                    <a:pt x="1619757" y="0"/>
                  </a:moveTo>
                  <a:lnTo>
                    <a:pt x="180085" y="0"/>
                  </a:lnTo>
                  <a:lnTo>
                    <a:pt x="132218" y="6434"/>
                  </a:lnTo>
                  <a:lnTo>
                    <a:pt x="89201" y="24590"/>
                  </a:lnTo>
                  <a:lnTo>
                    <a:pt x="52752" y="52752"/>
                  </a:lnTo>
                  <a:lnTo>
                    <a:pt x="24590" y="89201"/>
                  </a:lnTo>
                  <a:lnTo>
                    <a:pt x="6434" y="132218"/>
                  </a:lnTo>
                  <a:lnTo>
                    <a:pt x="0" y="180086"/>
                  </a:lnTo>
                  <a:lnTo>
                    <a:pt x="0" y="900430"/>
                  </a:lnTo>
                  <a:lnTo>
                    <a:pt x="6434" y="948297"/>
                  </a:lnTo>
                  <a:lnTo>
                    <a:pt x="24590" y="991314"/>
                  </a:lnTo>
                  <a:lnTo>
                    <a:pt x="52752" y="1027763"/>
                  </a:lnTo>
                  <a:lnTo>
                    <a:pt x="89201" y="1055925"/>
                  </a:lnTo>
                  <a:lnTo>
                    <a:pt x="132218" y="1074081"/>
                  </a:lnTo>
                  <a:lnTo>
                    <a:pt x="180085" y="1080516"/>
                  </a:lnTo>
                  <a:lnTo>
                    <a:pt x="1619757" y="1080516"/>
                  </a:lnTo>
                  <a:lnTo>
                    <a:pt x="1667625" y="1074081"/>
                  </a:lnTo>
                  <a:lnTo>
                    <a:pt x="1710642" y="1055925"/>
                  </a:lnTo>
                  <a:lnTo>
                    <a:pt x="1747091" y="1027763"/>
                  </a:lnTo>
                  <a:lnTo>
                    <a:pt x="1775253" y="991314"/>
                  </a:lnTo>
                  <a:lnTo>
                    <a:pt x="1793409" y="948297"/>
                  </a:lnTo>
                  <a:lnTo>
                    <a:pt x="1799843" y="900430"/>
                  </a:lnTo>
                  <a:lnTo>
                    <a:pt x="1799843" y="180086"/>
                  </a:lnTo>
                  <a:lnTo>
                    <a:pt x="1793409" y="132218"/>
                  </a:lnTo>
                  <a:lnTo>
                    <a:pt x="1775253" y="89201"/>
                  </a:lnTo>
                  <a:lnTo>
                    <a:pt x="1747091" y="52752"/>
                  </a:lnTo>
                  <a:lnTo>
                    <a:pt x="1710642" y="24590"/>
                  </a:lnTo>
                  <a:lnTo>
                    <a:pt x="1667625" y="6434"/>
                  </a:lnTo>
                  <a:lnTo>
                    <a:pt x="1619757" y="0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62038" y="3039618"/>
              <a:ext cx="1800225" cy="1080770"/>
            </a:xfrm>
            <a:custGeom>
              <a:avLst/>
              <a:gdLst/>
              <a:ahLst/>
              <a:cxnLst/>
              <a:rect l="l" t="t" r="r" b="b"/>
              <a:pathLst>
                <a:path w="1800225" h="1080770">
                  <a:moveTo>
                    <a:pt x="0" y="180086"/>
                  </a:moveTo>
                  <a:lnTo>
                    <a:pt x="6434" y="132218"/>
                  </a:lnTo>
                  <a:lnTo>
                    <a:pt x="24590" y="89201"/>
                  </a:lnTo>
                  <a:lnTo>
                    <a:pt x="52752" y="52752"/>
                  </a:lnTo>
                  <a:lnTo>
                    <a:pt x="89201" y="24590"/>
                  </a:lnTo>
                  <a:lnTo>
                    <a:pt x="132218" y="6434"/>
                  </a:lnTo>
                  <a:lnTo>
                    <a:pt x="180085" y="0"/>
                  </a:lnTo>
                  <a:lnTo>
                    <a:pt x="1619757" y="0"/>
                  </a:lnTo>
                  <a:lnTo>
                    <a:pt x="1667625" y="6434"/>
                  </a:lnTo>
                  <a:lnTo>
                    <a:pt x="1710642" y="24590"/>
                  </a:lnTo>
                  <a:lnTo>
                    <a:pt x="1747091" y="52752"/>
                  </a:lnTo>
                  <a:lnTo>
                    <a:pt x="1775253" y="89201"/>
                  </a:lnTo>
                  <a:lnTo>
                    <a:pt x="1793409" y="132218"/>
                  </a:lnTo>
                  <a:lnTo>
                    <a:pt x="1799843" y="180086"/>
                  </a:lnTo>
                  <a:lnTo>
                    <a:pt x="1799843" y="900430"/>
                  </a:lnTo>
                  <a:lnTo>
                    <a:pt x="1793409" y="948297"/>
                  </a:lnTo>
                  <a:lnTo>
                    <a:pt x="1775253" y="991314"/>
                  </a:lnTo>
                  <a:lnTo>
                    <a:pt x="1747091" y="1027763"/>
                  </a:lnTo>
                  <a:lnTo>
                    <a:pt x="1710642" y="1055925"/>
                  </a:lnTo>
                  <a:lnTo>
                    <a:pt x="1667625" y="1074081"/>
                  </a:lnTo>
                  <a:lnTo>
                    <a:pt x="1619757" y="1080516"/>
                  </a:lnTo>
                  <a:lnTo>
                    <a:pt x="180085" y="1080516"/>
                  </a:lnTo>
                  <a:lnTo>
                    <a:pt x="132218" y="1074081"/>
                  </a:lnTo>
                  <a:lnTo>
                    <a:pt x="89201" y="1055925"/>
                  </a:lnTo>
                  <a:lnTo>
                    <a:pt x="52752" y="1027763"/>
                  </a:lnTo>
                  <a:lnTo>
                    <a:pt x="24590" y="991314"/>
                  </a:lnTo>
                  <a:lnTo>
                    <a:pt x="6434" y="948297"/>
                  </a:lnTo>
                  <a:lnTo>
                    <a:pt x="0" y="900430"/>
                  </a:lnTo>
                  <a:lnTo>
                    <a:pt x="0" y="18008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478394" y="3277870"/>
            <a:ext cx="1167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latin typeface="DejaVu Sans"/>
                <a:cs typeface="DejaVu Sans"/>
              </a:rPr>
              <a:t>Pyuria,</a:t>
            </a:r>
            <a:r>
              <a:rPr sz="1800" spc="-240" dirty="0">
                <a:latin typeface="DejaVu Sans"/>
                <a:cs typeface="DejaVu Sans"/>
              </a:rPr>
              <a:t> </a:t>
            </a:r>
            <a:r>
              <a:rPr sz="1800" spc="-250" dirty="0">
                <a:latin typeface="DejaVu Sans"/>
                <a:cs typeface="DejaVu Sans"/>
              </a:rPr>
              <a:t>WBC  </a:t>
            </a:r>
            <a:r>
              <a:rPr sz="1800" spc="-220" dirty="0">
                <a:latin typeface="DejaVu Sans"/>
                <a:cs typeface="DejaVu Sans"/>
              </a:rPr>
              <a:t>casts</a:t>
            </a:r>
            <a:endParaRPr sz="1800">
              <a:latin typeface="DejaVu Sans"/>
              <a:cs typeface="DejaVu San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731765" y="3408706"/>
            <a:ext cx="4425950" cy="2769870"/>
            <a:chOff x="4731765" y="3408706"/>
            <a:chExt cx="4425950" cy="2769870"/>
          </a:xfrm>
        </p:grpSpPr>
        <p:sp>
          <p:nvSpPr>
            <p:cNvPr id="21" name="object 21"/>
            <p:cNvSpPr/>
            <p:nvPr/>
          </p:nvSpPr>
          <p:spPr>
            <a:xfrm>
              <a:off x="4744719" y="3421660"/>
              <a:ext cx="159385" cy="83185"/>
            </a:xfrm>
            <a:custGeom>
              <a:avLst/>
              <a:gdLst/>
              <a:ahLst/>
              <a:cxnLst/>
              <a:rect l="l" t="t" r="r" b="b"/>
              <a:pathLst>
                <a:path w="159385" h="83185">
                  <a:moveTo>
                    <a:pt x="159042" y="0"/>
                  </a:moveTo>
                  <a:lnTo>
                    <a:pt x="0" y="0"/>
                  </a:lnTo>
                  <a:lnTo>
                    <a:pt x="0" y="83158"/>
                  </a:lnTo>
                  <a:lnTo>
                    <a:pt x="159042" y="83158"/>
                  </a:lnTo>
                  <a:lnTo>
                    <a:pt x="15904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44719" y="3421660"/>
              <a:ext cx="159385" cy="83185"/>
            </a:xfrm>
            <a:custGeom>
              <a:avLst/>
              <a:gdLst/>
              <a:ahLst/>
              <a:cxnLst/>
              <a:rect l="l" t="t" r="r" b="b"/>
              <a:pathLst>
                <a:path w="159385" h="83185">
                  <a:moveTo>
                    <a:pt x="0" y="83158"/>
                  </a:moveTo>
                  <a:lnTo>
                    <a:pt x="159042" y="83158"/>
                  </a:lnTo>
                  <a:lnTo>
                    <a:pt x="159042" y="0"/>
                  </a:lnTo>
                  <a:lnTo>
                    <a:pt x="0" y="0"/>
                  </a:lnTo>
                  <a:lnTo>
                    <a:pt x="0" y="83158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89294" y="4120133"/>
              <a:ext cx="144145" cy="576580"/>
            </a:xfrm>
            <a:custGeom>
              <a:avLst/>
              <a:gdLst/>
              <a:ahLst/>
              <a:cxnLst/>
              <a:rect l="l" t="t" r="r" b="b"/>
              <a:pathLst>
                <a:path w="144145" h="576579">
                  <a:moveTo>
                    <a:pt x="13844" y="432540"/>
                  </a:moveTo>
                  <a:lnTo>
                    <a:pt x="7768" y="434594"/>
                  </a:lnTo>
                  <a:lnTo>
                    <a:pt x="3036" y="438810"/>
                  </a:lnTo>
                  <a:lnTo>
                    <a:pt x="386" y="444325"/>
                  </a:lnTo>
                  <a:lnTo>
                    <a:pt x="0" y="450435"/>
                  </a:lnTo>
                  <a:lnTo>
                    <a:pt x="2053" y="456438"/>
                  </a:lnTo>
                  <a:lnTo>
                    <a:pt x="71903" y="576199"/>
                  </a:lnTo>
                  <a:lnTo>
                    <a:pt x="90495" y="544322"/>
                  </a:lnTo>
                  <a:lnTo>
                    <a:pt x="55901" y="544322"/>
                  </a:lnTo>
                  <a:lnTo>
                    <a:pt x="55901" y="485158"/>
                  </a:lnTo>
                  <a:lnTo>
                    <a:pt x="29739" y="440309"/>
                  </a:lnTo>
                  <a:lnTo>
                    <a:pt x="25521" y="435576"/>
                  </a:lnTo>
                  <a:lnTo>
                    <a:pt x="19992" y="432927"/>
                  </a:lnTo>
                  <a:lnTo>
                    <a:pt x="13844" y="432540"/>
                  </a:lnTo>
                  <a:close/>
                </a:path>
                <a:path w="144145" h="576579">
                  <a:moveTo>
                    <a:pt x="55901" y="485158"/>
                  </a:moveTo>
                  <a:lnTo>
                    <a:pt x="55901" y="544322"/>
                  </a:lnTo>
                  <a:lnTo>
                    <a:pt x="87905" y="544322"/>
                  </a:lnTo>
                  <a:lnTo>
                    <a:pt x="87905" y="536321"/>
                  </a:lnTo>
                  <a:lnTo>
                    <a:pt x="58060" y="536321"/>
                  </a:lnTo>
                  <a:lnTo>
                    <a:pt x="71903" y="512590"/>
                  </a:lnTo>
                  <a:lnTo>
                    <a:pt x="55901" y="485158"/>
                  </a:lnTo>
                  <a:close/>
                </a:path>
                <a:path w="144145" h="576579">
                  <a:moveTo>
                    <a:pt x="129909" y="432540"/>
                  </a:moveTo>
                  <a:lnTo>
                    <a:pt x="123799" y="432927"/>
                  </a:lnTo>
                  <a:lnTo>
                    <a:pt x="118284" y="435576"/>
                  </a:lnTo>
                  <a:lnTo>
                    <a:pt x="114067" y="440309"/>
                  </a:lnTo>
                  <a:lnTo>
                    <a:pt x="87905" y="485158"/>
                  </a:lnTo>
                  <a:lnTo>
                    <a:pt x="87905" y="544322"/>
                  </a:lnTo>
                  <a:lnTo>
                    <a:pt x="90495" y="544322"/>
                  </a:lnTo>
                  <a:lnTo>
                    <a:pt x="141753" y="456438"/>
                  </a:lnTo>
                  <a:lnTo>
                    <a:pt x="143805" y="450435"/>
                  </a:lnTo>
                  <a:lnTo>
                    <a:pt x="143404" y="444325"/>
                  </a:lnTo>
                  <a:lnTo>
                    <a:pt x="140717" y="438810"/>
                  </a:lnTo>
                  <a:lnTo>
                    <a:pt x="135911" y="434594"/>
                  </a:lnTo>
                  <a:lnTo>
                    <a:pt x="129909" y="432540"/>
                  </a:lnTo>
                  <a:close/>
                </a:path>
                <a:path w="144145" h="576579">
                  <a:moveTo>
                    <a:pt x="71903" y="512590"/>
                  </a:moveTo>
                  <a:lnTo>
                    <a:pt x="58060" y="536321"/>
                  </a:lnTo>
                  <a:lnTo>
                    <a:pt x="85746" y="536321"/>
                  </a:lnTo>
                  <a:lnTo>
                    <a:pt x="71903" y="512590"/>
                  </a:lnTo>
                  <a:close/>
                </a:path>
                <a:path w="144145" h="576579">
                  <a:moveTo>
                    <a:pt x="87905" y="485158"/>
                  </a:moveTo>
                  <a:lnTo>
                    <a:pt x="71903" y="512590"/>
                  </a:lnTo>
                  <a:lnTo>
                    <a:pt x="85746" y="536321"/>
                  </a:lnTo>
                  <a:lnTo>
                    <a:pt x="87905" y="536321"/>
                  </a:lnTo>
                  <a:lnTo>
                    <a:pt x="87905" y="485158"/>
                  </a:lnTo>
                  <a:close/>
                </a:path>
                <a:path w="144145" h="576579">
                  <a:moveTo>
                    <a:pt x="87905" y="0"/>
                  </a:moveTo>
                  <a:lnTo>
                    <a:pt x="55901" y="0"/>
                  </a:lnTo>
                  <a:lnTo>
                    <a:pt x="55901" y="485158"/>
                  </a:lnTo>
                  <a:lnTo>
                    <a:pt x="71903" y="512590"/>
                  </a:lnTo>
                  <a:lnTo>
                    <a:pt x="87905" y="485158"/>
                  </a:lnTo>
                  <a:lnTo>
                    <a:pt x="87905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220329" y="4278629"/>
              <a:ext cx="265430" cy="259079"/>
            </a:xfrm>
            <a:custGeom>
              <a:avLst/>
              <a:gdLst/>
              <a:ahLst/>
              <a:cxnLst/>
              <a:rect l="l" t="t" r="r" b="b"/>
              <a:pathLst>
                <a:path w="265429" h="259079">
                  <a:moveTo>
                    <a:pt x="265430" y="87630"/>
                  </a:moveTo>
                  <a:lnTo>
                    <a:pt x="174244" y="87630"/>
                  </a:lnTo>
                  <a:lnTo>
                    <a:pt x="174244" y="0"/>
                  </a:lnTo>
                  <a:lnTo>
                    <a:pt x="91186" y="0"/>
                  </a:lnTo>
                  <a:lnTo>
                    <a:pt x="91186" y="87630"/>
                  </a:lnTo>
                  <a:lnTo>
                    <a:pt x="0" y="87630"/>
                  </a:lnTo>
                  <a:lnTo>
                    <a:pt x="0" y="171450"/>
                  </a:lnTo>
                  <a:lnTo>
                    <a:pt x="91186" y="171450"/>
                  </a:lnTo>
                  <a:lnTo>
                    <a:pt x="91186" y="259080"/>
                  </a:lnTo>
                  <a:lnTo>
                    <a:pt x="174244" y="259080"/>
                  </a:lnTo>
                  <a:lnTo>
                    <a:pt x="174244" y="171450"/>
                  </a:lnTo>
                  <a:lnTo>
                    <a:pt x="265430" y="171450"/>
                  </a:lnTo>
                  <a:lnTo>
                    <a:pt x="265430" y="8763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220328" y="4278249"/>
              <a:ext cx="265430" cy="260350"/>
            </a:xfrm>
            <a:custGeom>
              <a:avLst/>
              <a:gdLst/>
              <a:ahLst/>
              <a:cxnLst/>
              <a:rect l="l" t="t" r="r" b="b"/>
              <a:pathLst>
                <a:path w="265429" h="260350">
                  <a:moveTo>
                    <a:pt x="0" y="88392"/>
                  </a:moveTo>
                  <a:lnTo>
                    <a:pt x="91186" y="88392"/>
                  </a:lnTo>
                  <a:lnTo>
                    <a:pt x="91186" y="0"/>
                  </a:lnTo>
                  <a:lnTo>
                    <a:pt x="174244" y="0"/>
                  </a:lnTo>
                  <a:lnTo>
                    <a:pt x="174244" y="88392"/>
                  </a:lnTo>
                  <a:lnTo>
                    <a:pt x="265429" y="88392"/>
                  </a:lnTo>
                  <a:lnTo>
                    <a:pt x="265429" y="171450"/>
                  </a:lnTo>
                  <a:lnTo>
                    <a:pt x="174244" y="171450"/>
                  </a:lnTo>
                  <a:lnTo>
                    <a:pt x="174244" y="259842"/>
                  </a:lnTo>
                  <a:lnTo>
                    <a:pt x="91186" y="259842"/>
                  </a:lnTo>
                  <a:lnTo>
                    <a:pt x="91186" y="171450"/>
                  </a:lnTo>
                  <a:lnTo>
                    <a:pt x="0" y="171450"/>
                  </a:lnTo>
                  <a:lnTo>
                    <a:pt x="0" y="88392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89013" y="4696205"/>
              <a:ext cx="2555875" cy="1469390"/>
            </a:xfrm>
            <a:custGeom>
              <a:avLst/>
              <a:gdLst/>
              <a:ahLst/>
              <a:cxnLst/>
              <a:rect l="l" t="t" r="r" b="b"/>
              <a:pathLst>
                <a:path w="2555875" h="1469389">
                  <a:moveTo>
                    <a:pt x="1277874" y="0"/>
                  </a:moveTo>
                  <a:lnTo>
                    <a:pt x="1217719" y="799"/>
                  </a:lnTo>
                  <a:lnTo>
                    <a:pt x="1158280" y="3175"/>
                  </a:lnTo>
                  <a:lnTo>
                    <a:pt x="1099619" y="7091"/>
                  </a:lnTo>
                  <a:lnTo>
                    <a:pt x="1041796" y="12512"/>
                  </a:lnTo>
                  <a:lnTo>
                    <a:pt x="984872" y="19403"/>
                  </a:lnTo>
                  <a:lnTo>
                    <a:pt x="928910" y="27728"/>
                  </a:lnTo>
                  <a:lnTo>
                    <a:pt x="873971" y="37453"/>
                  </a:lnTo>
                  <a:lnTo>
                    <a:pt x="820115" y="48542"/>
                  </a:lnTo>
                  <a:lnTo>
                    <a:pt x="767405" y="60960"/>
                  </a:lnTo>
                  <a:lnTo>
                    <a:pt x="715902" y="74671"/>
                  </a:lnTo>
                  <a:lnTo>
                    <a:pt x="665666" y="89640"/>
                  </a:lnTo>
                  <a:lnTo>
                    <a:pt x="616761" y="105832"/>
                  </a:lnTo>
                  <a:lnTo>
                    <a:pt x="569246" y="123212"/>
                  </a:lnTo>
                  <a:lnTo>
                    <a:pt x="523183" y="141744"/>
                  </a:lnTo>
                  <a:lnTo>
                    <a:pt x="478633" y="161392"/>
                  </a:lnTo>
                  <a:lnTo>
                    <a:pt x="435659" y="182123"/>
                  </a:lnTo>
                  <a:lnTo>
                    <a:pt x="394321" y="203900"/>
                  </a:lnTo>
                  <a:lnTo>
                    <a:pt x="354680" y="226687"/>
                  </a:lnTo>
                  <a:lnTo>
                    <a:pt x="316799" y="250451"/>
                  </a:lnTo>
                  <a:lnTo>
                    <a:pt x="280738" y="275155"/>
                  </a:lnTo>
                  <a:lnTo>
                    <a:pt x="246558" y="300764"/>
                  </a:lnTo>
                  <a:lnTo>
                    <a:pt x="214322" y="327243"/>
                  </a:lnTo>
                  <a:lnTo>
                    <a:pt x="184090" y="354557"/>
                  </a:lnTo>
                  <a:lnTo>
                    <a:pt x="155925" y="382669"/>
                  </a:lnTo>
                  <a:lnTo>
                    <a:pt x="129886" y="411546"/>
                  </a:lnTo>
                  <a:lnTo>
                    <a:pt x="84436" y="471450"/>
                  </a:lnTo>
                  <a:lnTo>
                    <a:pt x="48232" y="533987"/>
                  </a:lnTo>
                  <a:lnTo>
                    <a:pt x="21763" y="598874"/>
                  </a:lnTo>
                  <a:lnTo>
                    <a:pt x="5522" y="665828"/>
                  </a:lnTo>
                  <a:lnTo>
                    <a:pt x="0" y="734568"/>
                  </a:lnTo>
                  <a:lnTo>
                    <a:pt x="1390" y="769147"/>
                  </a:lnTo>
                  <a:lnTo>
                    <a:pt x="12334" y="837036"/>
                  </a:lnTo>
                  <a:lnTo>
                    <a:pt x="33750" y="902997"/>
                  </a:lnTo>
                  <a:lnTo>
                    <a:pt x="65147" y="966747"/>
                  </a:lnTo>
                  <a:lnTo>
                    <a:pt x="106036" y="1028005"/>
                  </a:lnTo>
                  <a:lnTo>
                    <a:pt x="155925" y="1086488"/>
                  </a:lnTo>
                  <a:lnTo>
                    <a:pt x="184090" y="1114601"/>
                  </a:lnTo>
                  <a:lnTo>
                    <a:pt x="214322" y="1141914"/>
                  </a:lnTo>
                  <a:lnTo>
                    <a:pt x="246558" y="1168393"/>
                  </a:lnTo>
                  <a:lnTo>
                    <a:pt x="280738" y="1194002"/>
                  </a:lnTo>
                  <a:lnTo>
                    <a:pt x="316799" y="1218705"/>
                  </a:lnTo>
                  <a:lnTo>
                    <a:pt x="354680" y="1242467"/>
                  </a:lnTo>
                  <a:lnTo>
                    <a:pt x="394321" y="1265254"/>
                  </a:lnTo>
                  <a:lnTo>
                    <a:pt x="435659" y="1287029"/>
                  </a:lnTo>
                  <a:lnTo>
                    <a:pt x="478633" y="1307759"/>
                  </a:lnTo>
                  <a:lnTo>
                    <a:pt x="523183" y="1327406"/>
                  </a:lnTo>
                  <a:lnTo>
                    <a:pt x="569246" y="1345936"/>
                  </a:lnTo>
                  <a:lnTo>
                    <a:pt x="616761" y="1363314"/>
                  </a:lnTo>
                  <a:lnTo>
                    <a:pt x="665666" y="1379505"/>
                  </a:lnTo>
                  <a:lnTo>
                    <a:pt x="715902" y="1394473"/>
                  </a:lnTo>
                  <a:lnTo>
                    <a:pt x="767405" y="1408183"/>
                  </a:lnTo>
                  <a:lnTo>
                    <a:pt x="820115" y="1420599"/>
                  </a:lnTo>
                  <a:lnTo>
                    <a:pt x="873971" y="1431687"/>
                  </a:lnTo>
                  <a:lnTo>
                    <a:pt x="928910" y="1441410"/>
                  </a:lnTo>
                  <a:lnTo>
                    <a:pt x="984872" y="1449735"/>
                  </a:lnTo>
                  <a:lnTo>
                    <a:pt x="1041796" y="1456625"/>
                  </a:lnTo>
                  <a:lnTo>
                    <a:pt x="1099619" y="1462045"/>
                  </a:lnTo>
                  <a:lnTo>
                    <a:pt x="1158280" y="1465961"/>
                  </a:lnTo>
                  <a:lnTo>
                    <a:pt x="1217719" y="1468336"/>
                  </a:lnTo>
                  <a:lnTo>
                    <a:pt x="1277874" y="1469136"/>
                  </a:lnTo>
                  <a:lnTo>
                    <a:pt x="1338028" y="1468336"/>
                  </a:lnTo>
                  <a:lnTo>
                    <a:pt x="1397467" y="1465961"/>
                  </a:lnTo>
                  <a:lnTo>
                    <a:pt x="1456128" y="1462045"/>
                  </a:lnTo>
                  <a:lnTo>
                    <a:pt x="1513951" y="1456625"/>
                  </a:lnTo>
                  <a:lnTo>
                    <a:pt x="1570875" y="1449735"/>
                  </a:lnTo>
                  <a:lnTo>
                    <a:pt x="1626837" y="1441410"/>
                  </a:lnTo>
                  <a:lnTo>
                    <a:pt x="1681776" y="1431687"/>
                  </a:lnTo>
                  <a:lnTo>
                    <a:pt x="1735632" y="1420599"/>
                  </a:lnTo>
                  <a:lnTo>
                    <a:pt x="1788342" y="1408183"/>
                  </a:lnTo>
                  <a:lnTo>
                    <a:pt x="1839845" y="1394473"/>
                  </a:lnTo>
                  <a:lnTo>
                    <a:pt x="1890081" y="1379505"/>
                  </a:lnTo>
                  <a:lnTo>
                    <a:pt x="1938986" y="1363314"/>
                  </a:lnTo>
                  <a:lnTo>
                    <a:pt x="1986501" y="1345936"/>
                  </a:lnTo>
                  <a:lnTo>
                    <a:pt x="2032564" y="1327406"/>
                  </a:lnTo>
                  <a:lnTo>
                    <a:pt x="2077114" y="1307759"/>
                  </a:lnTo>
                  <a:lnTo>
                    <a:pt x="2120088" y="1287029"/>
                  </a:lnTo>
                  <a:lnTo>
                    <a:pt x="2161426" y="1265254"/>
                  </a:lnTo>
                  <a:lnTo>
                    <a:pt x="2201067" y="1242467"/>
                  </a:lnTo>
                  <a:lnTo>
                    <a:pt x="2238948" y="1218705"/>
                  </a:lnTo>
                  <a:lnTo>
                    <a:pt x="2275009" y="1194002"/>
                  </a:lnTo>
                  <a:lnTo>
                    <a:pt x="2309189" y="1168393"/>
                  </a:lnTo>
                  <a:lnTo>
                    <a:pt x="2341425" y="1141914"/>
                  </a:lnTo>
                  <a:lnTo>
                    <a:pt x="2371657" y="1114601"/>
                  </a:lnTo>
                  <a:lnTo>
                    <a:pt x="2399822" y="1086488"/>
                  </a:lnTo>
                  <a:lnTo>
                    <a:pt x="2425861" y="1057611"/>
                  </a:lnTo>
                  <a:lnTo>
                    <a:pt x="2471311" y="997705"/>
                  </a:lnTo>
                  <a:lnTo>
                    <a:pt x="2507515" y="935166"/>
                  </a:lnTo>
                  <a:lnTo>
                    <a:pt x="2533984" y="870275"/>
                  </a:lnTo>
                  <a:lnTo>
                    <a:pt x="2550225" y="803315"/>
                  </a:lnTo>
                  <a:lnTo>
                    <a:pt x="2555747" y="734568"/>
                  </a:lnTo>
                  <a:lnTo>
                    <a:pt x="2554357" y="699992"/>
                  </a:lnTo>
                  <a:lnTo>
                    <a:pt x="2543413" y="632110"/>
                  </a:lnTo>
                  <a:lnTo>
                    <a:pt x="2521997" y="566154"/>
                  </a:lnTo>
                  <a:lnTo>
                    <a:pt x="2490600" y="502407"/>
                  </a:lnTo>
                  <a:lnTo>
                    <a:pt x="2449711" y="441152"/>
                  </a:lnTo>
                  <a:lnTo>
                    <a:pt x="2399822" y="382669"/>
                  </a:lnTo>
                  <a:lnTo>
                    <a:pt x="2371657" y="354557"/>
                  </a:lnTo>
                  <a:lnTo>
                    <a:pt x="2341425" y="327243"/>
                  </a:lnTo>
                  <a:lnTo>
                    <a:pt x="2309189" y="300764"/>
                  </a:lnTo>
                  <a:lnTo>
                    <a:pt x="2275009" y="275155"/>
                  </a:lnTo>
                  <a:lnTo>
                    <a:pt x="2238948" y="250451"/>
                  </a:lnTo>
                  <a:lnTo>
                    <a:pt x="2201067" y="226687"/>
                  </a:lnTo>
                  <a:lnTo>
                    <a:pt x="2161426" y="203900"/>
                  </a:lnTo>
                  <a:lnTo>
                    <a:pt x="2120088" y="182123"/>
                  </a:lnTo>
                  <a:lnTo>
                    <a:pt x="2077114" y="161392"/>
                  </a:lnTo>
                  <a:lnTo>
                    <a:pt x="2032564" y="141744"/>
                  </a:lnTo>
                  <a:lnTo>
                    <a:pt x="1986501" y="123212"/>
                  </a:lnTo>
                  <a:lnTo>
                    <a:pt x="1938986" y="105832"/>
                  </a:lnTo>
                  <a:lnTo>
                    <a:pt x="1890081" y="89640"/>
                  </a:lnTo>
                  <a:lnTo>
                    <a:pt x="1839845" y="74671"/>
                  </a:lnTo>
                  <a:lnTo>
                    <a:pt x="1788342" y="60960"/>
                  </a:lnTo>
                  <a:lnTo>
                    <a:pt x="1735632" y="48542"/>
                  </a:lnTo>
                  <a:lnTo>
                    <a:pt x="1681776" y="37453"/>
                  </a:lnTo>
                  <a:lnTo>
                    <a:pt x="1626837" y="27728"/>
                  </a:lnTo>
                  <a:lnTo>
                    <a:pt x="1570875" y="19403"/>
                  </a:lnTo>
                  <a:lnTo>
                    <a:pt x="1513951" y="12512"/>
                  </a:lnTo>
                  <a:lnTo>
                    <a:pt x="1456128" y="7091"/>
                  </a:lnTo>
                  <a:lnTo>
                    <a:pt x="1397467" y="3175"/>
                  </a:lnTo>
                  <a:lnTo>
                    <a:pt x="1338028" y="799"/>
                  </a:lnTo>
                  <a:lnTo>
                    <a:pt x="1277874" y="0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89013" y="4696205"/>
              <a:ext cx="2555875" cy="1469390"/>
            </a:xfrm>
            <a:custGeom>
              <a:avLst/>
              <a:gdLst/>
              <a:ahLst/>
              <a:cxnLst/>
              <a:rect l="l" t="t" r="r" b="b"/>
              <a:pathLst>
                <a:path w="2555875" h="1469389">
                  <a:moveTo>
                    <a:pt x="0" y="734568"/>
                  </a:moveTo>
                  <a:lnTo>
                    <a:pt x="5522" y="665828"/>
                  </a:lnTo>
                  <a:lnTo>
                    <a:pt x="21763" y="598874"/>
                  </a:lnTo>
                  <a:lnTo>
                    <a:pt x="48232" y="533987"/>
                  </a:lnTo>
                  <a:lnTo>
                    <a:pt x="84436" y="471450"/>
                  </a:lnTo>
                  <a:lnTo>
                    <a:pt x="129886" y="411546"/>
                  </a:lnTo>
                  <a:lnTo>
                    <a:pt x="155925" y="382669"/>
                  </a:lnTo>
                  <a:lnTo>
                    <a:pt x="184090" y="354557"/>
                  </a:lnTo>
                  <a:lnTo>
                    <a:pt x="214322" y="327243"/>
                  </a:lnTo>
                  <a:lnTo>
                    <a:pt x="246558" y="300764"/>
                  </a:lnTo>
                  <a:lnTo>
                    <a:pt x="280738" y="275155"/>
                  </a:lnTo>
                  <a:lnTo>
                    <a:pt x="316799" y="250451"/>
                  </a:lnTo>
                  <a:lnTo>
                    <a:pt x="354680" y="226687"/>
                  </a:lnTo>
                  <a:lnTo>
                    <a:pt x="394321" y="203900"/>
                  </a:lnTo>
                  <a:lnTo>
                    <a:pt x="435659" y="182123"/>
                  </a:lnTo>
                  <a:lnTo>
                    <a:pt x="478633" y="161392"/>
                  </a:lnTo>
                  <a:lnTo>
                    <a:pt x="523183" y="141744"/>
                  </a:lnTo>
                  <a:lnTo>
                    <a:pt x="569246" y="123212"/>
                  </a:lnTo>
                  <a:lnTo>
                    <a:pt x="616761" y="105832"/>
                  </a:lnTo>
                  <a:lnTo>
                    <a:pt x="665666" y="89640"/>
                  </a:lnTo>
                  <a:lnTo>
                    <a:pt x="715902" y="74671"/>
                  </a:lnTo>
                  <a:lnTo>
                    <a:pt x="767405" y="60960"/>
                  </a:lnTo>
                  <a:lnTo>
                    <a:pt x="820115" y="48542"/>
                  </a:lnTo>
                  <a:lnTo>
                    <a:pt x="873971" y="37453"/>
                  </a:lnTo>
                  <a:lnTo>
                    <a:pt x="928910" y="27728"/>
                  </a:lnTo>
                  <a:lnTo>
                    <a:pt x="984872" y="19403"/>
                  </a:lnTo>
                  <a:lnTo>
                    <a:pt x="1041796" y="12512"/>
                  </a:lnTo>
                  <a:lnTo>
                    <a:pt x="1099619" y="7091"/>
                  </a:lnTo>
                  <a:lnTo>
                    <a:pt x="1158280" y="3175"/>
                  </a:lnTo>
                  <a:lnTo>
                    <a:pt x="1217719" y="799"/>
                  </a:lnTo>
                  <a:lnTo>
                    <a:pt x="1277874" y="0"/>
                  </a:lnTo>
                  <a:lnTo>
                    <a:pt x="1338028" y="799"/>
                  </a:lnTo>
                  <a:lnTo>
                    <a:pt x="1397467" y="3175"/>
                  </a:lnTo>
                  <a:lnTo>
                    <a:pt x="1456128" y="7091"/>
                  </a:lnTo>
                  <a:lnTo>
                    <a:pt x="1513951" y="12512"/>
                  </a:lnTo>
                  <a:lnTo>
                    <a:pt x="1570875" y="19403"/>
                  </a:lnTo>
                  <a:lnTo>
                    <a:pt x="1626837" y="27728"/>
                  </a:lnTo>
                  <a:lnTo>
                    <a:pt x="1681776" y="37453"/>
                  </a:lnTo>
                  <a:lnTo>
                    <a:pt x="1735632" y="48542"/>
                  </a:lnTo>
                  <a:lnTo>
                    <a:pt x="1788342" y="60960"/>
                  </a:lnTo>
                  <a:lnTo>
                    <a:pt x="1839845" y="74671"/>
                  </a:lnTo>
                  <a:lnTo>
                    <a:pt x="1890081" y="89640"/>
                  </a:lnTo>
                  <a:lnTo>
                    <a:pt x="1938986" y="105832"/>
                  </a:lnTo>
                  <a:lnTo>
                    <a:pt x="1986501" y="123212"/>
                  </a:lnTo>
                  <a:lnTo>
                    <a:pt x="2032564" y="141744"/>
                  </a:lnTo>
                  <a:lnTo>
                    <a:pt x="2077114" y="161392"/>
                  </a:lnTo>
                  <a:lnTo>
                    <a:pt x="2120088" y="182123"/>
                  </a:lnTo>
                  <a:lnTo>
                    <a:pt x="2161426" y="203900"/>
                  </a:lnTo>
                  <a:lnTo>
                    <a:pt x="2201067" y="226687"/>
                  </a:lnTo>
                  <a:lnTo>
                    <a:pt x="2238948" y="250451"/>
                  </a:lnTo>
                  <a:lnTo>
                    <a:pt x="2275009" y="275155"/>
                  </a:lnTo>
                  <a:lnTo>
                    <a:pt x="2309189" y="300764"/>
                  </a:lnTo>
                  <a:lnTo>
                    <a:pt x="2341425" y="327243"/>
                  </a:lnTo>
                  <a:lnTo>
                    <a:pt x="2371657" y="354557"/>
                  </a:lnTo>
                  <a:lnTo>
                    <a:pt x="2399822" y="382669"/>
                  </a:lnTo>
                  <a:lnTo>
                    <a:pt x="2425861" y="411546"/>
                  </a:lnTo>
                  <a:lnTo>
                    <a:pt x="2471311" y="471450"/>
                  </a:lnTo>
                  <a:lnTo>
                    <a:pt x="2507515" y="533987"/>
                  </a:lnTo>
                  <a:lnTo>
                    <a:pt x="2533984" y="598874"/>
                  </a:lnTo>
                  <a:lnTo>
                    <a:pt x="2550225" y="665828"/>
                  </a:lnTo>
                  <a:lnTo>
                    <a:pt x="2555747" y="734568"/>
                  </a:lnTo>
                  <a:lnTo>
                    <a:pt x="2554357" y="769147"/>
                  </a:lnTo>
                  <a:lnTo>
                    <a:pt x="2543413" y="837036"/>
                  </a:lnTo>
                  <a:lnTo>
                    <a:pt x="2521997" y="902997"/>
                  </a:lnTo>
                  <a:lnTo>
                    <a:pt x="2490600" y="966747"/>
                  </a:lnTo>
                  <a:lnTo>
                    <a:pt x="2449711" y="1028005"/>
                  </a:lnTo>
                  <a:lnTo>
                    <a:pt x="2399822" y="1086488"/>
                  </a:lnTo>
                  <a:lnTo>
                    <a:pt x="2371657" y="1114601"/>
                  </a:lnTo>
                  <a:lnTo>
                    <a:pt x="2341425" y="1141914"/>
                  </a:lnTo>
                  <a:lnTo>
                    <a:pt x="2309189" y="1168393"/>
                  </a:lnTo>
                  <a:lnTo>
                    <a:pt x="2275009" y="1194002"/>
                  </a:lnTo>
                  <a:lnTo>
                    <a:pt x="2238948" y="1218705"/>
                  </a:lnTo>
                  <a:lnTo>
                    <a:pt x="2201067" y="1242467"/>
                  </a:lnTo>
                  <a:lnTo>
                    <a:pt x="2161426" y="1265254"/>
                  </a:lnTo>
                  <a:lnTo>
                    <a:pt x="2120088" y="1287029"/>
                  </a:lnTo>
                  <a:lnTo>
                    <a:pt x="2077114" y="1307759"/>
                  </a:lnTo>
                  <a:lnTo>
                    <a:pt x="2032564" y="1327406"/>
                  </a:lnTo>
                  <a:lnTo>
                    <a:pt x="1986501" y="1345936"/>
                  </a:lnTo>
                  <a:lnTo>
                    <a:pt x="1938986" y="1363314"/>
                  </a:lnTo>
                  <a:lnTo>
                    <a:pt x="1890081" y="1379505"/>
                  </a:lnTo>
                  <a:lnTo>
                    <a:pt x="1839845" y="1394473"/>
                  </a:lnTo>
                  <a:lnTo>
                    <a:pt x="1788342" y="1408183"/>
                  </a:lnTo>
                  <a:lnTo>
                    <a:pt x="1735632" y="1420599"/>
                  </a:lnTo>
                  <a:lnTo>
                    <a:pt x="1681776" y="1431687"/>
                  </a:lnTo>
                  <a:lnTo>
                    <a:pt x="1626837" y="1441410"/>
                  </a:lnTo>
                  <a:lnTo>
                    <a:pt x="1570875" y="1449735"/>
                  </a:lnTo>
                  <a:lnTo>
                    <a:pt x="1513951" y="1456625"/>
                  </a:lnTo>
                  <a:lnTo>
                    <a:pt x="1456128" y="1462045"/>
                  </a:lnTo>
                  <a:lnTo>
                    <a:pt x="1397467" y="1465961"/>
                  </a:lnTo>
                  <a:lnTo>
                    <a:pt x="1338028" y="1468336"/>
                  </a:lnTo>
                  <a:lnTo>
                    <a:pt x="1277874" y="1469136"/>
                  </a:lnTo>
                  <a:lnTo>
                    <a:pt x="1217719" y="1468336"/>
                  </a:lnTo>
                  <a:lnTo>
                    <a:pt x="1158280" y="1465961"/>
                  </a:lnTo>
                  <a:lnTo>
                    <a:pt x="1099619" y="1462045"/>
                  </a:lnTo>
                  <a:lnTo>
                    <a:pt x="1041796" y="1456625"/>
                  </a:lnTo>
                  <a:lnTo>
                    <a:pt x="984872" y="1449735"/>
                  </a:lnTo>
                  <a:lnTo>
                    <a:pt x="928910" y="1441410"/>
                  </a:lnTo>
                  <a:lnTo>
                    <a:pt x="873971" y="1431687"/>
                  </a:lnTo>
                  <a:lnTo>
                    <a:pt x="820115" y="1420599"/>
                  </a:lnTo>
                  <a:lnTo>
                    <a:pt x="767405" y="1408183"/>
                  </a:lnTo>
                  <a:lnTo>
                    <a:pt x="715902" y="1394473"/>
                  </a:lnTo>
                  <a:lnTo>
                    <a:pt x="665666" y="1379505"/>
                  </a:lnTo>
                  <a:lnTo>
                    <a:pt x="616761" y="1363314"/>
                  </a:lnTo>
                  <a:lnTo>
                    <a:pt x="569246" y="1345936"/>
                  </a:lnTo>
                  <a:lnTo>
                    <a:pt x="523183" y="1327406"/>
                  </a:lnTo>
                  <a:lnTo>
                    <a:pt x="478633" y="1307759"/>
                  </a:lnTo>
                  <a:lnTo>
                    <a:pt x="435659" y="1287029"/>
                  </a:lnTo>
                  <a:lnTo>
                    <a:pt x="394321" y="1265254"/>
                  </a:lnTo>
                  <a:lnTo>
                    <a:pt x="354680" y="1242467"/>
                  </a:lnTo>
                  <a:lnTo>
                    <a:pt x="316799" y="1218705"/>
                  </a:lnTo>
                  <a:lnTo>
                    <a:pt x="280738" y="1194002"/>
                  </a:lnTo>
                  <a:lnTo>
                    <a:pt x="246558" y="1168393"/>
                  </a:lnTo>
                  <a:lnTo>
                    <a:pt x="214322" y="1141914"/>
                  </a:lnTo>
                  <a:lnTo>
                    <a:pt x="184090" y="1114601"/>
                  </a:lnTo>
                  <a:lnTo>
                    <a:pt x="155925" y="1086488"/>
                  </a:lnTo>
                  <a:lnTo>
                    <a:pt x="129886" y="1057611"/>
                  </a:lnTo>
                  <a:lnTo>
                    <a:pt x="84436" y="997705"/>
                  </a:lnTo>
                  <a:lnTo>
                    <a:pt x="48232" y="935166"/>
                  </a:lnTo>
                  <a:lnTo>
                    <a:pt x="21763" y="870275"/>
                  </a:lnTo>
                  <a:lnTo>
                    <a:pt x="5522" y="803315"/>
                  </a:lnTo>
                  <a:lnTo>
                    <a:pt x="0" y="734568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045579" y="5129276"/>
            <a:ext cx="16421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8120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latin typeface="DejaVu Sans"/>
                <a:cs typeface="DejaVu Sans"/>
              </a:rPr>
              <a:t>Urine </a:t>
            </a:r>
            <a:r>
              <a:rPr sz="1800" spc="-175" dirty="0">
                <a:latin typeface="DejaVu Sans"/>
                <a:cs typeface="DejaVu Sans"/>
              </a:rPr>
              <a:t>culture  </a:t>
            </a:r>
            <a:r>
              <a:rPr sz="1800" spc="-160" dirty="0">
                <a:latin typeface="DejaVu Sans"/>
                <a:cs typeface="DejaVu Sans"/>
              </a:rPr>
              <a:t>Urine</a:t>
            </a:r>
            <a:r>
              <a:rPr sz="1800" spc="-215" dirty="0">
                <a:latin typeface="DejaVu Sans"/>
                <a:cs typeface="DejaVu Sans"/>
              </a:rPr>
              <a:t> </a:t>
            </a:r>
            <a:r>
              <a:rPr sz="1800" spc="-170" dirty="0">
                <a:latin typeface="DejaVu Sans"/>
                <a:cs typeface="DejaVu Sans"/>
              </a:rPr>
              <a:t>eosinophils</a:t>
            </a:r>
            <a:endParaRPr sz="18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15" dirty="0"/>
              <a:t>I</a:t>
            </a:r>
            <a:r>
              <a:rPr spc="-495" dirty="0"/>
              <a:t>n</a:t>
            </a:r>
            <a:r>
              <a:rPr spc="-300" dirty="0"/>
              <a:t>t</a:t>
            </a:r>
            <a:r>
              <a:rPr spc="-415" dirty="0"/>
              <a:t>erp</a:t>
            </a:r>
            <a:r>
              <a:rPr spc="-370" dirty="0"/>
              <a:t>r</a:t>
            </a:r>
            <a:r>
              <a:rPr spc="-545" dirty="0"/>
              <a:t>e</a:t>
            </a:r>
            <a:r>
              <a:rPr spc="-300" dirty="0"/>
              <a:t>t</a:t>
            </a:r>
            <a:r>
              <a:rPr spc="-630" dirty="0"/>
              <a:t>a</a:t>
            </a:r>
            <a:r>
              <a:rPr spc="-330" dirty="0"/>
              <a:t>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0540" y="1608785"/>
            <a:ext cx="782129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122682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80365" algn="l"/>
                <a:tab pos="381000" algn="l"/>
              </a:tabLst>
            </a:pPr>
            <a:r>
              <a:rPr sz="3000" spc="-280" dirty="0">
                <a:latin typeface="DejaVu Sans"/>
                <a:cs typeface="DejaVu Sans"/>
              </a:rPr>
              <a:t>Isolated </a:t>
            </a:r>
            <a:r>
              <a:rPr sz="3000" spc="-315" dirty="0">
                <a:latin typeface="DejaVu Sans"/>
                <a:cs typeface="DejaVu Sans"/>
              </a:rPr>
              <a:t>microscopic </a:t>
            </a:r>
            <a:r>
              <a:rPr sz="3000" spc="-325" dirty="0">
                <a:latin typeface="DejaVu Sans"/>
                <a:cs typeface="DejaVu Sans"/>
              </a:rPr>
              <a:t>hematuria </a:t>
            </a:r>
            <a:r>
              <a:rPr sz="3000" spc="-380" dirty="0">
                <a:latin typeface="DejaVu Sans"/>
                <a:cs typeface="DejaVu Sans"/>
              </a:rPr>
              <a:t>can </a:t>
            </a:r>
            <a:r>
              <a:rPr sz="3000" spc="-350" dirty="0">
                <a:latin typeface="DejaVu Sans"/>
                <a:cs typeface="DejaVu Sans"/>
              </a:rPr>
              <a:t>be </a:t>
            </a:r>
            <a:r>
              <a:rPr sz="3000" spc="-405" dirty="0">
                <a:latin typeface="DejaVu Sans"/>
                <a:cs typeface="DejaVu Sans"/>
              </a:rPr>
              <a:t>a  </a:t>
            </a:r>
            <a:r>
              <a:rPr sz="3000" spc="-305" dirty="0">
                <a:latin typeface="DejaVu Sans"/>
                <a:cs typeface="DejaVu Sans"/>
              </a:rPr>
              <a:t>manifestation </a:t>
            </a:r>
            <a:r>
              <a:rPr sz="3000" spc="-200" dirty="0">
                <a:latin typeface="DejaVu Sans"/>
                <a:cs typeface="DejaVu Sans"/>
              </a:rPr>
              <a:t>of </a:t>
            </a:r>
            <a:r>
              <a:rPr sz="3000" spc="-305" dirty="0">
                <a:latin typeface="DejaVu Sans"/>
                <a:cs typeface="DejaVu Sans"/>
              </a:rPr>
              <a:t>glomerular</a:t>
            </a:r>
            <a:r>
              <a:rPr sz="3000" spc="-330" dirty="0">
                <a:latin typeface="DejaVu Sans"/>
                <a:cs typeface="DejaVu Sans"/>
              </a:rPr>
              <a:t> </a:t>
            </a:r>
            <a:r>
              <a:rPr sz="3000" spc="-335" dirty="0">
                <a:latin typeface="DejaVu Sans"/>
                <a:cs typeface="DejaVu Sans"/>
              </a:rPr>
              <a:t>diseases.</a:t>
            </a:r>
            <a:endParaRPr sz="3000">
              <a:latin typeface="DejaVu Sans"/>
              <a:cs typeface="DejaVu Sans"/>
            </a:endParaRPr>
          </a:p>
          <a:p>
            <a:pPr marL="381000" marR="111125" indent="-342900">
              <a:lnSpc>
                <a:spcPct val="100000"/>
              </a:lnSpc>
              <a:spcBef>
                <a:spcPts val="725"/>
              </a:spcBef>
              <a:buChar char="•"/>
              <a:tabLst>
                <a:tab pos="380365" algn="l"/>
                <a:tab pos="381000" algn="l"/>
              </a:tabLst>
            </a:pPr>
            <a:r>
              <a:rPr sz="3000" spc="-445" dirty="0">
                <a:latin typeface="DejaVu Sans"/>
                <a:cs typeface="DejaVu Sans"/>
              </a:rPr>
              <a:t>RBCs </a:t>
            </a:r>
            <a:r>
              <a:rPr sz="3000" spc="-200" dirty="0">
                <a:latin typeface="DejaVu Sans"/>
                <a:cs typeface="DejaVu Sans"/>
              </a:rPr>
              <a:t>of </a:t>
            </a:r>
            <a:r>
              <a:rPr sz="3000" spc="-305" dirty="0">
                <a:latin typeface="DejaVu Sans"/>
                <a:cs typeface="DejaVu Sans"/>
              </a:rPr>
              <a:t>glomerular </a:t>
            </a:r>
            <a:r>
              <a:rPr sz="3000" spc="-265" dirty="0">
                <a:latin typeface="DejaVu Sans"/>
                <a:cs typeface="DejaVu Sans"/>
              </a:rPr>
              <a:t>origin </a:t>
            </a:r>
            <a:r>
              <a:rPr sz="3000" spc="-325" dirty="0">
                <a:latin typeface="DejaVu Sans"/>
                <a:cs typeface="DejaVu Sans"/>
              </a:rPr>
              <a:t>are </a:t>
            </a:r>
            <a:r>
              <a:rPr sz="3000" spc="-260" dirty="0">
                <a:latin typeface="DejaVu Sans"/>
                <a:cs typeface="DejaVu Sans"/>
              </a:rPr>
              <a:t>often </a:t>
            </a:r>
            <a:r>
              <a:rPr sz="3000" spc="-335" dirty="0">
                <a:latin typeface="DejaVu Sans"/>
                <a:cs typeface="DejaVu Sans"/>
              </a:rPr>
              <a:t>dysmorphic  </a:t>
            </a:r>
            <a:r>
              <a:rPr sz="3000" spc="-330" dirty="0">
                <a:latin typeface="DejaVu Sans"/>
                <a:cs typeface="DejaVu Sans"/>
              </a:rPr>
              <a:t>when </a:t>
            </a:r>
            <a:r>
              <a:rPr sz="3000" spc="-380" dirty="0">
                <a:latin typeface="DejaVu Sans"/>
                <a:cs typeface="DejaVu Sans"/>
              </a:rPr>
              <a:t>examined by </a:t>
            </a:r>
            <a:r>
              <a:rPr sz="3000" spc="-365" dirty="0">
                <a:latin typeface="DejaVu Sans"/>
                <a:cs typeface="DejaVu Sans"/>
              </a:rPr>
              <a:t>phase </a:t>
            </a:r>
            <a:r>
              <a:rPr sz="3000" spc="-305" dirty="0">
                <a:latin typeface="DejaVu Sans"/>
                <a:cs typeface="DejaVu Sans"/>
              </a:rPr>
              <a:t>contrast</a:t>
            </a:r>
            <a:r>
              <a:rPr sz="3000" spc="20" dirty="0">
                <a:latin typeface="DejaVu Sans"/>
                <a:cs typeface="DejaVu Sans"/>
              </a:rPr>
              <a:t> </a:t>
            </a:r>
            <a:r>
              <a:rPr sz="3000" spc="-340" dirty="0">
                <a:latin typeface="DejaVu Sans"/>
                <a:cs typeface="DejaVu Sans"/>
              </a:rPr>
              <a:t>microscopy.</a:t>
            </a:r>
            <a:endParaRPr sz="3000">
              <a:latin typeface="DejaVu Sans"/>
              <a:cs typeface="DejaVu Sans"/>
            </a:endParaRPr>
          </a:p>
          <a:p>
            <a:pPr marL="38100" marR="245110">
              <a:lnSpc>
                <a:spcPct val="100000"/>
              </a:lnSpc>
              <a:spcBef>
                <a:spcPts val="720"/>
              </a:spcBef>
            </a:pPr>
            <a:r>
              <a:rPr sz="3000" spc="-400" dirty="0">
                <a:latin typeface="DejaVu Sans"/>
                <a:cs typeface="DejaVu Sans"/>
              </a:rPr>
              <a:t>Causes </a:t>
            </a:r>
            <a:r>
              <a:rPr sz="3000" spc="-330" dirty="0">
                <a:latin typeface="DejaVu Sans"/>
                <a:cs typeface="DejaVu Sans"/>
              </a:rPr>
              <a:t>are </a:t>
            </a:r>
            <a:r>
              <a:rPr sz="3000" spc="-315" dirty="0">
                <a:latin typeface="DejaVu Sans"/>
                <a:cs typeface="DejaVu Sans"/>
              </a:rPr>
              <a:t>IgA </a:t>
            </a:r>
            <a:r>
              <a:rPr sz="3000" spc="-340" dirty="0">
                <a:latin typeface="DejaVu Sans"/>
                <a:cs typeface="DejaVu Sans"/>
              </a:rPr>
              <a:t>nephropathy, </a:t>
            </a:r>
            <a:r>
              <a:rPr sz="3000" spc="-300" dirty="0">
                <a:latin typeface="DejaVu Sans"/>
                <a:cs typeface="DejaVu Sans"/>
              </a:rPr>
              <a:t>hereditary </a:t>
            </a:r>
            <a:r>
              <a:rPr sz="3000" spc="-270" dirty="0">
                <a:latin typeface="DejaVu Sans"/>
                <a:cs typeface="DejaVu Sans"/>
              </a:rPr>
              <a:t>nephritis  </a:t>
            </a:r>
            <a:r>
              <a:rPr sz="3000" spc="-355" dirty="0">
                <a:latin typeface="DejaVu Sans"/>
                <a:cs typeface="DejaVu Sans"/>
              </a:rPr>
              <a:t>and </a:t>
            </a:r>
            <a:r>
              <a:rPr sz="3000" spc="-245" dirty="0">
                <a:latin typeface="DejaVu Sans"/>
                <a:cs typeface="DejaVu Sans"/>
              </a:rPr>
              <a:t>thin </a:t>
            </a:r>
            <a:r>
              <a:rPr sz="3000" spc="-365" dirty="0">
                <a:latin typeface="DejaVu Sans"/>
                <a:cs typeface="DejaVu Sans"/>
              </a:rPr>
              <a:t>basement </a:t>
            </a:r>
            <a:r>
              <a:rPr sz="3000" spc="-385" dirty="0">
                <a:latin typeface="DejaVu Sans"/>
                <a:cs typeface="DejaVu Sans"/>
              </a:rPr>
              <a:t>membrane</a:t>
            </a:r>
            <a:r>
              <a:rPr sz="3000" spc="-190" dirty="0">
                <a:latin typeface="DejaVu Sans"/>
                <a:cs typeface="DejaVu Sans"/>
              </a:rPr>
              <a:t> </a:t>
            </a:r>
            <a:r>
              <a:rPr sz="3000" spc="-325" dirty="0">
                <a:latin typeface="DejaVu Sans"/>
                <a:cs typeface="DejaVu Sans"/>
              </a:rPr>
              <a:t>disease.</a:t>
            </a:r>
            <a:endParaRPr sz="3000">
              <a:latin typeface="DejaVu Sans"/>
              <a:cs typeface="DejaVu Sans"/>
            </a:endParaRPr>
          </a:p>
          <a:p>
            <a:pPr marL="38100" marR="30480">
              <a:lnSpc>
                <a:spcPct val="100000"/>
              </a:lnSpc>
              <a:spcBef>
                <a:spcPts val="720"/>
              </a:spcBef>
            </a:pPr>
            <a:r>
              <a:rPr sz="3000" spc="-330" dirty="0">
                <a:latin typeface="DejaVu Sans"/>
                <a:cs typeface="DejaVu Sans"/>
              </a:rPr>
              <a:t>Hematuria </a:t>
            </a:r>
            <a:r>
              <a:rPr sz="3000" spc="-240" dirty="0">
                <a:latin typeface="DejaVu Sans"/>
                <a:cs typeface="DejaVu Sans"/>
              </a:rPr>
              <a:t>with </a:t>
            </a:r>
            <a:r>
              <a:rPr sz="3000" spc="-335" dirty="0">
                <a:latin typeface="DejaVu Sans"/>
                <a:cs typeface="DejaVu Sans"/>
              </a:rPr>
              <a:t>dysmorphic </a:t>
            </a:r>
            <a:r>
              <a:rPr sz="3000" spc="-445" dirty="0">
                <a:latin typeface="DejaVu Sans"/>
                <a:cs typeface="DejaVu Sans"/>
              </a:rPr>
              <a:t>RBCs </a:t>
            </a:r>
            <a:r>
              <a:rPr sz="3000" spc="-210" dirty="0">
                <a:latin typeface="DejaVu Sans"/>
                <a:cs typeface="DejaVu Sans"/>
              </a:rPr>
              <a:t>, </a:t>
            </a:r>
            <a:r>
              <a:rPr sz="3000" spc="-459" dirty="0">
                <a:latin typeface="DejaVu Sans"/>
                <a:cs typeface="DejaVu Sans"/>
              </a:rPr>
              <a:t>RBC </a:t>
            </a:r>
            <a:r>
              <a:rPr sz="3000" spc="-360" dirty="0">
                <a:latin typeface="DejaVu Sans"/>
                <a:cs typeface="DejaVu Sans"/>
              </a:rPr>
              <a:t>casts </a:t>
            </a:r>
            <a:r>
              <a:rPr sz="3000" spc="-355" dirty="0">
                <a:latin typeface="DejaVu Sans"/>
                <a:cs typeface="DejaVu Sans"/>
              </a:rPr>
              <a:t>and  </a:t>
            </a:r>
            <a:r>
              <a:rPr sz="3000" spc="-270" dirty="0">
                <a:latin typeface="DejaVu Sans"/>
                <a:cs typeface="DejaVu Sans"/>
              </a:rPr>
              <a:t>protein </a:t>
            </a:r>
            <a:r>
              <a:rPr sz="3000" spc="-320" dirty="0">
                <a:latin typeface="DejaVu Sans"/>
                <a:cs typeface="DejaVu Sans"/>
              </a:rPr>
              <a:t>excretion </a:t>
            </a:r>
            <a:r>
              <a:rPr sz="3000" spc="-545" dirty="0">
                <a:latin typeface="DejaVu Sans"/>
                <a:cs typeface="DejaVu Sans"/>
              </a:rPr>
              <a:t>&gt;500 </a:t>
            </a:r>
            <a:r>
              <a:rPr sz="3000" spc="-275" dirty="0">
                <a:latin typeface="DejaVu Sans"/>
                <a:cs typeface="DejaVu Sans"/>
              </a:rPr>
              <a:t>mg/d is </a:t>
            </a:r>
            <a:r>
              <a:rPr sz="3000" spc="-265" dirty="0">
                <a:latin typeface="DejaVu Sans"/>
                <a:cs typeface="DejaVu Sans"/>
              </a:rPr>
              <a:t>virtually </a:t>
            </a:r>
            <a:r>
              <a:rPr sz="3000" spc="-310" dirty="0">
                <a:latin typeface="DejaVu Sans"/>
                <a:cs typeface="DejaVu Sans"/>
              </a:rPr>
              <a:t>diagnostic  </a:t>
            </a:r>
            <a:r>
              <a:rPr sz="3000" spc="-200" dirty="0">
                <a:latin typeface="DejaVu Sans"/>
                <a:cs typeface="DejaVu Sans"/>
              </a:rPr>
              <a:t>of</a:t>
            </a:r>
            <a:r>
              <a:rPr sz="3000" spc="-285" dirty="0">
                <a:latin typeface="DejaVu Sans"/>
                <a:cs typeface="DejaVu Sans"/>
              </a:rPr>
              <a:t> </a:t>
            </a:r>
            <a:r>
              <a:rPr sz="3000" spc="-280" dirty="0">
                <a:latin typeface="DejaVu Sans"/>
                <a:cs typeface="DejaVu Sans"/>
              </a:rPr>
              <a:t>glomerulonephritis.</a:t>
            </a:r>
            <a:r>
              <a:rPr sz="3000" spc="-419" baseline="25000" dirty="0">
                <a:latin typeface="DejaVu Sans"/>
                <a:cs typeface="DejaVu Sans"/>
              </a:rPr>
              <a:t>1</a:t>
            </a:r>
            <a:endParaRPr sz="3000" baseline="250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15" dirty="0"/>
              <a:t>I</a:t>
            </a:r>
            <a:r>
              <a:rPr spc="-495" dirty="0"/>
              <a:t>n</a:t>
            </a:r>
            <a:r>
              <a:rPr spc="-300" dirty="0"/>
              <a:t>t</a:t>
            </a:r>
            <a:r>
              <a:rPr spc="-415" dirty="0"/>
              <a:t>erp</a:t>
            </a:r>
            <a:r>
              <a:rPr spc="-370" dirty="0"/>
              <a:t>r</a:t>
            </a:r>
            <a:r>
              <a:rPr spc="-545" dirty="0"/>
              <a:t>e</a:t>
            </a:r>
            <a:r>
              <a:rPr spc="-300" dirty="0"/>
              <a:t>t</a:t>
            </a:r>
            <a:r>
              <a:rPr spc="-630" dirty="0"/>
              <a:t>a</a:t>
            </a:r>
            <a:r>
              <a:rPr spc="-330" dirty="0"/>
              <a:t>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0540" y="1607261"/>
            <a:ext cx="7926705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5"/>
              </a:spcBef>
            </a:pPr>
            <a:r>
              <a:rPr sz="3200" spc="-434" dirty="0">
                <a:latin typeface="DejaVu Sans"/>
                <a:cs typeface="DejaVu Sans"/>
              </a:rPr>
              <a:t>Even </a:t>
            </a:r>
            <a:r>
              <a:rPr sz="3200" spc="-260" dirty="0">
                <a:latin typeface="DejaVu Sans"/>
                <a:cs typeface="DejaVu Sans"/>
              </a:rPr>
              <a:t>in </a:t>
            </a:r>
            <a:r>
              <a:rPr sz="3200" spc="-300" dirty="0">
                <a:latin typeface="DejaVu Sans"/>
                <a:cs typeface="DejaVu Sans"/>
              </a:rPr>
              <a:t>the </a:t>
            </a:r>
            <a:r>
              <a:rPr sz="3200" spc="-385" dirty="0">
                <a:latin typeface="DejaVu Sans"/>
                <a:cs typeface="DejaVu Sans"/>
              </a:rPr>
              <a:t>absence </a:t>
            </a:r>
            <a:r>
              <a:rPr sz="3200" spc="-210" dirty="0">
                <a:latin typeface="DejaVu Sans"/>
                <a:cs typeface="DejaVu Sans"/>
              </a:rPr>
              <a:t>of </a:t>
            </a:r>
            <a:r>
              <a:rPr sz="3200" spc="-350" dirty="0">
                <a:latin typeface="DejaVu Sans"/>
                <a:cs typeface="DejaVu Sans"/>
              </a:rPr>
              <a:t>azotemia, </a:t>
            </a:r>
            <a:r>
              <a:rPr sz="3200" spc="-340" dirty="0">
                <a:latin typeface="DejaVu Sans"/>
                <a:cs typeface="DejaVu Sans"/>
              </a:rPr>
              <a:t>these </a:t>
            </a:r>
            <a:r>
              <a:rPr sz="3200" spc="-315" dirty="0">
                <a:latin typeface="DejaVu Sans"/>
                <a:cs typeface="DejaVu Sans"/>
              </a:rPr>
              <a:t>patients  </a:t>
            </a:r>
            <a:r>
              <a:rPr sz="3200" spc="-320" dirty="0">
                <a:latin typeface="DejaVu Sans"/>
                <a:cs typeface="DejaVu Sans"/>
              </a:rPr>
              <a:t>should </a:t>
            </a:r>
            <a:r>
              <a:rPr sz="3200" spc="-360" dirty="0">
                <a:latin typeface="DejaVu Sans"/>
                <a:cs typeface="DejaVu Sans"/>
              </a:rPr>
              <a:t>undergo </a:t>
            </a:r>
            <a:r>
              <a:rPr sz="3200" spc="-320" dirty="0">
                <a:latin typeface="DejaVu Sans"/>
                <a:cs typeface="DejaVu Sans"/>
              </a:rPr>
              <a:t>serologic </a:t>
            </a:r>
            <a:r>
              <a:rPr sz="3200" spc="-325" dirty="0">
                <a:latin typeface="DejaVu Sans"/>
                <a:cs typeface="DejaVu Sans"/>
              </a:rPr>
              <a:t>evaluation </a:t>
            </a:r>
            <a:r>
              <a:rPr sz="3200" spc="-375" dirty="0">
                <a:latin typeface="DejaVu Sans"/>
                <a:cs typeface="DejaVu Sans"/>
              </a:rPr>
              <a:t>and </a:t>
            </a:r>
            <a:r>
              <a:rPr sz="3200" spc="-310" dirty="0">
                <a:latin typeface="DejaVu Sans"/>
                <a:cs typeface="DejaVu Sans"/>
              </a:rPr>
              <a:t>renal  </a:t>
            </a:r>
            <a:r>
              <a:rPr sz="3200" spc="-345" dirty="0">
                <a:latin typeface="DejaVu Sans"/>
                <a:cs typeface="DejaVu Sans"/>
              </a:rPr>
              <a:t>biopsy.</a:t>
            </a:r>
            <a:r>
              <a:rPr sz="3150" spc="-517" baseline="25132" dirty="0">
                <a:latin typeface="DejaVu Sans"/>
                <a:cs typeface="DejaVu Sans"/>
              </a:rPr>
              <a:t>1</a:t>
            </a:r>
            <a:endParaRPr sz="3150" baseline="25132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24164" y="105092"/>
            <a:ext cx="5570855" cy="1105535"/>
            <a:chOff x="1824164" y="105092"/>
            <a:chExt cx="5570855" cy="1105535"/>
          </a:xfrm>
        </p:grpSpPr>
        <p:sp>
          <p:nvSpPr>
            <p:cNvPr id="3" name="object 3"/>
            <p:cNvSpPr/>
            <p:nvPr/>
          </p:nvSpPr>
          <p:spPr>
            <a:xfrm>
              <a:off x="1837181" y="118109"/>
              <a:ext cx="5544820" cy="1079500"/>
            </a:xfrm>
            <a:custGeom>
              <a:avLst/>
              <a:gdLst/>
              <a:ahLst/>
              <a:cxnLst/>
              <a:rect l="l" t="t" r="r" b="b"/>
              <a:pathLst>
                <a:path w="5544820" h="1079500">
                  <a:moveTo>
                    <a:pt x="5364480" y="0"/>
                  </a:moveTo>
                  <a:lnTo>
                    <a:pt x="179831" y="0"/>
                  </a:lnTo>
                  <a:lnTo>
                    <a:pt x="132027" y="6424"/>
                  </a:lnTo>
                  <a:lnTo>
                    <a:pt x="89069" y="24553"/>
                  </a:lnTo>
                  <a:lnTo>
                    <a:pt x="52673" y="52673"/>
                  </a:lnTo>
                  <a:lnTo>
                    <a:pt x="24553" y="89069"/>
                  </a:lnTo>
                  <a:lnTo>
                    <a:pt x="6424" y="132027"/>
                  </a:lnTo>
                  <a:lnTo>
                    <a:pt x="0" y="179832"/>
                  </a:lnTo>
                  <a:lnTo>
                    <a:pt x="0" y="899160"/>
                  </a:lnTo>
                  <a:lnTo>
                    <a:pt x="6424" y="946964"/>
                  </a:lnTo>
                  <a:lnTo>
                    <a:pt x="24553" y="989922"/>
                  </a:lnTo>
                  <a:lnTo>
                    <a:pt x="52673" y="1026318"/>
                  </a:lnTo>
                  <a:lnTo>
                    <a:pt x="89069" y="1054438"/>
                  </a:lnTo>
                  <a:lnTo>
                    <a:pt x="132027" y="1072567"/>
                  </a:lnTo>
                  <a:lnTo>
                    <a:pt x="179831" y="1078992"/>
                  </a:lnTo>
                  <a:lnTo>
                    <a:pt x="5364480" y="1078992"/>
                  </a:lnTo>
                  <a:lnTo>
                    <a:pt x="5412284" y="1072567"/>
                  </a:lnTo>
                  <a:lnTo>
                    <a:pt x="5455242" y="1054438"/>
                  </a:lnTo>
                  <a:lnTo>
                    <a:pt x="5491638" y="1026318"/>
                  </a:lnTo>
                  <a:lnTo>
                    <a:pt x="5519758" y="989922"/>
                  </a:lnTo>
                  <a:lnTo>
                    <a:pt x="5537887" y="946964"/>
                  </a:lnTo>
                  <a:lnTo>
                    <a:pt x="5544312" y="899160"/>
                  </a:lnTo>
                  <a:lnTo>
                    <a:pt x="5544312" y="179832"/>
                  </a:lnTo>
                  <a:lnTo>
                    <a:pt x="5537887" y="132027"/>
                  </a:lnTo>
                  <a:lnTo>
                    <a:pt x="5519758" y="89069"/>
                  </a:lnTo>
                  <a:lnTo>
                    <a:pt x="5491638" y="52673"/>
                  </a:lnTo>
                  <a:lnTo>
                    <a:pt x="5455242" y="24553"/>
                  </a:lnTo>
                  <a:lnTo>
                    <a:pt x="5412284" y="6424"/>
                  </a:lnTo>
                  <a:lnTo>
                    <a:pt x="536448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37181" y="118109"/>
              <a:ext cx="5544820" cy="1079500"/>
            </a:xfrm>
            <a:custGeom>
              <a:avLst/>
              <a:gdLst/>
              <a:ahLst/>
              <a:cxnLst/>
              <a:rect l="l" t="t" r="r" b="b"/>
              <a:pathLst>
                <a:path w="5544820" h="1079500">
                  <a:moveTo>
                    <a:pt x="0" y="179832"/>
                  </a:moveTo>
                  <a:lnTo>
                    <a:pt x="6424" y="132027"/>
                  </a:lnTo>
                  <a:lnTo>
                    <a:pt x="24553" y="89069"/>
                  </a:lnTo>
                  <a:lnTo>
                    <a:pt x="52673" y="52673"/>
                  </a:lnTo>
                  <a:lnTo>
                    <a:pt x="89069" y="24553"/>
                  </a:lnTo>
                  <a:lnTo>
                    <a:pt x="132027" y="6424"/>
                  </a:lnTo>
                  <a:lnTo>
                    <a:pt x="179831" y="0"/>
                  </a:lnTo>
                  <a:lnTo>
                    <a:pt x="5364480" y="0"/>
                  </a:lnTo>
                  <a:lnTo>
                    <a:pt x="5412284" y="6424"/>
                  </a:lnTo>
                  <a:lnTo>
                    <a:pt x="5455242" y="24553"/>
                  </a:lnTo>
                  <a:lnTo>
                    <a:pt x="5491638" y="52673"/>
                  </a:lnTo>
                  <a:lnTo>
                    <a:pt x="5519758" y="89069"/>
                  </a:lnTo>
                  <a:lnTo>
                    <a:pt x="5537887" y="132027"/>
                  </a:lnTo>
                  <a:lnTo>
                    <a:pt x="5544312" y="179832"/>
                  </a:lnTo>
                  <a:lnTo>
                    <a:pt x="5544312" y="899160"/>
                  </a:lnTo>
                  <a:lnTo>
                    <a:pt x="5537887" y="946964"/>
                  </a:lnTo>
                  <a:lnTo>
                    <a:pt x="5519758" y="989922"/>
                  </a:lnTo>
                  <a:lnTo>
                    <a:pt x="5491638" y="1026318"/>
                  </a:lnTo>
                  <a:lnTo>
                    <a:pt x="5455242" y="1054438"/>
                  </a:lnTo>
                  <a:lnTo>
                    <a:pt x="5412284" y="1072567"/>
                  </a:lnTo>
                  <a:lnTo>
                    <a:pt x="5364480" y="1078992"/>
                  </a:lnTo>
                  <a:lnTo>
                    <a:pt x="179831" y="1078992"/>
                  </a:lnTo>
                  <a:lnTo>
                    <a:pt x="132027" y="1072567"/>
                  </a:lnTo>
                  <a:lnTo>
                    <a:pt x="89069" y="1054438"/>
                  </a:lnTo>
                  <a:lnTo>
                    <a:pt x="52673" y="1026318"/>
                  </a:lnTo>
                  <a:lnTo>
                    <a:pt x="24553" y="989922"/>
                  </a:lnTo>
                  <a:lnTo>
                    <a:pt x="6424" y="946964"/>
                  </a:lnTo>
                  <a:lnTo>
                    <a:pt x="0" y="899160"/>
                  </a:lnTo>
                  <a:lnTo>
                    <a:pt x="0" y="17983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91639" y="258571"/>
            <a:ext cx="48342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9270" marR="5080" indent="-1766570">
              <a:lnSpc>
                <a:spcPct val="100000"/>
              </a:lnSpc>
              <a:spcBef>
                <a:spcPts val="100"/>
              </a:spcBef>
            </a:pPr>
            <a:r>
              <a:rPr sz="2400" spc="-260" dirty="0">
                <a:solidFill>
                  <a:srgbClr val="FFFFFF"/>
                </a:solidFill>
              </a:rPr>
              <a:t>Hematuria </a:t>
            </a:r>
            <a:r>
              <a:rPr sz="2400" spc="-195" dirty="0">
                <a:solidFill>
                  <a:srgbClr val="FFFFFF"/>
                </a:solidFill>
              </a:rPr>
              <a:t>without </a:t>
            </a:r>
            <a:r>
              <a:rPr sz="2400" spc="-210" dirty="0">
                <a:solidFill>
                  <a:srgbClr val="FFFFFF"/>
                </a:solidFill>
              </a:rPr>
              <a:t>proteinuria,</a:t>
            </a:r>
            <a:r>
              <a:rPr sz="2400" spc="-295" dirty="0">
                <a:solidFill>
                  <a:srgbClr val="FFFFFF"/>
                </a:solidFill>
              </a:rPr>
              <a:t> </a:t>
            </a:r>
            <a:r>
              <a:rPr sz="2400" spc="-235" dirty="0">
                <a:solidFill>
                  <a:srgbClr val="FFFFFF"/>
                </a:solidFill>
              </a:rPr>
              <a:t>pyuria,  </a:t>
            </a:r>
            <a:r>
              <a:rPr sz="2400" spc="-325" dirty="0">
                <a:solidFill>
                  <a:srgbClr val="FFFFFF"/>
                </a:solidFill>
              </a:rPr>
              <a:t>WBC</a:t>
            </a:r>
            <a:r>
              <a:rPr sz="2400" spc="-245" dirty="0">
                <a:solidFill>
                  <a:srgbClr val="FFFFFF"/>
                </a:solidFill>
              </a:rPr>
              <a:t> </a:t>
            </a:r>
            <a:r>
              <a:rPr sz="2400" spc="-290" dirty="0">
                <a:solidFill>
                  <a:srgbClr val="FFFFFF"/>
                </a:solidFill>
              </a:rPr>
              <a:t>casts</a:t>
            </a:r>
            <a:endParaRPr sz="2400"/>
          </a:p>
        </p:txBody>
      </p:sp>
      <p:grpSp>
        <p:nvGrpSpPr>
          <p:cNvPr id="6" name="object 6"/>
          <p:cNvGrpSpPr/>
          <p:nvPr/>
        </p:nvGrpSpPr>
        <p:grpSpPr>
          <a:xfrm>
            <a:off x="2759900" y="1197102"/>
            <a:ext cx="3770629" cy="2102485"/>
            <a:chOff x="2759900" y="1197102"/>
            <a:chExt cx="3770629" cy="2102485"/>
          </a:xfrm>
        </p:grpSpPr>
        <p:sp>
          <p:nvSpPr>
            <p:cNvPr id="7" name="object 7"/>
            <p:cNvSpPr/>
            <p:nvPr/>
          </p:nvSpPr>
          <p:spPr>
            <a:xfrm>
              <a:off x="4530606" y="1197102"/>
              <a:ext cx="157480" cy="576580"/>
            </a:xfrm>
            <a:custGeom>
              <a:avLst/>
              <a:gdLst/>
              <a:ahLst/>
              <a:cxnLst/>
              <a:rect l="l" t="t" r="r" b="b"/>
              <a:pathLst>
                <a:path w="157479" h="576580">
                  <a:moveTo>
                    <a:pt x="15109" y="418782"/>
                  </a:moveTo>
                  <a:lnTo>
                    <a:pt x="8501" y="421005"/>
                  </a:lnTo>
                  <a:lnTo>
                    <a:pt x="3349" y="425666"/>
                  </a:lnTo>
                  <a:lnTo>
                    <a:pt x="436" y="431720"/>
                  </a:lnTo>
                  <a:lnTo>
                    <a:pt x="0" y="438417"/>
                  </a:lnTo>
                  <a:lnTo>
                    <a:pt x="2278" y="445008"/>
                  </a:lnTo>
                  <a:lnTo>
                    <a:pt x="78732" y="576199"/>
                  </a:lnTo>
                  <a:lnTo>
                    <a:pt x="99011" y="541401"/>
                  </a:lnTo>
                  <a:lnTo>
                    <a:pt x="61206" y="541401"/>
                  </a:lnTo>
                  <a:lnTo>
                    <a:pt x="61206" y="476558"/>
                  </a:lnTo>
                  <a:lnTo>
                    <a:pt x="32504" y="427355"/>
                  </a:lnTo>
                  <a:lnTo>
                    <a:pt x="27896" y="422148"/>
                  </a:lnTo>
                  <a:lnTo>
                    <a:pt x="21836" y="419226"/>
                  </a:lnTo>
                  <a:lnTo>
                    <a:pt x="15109" y="418782"/>
                  </a:lnTo>
                  <a:close/>
                </a:path>
                <a:path w="157479" h="576580">
                  <a:moveTo>
                    <a:pt x="61206" y="476558"/>
                  </a:moveTo>
                  <a:lnTo>
                    <a:pt x="61206" y="541401"/>
                  </a:lnTo>
                  <a:lnTo>
                    <a:pt x="96258" y="541401"/>
                  </a:lnTo>
                  <a:lnTo>
                    <a:pt x="96258" y="532511"/>
                  </a:lnTo>
                  <a:lnTo>
                    <a:pt x="63619" y="532511"/>
                  </a:lnTo>
                  <a:lnTo>
                    <a:pt x="78732" y="506602"/>
                  </a:lnTo>
                  <a:lnTo>
                    <a:pt x="61206" y="476558"/>
                  </a:lnTo>
                  <a:close/>
                </a:path>
                <a:path w="157479" h="576580">
                  <a:moveTo>
                    <a:pt x="142355" y="418782"/>
                  </a:moveTo>
                  <a:lnTo>
                    <a:pt x="135628" y="419226"/>
                  </a:lnTo>
                  <a:lnTo>
                    <a:pt x="129567" y="422148"/>
                  </a:lnTo>
                  <a:lnTo>
                    <a:pt x="124960" y="427355"/>
                  </a:lnTo>
                  <a:lnTo>
                    <a:pt x="96258" y="476558"/>
                  </a:lnTo>
                  <a:lnTo>
                    <a:pt x="96258" y="541401"/>
                  </a:lnTo>
                  <a:lnTo>
                    <a:pt x="99011" y="541401"/>
                  </a:lnTo>
                  <a:lnTo>
                    <a:pt x="155186" y="445008"/>
                  </a:lnTo>
                  <a:lnTo>
                    <a:pt x="157464" y="438417"/>
                  </a:lnTo>
                  <a:lnTo>
                    <a:pt x="157027" y="431720"/>
                  </a:lnTo>
                  <a:lnTo>
                    <a:pt x="154114" y="425666"/>
                  </a:lnTo>
                  <a:lnTo>
                    <a:pt x="148963" y="421005"/>
                  </a:lnTo>
                  <a:lnTo>
                    <a:pt x="142355" y="418782"/>
                  </a:lnTo>
                  <a:close/>
                </a:path>
                <a:path w="157479" h="576580">
                  <a:moveTo>
                    <a:pt x="78732" y="506602"/>
                  </a:moveTo>
                  <a:lnTo>
                    <a:pt x="63619" y="532511"/>
                  </a:lnTo>
                  <a:lnTo>
                    <a:pt x="93845" y="532511"/>
                  </a:lnTo>
                  <a:lnTo>
                    <a:pt x="78732" y="506602"/>
                  </a:lnTo>
                  <a:close/>
                </a:path>
                <a:path w="157479" h="576580">
                  <a:moveTo>
                    <a:pt x="96258" y="476558"/>
                  </a:moveTo>
                  <a:lnTo>
                    <a:pt x="78732" y="506602"/>
                  </a:lnTo>
                  <a:lnTo>
                    <a:pt x="93845" y="532511"/>
                  </a:lnTo>
                  <a:lnTo>
                    <a:pt x="96258" y="532511"/>
                  </a:lnTo>
                  <a:lnTo>
                    <a:pt x="96258" y="476558"/>
                  </a:lnTo>
                  <a:close/>
                </a:path>
                <a:path w="157479" h="576580">
                  <a:moveTo>
                    <a:pt x="96258" y="0"/>
                  </a:moveTo>
                  <a:lnTo>
                    <a:pt x="61206" y="0"/>
                  </a:lnTo>
                  <a:lnTo>
                    <a:pt x="61206" y="476558"/>
                  </a:lnTo>
                  <a:lnTo>
                    <a:pt x="78732" y="506602"/>
                  </a:lnTo>
                  <a:lnTo>
                    <a:pt x="96258" y="476558"/>
                  </a:lnTo>
                  <a:lnTo>
                    <a:pt x="96258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72918" y="1773174"/>
              <a:ext cx="3744595" cy="1513840"/>
            </a:xfrm>
            <a:custGeom>
              <a:avLst/>
              <a:gdLst/>
              <a:ahLst/>
              <a:cxnLst/>
              <a:rect l="l" t="t" r="r" b="b"/>
              <a:pathLst>
                <a:path w="3744595" h="1513839">
                  <a:moveTo>
                    <a:pt x="3492246" y="0"/>
                  </a:moveTo>
                  <a:lnTo>
                    <a:pt x="252221" y="0"/>
                  </a:lnTo>
                  <a:lnTo>
                    <a:pt x="206879" y="4062"/>
                  </a:lnTo>
                  <a:lnTo>
                    <a:pt x="164205" y="15777"/>
                  </a:lnTo>
                  <a:lnTo>
                    <a:pt x="124911" y="34431"/>
                  </a:lnTo>
                  <a:lnTo>
                    <a:pt x="89710" y="59312"/>
                  </a:lnTo>
                  <a:lnTo>
                    <a:pt x="59312" y="89710"/>
                  </a:lnTo>
                  <a:lnTo>
                    <a:pt x="34431" y="124911"/>
                  </a:lnTo>
                  <a:lnTo>
                    <a:pt x="15777" y="164205"/>
                  </a:lnTo>
                  <a:lnTo>
                    <a:pt x="4062" y="206879"/>
                  </a:lnTo>
                  <a:lnTo>
                    <a:pt x="0" y="252222"/>
                  </a:lnTo>
                  <a:lnTo>
                    <a:pt x="0" y="1261110"/>
                  </a:lnTo>
                  <a:lnTo>
                    <a:pt x="4062" y="1306452"/>
                  </a:lnTo>
                  <a:lnTo>
                    <a:pt x="15777" y="1349126"/>
                  </a:lnTo>
                  <a:lnTo>
                    <a:pt x="34431" y="1388420"/>
                  </a:lnTo>
                  <a:lnTo>
                    <a:pt x="59312" y="1423621"/>
                  </a:lnTo>
                  <a:lnTo>
                    <a:pt x="89710" y="1454019"/>
                  </a:lnTo>
                  <a:lnTo>
                    <a:pt x="124911" y="1478900"/>
                  </a:lnTo>
                  <a:lnTo>
                    <a:pt x="164205" y="1497554"/>
                  </a:lnTo>
                  <a:lnTo>
                    <a:pt x="206879" y="1509269"/>
                  </a:lnTo>
                  <a:lnTo>
                    <a:pt x="252221" y="1513331"/>
                  </a:lnTo>
                  <a:lnTo>
                    <a:pt x="3492246" y="1513331"/>
                  </a:lnTo>
                  <a:lnTo>
                    <a:pt x="3537588" y="1509269"/>
                  </a:lnTo>
                  <a:lnTo>
                    <a:pt x="3580262" y="1497554"/>
                  </a:lnTo>
                  <a:lnTo>
                    <a:pt x="3619556" y="1478900"/>
                  </a:lnTo>
                  <a:lnTo>
                    <a:pt x="3654757" y="1454019"/>
                  </a:lnTo>
                  <a:lnTo>
                    <a:pt x="3685155" y="1423621"/>
                  </a:lnTo>
                  <a:lnTo>
                    <a:pt x="3710036" y="1388420"/>
                  </a:lnTo>
                  <a:lnTo>
                    <a:pt x="3728690" y="1349126"/>
                  </a:lnTo>
                  <a:lnTo>
                    <a:pt x="3740405" y="1306452"/>
                  </a:lnTo>
                  <a:lnTo>
                    <a:pt x="3744467" y="1261110"/>
                  </a:lnTo>
                  <a:lnTo>
                    <a:pt x="3744467" y="252222"/>
                  </a:lnTo>
                  <a:lnTo>
                    <a:pt x="3740405" y="206879"/>
                  </a:lnTo>
                  <a:lnTo>
                    <a:pt x="3728690" y="164205"/>
                  </a:lnTo>
                  <a:lnTo>
                    <a:pt x="3710036" y="124911"/>
                  </a:lnTo>
                  <a:lnTo>
                    <a:pt x="3685155" y="89710"/>
                  </a:lnTo>
                  <a:lnTo>
                    <a:pt x="3654757" y="59312"/>
                  </a:lnTo>
                  <a:lnTo>
                    <a:pt x="3619556" y="34431"/>
                  </a:lnTo>
                  <a:lnTo>
                    <a:pt x="3580262" y="15777"/>
                  </a:lnTo>
                  <a:lnTo>
                    <a:pt x="3537588" y="4062"/>
                  </a:lnTo>
                  <a:lnTo>
                    <a:pt x="3492246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72918" y="1773174"/>
              <a:ext cx="3744595" cy="1513840"/>
            </a:xfrm>
            <a:custGeom>
              <a:avLst/>
              <a:gdLst/>
              <a:ahLst/>
              <a:cxnLst/>
              <a:rect l="l" t="t" r="r" b="b"/>
              <a:pathLst>
                <a:path w="3744595" h="1513839">
                  <a:moveTo>
                    <a:pt x="0" y="252222"/>
                  </a:moveTo>
                  <a:lnTo>
                    <a:pt x="4062" y="206879"/>
                  </a:lnTo>
                  <a:lnTo>
                    <a:pt x="15777" y="164205"/>
                  </a:lnTo>
                  <a:lnTo>
                    <a:pt x="34431" y="124911"/>
                  </a:lnTo>
                  <a:lnTo>
                    <a:pt x="59312" y="89710"/>
                  </a:lnTo>
                  <a:lnTo>
                    <a:pt x="89710" y="59312"/>
                  </a:lnTo>
                  <a:lnTo>
                    <a:pt x="124911" y="34431"/>
                  </a:lnTo>
                  <a:lnTo>
                    <a:pt x="164205" y="15777"/>
                  </a:lnTo>
                  <a:lnTo>
                    <a:pt x="206879" y="4062"/>
                  </a:lnTo>
                  <a:lnTo>
                    <a:pt x="252221" y="0"/>
                  </a:lnTo>
                  <a:lnTo>
                    <a:pt x="3492246" y="0"/>
                  </a:lnTo>
                  <a:lnTo>
                    <a:pt x="3537588" y="4062"/>
                  </a:lnTo>
                  <a:lnTo>
                    <a:pt x="3580262" y="15777"/>
                  </a:lnTo>
                  <a:lnTo>
                    <a:pt x="3619556" y="34431"/>
                  </a:lnTo>
                  <a:lnTo>
                    <a:pt x="3654757" y="59312"/>
                  </a:lnTo>
                  <a:lnTo>
                    <a:pt x="3685155" y="89710"/>
                  </a:lnTo>
                  <a:lnTo>
                    <a:pt x="3710036" y="124911"/>
                  </a:lnTo>
                  <a:lnTo>
                    <a:pt x="3728690" y="164205"/>
                  </a:lnTo>
                  <a:lnTo>
                    <a:pt x="3740405" y="206879"/>
                  </a:lnTo>
                  <a:lnTo>
                    <a:pt x="3744467" y="252222"/>
                  </a:lnTo>
                  <a:lnTo>
                    <a:pt x="3744467" y="1261110"/>
                  </a:lnTo>
                  <a:lnTo>
                    <a:pt x="3740405" y="1306452"/>
                  </a:lnTo>
                  <a:lnTo>
                    <a:pt x="3728690" y="1349126"/>
                  </a:lnTo>
                  <a:lnTo>
                    <a:pt x="3710036" y="1388420"/>
                  </a:lnTo>
                  <a:lnTo>
                    <a:pt x="3685155" y="1423621"/>
                  </a:lnTo>
                  <a:lnTo>
                    <a:pt x="3654757" y="1454019"/>
                  </a:lnTo>
                  <a:lnTo>
                    <a:pt x="3619556" y="1478900"/>
                  </a:lnTo>
                  <a:lnTo>
                    <a:pt x="3580262" y="1497554"/>
                  </a:lnTo>
                  <a:lnTo>
                    <a:pt x="3537588" y="1509269"/>
                  </a:lnTo>
                  <a:lnTo>
                    <a:pt x="3492246" y="1513331"/>
                  </a:lnTo>
                  <a:lnTo>
                    <a:pt x="252221" y="1513331"/>
                  </a:lnTo>
                  <a:lnTo>
                    <a:pt x="206879" y="1509269"/>
                  </a:lnTo>
                  <a:lnTo>
                    <a:pt x="164205" y="1497554"/>
                  </a:lnTo>
                  <a:lnTo>
                    <a:pt x="124911" y="1478900"/>
                  </a:lnTo>
                  <a:lnTo>
                    <a:pt x="89710" y="1454019"/>
                  </a:lnTo>
                  <a:lnTo>
                    <a:pt x="59312" y="1423621"/>
                  </a:lnTo>
                  <a:lnTo>
                    <a:pt x="34431" y="1388420"/>
                  </a:lnTo>
                  <a:lnTo>
                    <a:pt x="15777" y="1349126"/>
                  </a:lnTo>
                  <a:lnTo>
                    <a:pt x="4062" y="1306452"/>
                  </a:lnTo>
                  <a:lnTo>
                    <a:pt x="0" y="1261110"/>
                  </a:lnTo>
                  <a:lnTo>
                    <a:pt x="0" y="25222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318509" y="1952625"/>
            <a:ext cx="26498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2145" marR="6985" indent="-637540">
              <a:lnSpc>
                <a:spcPct val="100000"/>
              </a:lnSpc>
              <a:spcBef>
                <a:spcPts val="100"/>
              </a:spcBef>
            </a:pPr>
            <a:r>
              <a:rPr sz="1800" spc="-195" dirty="0">
                <a:solidFill>
                  <a:srgbClr val="FFFFFF"/>
                </a:solidFill>
                <a:latin typeface="DejaVu Sans"/>
                <a:cs typeface="DejaVu Sans"/>
              </a:rPr>
              <a:t>Hemoglobin </a:t>
            </a:r>
            <a:r>
              <a:rPr sz="1800" spc="-175" dirty="0">
                <a:solidFill>
                  <a:srgbClr val="FFFFFF"/>
                </a:solidFill>
                <a:latin typeface="DejaVu Sans"/>
                <a:cs typeface="DejaVu Sans"/>
              </a:rPr>
              <a:t>electrophoresis  </a:t>
            </a:r>
            <a:r>
              <a:rPr sz="1800" spc="-160" dirty="0">
                <a:solidFill>
                  <a:srgbClr val="FFFFFF"/>
                </a:solidFill>
                <a:latin typeface="DejaVu Sans"/>
                <a:cs typeface="DejaVu Sans"/>
              </a:rPr>
              <a:t>Urine</a:t>
            </a:r>
            <a:r>
              <a:rPr sz="1800" spc="-15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800" spc="-200" dirty="0">
                <a:solidFill>
                  <a:srgbClr val="FFFFFF"/>
                </a:solidFill>
                <a:latin typeface="DejaVu Sans"/>
                <a:cs typeface="DejaVu Sans"/>
              </a:rPr>
              <a:t>cytology</a:t>
            </a:r>
            <a:endParaRPr sz="1800">
              <a:latin typeface="DejaVu Sans"/>
              <a:cs typeface="DejaVu Sans"/>
            </a:endParaRPr>
          </a:p>
          <a:p>
            <a:pPr marL="12700" marR="5080" indent="280035">
              <a:lnSpc>
                <a:spcPct val="100000"/>
              </a:lnSpc>
            </a:pPr>
            <a:r>
              <a:rPr sz="1800" spc="-200" dirty="0">
                <a:solidFill>
                  <a:srgbClr val="FFFFFF"/>
                </a:solidFill>
                <a:latin typeface="DejaVu Sans"/>
                <a:cs typeface="DejaVu Sans"/>
              </a:rPr>
              <a:t>UA </a:t>
            </a:r>
            <a:r>
              <a:rPr sz="1800" spc="-125" dirty="0">
                <a:solidFill>
                  <a:srgbClr val="FFFFFF"/>
                </a:solidFill>
                <a:latin typeface="DejaVu Sans"/>
                <a:cs typeface="DejaVu Sans"/>
              </a:rPr>
              <a:t>of </a:t>
            </a:r>
            <a:r>
              <a:rPr sz="1800" spc="-185" dirty="0">
                <a:solidFill>
                  <a:srgbClr val="FFFFFF"/>
                </a:solidFill>
                <a:latin typeface="DejaVu Sans"/>
                <a:cs typeface="DejaVu Sans"/>
              </a:rPr>
              <a:t>family </a:t>
            </a:r>
            <a:r>
              <a:rPr sz="1800" spc="-235" dirty="0">
                <a:solidFill>
                  <a:srgbClr val="FFFFFF"/>
                </a:solidFill>
                <a:latin typeface="DejaVu Sans"/>
                <a:cs typeface="DejaVu Sans"/>
              </a:rPr>
              <a:t>members  24 </a:t>
            </a:r>
            <a:r>
              <a:rPr sz="1800" spc="-200" dirty="0">
                <a:solidFill>
                  <a:srgbClr val="FFFFFF"/>
                </a:solidFill>
                <a:latin typeface="DejaVu Sans"/>
                <a:cs typeface="DejaVu Sans"/>
              </a:rPr>
              <a:t>h </a:t>
            </a:r>
            <a:r>
              <a:rPr sz="1800" spc="-170" dirty="0">
                <a:solidFill>
                  <a:srgbClr val="FFFFFF"/>
                </a:solidFill>
                <a:latin typeface="DejaVu Sans"/>
                <a:cs typeface="DejaVu Sans"/>
              </a:rPr>
              <a:t>urine calcium/ </a:t>
            </a:r>
            <a:r>
              <a:rPr sz="1800" spc="-165" dirty="0">
                <a:solidFill>
                  <a:srgbClr val="FFFFFF"/>
                </a:solidFill>
                <a:latin typeface="DejaVu Sans"/>
                <a:cs typeface="DejaVu Sans"/>
              </a:rPr>
              <a:t>uric</a:t>
            </a:r>
            <a:r>
              <a:rPr sz="180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800" spc="-195" dirty="0">
                <a:solidFill>
                  <a:srgbClr val="FFFFFF"/>
                </a:solidFill>
                <a:latin typeface="DejaVu Sans"/>
                <a:cs typeface="DejaVu Sans"/>
              </a:rPr>
              <a:t>acid</a:t>
            </a:r>
            <a:endParaRPr sz="1800">
              <a:latin typeface="DejaVu Sans"/>
              <a:cs typeface="DejaVu San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983672" y="3286505"/>
            <a:ext cx="1321435" cy="1316355"/>
            <a:chOff x="3983672" y="3286505"/>
            <a:chExt cx="1321435" cy="1316355"/>
          </a:xfrm>
        </p:grpSpPr>
        <p:sp>
          <p:nvSpPr>
            <p:cNvPr id="12" name="object 12"/>
            <p:cNvSpPr/>
            <p:nvPr/>
          </p:nvSpPr>
          <p:spPr>
            <a:xfrm>
              <a:off x="4565657" y="3286505"/>
              <a:ext cx="157480" cy="504190"/>
            </a:xfrm>
            <a:custGeom>
              <a:avLst/>
              <a:gdLst/>
              <a:ahLst/>
              <a:cxnLst/>
              <a:rect l="l" t="t" r="r" b="b"/>
              <a:pathLst>
                <a:path w="157479" h="504189">
                  <a:moveTo>
                    <a:pt x="15109" y="346773"/>
                  </a:moveTo>
                  <a:lnTo>
                    <a:pt x="8501" y="348996"/>
                  </a:lnTo>
                  <a:lnTo>
                    <a:pt x="3349" y="353657"/>
                  </a:lnTo>
                  <a:lnTo>
                    <a:pt x="436" y="359711"/>
                  </a:lnTo>
                  <a:lnTo>
                    <a:pt x="0" y="366408"/>
                  </a:lnTo>
                  <a:lnTo>
                    <a:pt x="2278" y="372999"/>
                  </a:lnTo>
                  <a:lnTo>
                    <a:pt x="78732" y="504190"/>
                  </a:lnTo>
                  <a:lnTo>
                    <a:pt x="99011" y="469392"/>
                  </a:lnTo>
                  <a:lnTo>
                    <a:pt x="61206" y="469392"/>
                  </a:lnTo>
                  <a:lnTo>
                    <a:pt x="61206" y="404549"/>
                  </a:lnTo>
                  <a:lnTo>
                    <a:pt x="32504" y="355346"/>
                  </a:lnTo>
                  <a:lnTo>
                    <a:pt x="27896" y="350139"/>
                  </a:lnTo>
                  <a:lnTo>
                    <a:pt x="21836" y="347218"/>
                  </a:lnTo>
                  <a:lnTo>
                    <a:pt x="15109" y="346773"/>
                  </a:lnTo>
                  <a:close/>
                </a:path>
                <a:path w="157479" h="504189">
                  <a:moveTo>
                    <a:pt x="61206" y="404549"/>
                  </a:moveTo>
                  <a:lnTo>
                    <a:pt x="61206" y="469392"/>
                  </a:lnTo>
                  <a:lnTo>
                    <a:pt x="96258" y="469392"/>
                  </a:lnTo>
                  <a:lnTo>
                    <a:pt x="96258" y="460502"/>
                  </a:lnTo>
                  <a:lnTo>
                    <a:pt x="63619" y="460502"/>
                  </a:lnTo>
                  <a:lnTo>
                    <a:pt x="78732" y="434594"/>
                  </a:lnTo>
                  <a:lnTo>
                    <a:pt x="61206" y="404549"/>
                  </a:lnTo>
                  <a:close/>
                </a:path>
                <a:path w="157479" h="504189">
                  <a:moveTo>
                    <a:pt x="142355" y="346773"/>
                  </a:moveTo>
                  <a:lnTo>
                    <a:pt x="135628" y="347218"/>
                  </a:lnTo>
                  <a:lnTo>
                    <a:pt x="129567" y="350139"/>
                  </a:lnTo>
                  <a:lnTo>
                    <a:pt x="124960" y="355346"/>
                  </a:lnTo>
                  <a:lnTo>
                    <a:pt x="96258" y="404549"/>
                  </a:lnTo>
                  <a:lnTo>
                    <a:pt x="96258" y="469392"/>
                  </a:lnTo>
                  <a:lnTo>
                    <a:pt x="99011" y="469392"/>
                  </a:lnTo>
                  <a:lnTo>
                    <a:pt x="155186" y="372999"/>
                  </a:lnTo>
                  <a:lnTo>
                    <a:pt x="157464" y="366408"/>
                  </a:lnTo>
                  <a:lnTo>
                    <a:pt x="157027" y="359711"/>
                  </a:lnTo>
                  <a:lnTo>
                    <a:pt x="154114" y="353657"/>
                  </a:lnTo>
                  <a:lnTo>
                    <a:pt x="148963" y="348996"/>
                  </a:lnTo>
                  <a:lnTo>
                    <a:pt x="142355" y="346773"/>
                  </a:lnTo>
                  <a:close/>
                </a:path>
                <a:path w="157479" h="504189">
                  <a:moveTo>
                    <a:pt x="78732" y="434594"/>
                  </a:moveTo>
                  <a:lnTo>
                    <a:pt x="63619" y="460502"/>
                  </a:lnTo>
                  <a:lnTo>
                    <a:pt x="93845" y="460502"/>
                  </a:lnTo>
                  <a:lnTo>
                    <a:pt x="78732" y="434594"/>
                  </a:lnTo>
                  <a:close/>
                </a:path>
                <a:path w="157479" h="504189">
                  <a:moveTo>
                    <a:pt x="96258" y="404549"/>
                  </a:moveTo>
                  <a:lnTo>
                    <a:pt x="78732" y="434594"/>
                  </a:lnTo>
                  <a:lnTo>
                    <a:pt x="93845" y="460502"/>
                  </a:lnTo>
                  <a:lnTo>
                    <a:pt x="96258" y="460502"/>
                  </a:lnTo>
                  <a:lnTo>
                    <a:pt x="96258" y="404549"/>
                  </a:lnTo>
                  <a:close/>
                </a:path>
                <a:path w="157479" h="504189">
                  <a:moveTo>
                    <a:pt x="96258" y="0"/>
                  </a:moveTo>
                  <a:lnTo>
                    <a:pt x="61206" y="0"/>
                  </a:lnTo>
                  <a:lnTo>
                    <a:pt x="61206" y="404549"/>
                  </a:lnTo>
                  <a:lnTo>
                    <a:pt x="78732" y="434594"/>
                  </a:lnTo>
                  <a:lnTo>
                    <a:pt x="96258" y="404549"/>
                  </a:lnTo>
                  <a:lnTo>
                    <a:pt x="96258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96689" y="3755897"/>
              <a:ext cx="1295400" cy="833755"/>
            </a:xfrm>
            <a:custGeom>
              <a:avLst/>
              <a:gdLst/>
              <a:ahLst/>
              <a:cxnLst/>
              <a:rect l="l" t="t" r="r" b="b"/>
              <a:pathLst>
                <a:path w="1295400" h="833754">
                  <a:moveTo>
                    <a:pt x="1156462" y="0"/>
                  </a:moveTo>
                  <a:lnTo>
                    <a:pt x="138937" y="0"/>
                  </a:lnTo>
                  <a:lnTo>
                    <a:pt x="95032" y="7085"/>
                  </a:lnTo>
                  <a:lnTo>
                    <a:pt x="56893" y="26814"/>
                  </a:lnTo>
                  <a:lnTo>
                    <a:pt x="26814" y="56893"/>
                  </a:lnTo>
                  <a:lnTo>
                    <a:pt x="7085" y="95032"/>
                  </a:lnTo>
                  <a:lnTo>
                    <a:pt x="0" y="138937"/>
                  </a:lnTo>
                  <a:lnTo>
                    <a:pt x="0" y="694689"/>
                  </a:lnTo>
                  <a:lnTo>
                    <a:pt x="7085" y="738595"/>
                  </a:lnTo>
                  <a:lnTo>
                    <a:pt x="26814" y="776734"/>
                  </a:lnTo>
                  <a:lnTo>
                    <a:pt x="56893" y="806813"/>
                  </a:lnTo>
                  <a:lnTo>
                    <a:pt x="95032" y="826542"/>
                  </a:lnTo>
                  <a:lnTo>
                    <a:pt x="138937" y="833627"/>
                  </a:lnTo>
                  <a:lnTo>
                    <a:pt x="1156462" y="833627"/>
                  </a:lnTo>
                  <a:lnTo>
                    <a:pt x="1200367" y="826542"/>
                  </a:lnTo>
                  <a:lnTo>
                    <a:pt x="1238506" y="806813"/>
                  </a:lnTo>
                  <a:lnTo>
                    <a:pt x="1268585" y="776734"/>
                  </a:lnTo>
                  <a:lnTo>
                    <a:pt x="1288314" y="738595"/>
                  </a:lnTo>
                  <a:lnTo>
                    <a:pt x="1295400" y="694689"/>
                  </a:lnTo>
                  <a:lnTo>
                    <a:pt x="1295400" y="138937"/>
                  </a:lnTo>
                  <a:lnTo>
                    <a:pt x="1288314" y="95032"/>
                  </a:lnTo>
                  <a:lnTo>
                    <a:pt x="1268585" y="56893"/>
                  </a:lnTo>
                  <a:lnTo>
                    <a:pt x="1238506" y="26814"/>
                  </a:lnTo>
                  <a:lnTo>
                    <a:pt x="1200367" y="7085"/>
                  </a:lnTo>
                  <a:lnTo>
                    <a:pt x="115646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96689" y="3755897"/>
              <a:ext cx="1295400" cy="833755"/>
            </a:xfrm>
            <a:custGeom>
              <a:avLst/>
              <a:gdLst/>
              <a:ahLst/>
              <a:cxnLst/>
              <a:rect l="l" t="t" r="r" b="b"/>
              <a:pathLst>
                <a:path w="1295400" h="833754">
                  <a:moveTo>
                    <a:pt x="0" y="138937"/>
                  </a:moveTo>
                  <a:lnTo>
                    <a:pt x="7085" y="95032"/>
                  </a:lnTo>
                  <a:lnTo>
                    <a:pt x="26814" y="56893"/>
                  </a:lnTo>
                  <a:lnTo>
                    <a:pt x="56893" y="26814"/>
                  </a:lnTo>
                  <a:lnTo>
                    <a:pt x="95032" y="7085"/>
                  </a:lnTo>
                  <a:lnTo>
                    <a:pt x="138937" y="0"/>
                  </a:lnTo>
                  <a:lnTo>
                    <a:pt x="1156462" y="0"/>
                  </a:lnTo>
                  <a:lnTo>
                    <a:pt x="1200367" y="7085"/>
                  </a:lnTo>
                  <a:lnTo>
                    <a:pt x="1238506" y="26814"/>
                  </a:lnTo>
                  <a:lnTo>
                    <a:pt x="1268585" y="56893"/>
                  </a:lnTo>
                  <a:lnTo>
                    <a:pt x="1288314" y="95032"/>
                  </a:lnTo>
                  <a:lnTo>
                    <a:pt x="1295400" y="138937"/>
                  </a:lnTo>
                  <a:lnTo>
                    <a:pt x="1295400" y="694689"/>
                  </a:lnTo>
                  <a:lnTo>
                    <a:pt x="1288314" y="738595"/>
                  </a:lnTo>
                  <a:lnTo>
                    <a:pt x="1268585" y="776734"/>
                  </a:lnTo>
                  <a:lnTo>
                    <a:pt x="1238506" y="806813"/>
                  </a:lnTo>
                  <a:lnTo>
                    <a:pt x="1200367" y="826542"/>
                  </a:lnTo>
                  <a:lnTo>
                    <a:pt x="1156462" y="833627"/>
                  </a:lnTo>
                  <a:lnTo>
                    <a:pt x="138937" y="833627"/>
                  </a:lnTo>
                  <a:lnTo>
                    <a:pt x="95032" y="826542"/>
                  </a:lnTo>
                  <a:lnTo>
                    <a:pt x="56893" y="806813"/>
                  </a:lnTo>
                  <a:lnTo>
                    <a:pt x="26814" y="776734"/>
                  </a:lnTo>
                  <a:lnTo>
                    <a:pt x="7085" y="738595"/>
                  </a:lnTo>
                  <a:lnTo>
                    <a:pt x="0" y="694689"/>
                  </a:lnTo>
                  <a:lnTo>
                    <a:pt x="0" y="13893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148709" y="3870452"/>
            <a:ext cx="989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80" dirty="0">
                <a:solidFill>
                  <a:srgbClr val="FFFFFF"/>
                </a:solidFill>
                <a:latin typeface="DejaVu Sans"/>
                <a:cs typeface="DejaVu Sans"/>
              </a:rPr>
              <a:t>IVP+/-</a:t>
            </a:r>
            <a:endParaRPr sz="1800">
              <a:latin typeface="DejaVu Sans"/>
              <a:cs typeface="DejaVu Sans"/>
            </a:endParaRPr>
          </a:p>
          <a:p>
            <a:pPr algn="ctr">
              <a:lnSpc>
                <a:spcPct val="100000"/>
              </a:lnSpc>
            </a:pPr>
            <a:r>
              <a:rPr sz="1800" spc="-210" dirty="0">
                <a:solidFill>
                  <a:srgbClr val="FFFFFF"/>
                </a:solidFill>
                <a:latin typeface="DejaVu Sans"/>
                <a:cs typeface="DejaVu Sans"/>
              </a:rPr>
              <a:t>Renal</a:t>
            </a:r>
            <a:r>
              <a:rPr sz="1800" spc="-229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800" spc="-250" dirty="0">
                <a:solidFill>
                  <a:srgbClr val="FFFFFF"/>
                </a:solidFill>
                <a:latin typeface="DejaVu Sans"/>
                <a:cs typeface="DejaVu Sans"/>
              </a:rPr>
              <a:t>USG</a:t>
            </a:r>
            <a:endParaRPr sz="1800">
              <a:latin typeface="DejaVu Sans"/>
              <a:cs typeface="DejaVu San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220461" y="3656012"/>
            <a:ext cx="3613150" cy="1033780"/>
            <a:chOff x="5220461" y="3656012"/>
            <a:chExt cx="3613150" cy="1033780"/>
          </a:xfrm>
        </p:grpSpPr>
        <p:sp>
          <p:nvSpPr>
            <p:cNvPr id="17" name="object 17"/>
            <p:cNvSpPr/>
            <p:nvPr/>
          </p:nvSpPr>
          <p:spPr>
            <a:xfrm>
              <a:off x="5220461" y="4106933"/>
              <a:ext cx="720725" cy="157480"/>
            </a:xfrm>
            <a:custGeom>
              <a:avLst/>
              <a:gdLst/>
              <a:ahLst/>
              <a:cxnLst/>
              <a:rect l="l" t="t" r="r" b="b"/>
              <a:pathLst>
                <a:path w="720725" h="157479">
                  <a:moveTo>
                    <a:pt x="650621" y="78732"/>
                  </a:moveTo>
                  <a:lnTo>
                    <a:pt x="571373" y="124960"/>
                  </a:lnTo>
                  <a:lnTo>
                    <a:pt x="566165" y="129567"/>
                  </a:lnTo>
                  <a:lnTo>
                    <a:pt x="563244" y="135628"/>
                  </a:lnTo>
                  <a:lnTo>
                    <a:pt x="562800" y="142355"/>
                  </a:lnTo>
                  <a:lnTo>
                    <a:pt x="565023" y="148963"/>
                  </a:lnTo>
                  <a:lnTo>
                    <a:pt x="569684" y="154114"/>
                  </a:lnTo>
                  <a:lnTo>
                    <a:pt x="575738" y="157027"/>
                  </a:lnTo>
                  <a:lnTo>
                    <a:pt x="582435" y="157464"/>
                  </a:lnTo>
                  <a:lnTo>
                    <a:pt x="589026" y="155186"/>
                  </a:lnTo>
                  <a:lnTo>
                    <a:pt x="690143" y="96258"/>
                  </a:lnTo>
                  <a:lnTo>
                    <a:pt x="685418" y="96258"/>
                  </a:lnTo>
                  <a:lnTo>
                    <a:pt x="685418" y="93845"/>
                  </a:lnTo>
                  <a:lnTo>
                    <a:pt x="676528" y="93845"/>
                  </a:lnTo>
                  <a:lnTo>
                    <a:pt x="650621" y="78732"/>
                  </a:lnTo>
                  <a:close/>
                </a:path>
                <a:path w="720725" h="157479">
                  <a:moveTo>
                    <a:pt x="620576" y="61206"/>
                  </a:moveTo>
                  <a:lnTo>
                    <a:pt x="0" y="61206"/>
                  </a:lnTo>
                  <a:lnTo>
                    <a:pt x="0" y="96258"/>
                  </a:lnTo>
                  <a:lnTo>
                    <a:pt x="620576" y="96258"/>
                  </a:lnTo>
                  <a:lnTo>
                    <a:pt x="650620" y="78732"/>
                  </a:lnTo>
                  <a:lnTo>
                    <a:pt x="620576" y="61206"/>
                  </a:lnTo>
                  <a:close/>
                </a:path>
                <a:path w="720725" h="157479">
                  <a:moveTo>
                    <a:pt x="690143" y="61206"/>
                  </a:moveTo>
                  <a:lnTo>
                    <a:pt x="685418" y="61206"/>
                  </a:lnTo>
                  <a:lnTo>
                    <a:pt x="685418" y="96258"/>
                  </a:lnTo>
                  <a:lnTo>
                    <a:pt x="690143" y="96258"/>
                  </a:lnTo>
                  <a:lnTo>
                    <a:pt x="720216" y="78732"/>
                  </a:lnTo>
                  <a:lnTo>
                    <a:pt x="690143" y="61206"/>
                  </a:lnTo>
                  <a:close/>
                </a:path>
                <a:path w="720725" h="157479">
                  <a:moveTo>
                    <a:pt x="676528" y="63619"/>
                  </a:moveTo>
                  <a:lnTo>
                    <a:pt x="650621" y="78732"/>
                  </a:lnTo>
                  <a:lnTo>
                    <a:pt x="676528" y="93845"/>
                  </a:lnTo>
                  <a:lnTo>
                    <a:pt x="676528" y="63619"/>
                  </a:lnTo>
                  <a:close/>
                </a:path>
                <a:path w="720725" h="157479">
                  <a:moveTo>
                    <a:pt x="685418" y="63619"/>
                  </a:moveTo>
                  <a:lnTo>
                    <a:pt x="676528" y="63619"/>
                  </a:lnTo>
                  <a:lnTo>
                    <a:pt x="676528" y="93845"/>
                  </a:lnTo>
                  <a:lnTo>
                    <a:pt x="685418" y="93845"/>
                  </a:lnTo>
                  <a:lnTo>
                    <a:pt x="685418" y="63619"/>
                  </a:lnTo>
                  <a:close/>
                </a:path>
                <a:path w="720725" h="157479">
                  <a:moveTo>
                    <a:pt x="582435" y="0"/>
                  </a:moveTo>
                  <a:lnTo>
                    <a:pt x="575738" y="436"/>
                  </a:lnTo>
                  <a:lnTo>
                    <a:pt x="569684" y="3349"/>
                  </a:lnTo>
                  <a:lnTo>
                    <a:pt x="565023" y="8501"/>
                  </a:lnTo>
                  <a:lnTo>
                    <a:pt x="562800" y="15109"/>
                  </a:lnTo>
                  <a:lnTo>
                    <a:pt x="563244" y="21836"/>
                  </a:lnTo>
                  <a:lnTo>
                    <a:pt x="566165" y="27896"/>
                  </a:lnTo>
                  <a:lnTo>
                    <a:pt x="571373" y="32504"/>
                  </a:lnTo>
                  <a:lnTo>
                    <a:pt x="650621" y="78732"/>
                  </a:lnTo>
                  <a:lnTo>
                    <a:pt x="676528" y="63619"/>
                  </a:lnTo>
                  <a:lnTo>
                    <a:pt x="685418" y="63619"/>
                  </a:lnTo>
                  <a:lnTo>
                    <a:pt x="685418" y="61206"/>
                  </a:lnTo>
                  <a:lnTo>
                    <a:pt x="690143" y="61206"/>
                  </a:lnTo>
                  <a:lnTo>
                    <a:pt x="589026" y="2278"/>
                  </a:lnTo>
                  <a:lnTo>
                    <a:pt x="582435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88939" y="3913377"/>
              <a:ext cx="183895" cy="1849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39789" y="3669029"/>
              <a:ext cx="2880360" cy="1007744"/>
            </a:xfrm>
            <a:custGeom>
              <a:avLst/>
              <a:gdLst/>
              <a:ahLst/>
              <a:cxnLst/>
              <a:rect l="l" t="t" r="r" b="b"/>
              <a:pathLst>
                <a:path w="2880359" h="1007745">
                  <a:moveTo>
                    <a:pt x="2712466" y="0"/>
                  </a:moveTo>
                  <a:lnTo>
                    <a:pt x="167894" y="0"/>
                  </a:lnTo>
                  <a:lnTo>
                    <a:pt x="123266" y="5998"/>
                  </a:lnTo>
                  <a:lnTo>
                    <a:pt x="83161" y="22925"/>
                  </a:lnTo>
                  <a:lnTo>
                    <a:pt x="49180" y="49180"/>
                  </a:lnTo>
                  <a:lnTo>
                    <a:pt x="22925" y="83161"/>
                  </a:lnTo>
                  <a:lnTo>
                    <a:pt x="5998" y="123266"/>
                  </a:lnTo>
                  <a:lnTo>
                    <a:pt x="0" y="167894"/>
                  </a:lnTo>
                  <a:lnTo>
                    <a:pt x="0" y="839470"/>
                  </a:lnTo>
                  <a:lnTo>
                    <a:pt x="5998" y="884097"/>
                  </a:lnTo>
                  <a:lnTo>
                    <a:pt x="22925" y="924202"/>
                  </a:lnTo>
                  <a:lnTo>
                    <a:pt x="49180" y="958183"/>
                  </a:lnTo>
                  <a:lnTo>
                    <a:pt x="83161" y="984438"/>
                  </a:lnTo>
                  <a:lnTo>
                    <a:pt x="123266" y="1001365"/>
                  </a:lnTo>
                  <a:lnTo>
                    <a:pt x="167894" y="1007364"/>
                  </a:lnTo>
                  <a:lnTo>
                    <a:pt x="2712466" y="1007364"/>
                  </a:lnTo>
                  <a:lnTo>
                    <a:pt x="2757093" y="1001365"/>
                  </a:lnTo>
                  <a:lnTo>
                    <a:pt x="2797198" y="984438"/>
                  </a:lnTo>
                  <a:lnTo>
                    <a:pt x="2831179" y="958183"/>
                  </a:lnTo>
                  <a:lnTo>
                    <a:pt x="2857434" y="924202"/>
                  </a:lnTo>
                  <a:lnTo>
                    <a:pt x="2874361" y="884097"/>
                  </a:lnTo>
                  <a:lnTo>
                    <a:pt x="2880360" y="839470"/>
                  </a:lnTo>
                  <a:lnTo>
                    <a:pt x="2880360" y="167894"/>
                  </a:lnTo>
                  <a:lnTo>
                    <a:pt x="2874361" y="123266"/>
                  </a:lnTo>
                  <a:lnTo>
                    <a:pt x="2857434" y="83161"/>
                  </a:lnTo>
                  <a:lnTo>
                    <a:pt x="2831179" y="49180"/>
                  </a:lnTo>
                  <a:lnTo>
                    <a:pt x="2797198" y="22925"/>
                  </a:lnTo>
                  <a:lnTo>
                    <a:pt x="2757093" y="5998"/>
                  </a:lnTo>
                  <a:lnTo>
                    <a:pt x="2712466" y="0"/>
                  </a:lnTo>
                  <a:close/>
                </a:path>
              </a:pathLst>
            </a:custGeom>
            <a:solidFill>
              <a:srgbClr val="3085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39789" y="3669029"/>
              <a:ext cx="2880360" cy="1007744"/>
            </a:xfrm>
            <a:custGeom>
              <a:avLst/>
              <a:gdLst/>
              <a:ahLst/>
              <a:cxnLst/>
              <a:rect l="l" t="t" r="r" b="b"/>
              <a:pathLst>
                <a:path w="2880359" h="1007745">
                  <a:moveTo>
                    <a:pt x="0" y="167894"/>
                  </a:moveTo>
                  <a:lnTo>
                    <a:pt x="5998" y="123266"/>
                  </a:lnTo>
                  <a:lnTo>
                    <a:pt x="22925" y="83161"/>
                  </a:lnTo>
                  <a:lnTo>
                    <a:pt x="49180" y="49180"/>
                  </a:lnTo>
                  <a:lnTo>
                    <a:pt x="83161" y="22925"/>
                  </a:lnTo>
                  <a:lnTo>
                    <a:pt x="123266" y="5998"/>
                  </a:lnTo>
                  <a:lnTo>
                    <a:pt x="167894" y="0"/>
                  </a:lnTo>
                  <a:lnTo>
                    <a:pt x="2712466" y="0"/>
                  </a:lnTo>
                  <a:lnTo>
                    <a:pt x="2757093" y="5998"/>
                  </a:lnTo>
                  <a:lnTo>
                    <a:pt x="2797198" y="22925"/>
                  </a:lnTo>
                  <a:lnTo>
                    <a:pt x="2831179" y="49180"/>
                  </a:lnTo>
                  <a:lnTo>
                    <a:pt x="2857434" y="83161"/>
                  </a:lnTo>
                  <a:lnTo>
                    <a:pt x="2874361" y="123266"/>
                  </a:lnTo>
                  <a:lnTo>
                    <a:pt x="2880360" y="167894"/>
                  </a:lnTo>
                  <a:lnTo>
                    <a:pt x="2880360" y="839470"/>
                  </a:lnTo>
                  <a:lnTo>
                    <a:pt x="2874361" y="884097"/>
                  </a:lnTo>
                  <a:lnTo>
                    <a:pt x="2857434" y="924202"/>
                  </a:lnTo>
                  <a:lnTo>
                    <a:pt x="2831179" y="958183"/>
                  </a:lnTo>
                  <a:lnTo>
                    <a:pt x="2797198" y="984438"/>
                  </a:lnTo>
                  <a:lnTo>
                    <a:pt x="2757093" y="1001365"/>
                  </a:lnTo>
                  <a:lnTo>
                    <a:pt x="2712466" y="1007364"/>
                  </a:lnTo>
                  <a:lnTo>
                    <a:pt x="167894" y="1007364"/>
                  </a:lnTo>
                  <a:lnTo>
                    <a:pt x="123266" y="1001365"/>
                  </a:lnTo>
                  <a:lnTo>
                    <a:pt x="83161" y="984438"/>
                  </a:lnTo>
                  <a:lnTo>
                    <a:pt x="49180" y="958183"/>
                  </a:lnTo>
                  <a:lnTo>
                    <a:pt x="22925" y="924202"/>
                  </a:lnTo>
                  <a:lnTo>
                    <a:pt x="5998" y="884097"/>
                  </a:lnTo>
                  <a:lnTo>
                    <a:pt x="0" y="839470"/>
                  </a:lnTo>
                  <a:lnTo>
                    <a:pt x="0" y="16789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129020" y="3733292"/>
            <a:ext cx="25019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204" dirty="0">
                <a:solidFill>
                  <a:srgbClr val="FFFFFF"/>
                </a:solidFill>
                <a:latin typeface="DejaVu Sans"/>
                <a:cs typeface="DejaVu Sans"/>
              </a:rPr>
              <a:t>Retrograde </a:t>
            </a:r>
            <a:r>
              <a:rPr sz="1800" spc="-210" dirty="0">
                <a:solidFill>
                  <a:srgbClr val="FFFFFF"/>
                </a:solidFill>
                <a:latin typeface="DejaVu Sans"/>
                <a:cs typeface="DejaVu Sans"/>
              </a:rPr>
              <a:t>pyelography </a:t>
            </a:r>
            <a:r>
              <a:rPr sz="1800" spc="-140" dirty="0">
                <a:solidFill>
                  <a:srgbClr val="FFFFFF"/>
                </a:solidFill>
                <a:latin typeface="DejaVu Sans"/>
                <a:cs typeface="DejaVu Sans"/>
              </a:rPr>
              <a:t>or  </a:t>
            </a:r>
            <a:r>
              <a:rPr sz="1800" spc="-190" dirty="0">
                <a:solidFill>
                  <a:srgbClr val="FFFFFF"/>
                </a:solidFill>
                <a:latin typeface="DejaVu Sans"/>
                <a:cs typeface="DejaVu Sans"/>
              </a:rPr>
              <a:t>arteriogram </a:t>
            </a:r>
            <a:r>
              <a:rPr sz="1800" spc="-135" dirty="0">
                <a:solidFill>
                  <a:srgbClr val="FFFFFF"/>
                </a:solidFill>
                <a:latin typeface="DejaVu Sans"/>
                <a:cs typeface="DejaVu Sans"/>
              </a:rPr>
              <a:t>or </a:t>
            </a:r>
            <a:r>
              <a:rPr sz="1800" spc="-220" dirty="0">
                <a:solidFill>
                  <a:srgbClr val="FFFFFF"/>
                </a:solidFill>
                <a:latin typeface="DejaVu Sans"/>
                <a:cs typeface="DejaVu Sans"/>
              </a:rPr>
              <a:t>cyst  </a:t>
            </a:r>
            <a:r>
              <a:rPr sz="1800" spc="-175" dirty="0">
                <a:solidFill>
                  <a:srgbClr val="FFFFFF"/>
                </a:solidFill>
                <a:latin typeface="DejaVu Sans"/>
                <a:cs typeface="DejaVu Sans"/>
              </a:rPr>
              <a:t>aspiration</a:t>
            </a:r>
            <a:endParaRPr sz="1800">
              <a:latin typeface="DejaVu Sans"/>
              <a:cs typeface="DejaVu San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736784" y="4589526"/>
            <a:ext cx="1856739" cy="1162685"/>
            <a:chOff x="3736784" y="4589526"/>
            <a:chExt cx="1856739" cy="1162685"/>
          </a:xfrm>
        </p:grpSpPr>
        <p:sp>
          <p:nvSpPr>
            <p:cNvPr id="23" name="object 23"/>
            <p:cNvSpPr/>
            <p:nvPr/>
          </p:nvSpPr>
          <p:spPr>
            <a:xfrm>
              <a:off x="4565657" y="4589526"/>
              <a:ext cx="157480" cy="504190"/>
            </a:xfrm>
            <a:custGeom>
              <a:avLst/>
              <a:gdLst/>
              <a:ahLst/>
              <a:cxnLst/>
              <a:rect l="l" t="t" r="r" b="b"/>
              <a:pathLst>
                <a:path w="157479" h="504189">
                  <a:moveTo>
                    <a:pt x="15109" y="346773"/>
                  </a:moveTo>
                  <a:lnTo>
                    <a:pt x="8501" y="348996"/>
                  </a:lnTo>
                  <a:lnTo>
                    <a:pt x="3349" y="353657"/>
                  </a:lnTo>
                  <a:lnTo>
                    <a:pt x="436" y="359711"/>
                  </a:lnTo>
                  <a:lnTo>
                    <a:pt x="0" y="366408"/>
                  </a:lnTo>
                  <a:lnTo>
                    <a:pt x="2278" y="372999"/>
                  </a:lnTo>
                  <a:lnTo>
                    <a:pt x="78732" y="504190"/>
                  </a:lnTo>
                  <a:lnTo>
                    <a:pt x="99011" y="469392"/>
                  </a:lnTo>
                  <a:lnTo>
                    <a:pt x="61206" y="469392"/>
                  </a:lnTo>
                  <a:lnTo>
                    <a:pt x="61206" y="404549"/>
                  </a:lnTo>
                  <a:lnTo>
                    <a:pt x="32504" y="355346"/>
                  </a:lnTo>
                  <a:lnTo>
                    <a:pt x="27896" y="350139"/>
                  </a:lnTo>
                  <a:lnTo>
                    <a:pt x="21836" y="347218"/>
                  </a:lnTo>
                  <a:lnTo>
                    <a:pt x="15109" y="346773"/>
                  </a:lnTo>
                  <a:close/>
                </a:path>
                <a:path w="157479" h="504189">
                  <a:moveTo>
                    <a:pt x="61206" y="404549"/>
                  </a:moveTo>
                  <a:lnTo>
                    <a:pt x="61206" y="469392"/>
                  </a:lnTo>
                  <a:lnTo>
                    <a:pt x="96258" y="469392"/>
                  </a:lnTo>
                  <a:lnTo>
                    <a:pt x="96258" y="460501"/>
                  </a:lnTo>
                  <a:lnTo>
                    <a:pt x="63619" y="460501"/>
                  </a:lnTo>
                  <a:lnTo>
                    <a:pt x="78732" y="434594"/>
                  </a:lnTo>
                  <a:lnTo>
                    <a:pt x="61206" y="404549"/>
                  </a:lnTo>
                  <a:close/>
                </a:path>
                <a:path w="157479" h="504189">
                  <a:moveTo>
                    <a:pt x="142355" y="346773"/>
                  </a:moveTo>
                  <a:lnTo>
                    <a:pt x="135628" y="347218"/>
                  </a:lnTo>
                  <a:lnTo>
                    <a:pt x="129567" y="350139"/>
                  </a:lnTo>
                  <a:lnTo>
                    <a:pt x="124960" y="355346"/>
                  </a:lnTo>
                  <a:lnTo>
                    <a:pt x="96258" y="404549"/>
                  </a:lnTo>
                  <a:lnTo>
                    <a:pt x="96258" y="469392"/>
                  </a:lnTo>
                  <a:lnTo>
                    <a:pt x="99011" y="469392"/>
                  </a:lnTo>
                  <a:lnTo>
                    <a:pt x="155186" y="372999"/>
                  </a:lnTo>
                  <a:lnTo>
                    <a:pt x="157464" y="366408"/>
                  </a:lnTo>
                  <a:lnTo>
                    <a:pt x="157027" y="359711"/>
                  </a:lnTo>
                  <a:lnTo>
                    <a:pt x="154114" y="353657"/>
                  </a:lnTo>
                  <a:lnTo>
                    <a:pt x="148963" y="348996"/>
                  </a:lnTo>
                  <a:lnTo>
                    <a:pt x="142355" y="346773"/>
                  </a:lnTo>
                  <a:close/>
                </a:path>
                <a:path w="157479" h="504189">
                  <a:moveTo>
                    <a:pt x="78732" y="434594"/>
                  </a:moveTo>
                  <a:lnTo>
                    <a:pt x="63619" y="460501"/>
                  </a:lnTo>
                  <a:lnTo>
                    <a:pt x="93845" y="460501"/>
                  </a:lnTo>
                  <a:lnTo>
                    <a:pt x="78732" y="434594"/>
                  </a:lnTo>
                  <a:close/>
                </a:path>
                <a:path w="157479" h="504189">
                  <a:moveTo>
                    <a:pt x="96258" y="404549"/>
                  </a:moveTo>
                  <a:lnTo>
                    <a:pt x="78732" y="434594"/>
                  </a:lnTo>
                  <a:lnTo>
                    <a:pt x="93845" y="460501"/>
                  </a:lnTo>
                  <a:lnTo>
                    <a:pt x="96258" y="460501"/>
                  </a:lnTo>
                  <a:lnTo>
                    <a:pt x="96258" y="404549"/>
                  </a:lnTo>
                  <a:close/>
                </a:path>
                <a:path w="157479" h="504189">
                  <a:moveTo>
                    <a:pt x="96258" y="0"/>
                  </a:moveTo>
                  <a:lnTo>
                    <a:pt x="61206" y="0"/>
                  </a:lnTo>
                  <a:lnTo>
                    <a:pt x="61206" y="404549"/>
                  </a:lnTo>
                  <a:lnTo>
                    <a:pt x="78732" y="434594"/>
                  </a:lnTo>
                  <a:lnTo>
                    <a:pt x="96258" y="404549"/>
                  </a:lnTo>
                  <a:lnTo>
                    <a:pt x="96258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95215" y="4801815"/>
              <a:ext cx="105410" cy="67945"/>
            </a:xfrm>
            <a:custGeom>
              <a:avLst/>
              <a:gdLst/>
              <a:ahLst/>
              <a:cxnLst/>
              <a:rect l="l" t="t" r="r" b="b"/>
              <a:pathLst>
                <a:path w="105410" h="67945">
                  <a:moveTo>
                    <a:pt x="105277" y="0"/>
                  </a:moveTo>
                  <a:lnTo>
                    <a:pt x="0" y="0"/>
                  </a:lnTo>
                  <a:lnTo>
                    <a:pt x="0" y="67745"/>
                  </a:lnTo>
                  <a:lnTo>
                    <a:pt x="105277" y="67745"/>
                  </a:lnTo>
                  <a:lnTo>
                    <a:pt x="10527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395215" y="4801815"/>
              <a:ext cx="105410" cy="67945"/>
            </a:xfrm>
            <a:custGeom>
              <a:avLst/>
              <a:gdLst/>
              <a:ahLst/>
              <a:cxnLst/>
              <a:rect l="l" t="t" r="r" b="b"/>
              <a:pathLst>
                <a:path w="105410" h="67945">
                  <a:moveTo>
                    <a:pt x="0" y="67745"/>
                  </a:moveTo>
                  <a:lnTo>
                    <a:pt x="105277" y="67745"/>
                  </a:lnTo>
                  <a:lnTo>
                    <a:pt x="105277" y="0"/>
                  </a:lnTo>
                  <a:lnTo>
                    <a:pt x="0" y="0"/>
                  </a:lnTo>
                  <a:lnTo>
                    <a:pt x="0" y="67745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749801" y="5093970"/>
              <a:ext cx="1830705" cy="645160"/>
            </a:xfrm>
            <a:custGeom>
              <a:avLst/>
              <a:gdLst/>
              <a:ahLst/>
              <a:cxnLst/>
              <a:rect l="l" t="t" r="r" b="b"/>
              <a:pathLst>
                <a:path w="1830704" h="645160">
                  <a:moveTo>
                    <a:pt x="1722882" y="0"/>
                  </a:moveTo>
                  <a:lnTo>
                    <a:pt x="107442" y="0"/>
                  </a:lnTo>
                  <a:lnTo>
                    <a:pt x="65633" y="8447"/>
                  </a:lnTo>
                  <a:lnTo>
                    <a:pt x="31480" y="31480"/>
                  </a:lnTo>
                  <a:lnTo>
                    <a:pt x="8447" y="65633"/>
                  </a:lnTo>
                  <a:lnTo>
                    <a:pt x="0" y="107441"/>
                  </a:lnTo>
                  <a:lnTo>
                    <a:pt x="0" y="537209"/>
                  </a:lnTo>
                  <a:lnTo>
                    <a:pt x="8447" y="579029"/>
                  </a:lnTo>
                  <a:lnTo>
                    <a:pt x="31480" y="613181"/>
                  </a:lnTo>
                  <a:lnTo>
                    <a:pt x="65633" y="636208"/>
                  </a:lnTo>
                  <a:lnTo>
                    <a:pt x="107442" y="644651"/>
                  </a:lnTo>
                  <a:lnTo>
                    <a:pt x="1722882" y="644651"/>
                  </a:lnTo>
                  <a:lnTo>
                    <a:pt x="1764690" y="636208"/>
                  </a:lnTo>
                  <a:lnTo>
                    <a:pt x="1798843" y="613181"/>
                  </a:lnTo>
                  <a:lnTo>
                    <a:pt x="1821876" y="579029"/>
                  </a:lnTo>
                  <a:lnTo>
                    <a:pt x="1830324" y="537209"/>
                  </a:lnTo>
                  <a:lnTo>
                    <a:pt x="1830324" y="107441"/>
                  </a:lnTo>
                  <a:lnTo>
                    <a:pt x="1821876" y="65633"/>
                  </a:lnTo>
                  <a:lnTo>
                    <a:pt x="1798843" y="31480"/>
                  </a:lnTo>
                  <a:lnTo>
                    <a:pt x="1764690" y="8447"/>
                  </a:lnTo>
                  <a:lnTo>
                    <a:pt x="1722882" y="0"/>
                  </a:lnTo>
                  <a:close/>
                </a:path>
              </a:pathLst>
            </a:custGeom>
            <a:solidFill>
              <a:srgbClr val="F9C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749801" y="5093970"/>
              <a:ext cx="1830705" cy="645160"/>
            </a:xfrm>
            <a:custGeom>
              <a:avLst/>
              <a:gdLst/>
              <a:ahLst/>
              <a:cxnLst/>
              <a:rect l="l" t="t" r="r" b="b"/>
              <a:pathLst>
                <a:path w="1830704" h="645160">
                  <a:moveTo>
                    <a:pt x="0" y="107441"/>
                  </a:moveTo>
                  <a:lnTo>
                    <a:pt x="8447" y="65633"/>
                  </a:lnTo>
                  <a:lnTo>
                    <a:pt x="31480" y="31480"/>
                  </a:lnTo>
                  <a:lnTo>
                    <a:pt x="65633" y="8447"/>
                  </a:lnTo>
                  <a:lnTo>
                    <a:pt x="107442" y="0"/>
                  </a:lnTo>
                  <a:lnTo>
                    <a:pt x="1722882" y="0"/>
                  </a:lnTo>
                  <a:lnTo>
                    <a:pt x="1764690" y="8447"/>
                  </a:lnTo>
                  <a:lnTo>
                    <a:pt x="1798843" y="31480"/>
                  </a:lnTo>
                  <a:lnTo>
                    <a:pt x="1821876" y="65633"/>
                  </a:lnTo>
                  <a:lnTo>
                    <a:pt x="1830324" y="107441"/>
                  </a:lnTo>
                  <a:lnTo>
                    <a:pt x="1830324" y="537209"/>
                  </a:lnTo>
                  <a:lnTo>
                    <a:pt x="1821876" y="579029"/>
                  </a:lnTo>
                  <a:lnTo>
                    <a:pt x="1798843" y="613181"/>
                  </a:lnTo>
                  <a:lnTo>
                    <a:pt x="1764690" y="636208"/>
                  </a:lnTo>
                  <a:lnTo>
                    <a:pt x="1722882" y="644651"/>
                  </a:lnTo>
                  <a:lnTo>
                    <a:pt x="107442" y="644651"/>
                  </a:lnTo>
                  <a:lnTo>
                    <a:pt x="65633" y="636208"/>
                  </a:lnTo>
                  <a:lnTo>
                    <a:pt x="31480" y="613181"/>
                  </a:lnTo>
                  <a:lnTo>
                    <a:pt x="8447" y="579029"/>
                  </a:lnTo>
                  <a:lnTo>
                    <a:pt x="0" y="537209"/>
                  </a:lnTo>
                  <a:lnTo>
                    <a:pt x="0" y="10744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148073" y="5251450"/>
            <a:ext cx="10331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15" dirty="0">
                <a:latin typeface="DejaVu Sans"/>
                <a:cs typeface="DejaVu Sans"/>
              </a:rPr>
              <a:t>cystoscopy</a:t>
            </a:r>
            <a:endParaRPr sz="1800">
              <a:latin typeface="DejaVu Sans"/>
              <a:cs typeface="DejaVu San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580126" y="5039804"/>
            <a:ext cx="2534285" cy="763905"/>
            <a:chOff x="5580126" y="5039804"/>
            <a:chExt cx="2534285" cy="763905"/>
          </a:xfrm>
        </p:grpSpPr>
        <p:sp>
          <p:nvSpPr>
            <p:cNvPr id="30" name="object 30"/>
            <p:cNvSpPr/>
            <p:nvPr/>
          </p:nvSpPr>
          <p:spPr>
            <a:xfrm>
              <a:off x="5580126" y="5342897"/>
              <a:ext cx="576580" cy="157480"/>
            </a:xfrm>
            <a:custGeom>
              <a:avLst/>
              <a:gdLst/>
              <a:ahLst/>
              <a:cxnLst/>
              <a:rect l="l" t="t" r="r" b="b"/>
              <a:pathLst>
                <a:path w="576579" h="157479">
                  <a:moveTo>
                    <a:pt x="506602" y="78732"/>
                  </a:moveTo>
                  <a:lnTo>
                    <a:pt x="427354" y="124960"/>
                  </a:lnTo>
                  <a:lnTo>
                    <a:pt x="422148" y="129567"/>
                  </a:lnTo>
                  <a:lnTo>
                    <a:pt x="419226" y="135628"/>
                  </a:lnTo>
                  <a:lnTo>
                    <a:pt x="418782" y="142355"/>
                  </a:lnTo>
                  <a:lnTo>
                    <a:pt x="421004" y="148963"/>
                  </a:lnTo>
                  <a:lnTo>
                    <a:pt x="425666" y="154114"/>
                  </a:lnTo>
                  <a:lnTo>
                    <a:pt x="431720" y="157027"/>
                  </a:lnTo>
                  <a:lnTo>
                    <a:pt x="438417" y="157464"/>
                  </a:lnTo>
                  <a:lnTo>
                    <a:pt x="445008" y="155186"/>
                  </a:lnTo>
                  <a:lnTo>
                    <a:pt x="546125" y="96258"/>
                  </a:lnTo>
                  <a:lnTo>
                    <a:pt x="541401" y="96258"/>
                  </a:lnTo>
                  <a:lnTo>
                    <a:pt x="541401" y="93845"/>
                  </a:lnTo>
                  <a:lnTo>
                    <a:pt x="532511" y="93845"/>
                  </a:lnTo>
                  <a:lnTo>
                    <a:pt x="506602" y="78732"/>
                  </a:lnTo>
                  <a:close/>
                </a:path>
                <a:path w="576579" h="157479">
                  <a:moveTo>
                    <a:pt x="476558" y="61206"/>
                  </a:moveTo>
                  <a:lnTo>
                    <a:pt x="0" y="61206"/>
                  </a:lnTo>
                  <a:lnTo>
                    <a:pt x="0" y="96258"/>
                  </a:lnTo>
                  <a:lnTo>
                    <a:pt x="476558" y="96258"/>
                  </a:lnTo>
                  <a:lnTo>
                    <a:pt x="506602" y="78732"/>
                  </a:lnTo>
                  <a:lnTo>
                    <a:pt x="476558" y="61206"/>
                  </a:lnTo>
                  <a:close/>
                </a:path>
                <a:path w="576579" h="157479">
                  <a:moveTo>
                    <a:pt x="546125" y="61206"/>
                  </a:moveTo>
                  <a:lnTo>
                    <a:pt x="541401" y="61206"/>
                  </a:lnTo>
                  <a:lnTo>
                    <a:pt x="541401" y="96258"/>
                  </a:lnTo>
                  <a:lnTo>
                    <a:pt x="546125" y="96258"/>
                  </a:lnTo>
                  <a:lnTo>
                    <a:pt x="576199" y="78732"/>
                  </a:lnTo>
                  <a:lnTo>
                    <a:pt x="546125" y="61206"/>
                  </a:lnTo>
                  <a:close/>
                </a:path>
                <a:path w="576579" h="157479">
                  <a:moveTo>
                    <a:pt x="532511" y="63619"/>
                  </a:moveTo>
                  <a:lnTo>
                    <a:pt x="506602" y="78732"/>
                  </a:lnTo>
                  <a:lnTo>
                    <a:pt x="532511" y="93845"/>
                  </a:lnTo>
                  <a:lnTo>
                    <a:pt x="532511" y="63619"/>
                  </a:lnTo>
                  <a:close/>
                </a:path>
                <a:path w="576579" h="157479">
                  <a:moveTo>
                    <a:pt x="541401" y="63619"/>
                  </a:moveTo>
                  <a:lnTo>
                    <a:pt x="532511" y="63619"/>
                  </a:lnTo>
                  <a:lnTo>
                    <a:pt x="532511" y="93845"/>
                  </a:lnTo>
                  <a:lnTo>
                    <a:pt x="541401" y="93845"/>
                  </a:lnTo>
                  <a:lnTo>
                    <a:pt x="541401" y="63619"/>
                  </a:lnTo>
                  <a:close/>
                </a:path>
                <a:path w="576579" h="157479">
                  <a:moveTo>
                    <a:pt x="438417" y="0"/>
                  </a:moveTo>
                  <a:lnTo>
                    <a:pt x="431720" y="436"/>
                  </a:lnTo>
                  <a:lnTo>
                    <a:pt x="425666" y="3349"/>
                  </a:lnTo>
                  <a:lnTo>
                    <a:pt x="421004" y="8501"/>
                  </a:lnTo>
                  <a:lnTo>
                    <a:pt x="418782" y="15109"/>
                  </a:lnTo>
                  <a:lnTo>
                    <a:pt x="419226" y="21836"/>
                  </a:lnTo>
                  <a:lnTo>
                    <a:pt x="422148" y="27896"/>
                  </a:lnTo>
                  <a:lnTo>
                    <a:pt x="427354" y="32504"/>
                  </a:lnTo>
                  <a:lnTo>
                    <a:pt x="506602" y="78732"/>
                  </a:lnTo>
                  <a:lnTo>
                    <a:pt x="532511" y="63619"/>
                  </a:lnTo>
                  <a:lnTo>
                    <a:pt x="541401" y="63619"/>
                  </a:lnTo>
                  <a:lnTo>
                    <a:pt x="541401" y="61206"/>
                  </a:lnTo>
                  <a:lnTo>
                    <a:pt x="546125" y="61206"/>
                  </a:lnTo>
                  <a:lnTo>
                    <a:pt x="445008" y="2278"/>
                  </a:lnTo>
                  <a:lnTo>
                    <a:pt x="438417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704078" y="5120385"/>
              <a:ext cx="184911" cy="1849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156198" y="5052821"/>
              <a:ext cx="1945005" cy="737870"/>
            </a:xfrm>
            <a:custGeom>
              <a:avLst/>
              <a:gdLst/>
              <a:ahLst/>
              <a:cxnLst/>
              <a:rect l="l" t="t" r="r" b="b"/>
              <a:pathLst>
                <a:path w="1945004" h="737870">
                  <a:moveTo>
                    <a:pt x="1821687" y="0"/>
                  </a:moveTo>
                  <a:lnTo>
                    <a:pt x="122936" y="0"/>
                  </a:lnTo>
                  <a:lnTo>
                    <a:pt x="75062" y="9653"/>
                  </a:lnTo>
                  <a:lnTo>
                    <a:pt x="35988" y="35988"/>
                  </a:lnTo>
                  <a:lnTo>
                    <a:pt x="9653" y="75062"/>
                  </a:lnTo>
                  <a:lnTo>
                    <a:pt x="0" y="122935"/>
                  </a:lnTo>
                  <a:lnTo>
                    <a:pt x="0" y="614679"/>
                  </a:lnTo>
                  <a:lnTo>
                    <a:pt x="9653" y="662531"/>
                  </a:lnTo>
                  <a:lnTo>
                    <a:pt x="35988" y="701608"/>
                  </a:lnTo>
                  <a:lnTo>
                    <a:pt x="75062" y="727954"/>
                  </a:lnTo>
                  <a:lnTo>
                    <a:pt x="122936" y="737615"/>
                  </a:lnTo>
                  <a:lnTo>
                    <a:pt x="1821687" y="737615"/>
                  </a:lnTo>
                  <a:lnTo>
                    <a:pt x="1869561" y="727954"/>
                  </a:lnTo>
                  <a:lnTo>
                    <a:pt x="1908635" y="701608"/>
                  </a:lnTo>
                  <a:lnTo>
                    <a:pt x="1934970" y="662531"/>
                  </a:lnTo>
                  <a:lnTo>
                    <a:pt x="1944624" y="614679"/>
                  </a:lnTo>
                  <a:lnTo>
                    <a:pt x="1944624" y="122935"/>
                  </a:lnTo>
                  <a:lnTo>
                    <a:pt x="1934970" y="75062"/>
                  </a:lnTo>
                  <a:lnTo>
                    <a:pt x="1908635" y="35988"/>
                  </a:lnTo>
                  <a:lnTo>
                    <a:pt x="1869561" y="9653"/>
                  </a:lnTo>
                  <a:lnTo>
                    <a:pt x="1821687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156198" y="5052821"/>
              <a:ext cx="1945005" cy="737870"/>
            </a:xfrm>
            <a:custGeom>
              <a:avLst/>
              <a:gdLst/>
              <a:ahLst/>
              <a:cxnLst/>
              <a:rect l="l" t="t" r="r" b="b"/>
              <a:pathLst>
                <a:path w="1945004" h="737870">
                  <a:moveTo>
                    <a:pt x="0" y="122935"/>
                  </a:moveTo>
                  <a:lnTo>
                    <a:pt x="9653" y="75062"/>
                  </a:lnTo>
                  <a:lnTo>
                    <a:pt x="35988" y="35988"/>
                  </a:lnTo>
                  <a:lnTo>
                    <a:pt x="75062" y="9653"/>
                  </a:lnTo>
                  <a:lnTo>
                    <a:pt x="122936" y="0"/>
                  </a:lnTo>
                  <a:lnTo>
                    <a:pt x="1821687" y="0"/>
                  </a:lnTo>
                  <a:lnTo>
                    <a:pt x="1869561" y="9653"/>
                  </a:lnTo>
                  <a:lnTo>
                    <a:pt x="1908635" y="35988"/>
                  </a:lnTo>
                  <a:lnTo>
                    <a:pt x="1934970" y="75062"/>
                  </a:lnTo>
                  <a:lnTo>
                    <a:pt x="1944624" y="122935"/>
                  </a:lnTo>
                  <a:lnTo>
                    <a:pt x="1944624" y="614679"/>
                  </a:lnTo>
                  <a:lnTo>
                    <a:pt x="1934970" y="662531"/>
                  </a:lnTo>
                  <a:lnTo>
                    <a:pt x="1908635" y="701608"/>
                  </a:lnTo>
                  <a:lnTo>
                    <a:pt x="1869561" y="727954"/>
                  </a:lnTo>
                  <a:lnTo>
                    <a:pt x="1821687" y="737615"/>
                  </a:lnTo>
                  <a:lnTo>
                    <a:pt x="122936" y="737615"/>
                  </a:lnTo>
                  <a:lnTo>
                    <a:pt x="75062" y="727954"/>
                  </a:lnTo>
                  <a:lnTo>
                    <a:pt x="35988" y="701608"/>
                  </a:lnTo>
                  <a:lnTo>
                    <a:pt x="9653" y="662531"/>
                  </a:lnTo>
                  <a:lnTo>
                    <a:pt x="0" y="614679"/>
                  </a:lnTo>
                  <a:lnTo>
                    <a:pt x="0" y="122935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302502" y="5118938"/>
            <a:ext cx="16516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75" dirty="0">
                <a:solidFill>
                  <a:srgbClr val="FFFFFF"/>
                </a:solidFill>
                <a:latin typeface="DejaVu Sans"/>
                <a:cs typeface="DejaVu Sans"/>
              </a:rPr>
              <a:t>Urogenital</a:t>
            </a:r>
            <a:r>
              <a:rPr sz="1800" spc="-19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800" spc="-200" dirty="0">
                <a:solidFill>
                  <a:srgbClr val="FFFFFF"/>
                </a:solidFill>
                <a:latin typeface="DejaVu Sans"/>
                <a:cs typeface="DejaVu Sans"/>
              </a:rPr>
              <a:t>biposy</a:t>
            </a:r>
            <a:endParaRPr sz="1800">
              <a:latin typeface="DejaVu Sans"/>
              <a:cs typeface="DejaVu San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215" dirty="0">
                <a:solidFill>
                  <a:srgbClr val="FFFFFF"/>
                </a:solidFill>
                <a:latin typeface="DejaVu Sans"/>
                <a:cs typeface="DejaVu Sans"/>
              </a:rPr>
              <a:t>and</a:t>
            </a:r>
            <a:r>
              <a:rPr sz="1800" spc="-17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DejaVu Sans"/>
                <a:cs typeface="DejaVu Sans"/>
              </a:rPr>
              <a:t>evaluation</a:t>
            </a:r>
            <a:endParaRPr sz="1800">
              <a:latin typeface="DejaVu Sans"/>
              <a:cs typeface="DejaVu Sans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736784" y="5738621"/>
            <a:ext cx="1964689" cy="1016000"/>
            <a:chOff x="3736784" y="5738621"/>
            <a:chExt cx="1964689" cy="1016000"/>
          </a:xfrm>
        </p:grpSpPr>
        <p:sp>
          <p:nvSpPr>
            <p:cNvPr id="36" name="object 36"/>
            <p:cNvSpPr/>
            <p:nvPr/>
          </p:nvSpPr>
          <p:spPr>
            <a:xfrm>
              <a:off x="4586993" y="5738621"/>
              <a:ext cx="157480" cy="427355"/>
            </a:xfrm>
            <a:custGeom>
              <a:avLst/>
              <a:gdLst/>
              <a:ahLst/>
              <a:cxnLst/>
              <a:rect l="l" t="t" r="r" b="b"/>
              <a:pathLst>
                <a:path w="157479" h="427354">
                  <a:moveTo>
                    <a:pt x="15109" y="269597"/>
                  </a:moveTo>
                  <a:lnTo>
                    <a:pt x="8501" y="271843"/>
                  </a:lnTo>
                  <a:lnTo>
                    <a:pt x="3349" y="276470"/>
                  </a:lnTo>
                  <a:lnTo>
                    <a:pt x="436" y="282522"/>
                  </a:lnTo>
                  <a:lnTo>
                    <a:pt x="0" y="289229"/>
                  </a:lnTo>
                  <a:lnTo>
                    <a:pt x="2278" y="295821"/>
                  </a:lnTo>
                  <a:lnTo>
                    <a:pt x="78732" y="426923"/>
                  </a:lnTo>
                  <a:lnTo>
                    <a:pt x="99017" y="392137"/>
                  </a:lnTo>
                  <a:lnTo>
                    <a:pt x="61206" y="392137"/>
                  </a:lnTo>
                  <a:lnTo>
                    <a:pt x="61206" y="327358"/>
                  </a:lnTo>
                  <a:lnTo>
                    <a:pt x="32504" y="278155"/>
                  </a:lnTo>
                  <a:lnTo>
                    <a:pt x="27896" y="272957"/>
                  </a:lnTo>
                  <a:lnTo>
                    <a:pt x="21836" y="270036"/>
                  </a:lnTo>
                  <a:lnTo>
                    <a:pt x="15109" y="269597"/>
                  </a:lnTo>
                  <a:close/>
                </a:path>
                <a:path w="157479" h="427354">
                  <a:moveTo>
                    <a:pt x="61206" y="327358"/>
                  </a:moveTo>
                  <a:lnTo>
                    <a:pt x="61206" y="392137"/>
                  </a:lnTo>
                  <a:lnTo>
                    <a:pt x="96258" y="392137"/>
                  </a:lnTo>
                  <a:lnTo>
                    <a:pt x="96258" y="383311"/>
                  </a:lnTo>
                  <a:lnTo>
                    <a:pt x="63619" y="383311"/>
                  </a:lnTo>
                  <a:lnTo>
                    <a:pt x="78732" y="357403"/>
                  </a:lnTo>
                  <a:lnTo>
                    <a:pt x="61206" y="327358"/>
                  </a:lnTo>
                  <a:close/>
                </a:path>
                <a:path w="157479" h="427354">
                  <a:moveTo>
                    <a:pt x="142355" y="269597"/>
                  </a:moveTo>
                  <a:lnTo>
                    <a:pt x="135628" y="270036"/>
                  </a:lnTo>
                  <a:lnTo>
                    <a:pt x="129567" y="272957"/>
                  </a:lnTo>
                  <a:lnTo>
                    <a:pt x="124960" y="278155"/>
                  </a:lnTo>
                  <a:lnTo>
                    <a:pt x="96258" y="327358"/>
                  </a:lnTo>
                  <a:lnTo>
                    <a:pt x="96258" y="392137"/>
                  </a:lnTo>
                  <a:lnTo>
                    <a:pt x="99017" y="392137"/>
                  </a:lnTo>
                  <a:lnTo>
                    <a:pt x="155186" y="295821"/>
                  </a:lnTo>
                  <a:lnTo>
                    <a:pt x="157464" y="289229"/>
                  </a:lnTo>
                  <a:lnTo>
                    <a:pt x="157027" y="282522"/>
                  </a:lnTo>
                  <a:lnTo>
                    <a:pt x="154114" y="276470"/>
                  </a:lnTo>
                  <a:lnTo>
                    <a:pt x="148963" y="271843"/>
                  </a:lnTo>
                  <a:lnTo>
                    <a:pt x="142355" y="269597"/>
                  </a:lnTo>
                  <a:close/>
                </a:path>
                <a:path w="157479" h="427354">
                  <a:moveTo>
                    <a:pt x="78732" y="357403"/>
                  </a:moveTo>
                  <a:lnTo>
                    <a:pt x="63619" y="383311"/>
                  </a:lnTo>
                  <a:lnTo>
                    <a:pt x="93845" y="383311"/>
                  </a:lnTo>
                  <a:lnTo>
                    <a:pt x="78732" y="357403"/>
                  </a:lnTo>
                  <a:close/>
                </a:path>
                <a:path w="157479" h="427354">
                  <a:moveTo>
                    <a:pt x="96258" y="327358"/>
                  </a:moveTo>
                  <a:lnTo>
                    <a:pt x="78732" y="357403"/>
                  </a:lnTo>
                  <a:lnTo>
                    <a:pt x="93845" y="383311"/>
                  </a:lnTo>
                  <a:lnTo>
                    <a:pt x="96258" y="383311"/>
                  </a:lnTo>
                  <a:lnTo>
                    <a:pt x="96258" y="327358"/>
                  </a:lnTo>
                  <a:close/>
                </a:path>
                <a:path w="157479" h="427354">
                  <a:moveTo>
                    <a:pt x="96258" y="0"/>
                  </a:moveTo>
                  <a:lnTo>
                    <a:pt x="61206" y="0"/>
                  </a:lnTo>
                  <a:lnTo>
                    <a:pt x="61206" y="327358"/>
                  </a:lnTo>
                  <a:lnTo>
                    <a:pt x="78732" y="357403"/>
                  </a:lnTo>
                  <a:lnTo>
                    <a:pt x="96258" y="327358"/>
                  </a:lnTo>
                  <a:lnTo>
                    <a:pt x="96258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395215" y="5867053"/>
              <a:ext cx="105410" cy="67945"/>
            </a:xfrm>
            <a:custGeom>
              <a:avLst/>
              <a:gdLst/>
              <a:ahLst/>
              <a:cxnLst/>
              <a:rect l="l" t="t" r="r" b="b"/>
              <a:pathLst>
                <a:path w="105410" h="67945">
                  <a:moveTo>
                    <a:pt x="105277" y="0"/>
                  </a:moveTo>
                  <a:lnTo>
                    <a:pt x="0" y="0"/>
                  </a:lnTo>
                  <a:lnTo>
                    <a:pt x="0" y="67745"/>
                  </a:lnTo>
                  <a:lnTo>
                    <a:pt x="105277" y="67745"/>
                  </a:lnTo>
                  <a:lnTo>
                    <a:pt x="10527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395215" y="5867053"/>
              <a:ext cx="105410" cy="67945"/>
            </a:xfrm>
            <a:custGeom>
              <a:avLst/>
              <a:gdLst/>
              <a:ahLst/>
              <a:cxnLst/>
              <a:rect l="l" t="t" r="r" b="b"/>
              <a:pathLst>
                <a:path w="105410" h="67945">
                  <a:moveTo>
                    <a:pt x="0" y="67745"/>
                  </a:moveTo>
                  <a:lnTo>
                    <a:pt x="105277" y="67745"/>
                  </a:lnTo>
                  <a:lnTo>
                    <a:pt x="105277" y="0"/>
                  </a:lnTo>
                  <a:lnTo>
                    <a:pt x="0" y="0"/>
                  </a:lnTo>
                  <a:lnTo>
                    <a:pt x="0" y="67745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749801" y="6165341"/>
              <a:ext cx="1938655" cy="576580"/>
            </a:xfrm>
            <a:custGeom>
              <a:avLst/>
              <a:gdLst/>
              <a:ahLst/>
              <a:cxnLst/>
              <a:rect l="l" t="t" r="r" b="b"/>
              <a:pathLst>
                <a:path w="1938654" h="576579">
                  <a:moveTo>
                    <a:pt x="1842515" y="0"/>
                  </a:moveTo>
                  <a:lnTo>
                    <a:pt x="96012" y="0"/>
                  </a:lnTo>
                  <a:lnTo>
                    <a:pt x="58614" y="7545"/>
                  </a:lnTo>
                  <a:lnTo>
                    <a:pt x="28098" y="28122"/>
                  </a:lnTo>
                  <a:lnTo>
                    <a:pt x="7536" y="58641"/>
                  </a:lnTo>
                  <a:lnTo>
                    <a:pt x="0" y="96012"/>
                  </a:lnTo>
                  <a:lnTo>
                    <a:pt x="0" y="480060"/>
                  </a:lnTo>
                  <a:lnTo>
                    <a:pt x="7536" y="517430"/>
                  </a:lnTo>
                  <a:lnTo>
                    <a:pt x="28098" y="547948"/>
                  </a:lnTo>
                  <a:lnTo>
                    <a:pt x="58614" y="568525"/>
                  </a:lnTo>
                  <a:lnTo>
                    <a:pt x="96012" y="576070"/>
                  </a:lnTo>
                  <a:lnTo>
                    <a:pt x="1842515" y="576070"/>
                  </a:lnTo>
                  <a:lnTo>
                    <a:pt x="1879913" y="568525"/>
                  </a:lnTo>
                  <a:lnTo>
                    <a:pt x="1910429" y="547948"/>
                  </a:lnTo>
                  <a:lnTo>
                    <a:pt x="1930991" y="517430"/>
                  </a:lnTo>
                  <a:lnTo>
                    <a:pt x="1938527" y="480060"/>
                  </a:lnTo>
                  <a:lnTo>
                    <a:pt x="1938527" y="96012"/>
                  </a:lnTo>
                  <a:lnTo>
                    <a:pt x="1930991" y="58641"/>
                  </a:lnTo>
                  <a:lnTo>
                    <a:pt x="1910429" y="28122"/>
                  </a:lnTo>
                  <a:lnTo>
                    <a:pt x="1879913" y="7545"/>
                  </a:lnTo>
                  <a:lnTo>
                    <a:pt x="1842515" y="0"/>
                  </a:lnTo>
                  <a:close/>
                </a:path>
              </a:pathLst>
            </a:custGeom>
            <a:solidFill>
              <a:srgbClr val="943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749801" y="6165341"/>
              <a:ext cx="1938655" cy="576580"/>
            </a:xfrm>
            <a:custGeom>
              <a:avLst/>
              <a:gdLst/>
              <a:ahLst/>
              <a:cxnLst/>
              <a:rect l="l" t="t" r="r" b="b"/>
              <a:pathLst>
                <a:path w="1938654" h="576579">
                  <a:moveTo>
                    <a:pt x="0" y="96012"/>
                  </a:moveTo>
                  <a:lnTo>
                    <a:pt x="7536" y="58641"/>
                  </a:lnTo>
                  <a:lnTo>
                    <a:pt x="28098" y="28122"/>
                  </a:lnTo>
                  <a:lnTo>
                    <a:pt x="58614" y="7545"/>
                  </a:lnTo>
                  <a:lnTo>
                    <a:pt x="96012" y="0"/>
                  </a:lnTo>
                  <a:lnTo>
                    <a:pt x="1842515" y="0"/>
                  </a:lnTo>
                  <a:lnTo>
                    <a:pt x="1879913" y="7545"/>
                  </a:lnTo>
                  <a:lnTo>
                    <a:pt x="1910429" y="28122"/>
                  </a:lnTo>
                  <a:lnTo>
                    <a:pt x="1930991" y="58641"/>
                  </a:lnTo>
                  <a:lnTo>
                    <a:pt x="1938527" y="96012"/>
                  </a:lnTo>
                  <a:lnTo>
                    <a:pt x="1938527" y="480060"/>
                  </a:lnTo>
                  <a:lnTo>
                    <a:pt x="1930991" y="517430"/>
                  </a:lnTo>
                  <a:lnTo>
                    <a:pt x="1910429" y="547948"/>
                  </a:lnTo>
                  <a:lnTo>
                    <a:pt x="1879913" y="568525"/>
                  </a:lnTo>
                  <a:lnTo>
                    <a:pt x="1842515" y="576070"/>
                  </a:lnTo>
                  <a:lnTo>
                    <a:pt x="96012" y="576070"/>
                  </a:lnTo>
                  <a:lnTo>
                    <a:pt x="58614" y="568525"/>
                  </a:lnTo>
                  <a:lnTo>
                    <a:pt x="28098" y="547948"/>
                  </a:lnTo>
                  <a:lnTo>
                    <a:pt x="7536" y="517430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070984" y="6289649"/>
            <a:ext cx="1295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10" dirty="0">
                <a:solidFill>
                  <a:srgbClr val="FFFFFF"/>
                </a:solidFill>
                <a:latin typeface="DejaVu Sans"/>
                <a:cs typeface="DejaVu Sans"/>
              </a:rPr>
              <a:t>Renal </a:t>
            </a:r>
            <a:r>
              <a:rPr sz="1800" spc="-254" dirty="0">
                <a:solidFill>
                  <a:srgbClr val="FFFFFF"/>
                </a:solidFill>
                <a:latin typeface="DejaVu Sans"/>
                <a:cs typeface="DejaVu Sans"/>
              </a:rPr>
              <a:t>CT</a:t>
            </a:r>
            <a:r>
              <a:rPr sz="1800" spc="-19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800" spc="-229" dirty="0">
                <a:solidFill>
                  <a:srgbClr val="FFFFFF"/>
                </a:solidFill>
                <a:latin typeface="DejaVu Sans"/>
                <a:cs typeface="DejaVu Sans"/>
              </a:rPr>
              <a:t>scan</a:t>
            </a:r>
            <a:endParaRPr sz="1800">
              <a:latin typeface="DejaVu Sans"/>
              <a:cs typeface="DejaVu Sans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683758" y="6152324"/>
            <a:ext cx="2574925" cy="719455"/>
            <a:chOff x="5683758" y="6152324"/>
            <a:chExt cx="2574925" cy="719455"/>
          </a:xfrm>
        </p:grpSpPr>
        <p:sp>
          <p:nvSpPr>
            <p:cNvPr id="43" name="object 43"/>
            <p:cNvSpPr/>
            <p:nvPr/>
          </p:nvSpPr>
          <p:spPr>
            <a:xfrm>
              <a:off x="5683758" y="6368554"/>
              <a:ext cx="576580" cy="157480"/>
            </a:xfrm>
            <a:custGeom>
              <a:avLst/>
              <a:gdLst/>
              <a:ahLst/>
              <a:cxnLst/>
              <a:rect l="l" t="t" r="r" b="b"/>
              <a:pathLst>
                <a:path w="576579" h="157479">
                  <a:moveTo>
                    <a:pt x="506559" y="78727"/>
                  </a:moveTo>
                  <a:lnTo>
                    <a:pt x="427354" y="124930"/>
                  </a:lnTo>
                  <a:lnTo>
                    <a:pt x="422147" y="129556"/>
                  </a:lnTo>
                  <a:lnTo>
                    <a:pt x="419226" y="135607"/>
                  </a:lnTo>
                  <a:lnTo>
                    <a:pt x="418782" y="142310"/>
                  </a:lnTo>
                  <a:lnTo>
                    <a:pt x="421004" y="148894"/>
                  </a:lnTo>
                  <a:lnTo>
                    <a:pt x="425666" y="154097"/>
                  </a:lnTo>
                  <a:lnTo>
                    <a:pt x="431720" y="157018"/>
                  </a:lnTo>
                  <a:lnTo>
                    <a:pt x="438417" y="157454"/>
                  </a:lnTo>
                  <a:lnTo>
                    <a:pt x="445007" y="155206"/>
                  </a:lnTo>
                  <a:lnTo>
                    <a:pt x="546135" y="96253"/>
                  </a:lnTo>
                  <a:lnTo>
                    <a:pt x="541401" y="96253"/>
                  </a:lnTo>
                  <a:lnTo>
                    <a:pt x="541401" y="93865"/>
                  </a:lnTo>
                  <a:lnTo>
                    <a:pt x="532511" y="93865"/>
                  </a:lnTo>
                  <a:lnTo>
                    <a:pt x="506559" y="78727"/>
                  </a:lnTo>
                  <a:close/>
                </a:path>
                <a:path w="576579" h="157479">
                  <a:moveTo>
                    <a:pt x="476514" y="61201"/>
                  </a:moveTo>
                  <a:lnTo>
                    <a:pt x="0" y="61201"/>
                  </a:lnTo>
                  <a:lnTo>
                    <a:pt x="0" y="96253"/>
                  </a:lnTo>
                  <a:lnTo>
                    <a:pt x="476514" y="96253"/>
                  </a:lnTo>
                  <a:lnTo>
                    <a:pt x="506559" y="78727"/>
                  </a:lnTo>
                  <a:lnTo>
                    <a:pt x="476514" y="61201"/>
                  </a:lnTo>
                  <a:close/>
                </a:path>
                <a:path w="576579" h="157479">
                  <a:moveTo>
                    <a:pt x="546135" y="61201"/>
                  </a:moveTo>
                  <a:lnTo>
                    <a:pt x="541401" y="61201"/>
                  </a:lnTo>
                  <a:lnTo>
                    <a:pt x="541401" y="96253"/>
                  </a:lnTo>
                  <a:lnTo>
                    <a:pt x="546135" y="96253"/>
                  </a:lnTo>
                  <a:lnTo>
                    <a:pt x="576199" y="78727"/>
                  </a:lnTo>
                  <a:lnTo>
                    <a:pt x="546135" y="61201"/>
                  </a:lnTo>
                  <a:close/>
                </a:path>
                <a:path w="576579" h="157479">
                  <a:moveTo>
                    <a:pt x="532511" y="63589"/>
                  </a:moveTo>
                  <a:lnTo>
                    <a:pt x="506559" y="78727"/>
                  </a:lnTo>
                  <a:lnTo>
                    <a:pt x="532511" y="93865"/>
                  </a:lnTo>
                  <a:lnTo>
                    <a:pt x="532511" y="63589"/>
                  </a:lnTo>
                  <a:close/>
                </a:path>
                <a:path w="576579" h="157479">
                  <a:moveTo>
                    <a:pt x="541401" y="63589"/>
                  </a:moveTo>
                  <a:lnTo>
                    <a:pt x="532511" y="63589"/>
                  </a:lnTo>
                  <a:lnTo>
                    <a:pt x="532511" y="93865"/>
                  </a:lnTo>
                  <a:lnTo>
                    <a:pt x="541401" y="93865"/>
                  </a:lnTo>
                  <a:lnTo>
                    <a:pt x="541401" y="63589"/>
                  </a:lnTo>
                  <a:close/>
                </a:path>
                <a:path w="576579" h="157479">
                  <a:moveTo>
                    <a:pt x="438417" y="0"/>
                  </a:moveTo>
                  <a:lnTo>
                    <a:pt x="431720" y="436"/>
                  </a:lnTo>
                  <a:lnTo>
                    <a:pt x="425666" y="3357"/>
                  </a:lnTo>
                  <a:lnTo>
                    <a:pt x="421004" y="8559"/>
                  </a:lnTo>
                  <a:lnTo>
                    <a:pt x="418782" y="15144"/>
                  </a:lnTo>
                  <a:lnTo>
                    <a:pt x="419226" y="21847"/>
                  </a:lnTo>
                  <a:lnTo>
                    <a:pt x="422147" y="27898"/>
                  </a:lnTo>
                  <a:lnTo>
                    <a:pt x="427354" y="32524"/>
                  </a:lnTo>
                  <a:lnTo>
                    <a:pt x="506559" y="78727"/>
                  </a:lnTo>
                  <a:lnTo>
                    <a:pt x="532511" y="63589"/>
                  </a:lnTo>
                  <a:lnTo>
                    <a:pt x="541401" y="63589"/>
                  </a:lnTo>
                  <a:lnTo>
                    <a:pt x="541401" y="61201"/>
                  </a:lnTo>
                  <a:lnTo>
                    <a:pt x="546135" y="61201"/>
                  </a:lnTo>
                  <a:lnTo>
                    <a:pt x="445007" y="2248"/>
                  </a:lnTo>
                  <a:lnTo>
                    <a:pt x="438417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259830" y="6165341"/>
              <a:ext cx="1986280" cy="693420"/>
            </a:xfrm>
            <a:custGeom>
              <a:avLst/>
              <a:gdLst/>
              <a:ahLst/>
              <a:cxnLst/>
              <a:rect l="l" t="t" r="r" b="b"/>
              <a:pathLst>
                <a:path w="1986279" h="693420">
                  <a:moveTo>
                    <a:pt x="1870202" y="0"/>
                  </a:moveTo>
                  <a:lnTo>
                    <a:pt x="115570" y="0"/>
                  </a:lnTo>
                  <a:lnTo>
                    <a:pt x="70562" y="9081"/>
                  </a:lnTo>
                  <a:lnTo>
                    <a:pt x="33829" y="33848"/>
                  </a:lnTo>
                  <a:lnTo>
                    <a:pt x="9074" y="70583"/>
                  </a:lnTo>
                  <a:lnTo>
                    <a:pt x="0" y="115570"/>
                  </a:lnTo>
                  <a:lnTo>
                    <a:pt x="0" y="577847"/>
                  </a:lnTo>
                  <a:lnTo>
                    <a:pt x="9074" y="622833"/>
                  </a:lnTo>
                  <a:lnTo>
                    <a:pt x="33829" y="659569"/>
                  </a:lnTo>
                  <a:lnTo>
                    <a:pt x="70562" y="684337"/>
                  </a:lnTo>
                  <a:lnTo>
                    <a:pt x="115570" y="693419"/>
                  </a:lnTo>
                  <a:lnTo>
                    <a:pt x="1870202" y="693419"/>
                  </a:lnTo>
                  <a:lnTo>
                    <a:pt x="1915209" y="684337"/>
                  </a:lnTo>
                  <a:lnTo>
                    <a:pt x="1951942" y="659569"/>
                  </a:lnTo>
                  <a:lnTo>
                    <a:pt x="1976697" y="622833"/>
                  </a:lnTo>
                  <a:lnTo>
                    <a:pt x="1985772" y="577847"/>
                  </a:lnTo>
                  <a:lnTo>
                    <a:pt x="1985772" y="115570"/>
                  </a:lnTo>
                  <a:lnTo>
                    <a:pt x="1976697" y="70583"/>
                  </a:lnTo>
                  <a:lnTo>
                    <a:pt x="1951942" y="33848"/>
                  </a:lnTo>
                  <a:lnTo>
                    <a:pt x="1915209" y="9081"/>
                  </a:lnTo>
                  <a:lnTo>
                    <a:pt x="187020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259830" y="6165341"/>
              <a:ext cx="1986280" cy="693420"/>
            </a:xfrm>
            <a:custGeom>
              <a:avLst/>
              <a:gdLst/>
              <a:ahLst/>
              <a:cxnLst/>
              <a:rect l="l" t="t" r="r" b="b"/>
              <a:pathLst>
                <a:path w="1986279" h="693420">
                  <a:moveTo>
                    <a:pt x="0" y="115570"/>
                  </a:moveTo>
                  <a:lnTo>
                    <a:pt x="9074" y="70583"/>
                  </a:lnTo>
                  <a:lnTo>
                    <a:pt x="33829" y="33848"/>
                  </a:lnTo>
                  <a:lnTo>
                    <a:pt x="70562" y="9081"/>
                  </a:lnTo>
                  <a:lnTo>
                    <a:pt x="115570" y="0"/>
                  </a:lnTo>
                  <a:lnTo>
                    <a:pt x="1870202" y="0"/>
                  </a:lnTo>
                  <a:lnTo>
                    <a:pt x="1915209" y="9081"/>
                  </a:lnTo>
                  <a:lnTo>
                    <a:pt x="1951942" y="33848"/>
                  </a:lnTo>
                  <a:lnTo>
                    <a:pt x="1976697" y="70583"/>
                  </a:lnTo>
                  <a:lnTo>
                    <a:pt x="1985772" y="115570"/>
                  </a:lnTo>
                  <a:lnTo>
                    <a:pt x="1985772" y="577847"/>
                  </a:lnTo>
                  <a:lnTo>
                    <a:pt x="1976697" y="622833"/>
                  </a:lnTo>
                  <a:lnTo>
                    <a:pt x="1951942" y="659569"/>
                  </a:lnTo>
                  <a:lnTo>
                    <a:pt x="1915209" y="684337"/>
                  </a:lnTo>
                  <a:lnTo>
                    <a:pt x="1870202" y="693419"/>
                  </a:lnTo>
                  <a:lnTo>
                    <a:pt x="115570" y="693419"/>
                  </a:lnTo>
                  <a:lnTo>
                    <a:pt x="70562" y="684337"/>
                  </a:lnTo>
                  <a:lnTo>
                    <a:pt x="33829" y="659569"/>
                  </a:lnTo>
                  <a:lnTo>
                    <a:pt x="9074" y="622833"/>
                  </a:lnTo>
                  <a:lnTo>
                    <a:pt x="0" y="577847"/>
                  </a:lnTo>
                  <a:lnTo>
                    <a:pt x="0" y="11557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533768" y="6210706"/>
            <a:ext cx="1437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 marR="5080" indent="-151130">
              <a:lnSpc>
                <a:spcPct val="100000"/>
              </a:lnSpc>
              <a:spcBef>
                <a:spcPts val="100"/>
              </a:spcBef>
            </a:pPr>
            <a:r>
              <a:rPr sz="1800" spc="-210" dirty="0">
                <a:solidFill>
                  <a:srgbClr val="FFFFFF"/>
                </a:solidFill>
                <a:latin typeface="DejaVu Sans"/>
                <a:cs typeface="DejaVu Sans"/>
              </a:rPr>
              <a:t>Renal </a:t>
            </a:r>
            <a:r>
              <a:rPr sz="1800" spc="-200" dirty="0">
                <a:solidFill>
                  <a:srgbClr val="FFFFFF"/>
                </a:solidFill>
                <a:latin typeface="DejaVu Sans"/>
                <a:cs typeface="DejaVu Sans"/>
              </a:rPr>
              <a:t>biopsy </a:t>
            </a:r>
            <a:r>
              <a:rPr sz="1800" spc="-125" dirty="0">
                <a:solidFill>
                  <a:srgbClr val="FFFFFF"/>
                </a:solidFill>
                <a:latin typeface="DejaVu Sans"/>
                <a:cs typeface="DejaVu Sans"/>
              </a:rPr>
              <a:t>of  </a:t>
            </a:r>
            <a:r>
              <a:rPr sz="1800" spc="-180" dirty="0">
                <a:solidFill>
                  <a:srgbClr val="FFFFFF"/>
                </a:solidFill>
                <a:latin typeface="DejaVu Sans"/>
                <a:cs typeface="DejaVu Sans"/>
              </a:rPr>
              <a:t>mass/lesion</a:t>
            </a:r>
            <a:endParaRPr sz="1800">
              <a:latin typeface="DejaVu Sans"/>
              <a:cs typeface="DejaVu Sans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310760" y="3478221"/>
            <a:ext cx="1686560" cy="2887980"/>
            <a:chOff x="4310760" y="3478221"/>
            <a:chExt cx="1686560" cy="2887980"/>
          </a:xfrm>
        </p:grpSpPr>
        <p:sp>
          <p:nvSpPr>
            <p:cNvPr id="48" name="object 48"/>
            <p:cNvSpPr/>
            <p:nvPr/>
          </p:nvSpPr>
          <p:spPr>
            <a:xfrm>
              <a:off x="5812281" y="6181077"/>
              <a:ext cx="184911" cy="1849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323714" y="3491175"/>
              <a:ext cx="106680" cy="67945"/>
            </a:xfrm>
            <a:custGeom>
              <a:avLst/>
              <a:gdLst/>
              <a:ahLst/>
              <a:cxnLst/>
              <a:rect l="l" t="t" r="r" b="b"/>
              <a:pathLst>
                <a:path w="106679" h="67945">
                  <a:moveTo>
                    <a:pt x="106398" y="0"/>
                  </a:moveTo>
                  <a:lnTo>
                    <a:pt x="0" y="0"/>
                  </a:lnTo>
                  <a:lnTo>
                    <a:pt x="0" y="67745"/>
                  </a:lnTo>
                  <a:lnTo>
                    <a:pt x="106398" y="67745"/>
                  </a:lnTo>
                  <a:lnTo>
                    <a:pt x="10639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323714" y="3491175"/>
              <a:ext cx="106680" cy="67945"/>
            </a:xfrm>
            <a:custGeom>
              <a:avLst/>
              <a:gdLst/>
              <a:ahLst/>
              <a:cxnLst/>
              <a:rect l="l" t="t" r="r" b="b"/>
              <a:pathLst>
                <a:path w="106679" h="67945">
                  <a:moveTo>
                    <a:pt x="0" y="67745"/>
                  </a:moveTo>
                  <a:lnTo>
                    <a:pt x="106398" y="67745"/>
                  </a:lnTo>
                  <a:lnTo>
                    <a:pt x="106398" y="0"/>
                  </a:lnTo>
                  <a:lnTo>
                    <a:pt x="0" y="0"/>
                  </a:lnTo>
                  <a:lnTo>
                    <a:pt x="0" y="67745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9697" y="461899"/>
            <a:ext cx="58654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pc="-550" dirty="0"/>
              <a:t>Drugs </a:t>
            </a:r>
            <a:r>
              <a:rPr spc="-520" dirty="0"/>
              <a:t>causing</a:t>
            </a:r>
            <a:r>
              <a:rPr spc="-295" dirty="0"/>
              <a:t> </a:t>
            </a:r>
            <a:r>
              <a:rPr spc="-455" dirty="0"/>
              <a:t>hematuria</a:t>
            </a:r>
            <a:r>
              <a:rPr sz="4350" spc="-682" baseline="24904" dirty="0"/>
              <a:t>2</a:t>
            </a:r>
            <a:endParaRPr sz="4350" baseline="24904"/>
          </a:p>
        </p:txBody>
      </p:sp>
      <p:sp>
        <p:nvSpPr>
          <p:cNvPr id="3" name="object 3"/>
          <p:cNvSpPr txBox="1"/>
          <p:nvPr/>
        </p:nvSpPr>
        <p:spPr>
          <a:xfrm>
            <a:off x="535940" y="1509978"/>
            <a:ext cx="5545455" cy="431863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4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60" dirty="0">
                <a:latin typeface="DejaVu Sans"/>
                <a:cs typeface="DejaVu Sans"/>
              </a:rPr>
              <a:t>Analgesics</a:t>
            </a:r>
            <a:endParaRPr sz="32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30" dirty="0">
                <a:latin typeface="DejaVu Sans"/>
                <a:cs typeface="DejaVu Sans"/>
              </a:rPr>
              <a:t>Anticoagulants</a:t>
            </a:r>
            <a:endParaRPr sz="32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50" dirty="0">
                <a:latin typeface="DejaVu Sans"/>
                <a:cs typeface="DejaVu Sans"/>
              </a:rPr>
              <a:t>Busalfan</a:t>
            </a:r>
            <a:endParaRPr sz="32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60" dirty="0">
                <a:latin typeface="DejaVu Sans"/>
                <a:cs typeface="DejaVu Sans"/>
              </a:rPr>
              <a:t>Cyclophosphamide</a:t>
            </a:r>
            <a:endParaRPr sz="32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10" dirty="0">
                <a:latin typeface="DejaVu Sans"/>
                <a:cs typeface="DejaVu Sans"/>
              </a:rPr>
              <a:t>Oral</a:t>
            </a:r>
            <a:r>
              <a:rPr sz="3200" spc="-300" dirty="0">
                <a:latin typeface="DejaVu Sans"/>
                <a:cs typeface="DejaVu Sans"/>
              </a:rPr>
              <a:t> </a:t>
            </a:r>
            <a:r>
              <a:rPr sz="3200" spc="-335" dirty="0">
                <a:latin typeface="DejaVu Sans"/>
                <a:cs typeface="DejaVu Sans"/>
              </a:rPr>
              <a:t>contraceptives</a:t>
            </a:r>
            <a:endParaRPr sz="32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75" dirty="0">
                <a:latin typeface="DejaVu Sans"/>
                <a:cs typeface="DejaVu Sans"/>
              </a:rPr>
              <a:t>Penicillins </a:t>
            </a:r>
            <a:r>
              <a:rPr sz="3200" spc="-360" dirty="0">
                <a:latin typeface="DejaVu Sans"/>
                <a:cs typeface="DejaVu Sans"/>
              </a:rPr>
              <a:t>(extended</a:t>
            </a:r>
            <a:r>
              <a:rPr sz="3200" spc="-335" dirty="0">
                <a:latin typeface="DejaVu Sans"/>
                <a:cs typeface="DejaVu Sans"/>
              </a:rPr>
              <a:t> </a:t>
            </a:r>
            <a:r>
              <a:rPr sz="3200" spc="-355" dirty="0">
                <a:latin typeface="DejaVu Sans"/>
                <a:cs typeface="DejaVu Sans"/>
              </a:rPr>
              <a:t>spectrum)</a:t>
            </a:r>
            <a:endParaRPr sz="32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00" dirty="0">
                <a:latin typeface="DejaVu Sans"/>
                <a:cs typeface="DejaVu Sans"/>
              </a:rPr>
              <a:t>Quinine</a:t>
            </a:r>
            <a:endParaRPr sz="32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90" dirty="0">
                <a:latin typeface="DejaVu Sans"/>
                <a:cs typeface="DejaVu Sans"/>
              </a:rPr>
              <a:t>Vincristine</a:t>
            </a:r>
            <a:endParaRPr sz="32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098" y="461899"/>
            <a:ext cx="69589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55" dirty="0"/>
              <a:t>Systemic causes </a:t>
            </a:r>
            <a:r>
              <a:rPr spc="-290" dirty="0"/>
              <a:t>of</a:t>
            </a:r>
            <a:r>
              <a:rPr spc="-185" dirty="0"/>
              <a:t> </a:t>
            </a:r>
            <a:r>
              <a:rPr spc="-455" dirty="0"/>
              <a:t>hematuria</a:t>
            </a:r>
            <a:r>
              <a:rPr sz="4350" spc="-682" baseline="24904" dirty="0"/>
              <a:t>2</a:t>
            </a:r>
            <a:endParaRPr sz="4350" baseline="24904"/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3354704" cy="119697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45" dirty="0">
                <a:latin typeface="DejaVu Sans"/>
                <a:cs typeface="DejaVu Sans"/>
              </a:rPr>
              <a:t>Bleeding</a:t>
            </a:r>
            <a:r>
              <a:rPr sz="3200" spc="-340" dirty="0">
                <a:latin typeface="DejaVu Sans"/>
                <a:cs typeface="DejaVu Sans"/>
              </a:rPr>
              <a:t> </a:t>
            </a:r>
            <a:r>
              <a:rPr sz="3200" spc="-320" dirty="0">
                <a:latin typeface="DejaVu Sans"/>
                <a:cs typeface="DejaVu Sans"/>
              </a:rPr>
              <a:t>diathesis</a:t>
            </a:r>
            <a:endParaRPr sz="32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45" dirty="0">
                <a:latin typeface="DejaVu Sans"/>
                <a:cs typeface="DejaVu Sans"/>
              </a:rPr>
              <a:t>Sickle </a:t>
            </a:r>
            <a:r>
              <a:rPr sz="3200" spc="-275" dirty="0">
                <a:latin typeface="DejaVu Sans"/>
                <a:cs typeface="DejaVu Sans"/>
              </a:rPr>
              <a:t>cell</a:t>
            </a:r>
            <a:r>
              <a:rPr sz="3200" spc="-305" dirty="0">
                <a:latin typeface="DejaVu Sans"/>
                <a:cs typeface="DejaVu Sans"/>
              </a:rPr>
              <a:t> </a:t>
            </a:r>
            <a:r>
              <a:rPr sz="3200" spc="-365" dirty="0">
                <a:latin typeface="DejaVu Sans"/>
                <a:cs typeface="DejaVu Sans"/>
              </a:rPr>
              <a:t>disease</a:t>
            </a:r>
            <a:endParaRPr sz="32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4857" y="461899"/>
            <a:ext cx="45739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70" dirty="0"/>
              <a:t>Take </a:t>
            </a:r>
            <a:r>
              <a:rPr spc="-535" dirty="0"/>
              <a:t>home</a:t>
            </a:r>
            <a:r>
              <a:rPr spc="-204" dirty="0"/>
              <a:t> </a:t>
            </a:r>
            <a:r>
              <a:rPr spc="-615" dirty="0"/>
              <a:t>message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8493"/>
            <a:ext cx="7979409" cy="431927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5600" marR="5715" indent="-342900">
              <a:lnSpc>
                <a:spcPct val="90000"/>
              </a:lnSpc>
              <a:spcBef>
                <a:spcPts val="4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434" dirty="0">
                <a:latin typeface="DejaVu Sans"/>
                <a:cs typeface="DejaVu Sans"/>
              </a:rPr>
              <a:t>Even </a:t>
            </a:r>
            <a:r>
              <a:rPr sz="3200" spc="-155" dirty="0">
                <a:latin typeface="DejaVu Sans"/>
                <a:cs typeface="DejaVu Sans"/>
              </a:rPr>
              <a:t>if </a:t>
            </a:r>
            <a:r>
              <a:rPr sz="3200" spc="-430" dirty="0">
                <a:latin typeface="DejaVu Sans"/>
                <a:cs typeface="DejaVu Sans"/>
              </a:rPr>
              <a:t>a </a:t>
            </a:r>
            <a:r>
              <a:rPr sz="3200" spc="-310" dirty="0">
                <a:latin typeface="DejaVu Sans"/>
                <a:cs typeface="DejaVu Sans"/>
              </a:rPr>
              <a:t>dipstick test </a:t>
            </a:r>
            <a:r>
              <a:rPr sz="3200" spc="-285" dirty="0">
                <a:latin typeface="DejaVu Sans"/>
                <a:cs typeface="DejaVu Sans"/>
              </a:rPr>
              <a:t>is </a:t>
            </a:r>
            <a:r>
              <a:rPr sz="3200" spc="-295" dirty="0">
                <a:latin typeface="DejaVu Sans"/>
                <a:cs typeface="DejaVu Sans"/>
              </a:rPr>
              <a:t>positive, </a:t>
            </a:r>
            <a:r>
              <a:rPr sz="3200" spc="-275" dirty="0">
                <a:latin typeface="DejaVu Sans"/>
                <a:cs typeface="DejaVu Sans"/>
              </a:rPr>
              <a:t>true </a:t>
            </a:r>
            <a:r>
              <a:rPr sz="3200" spc="-310" dirty="0">
                <a:latin typeface="DejaVu Sans"/>
                <a:cs typeface="DejaVu Sans"/>
              </a:rPr>
              <a:t>question  </a:t>
            </a:r>
            <a:r>
              <a:rPr sz="3200" spc="-285" dirty="0">
                <a:latin typeface="DejaVu Sans"/>
                <a:cs typeface="DejaVu Sans"/>
              </a:rPr>
              <a:t>is </a:t>
            </a:r>
            <a:r>
              <a:rPr sz="3200" spc="-310" dirty="0">
                <a:latin typeface="DejaVu Sans"/>
                <a:cs typeface="DejaVu Sans"/>
              </a:rPr>
              <a:t>whether </a:t>
            </a:r>
            <a:r>
              <a:rPr sz="3200" spc="-180" dirty="0">
                <a:latin typeface="DejaVu Sans"/>
                <a:cs typeface="DejaVu Sans"/>
              </a:rPr>
              <a:t>it </a:t>
            </a:r>
            <a:r>
              <a:rPr sz="3200" spc="-285" dirty="0">
                <a:latin typeface="DejaVu Sans"/>
                <a:cs typeface="DejaVu Sans"/>
              </a:rPr>
              <a:t>is </a:t>
            </a:r>
            <a:r>
              <a:rPr sz="3200" spc="-280" dirty="0">
                <a:latin typeface="DejaVu Sans"/>
                <a:cs typeface="DejaVu Sans"/>
              </a:rPr>
              <a:t>blood </a:t>
            </a:r>
            <a:r>
              <a:rPr sz="3200" spc="-250" dirty="0">
                <a:latin typeface="DejaVu Sans"/>
                <a:cs typeface="DejaVu Sans"/>
              </a:rPr>
              <a:t>in </a:t>
            </a:r>
            <a:r>
              <a:rPr sz="3200" spc="-290" dirty="0">
                <a:latin typeface="DejaVu Sans"/>
                <a:cs typeface="DejaVu Sans"/>
              </a:rPr>
              <a:t>urine </a:t>
            </a:r>
            <a:r>
              <a:rPr sz="3200" spc="-240" dirty="0">
                <a:latin typeface="DejaVu Sans"/>
                <a:cs typeface="DejaVu Sans"/>
              </a:rPr>
              <a:t>or </a:t>
            </a:r>
            <a:r>
              <a:rPr sz="3200" spc="-290" dirty="0">
                <a:latin typeface="DejaVu Sans"/>
                <a:cs typeface="DejaVu Sans"/>
              </a:rPr>
              <a:t>free </a:t>
            </a:r>
            <a:r>
              <a:rPr sz="3200" spc="-385" dirty="0">
                <a:latin typeface="DejaVu Sans"/>
                <a:cs typeface="DejaVu Sans"/>
              </a:rPr>
              <a:t>Hb </a:t>
            </a:r>
            <a:r>
              <a:rPr sz="3200" spc="-240" dirty="0">
                <a:latin typeface="DejaVu Sans"/>
                <a:cs typeface="DejaVu Sans"/>
              </a:rPr>
              <a:t>or  </a:t>
            </a:r>
            <a:r>
              <a:rPr sz="3200" spc="-340" dirty="0">
                <a:latin typeface="DejaVu Sans"/>
                <a:cs typeface="DejaVu Sans"/>
              </a:rPr>
              <a:t>myoglobin.</a:t>
            </a:r>
            <a:endParaRPr sz="32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50" dirty="0">
                <a:latin typeface="DejaVu Sans"/>
                <a:cs typeface="DejaVu Sans"/>
              </a:rPr>
              <a:t>Hematuria </a:t>
            </a:r>
            <a:r>
              <a:rPr sz="3200" spc="-1090" dirty="0">
                <a:latin typeface="DejaVu Sans"/>
                <a:cs typeface="DejaVu Sans"/>
              </a:rPr>
              <a:t>+</a:t>
            </a:r>
            <a:r>
              <a:rPr sz="3200" spc="-290" dirty="0">
                <a:latin typeface="DejaVu Sans"/>
                <a:cs typeface="DejaVu Sans"/>
              </a:rPr>
              <a:t> </a:t>
            </a:r>
            <a:r>
              <a:rPr sz="3200" spc="-285" dirty="0">
                <a:latin typeface="DejaVu Sans"/>
                <a:cs typeface="DejaVu Sans"/>
              </a:rPr>
              <a:t>proteinuria </a:t>
            </a:r>
            <a:r>
              <a:rPr sz="3200" spc="-1090" dirty="0">
                <a:latin typeface="DejaVu Sans"/>
                <a:cs typeface="DejaVu Sans"/>
              </a:rPr>
              <a:t>=</a:t>
            </a:r>
            <a:r>
              <a:rPr sz="3200" spc="-290" dirty="0">
                <a:latin typeface="DejaVu Sans"/>
                <a:cs typeface="DejaVu Sans"/>
              </a:rPr>
              <a:t> </a:t>
            </a:r>
            <a:r>
              <a:rPr sz="3200" spc="-325" dirty="0">
                <a:latin typeface="DejaVu Sans"/>
                <a:cs typeface="DejaVu Sans"/>
              </a:rPr>
              <a:t>glomerular</a:t>
            </a:r>
            <a:r>
              <a:rPr sz="3200" spc="-215" dirty="0">
                <a:latin typeface="DejaVu Sans"/>
                <a:cs typeface="DejaVu Sans"/>
              </a:rPr>
              <a:t> </a:t>
            </a:r>
            <a:r>
              <a:rPr sz="3200" spc="-345" dirty="0">
                <a:latin typeface="DejaVu Sans"/>
                <a:cs typeface="DejaVu Sans"/>
              </a:rPr>
              <a:t>disease.</a:t>
            </a:r>
            <a:endParaRPr sz="3200">
              <a:latin typeface="DejaVu Sans"/>
              <a:cs typeface="DejaVu Sans"/>
            </a:endParaRPr>
          </a:p>
          <a:p>
            <a:pPr marL="355600" marR="1022350" indent="-342900">
              <a:lnSpc>
                <a:spcPts val="3460"/>
              </a:lnSpc>
              <a:spcBef>
                <a:spcPts val="81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30" dirty="0">
                <a:latin typeface="DejaVu Sans"/>
                <a:cs typeface="DejaVu Sans"/>
              </a:rPr>
              <a:t>Painless </a:t>
            </a:r>
            <a:r>
              <a:rPr sz="3200" spc="-345" dirty="0">
                <a:latin typeface="DejaVu Sans"/>
                <a:cs typeface="DejaVu Sans"/>
              </a:rPr>
              <a:t>hematuria </a:t>
            </a:r>
            <a:r>
              <a:rPr sz="3200" spc="-265" dirty="0">
                <a:latin typeface="DejaVu Sans"/>
                <a:cs typeface="DejaVu Sans"/>
              </a:rPr>
              <a:t>without </a:t>
            </a:r>
            <a:r>
              <a:rPr sz="3200" spc="-285" dirty="0">
                <a:latin typeface="DejaVu Sans"/>
                <a:cs typeface="DejaVu Sans"/>
              </a:rPr>
              <a:t>proteinuria  </a:t>
            </a:r>
            <a:r>
              <a:rPr sz="3200" spc="-405" dirty="0">
                <a:latin typeface="DejaVu Sans"/>
                <a:cs typeface="DejaVu Sans"/>
              </a:rPr>
              <a:t>suggests </a:t>
            </a:r>
            <a:r>
              <a:rPr sz="3200" spc="-325" dirty="0">
                <a:latin typeface="DejaVu Sans"/>
                <a:cs typeface="DejaVu Sans"/>
              </a:rPr>
              <a:t>coagulation </a:t>
            </a:r>
            <a:r>
              <a:rPr sz="3200" spc="-310" dirty="0">
                <a:latin typeface="DejaVu Sans"/>
                <a:cs typeface="DejaVu Sans"/>
              </a:rPr>
              <a:t>disorders, </a:t>
            </a:r>
            <a:r>
              <a:rPr sz="3200" spc="-360" dirty="0">
                <a:latin typeface="DejaVu Sans"/>
                <a:cs typeface="DejaVu Sans"/>
              </a:rPr>
              <a:t>cancers,  </a:t>
            </a:r>
            <a:r>
              <a:rPr sz="3200" spc="-300" dirty="0">
                <a:latin typeface="DejaVu Sans"/>
                <a:cs typeface="DejaVu Sans"/>
              </a:rPr>
              <a:t>structural</a:t>
            </a:r>
            <a:r>
              <a:rPr sz="3200" spc="-285" dirty="0">
                <a:latin typeface="DejaVu Sans"/>
                <a:cs typeface="DejaVu Sans"/>
              </a:rPr>
              <a:t> </a:t>
            </a:r>
            <a:r>
              <a:rPr sz="3200" spc="-335" dirty="0">
                <a:latin typeface="DejaVu Sans"/>
                <a:cs typeface="DejaVu Sans"/>
              </a:rPr>
              <a:t>anomalies.</a:t>
            </a:r>
            <a:endParaRPr sz="3200">
              <a:latin typeface="DejaVu Sans"/>
              <a:cs typeface="DejaVu Sans"/>
            </a:endParaRPr>
          </a:p>
          <a:p>
            <a:pPr marL="355600" marR="671195" indent="-342900">
              <a:lnSpc>
                <a:spcPts val="3460"/>
              </a:lnSpc>
              <a:spcBef>
                <a:spcPts val="75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40" dirty="0">
                <a:latin typeface="DejaVu Sans"/>
                <a:cs typeface="DejaVu Sans"/>
              </a:rPr>
              <a:t>Colicky </a:t>
            </a:r>
            <a:r>
              <a:rPr sz="3200" spc="-320" dirty="0">
                <a:latin typeface="DejaVu Sans"/>
                <a:cs typeface="DejaVu Sans"/>
              </a:rPr>
              <a:t>pain </a:t>
            </a:r>
            <a:r>
              <a:rPr sz="3200" spc="-250" dirty="0">
                <a:latin typeface="DejaVu Sans"/>
                <a:cs typeface="DejaVu Sans"/>
              </a:rPr>
              <a:t>in </a:t>
            </a:r>
            <a:r>
              <a:rPr sz="3200" spc="-275" dirty="0">
                <a:latin typeface="DejaVu Sans"/>
                <a:cs typeface="DejaVu Sans"/>
              </a:rPr>
              <a:t>pt </a:t>
            </a:r>
            <a:r>
              <a:rPr sz="3200" spc="-254" dirty="0">
                <a:latin typeface="DejaVu Sans"/>
                <a:cs typeface="DejaVu Sans"/>
              </a:rPr>
              <a:t>with </a:t>
            </a:r>
            <a:r>
              <a:rPr sz="3200" spc="-345" dirty="0">
                <a:latin typeface="DejaVu Sans"/>
                <a:cs typeface="DejaVu Sans"/>
              </a:rPr>
              <a:t>hematuria </a:t>
            </a:r>
            <a:r>
              <a:rPr sz="3200" spc="-409" dirty="0">
                <a:latin typeface="DejaVu Sans"/>
                <a:cs typeface="DejaVu Sans"/>
              </a:rPr>
              <a:t>suggests  </a:t>
            </a:r>
            <a:r>
              <a:rPr sz="3200" spc="-320" dirty="0">
                <a:latin typeface="DejaVu Sans"/>
                <a:cs typeface="DejaVu Sans"/>
              </a:rPr>
              <a:t>stone.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7532" y="117347"/>
            <a:ext cx="1283208" cy="1580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0890" y="461899"/>
            <a:ext cx="25247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45" dirty="0"/>
              <a:t>R</a:t>
            </a:r>
            <a:r>
              <a:rPr spc="-555" dirty="0"/>
              <a:t>e</a:t>
            </a:r>
            <a:r>
              <a:rPr spc="-315" dirty="0"/>
              <a:t>f</a:t>
            </a:r>
            <a:r>
              <a:rPr spc="-475" dirty="0"/>
              <a:t>e</a:t>
            </a:r>
            <a:r>
              <a:rPr spc="-380" dirty="0"/>
              <a:t>r</a:t>
            </a:r>
            <a:r>
              <a:rPr spc="-530" dirty="0"/>
              <a:t>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0540" y="1607261"/>
            <a:ext cx="8039100" cy="2389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3085" marR="30480" indent="-51562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53085" algn="l"/>
                <a:tab pos="553720" algn="l"/>
              </a:tabLst>
            </a:pPr>
            <a:r>
              <a:rPr sz="3200" spc="-330" dirty="0">
                <a:latin typeface="DejaVu Sans"/>
                <a:cs typeface="DejaVu Sans"/>
              </a:rPr>
              <a:t>Harrison’s </a:t>
            </a:r>
            <a:r>
              <a:rPr sz="3200" spc="-295" dirty="0">
                <a:latin typeface="DejaVu Sans"/>
                <a:cs typeface="DejaVu Sans"/>
              </a:rPr>
              <a:t>principles </a:t>
            </a:r>
            <a:r>
              <a:rPr sz="3200" spc="-210" dirty="0">
                <a:latin typeface="DejaVu Sans"/>
                <a:cs typeface="DejaVu Sans"/>
              </a:rPr>
              <a:t>of </a:t>
            </a:r>
            <a:r>
              <a:rPr sz="3200" spc="-285" dirty="0">
                <a:latin typeface="DejaVu Sans"/>
                <a:cs typeface="DejaVu Sans"/>
              </a:rPr>
              <a:t>internal </a:t>
            </a:r>
            <a:r>
              <a:rPr sz="3200" spc="-345" dirty="0">
                <a:latin typeface="DejaVu Sans"/>
                <a:cs typeface="DejaVu Sans"/>
              </a:rPr>
              <a:t>medicine </a:t>
            </a:r>
            <a:r>
              <a:rPr sz="3200" spc="-305" dirty="0">
                <a:latin typeface="DejaVu Sans"/>
                <a:cs typeface="DejaVu Sans"/>
              </a:rPr>
              <a:t>21</a:t>
            </a:r>
            <a:r>
              <a:rPr sz="3150" spc="-457" baseline="25132" dirty="0">
                <a:latin typeface="DejaVu Sans"/>
                <a:cs typeface="DejaVu Sans"/>
              </a:rPr>
              <a:t>st </a:t>
            </a:r>
            <a:r>
              <a:rPr sz="2100" spc="-305" dirty="0">
                <a:latin typeface="DejaVu Sans"/>
                <a:cs typeface="DejaVu Sans"/>
              </a:rPr>
              <a:t> </a:t>
            </a:r>
            <a:r>
              <a:rPr sz="3200" spc="-265" dirty="0">
                <a:latin typeface="DejaVu Sans"/>
                <a:cs typeface="DejaVu Sans"/>
              </a:rPr>
              <a:t>edition </a:t>
            </a:r>
            <a:r>
              <a:rPr sz="3200" spc="-350" dirty="0">
                <a:latin typeface="DejaVu Sans"/>
                <a:cs typeface="DejaVu Sans"/>
              </a:rPr>
              <a:t>p</a:t>
            </a:r>
            <a:r>
              <a:rPr sz="3200" spc="-320" dirty="0">
                <a:latin typeface="DejaVu Sans"/>
                <a:cs typeface="DejaVu Sans"/>
              </a:rPr>
              <a:t> </a:t>
            </a:r>
            <a:r>
              <a:rPr sz="3200" spc="-365" dirty="0">
                <a:latin typeface="DejaVu Sans"/>
                <a:cs typeface="DejaVu Sans"/>
              </a:rPr>
              <a:t>294.</a:t>
            </a:r>
            <a:endParaRPr sz="3200">
              <a:latin typeface="DejaVu Sans"/>
              <a:cs typeface="DejaVu Sans"/>
            </a:endParaRPr>
          </a:p>
          <a:p>
            <a:pPr marL="553085" marR="381635" indent="-515620">
              <a:lnSpc>
                <a:spcPct val="101000"/>
              </a:lnSpc>
              <a:spcBef>
                <a:spcPts val="735"/>
              </a:spcBef>
              <a:buAutoNum type="arabicPeriod"/>
              <a:tabLst>
                <a:tab pos="553085" algn="l"/>
                <a:tab pos="553720" algn="l"/>
              </a:tabLst>
            </a:pPr>
            <a:r>
              <a:rPr sz="3200" spc="-340" dirty="0">
                <a:latin typeface="DejaVu Sans"/>
                <a:cs typeface="DejaVu Sans"/>
              </a:rPr>
              <a:t>Hematuria: An </a:t>
            </a:r>
            <a:r>
              <a:rPr sz="3200" spc="-315" dirty="0">
                <a:latin typeface="DejaVu Sans"/>
                <a:cs typeface="DejaVu Sans"/>
              </a:rPr>
              <a:t>algorithmic </a:t>
            </a:r>
            <a:r>
              <a:rPr sz="3200" spc="-355" dirty="0">
                <a:latin typeface="DejaVu Sans"/>
                <a:cs typeface="DejaVu Sans"/>
              </a:rPr>
              <a:t>approach </a:t>
            </a:r>
            <a:r>
              <a:rPr sz="3200" spc="-250" dirty="0">
                <a:latin typeface="DejaVu Sans"/>
                <a:cs typeface="DejaVu Sans"/>
              </a:rPr>
              <a:t>to  </a:t>
            </a:r>
            <a:r>
              <a:rPr sz="3200" spc="-295" dirty="0">
                <a:latin typeface="DejaVu Sans"/>
                <a:cs typeface="DejaVu Sans"/>
              </a:rPr>
              <a:t>finding </a:t>
            </a:r>
            <a:r>
              <a:rPr sz="3200" spc="-300" dirty="0">
                <a:latin typeface="DejaVu Sans"/>
                <a:cs typeface="DejaVu Sans"/>
              </a:rPr>
              <a:t>the </a:t>
            </a:r>
            <a:r>
              <a:rPr sz="3200" spc="-400" dirty="0">
                <a:latin typeface="DejaVu Sans"/>
                <a:cs typeface="DejaVu Sans"/>
              </a:rPr>
              <a:t>cause </a:t>
            </a:r>
            <a:r>
              <a:rPr sz="3200" i="1" spc="-300" dirty="0">
                <a:latin typeface="URW Bookman L"/>
                <a:cs typeface="URW Bookman L"/>
              </a:rPr>
              <a:t>mazhari </a:t>
            </a:r>
            <a:r>
              <a:rPr sz="3200" i="1" spc="-190" dirty="0">
                <a:latin typeface="URW Bookman L"/>
                <a:cs typeface="URW Bookman L"/>
              </a:rPr>
              <a:t>etal. </a:t>
            </a:r>
            <a:r>
              <a:rPr sz="2000" i="1" spc="-300" dirty="0">
                <a:latin typeface="URW Bookman L"/>
                <a:cs typeface="URW Bookman L"/>
              </a:rPr>
              <a:t>CLEVELAND </a:t>
            </a:r>
            <a:r>
              <a:rPr sz="2000" i="1" spc="-260" dirty="0">
                <a:latin typeface="URW Bookman L"/>
                <a:cs typeface="URW Bookman L"/>
              </a:rPr>
              <a:t>CLINIC  </a:t>
            </a:r>
            <a:r>
              <a:rPr sz="2000" i="1" spc="-270" dirty="0">
                <a:latin typeface="URW Bookman L"/>
                <a:cs typeface="URW Bookman L"/>
              </a:rPr>
              <a:t>JOURNAL OF </a:t>
            </a:r>
            <a:r>
              <a:rPr sz="2000" i="1" spc="-235" dirty="0">
                <a:latin typeface="URW Bookman L"/>
                <a:cs typeface="URW Bookman L"/>
              </a:rPr>
              <a:t>MEDICINE </a:t>
            </a:r>
            <a:r>
              <a:rPr sz="2000" i="1" spc="-240" dirty="0">
                <a:latin typeface="URW Bookman L"/>
                <a:cs typeface="URW Bookman L"/>
              </a:rPr>
              <a:t>VOLUME </a:t>
            </a:r>
            <a:r>
              <a:rPr sz="2000" i="1" spc="-225" dirty="0">
                <a:latin typeface="URW Bookman L"/>
                <a:cs typeface="URW Bookman L"/>
              </a:rPr>
              <a:t>69</a:t>
            </a:r>
            <a:r>
              <a:rPr sz="2000" i="1" spc="-185" dirty="0">
                <a:latin typeface="URW Bookman L"/>
                <a:cs typeface="URW Bookman L"/>
              </a:rPr>
              <a:t> </a:t>
            </a:r>
            <a:r>
              <a:rPr sz="2000" i="1" spc="-225" dirty="0">
                <a:latin typeface="URW Bookman L"/>
                <a:cs typeface="URW Bookman L"/>
              </a:rPr>
              <a:t>NUMBER 11 </a:t>
            </a:r>
            <a:r>
              <a:rPr sz="2000" i="1" spc="-254" dirty="0">
                <a:latin typeface="URW Bookman L"/>
                <a:cs typeface="URW Bookman L"/>
              </a:rPr>
              <a:t>NOVEMBER </a:t>
            </a:r>
            <a:r>
              <a:rPr sz="2000" i="1" spc="-225" dirty="0">
                <a:latin typeface="URW Bookman L"/>
                <a:cs typeface="URW Bookman L"/>
              </a:rPr>
              <a:t>2002</a:t>
            </a:r>
            <a:endParaRPr sz="2000">
              <a:latin typeface="URW Bookman L"/>
              <a:cs typeface="URW Bookman 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2569" y="2231259"/>
            <a:ext cx="6404022" cy="2505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3440" y="2468879"/>
            <a:ext cx="4480560" cy="3840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3145" y="461899"/>
            <a:ext cx="45396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45" dirty="0"/>
              <a:t>What </a:t>
            </a:r>
            <a:r>
              <a:rPr spc="-405" dirty="0"/>
              <a:t>is</a:t>
            </a:r>
            <a:r>
              <a:rPr spc="-400" dirty="0"/>
              <a:t> </a:t>
            </a:r>
            <a:r>
              <a:rPr spc="-459" dirty="0"/>
              <a:t>Hematuria?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0540" y="1607261"/>
            <a:ext cx="7647305" cy="2758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0" marR="304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spc="-350" dirty="0">
                <a:latin typeface="DejaVu Sans"/>
                <a:cs typeface="DejaVu Sans"/>
              </a:rPr>
              <a:t>Hematuria </a:t>
            </a:r>
            <a:r>
              <a:rPr sz="3200" spc="-285" dirty="0">
                <a:latin typeface="DejaVu Sans"/>
                <a:cs typeface="DejaVu Sans"/>
              </a:rPr>
              <a:t>is </a:t>
            </a:r>
            <a:r>
              <a:rPr sz="3200" spc="-310" dirty="0">
                <a:latin typeface="DejaVu Sans"/>
                <a:cs typeface="DejaVu Sans"/>
              </a:rPr>
              <a:t>defined </a:t>
            </a:r>
            <a:r>
              <a:rPr sz="3200" spc="-420" dirty="0">
                <a:latin typeface="DejaVu Sans"/>
                <a:cs typeface="DejaVu Sans"/>
              </a:rPr>
              <a:t>as </a:t>
            </a:r>
            <a:r>
              <a:rPr sz="3200" spc="-340" dirty="0">
                <a:latin typeface="DejaVu Sans"/>
                <a:cs typeface="DejaVu Sans"/>
              </a:rPr>
              <a:t>2-5 </a:t>
            </a:r>
            <a:r>
              <a:rPr sz="3200" spc="-470" dirty="0">
                <a:latin typeface="DejaVu Sans"/>
                <a:cs typeface="DejaVu Sans"/>
              </a:rPr>
              <a:t>RBCs </a:t>
            </a:r>
            <a:r>
              <a:rPr sz="3200" spc="-310" dirty="0">
                <a:latin typeface="DejaVu Sans"/>
                <a:cs typeface="DejaVu Sans"/>
              </a:rPr>
              <a:t>per </a:t>
            </a:r>
            <a:r>
              <a:rPr sz="3200" spc="-355" dirty="0">
                <a:latin typeface="DejaVu Sans"/>
                <a:cs typeface="DejaVu Sans"/>
              </a:rPr>
              <a:t>HPF </a:t>
            </a:r>
            <a:r>
              <a:rPr sz="3200" spc="-250" dirty="0">
                <a:latin typeface="DejaVu Sans"/>
                <a:cs typeface="DejaVu Sans"/>
              </a:rPr>
              <a:t>in  </a:t>
            </a:r>
            <a:r>
              <a:rPr sz="3200" spc="-290" dirty="0">
                <a:latin typeface="DejaVu Sans"/>
                <a:cs typeface="DejaVu Sans"/>
              </a:rPr>
              <a:t>urine</a:t>
            </a:r>
            <a:r>
              <a:rPr sz="3200" spc="-305" dirty="0">
                <a:latin typeface="DejaVu Sans"/>
                <a:cs typeface="DejaVu Sans"/>
              </a:rPr>
              <a:t> </a:t>
            </a:r>
            <a:r>
              <a:rPr sz="3200" spc="-355" dirty="0">
                <a:latin typeface="DejaVu Sans"/>
                <a:cs typeface="DejaVu Sans"/>
              </a:rPr>
              <a:t>microscopy.</a:t>
            </a:r>
            <a:r>
              <a:rPr sz="3150" spc="-532" baseline="25132" dirty="0">
                <a:latin typeface="DejaVu Sans"/>
                <a:cs typeface="DejaVu Sans"/>
              </a:rPr>
              <a:t>1</a:t>
            </a:r>
            <a:endParaRPr sz="3150" baseline="25132">
              <a:latin typeface="DejaVu Sans"/>
              <a:cs typeface="DejaVu Sans"/>
            </a:endParaRPr>
          </a:p>
          <a:p>
            <a:pPr marL="3810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spc="-440" dirty="0">
                <a:latin typeface="DejaVu Sans"/>
                <a:cs typeface="DejaVu Sans"/>
              </a:rPr>
              <a:t>Can </a:t>
            </a:r>
            <a:r>
              <a:rPr sz="3200" spc="-365" dirty="0">
                <a:latin typeface="DejaVu Sans"/>
                <a:cs typeface="DejaVu Sans"/>
              </a:rPr>
              <a:t>be </a:t>
            </a:r>
            <a:r>
              <a:rPr sz="3200" spc="-340" dirty="0">
                <a:latin typeface="DejaVu Sans"/>
                <a:cs typeface="DejaVu Sans"/>
              </a:rPr>
              <a:t>detected </a:t>
            </a:r>
            <a:r>
              <a:rPr sz="3200" spc="-405" dirty="0">
                <a:latin typeface="DejaVu Sans"/>
                <a:cs typeface="DejaVu Sans"/>
              </a:rPr>
              <a:t>by</a:t>
            </a:r>
            <a:r>
              <a:rPr sz="3200" spc="-20" dirty="0">
                <a:latin typeface="DejaVu Sans"/>
                <a:cs typeface="DejaVu Sans"/>
              </a:rPr>
              <a:t> </a:t>
            </a:r>
            <a:r>
              <a:rPr sz="3200" spc="-300" dirty="0">
                <a:latin typeface="DejaVu Sans"/>
                <a:cs typeface="DejaVu Sans"/>
              </a:rPr>
              <a:t>dipstick.</a:t>
            </a:r>
            <a:endParaRPr sz="3200">
              <a:latin typeface="DejaVu Sans"/>
              <a:cs typeface="DejaVu Sans"/>
            </a:endParaRPr>
          </a:p>
          <a:p>
            <a:pPr marL="406400" marR="1522730" indent="-368935">
              <a:lnSpc>
                <a:spcPts val="4610"/>
              </a:lnSpc>
              <a:spcBef>
                <a:spcPts val="280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spc="-365" dirty="0">
                <a:latin typeface="DejaVu Sans"/>
                <a:cs typeface="DejaVu Sans"/>
              </a:rPr>
              <a:t>False </a:t>
            </a:r>
            <a:r>
              <a:rPr sz="3200" spc="-305" dirty="0">
                <a:latin typeface="DejaVu Sans"/>
                <a:cs typeface="DejaVu Sans"/>
              </a:rPr>
              <a:t>positive </a:t>
            </a:r>
            <a:r>
              <a:rPr sz="3200" spc="-290" dirty="0">
                <a:latin typeface="DejaVu Sans"/>
                <a:cs typeface="DejaVu Sans"/>
              </a:rPr>
              <a:t>dip </a:t>
            </a:r>
            <a:r>
              <a:rPr sz="3200" spc="-320" dirty="0">
                <a:latin typeface="DejaVu Sans"/>
                <a:cs typeface="DejaVu Sans"/>
              </a:rPr>
              <a:t>stick </a:t>
            </a:r>
            <a:r>
              <a:rPr sz="3200" spc="-250" dirty="0">
                <a:latin typeface="DejaVu Sans"/>
                <a:cs typeface="DejaVu Sans"/>
              </a:rPr>
              <a:t>in  </a:t>
            </a:r>
            <a:r>
              <a:rPr sz="3200" spc="-330" dirty="0">
                <a:latin typeface="DejaVu Sans"/>
                <a:cs typeface="DejaVu Sans"/>
              </a:rPr>
              <a:t>myoglobinuria </a:t>
            </a:r>
            <a:r>
              <a:rPr sz="3200" spc="-375" dirty="0">
                <a:latin typeface="DejaVu Sans"/>
                <a:cs typeface="DejaVu Sans"/>
              </a:rPr>
              <a:t>and</a:t>
            </a:r>
            <a:r>
              <a:rPr sz="3200" spc="-315" dirty="0">
                <a:latin typeface="DejaVu Sans"/>
                <a:cs typeface="DejaVu Sans"/>
              </a:rPr>
              <a:t> </a:t>
            </a:r>
            <a:r>
              <a:rPr sz="3200" spc="-340" dirty="0">
                <a:latin typeface="DejaVu Sans"/>
                <a:cs typeface="DejaVu Sans"/>
              </a:rPr>
              <a:t>hemogobinuria</a:t>
            </a:r>
            <a:endParaRPr sz="32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4708" y="461899"/>
            <a:ext cx="38969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80" dirty="0"/>
              <a:t>Is </a:t>
            </a:r>
            <a:r>
              <a:rPr spc="-235" dirty="0"/>
              <a:t>it </a:t>
            </a:r>
            <a:r>
              <a:rPr spc="-415" dirty="0"/>
              <a:t>really</a:t>
            </a:r>
            <a:r>
              <a:rPr spc="-630" dirty="0"/>
              <a:t> </a:t>
            </a:r>
            <a:r>
              <a:rPr spc="-370" dirty="0"/>
              <a:t>blood?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480934" cy="2075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50" dirty="0">
                <a:latin typeface="DejaVu Sans"/>
                <a:cs typeface="DejaVu Sans"/>
              </a:rPr>
              <a:t>Hematuria </a:t>
            </a:r>
            <a:r>
              <a:rPr sz="3200" spc="-470" dirty="0">
                <a:solidFill>
                  <a:srgbClr val="FF0000"/>
                </a:solidFill>
                <a:latin typeface="DejaVu Sans"/>
                <a:cs typeface="DejaVu Sans"/>
              </a:rPr>
              <a:t>Vs </a:t>
            </a:r>
            <a:r>
              <a:rPr sz="3200" spc="-335" dirty="0">
                <a:latin typeface="DejaVu Sans"/>
                <a:cs typeface="DejaVu Sans"/>
              </a:rPr>
              <a:t>pigmenturia </a:t>
            </a:r>
            <a:r>
              <a:rPr sz="3200" spc="-290" dirty="0">
                <a:latin typeface="DejaVu Sans"/>
                <a:cs typeface="DejaVu Sans"/>
              </a:rPr>
              <a:t>(discoloration </a:t>
            </a:r>
            <a:r>
              <a:rPr sz="3200" spc="-215" dirty="0">
                <a:latin typeface="DejaVu Sans"/>
                <a:cs typeface="DejaVu Sans"/>
              </a:rPr>
              <a:t>of  </a:t>
            </a:r>
            <a:r>
              <a:rPr sz="3200" spc="-290" dirty="0">
                <a:latin typeface="DejaVu Sans"/>
                <a:cs typeface="DejaVu Sans"/>
              </a:rPr>
              <a:t>urine)</a:t>
            </a:r>
            <a:endParaRPr sz="3200">
              <a:latin typeface="DejaVu Sans"/>
              <a:cs typeface="DejaVu Sans"/>
            </a:endParaRPr>
          </a:p>
          <a:p>
            <a:pPr marL="355600" marR="147447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50" dirty="0">
                <a:latin typeface="DejaVu Sans"/>
                <a:cs typeface="DejaVu Sans"/>
              </a:rPr>
              <a:t>Hematuria </a:t>
            </a:r>
            <a:r>
              <a:rPr sz="3200" spc="-475" dirty="0">
                <a:solidFill>
                  <a:srgbClr val="FF0000"/>
                </a:solidFill>
                <a:latin typeface="DejaVu Sans"/>
                <a:cs typeface="DejaVu Sans"/>
              </a:rPr>
              <a:t>Vs </a:t>
            </a:r>
            <a:r>
              <a:rPr sz="3200" spc="-325" dirty="0">
                <a:latin typeface="DejaVu Sans"/>
                <a:cs typeface="DejaVu Sans"/>
              </a:rPr>
              <a:t>hemoglobinuria </a:t>
            </a:r>
            <a:r>
              <a:rPr sz="3200" spc="-375" dirty="0">
                <a:latin typeface="DejaVu Sans"/>
                <a:cs typeface="DejaVu Sans"/>
              </a:rPr>
              <a:t>and  </a:t>
            </a:r>
            <a:r>
              <a:rPr sz="3200" spc="-335" dirty="0">
                <a:latin typeface="DejaVu Sans"/>
                <a:cs typeface="DejaVu Sans"/>
              </a:rPr>
              <a:t>myoglobinuria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77511" y="3428998"/>
            <a:ext cx="4666487" cy="3422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4430" y="461899"/>
            <a:ext cx="723010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0" dirty="0"/>
              <a:t>Gross </a:t>
            </a:r>
            <a:r>
              <a:rPr spc="-605" dirty="0"/>
              <a:t>vs </a:t>
            </a:r>
            <a:r>
              <a:rPr spc="-395" dirty="0"/>
              <a:t>Microscopic</a:t>
            </a:r>
            <a:r>
              <a:rPr spc="-120" dirty="0"/>
              <a:t> </a:t>
            </a:r>
            <a:r>
              <a:rPr spc="-470" dirty="0"/>
              <a:t>hematuria</a:t>
            </a:r>
          </a:p>
        </p:txBody>
      </p:sp>
      <p:sp>
        <p:nvSpPr>
          <p:cNvPr id="3" name="object 3"/>
          <p:cNvSpPr/>
          <p:nvPr/>
        </p:nvSpPr>
        <p:spPr>
          <a:xfrm>
            <a:off x="2124455" y="1772411"/>
            <a:ext cx="5023397" cy="40848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759" y="4114798"/>
            <a:ext cx="420624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2252" y="461899"/>
            <a:ext cx="66167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80" dirty="0"/>
              <a:t>Is </a:t>
            </a:r>
            <a:r>
              <a:rPr spc="-400" dirty="0"/>
              <a:t>that </a:t>
            </a:r>
            <a:r>
              <a:rPr spc="-470" dirty="0"/>
              <a:t>hematuria</a:t>
            </a:r>
            <a:r>
              <a:rPr spc="-475" dirty="0"/>
              <a:t> </a:t>
            </a:r>
            <a:r>
              <a:rPr spc="-409" dirty="0"/>
              <a:t>significant?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0540" y="1607261"/>
            <a:ext cx="7816850" cy="3051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0" marR="45085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spc="-335" dirty="0">
                <a:latin typeface="DejaVu Sans"/>
                <a:cs typeface="DejaVu Sans"/>
              </a:rPr>
              <a:t>A single </a:t>
            </a:r>
            <a:r>
              <a:rPr sz="3200" spc="-290" dirty="0">
                <a:latin typeface="DejaVu Sans"/>
                <a:cs typeface="DejaVu Sans"/>
              </a:rPr>
              <a:t>urine </a:t>
            </a:r>
            <a:r>
              <a:rPr sz="3200" spc="-355" dirty="0">
                <a:latin typeface="DejaVu Sans"/>
                <a:cs typeface="DejaVu Sans"/>
              </a:rPr>
              <a:t>analysis </a:t>
            </a:r>
            <a:r>
              <a:rPr sz="3200" spc="-254" dirty="0">
                <a:latin typeface="DejaVu Sans"/>
                <a:cs typeface="DejaVu Sans"/>
              </a:rPr>
              <a:t>with </a:t>
            </a:r>
            <a:r>
              <a:rPr sz="3200" spc="-340" dirty="0">
                <a:latin typeface="DejaVu Sans"/>
                <a:cs typeface="DejaVu Sans"/>
              </a:rPr>
              <a:t>hematuria </a:t>
            </a:r>
            <a:r>
              <a:rPr sz="3200" spc="-285" dirty="0">
                <a:latin typeface="DejaVu Sans"/>
                <a:cs typeface="DejaVu Sans"/>
              </a:rPr>
              <a:t>is  </a:t>
            </a:r>
            <a:r>
              <a:rPr sz="3200" spc="-409" dirty="0">
                <a:latin typeface="DejaVu Sans"/>
                <a:cs typeface="DejaVu Sans"/>
              </a:rPr>
              <a:t>common </a:t>
            </a:r>
            <a:r>
              <a:rPr sz="3200" spc="-375" dirty="0">
                <a:latin typeface="DejaVu Sans"/>
                <a:cs typeface="DejaVu Sans"/>
              </a:rPr>
              <a:t>and </a:t>
            </a:r>
            <a:r>
              <a:rPr sz="3200" spc="-405" dirty="0">
                <a:latin typeface="DejaVu Sans"/>
                <a:cs typeface="DejaVu Sans"/>
              </a:rPr>
              <a:t>can </a:t>
            </a:r>
            <a:r>
              <a:rPr sz="3200" spc="-285" dirty="0">
                <a:latin typeface="DejaVu Sans"/>
                <a:cs typeface="DejaVu Sans"/>
              </a:rPr>
              <a:t>result </a:t>
            </a:r>
            <a:r>
              <a:rPr sz="3200" spc="-310" dirty="0">
                <a:latin typeface="DejaVu Sans"/>
                <a:cs typeface="DejaVu Sans"/>
              </a:rPr>
              <a:t>from </a:t>
            </a:r>
            <a:r>
              <a:rPr sz="3200" spc="-315" dirty="0">
                <a:latin typeface="DejaVu Sans"/>
                <a:cs typeface="DejaVu Sans"/>
              </a:rPr>
              <a:t>menstruation,  </a:t>
            </a:r>
            <a:r>
              <a:rPr sz="3200" spc="-290" dirty="0">
                <a:latin typeface="DejaVu Sans"/>
                <a:cs typeface="DejaVu Sans"/>
              </a:rPr>
              <a:t>viral </a:t>
            </a:r>
            <a:r>
              <a:rPr sz="3200" spc="-280" dirty="0">
                <a:latin typeface="DejaVu Sans"/>
                <a:cs typeface="DejaVu Sans"/>
              </a:rPr>
              <a:t>illness, </a:t>
            </a:r>
            <a:r>
              <a:rPr sz="3200" spc="-350" dirty="0">
                <a:latin typeface="DejaVu Sans"/>
                <a:cs typeface="DejaVu Sans"/>
              </a:rPr>
              <a:t>allergy, </a:t>
            </a:r>
            <a:r>
              <a:rPr sz="3200" spc="-375" dirty="0">
                <a:latin typeface="DejaVu Sans"/>
                <a:cs typeface="DejaVu Sans"/>
              </a:rPr>
              <a:t>exercise </a:t>
            </a:r>
            <a:r>
              <a:rPr sz="3200" spc="-240" dirty="0">
                <a:latin typeface="DejaVu Sans"/>
                <a:cs typeface="DejaVu Sans"/>
              </a:rPr>
              <a:t>or </a:t>
            </a:r>
            <a:r>
              <a:rPr sz="3200" spc="-305" dirty="0">
                <a:latin typeface="DejaVu Sans"/>
                <a:cs typeface="DejaVu Sans"/>
              </a:rPr>
              <a:t>mild</a:t>
            </a:r>
            <a:r>
              <a:rPr sz="3200" spc="-240" dirty="0">
                <a:latin typeface="DejaVu Sans"/>
                <a:cs typeface="DejaVu Sans"/>
              </a:rPr>
              <a:t> </a:t>
            </a:r>
            <a:r>
              <a:rPr sz="3200" spc="-340" dirty="0">
                <a:latin typeface="DejaVu Sans"/>
                <a:cs typeface="DejaVu Sans"/>
              </a:rPr>
              <a:t>trauma.</a:t>
            </a:r>
            <a:r>
              <a:rPr sz="3150" spc="-509" baseline="25132" dirty="0">
                <a:latin typeface="DejaVu Sans"/>
                <a:cs typeface="DejaVu Sans"/>
              </a:rPr>
              <a:t>1</a:t>
            </a:r>
            <a:endParaRPr sz="3150" baseline="25132">
              <a:latin typeface="DejaVu Sans"/>
              <a:cs typeface="DejaVu Sans"/>
            </a:endParaRPr>
          </a:p>
          <a:p>
            <a:pPr marL="381000" marR="304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spc="-755" dirty="0">
                <a:latin typeface="DejaVu Sans"/>
                <a:cs typeface="DejaVu Sans"/>
              </a:rPr>
              <a:t>&gt;3 </a:t>
            </a:r>
            <a:r>
              <a:rPr sz="3200" spc="-470" dirty="0">
                <a:latin typeface="DejaVu Sans"/>
                <a:cs typeface="DejaVu Sans"/>
              </a:rPr>
              <a:t>RBCs </a:t>
            </a:r>
            <a:r>
              <a:rPr sz="3200" spc="-310" dirty="0">
                <a:latin typeface="DejaVu Sans"/>
                <a:cs typeface="DejaVu Sans"/>
              </a:rPr>
              <a:t>per </a:t>
            </a:r>
            <a:r>
              <a:rPr sz="3200" spc="-355" dirty="0">
                <a:latin typeface="DejaVu Sans"/>
                <a:cs typeface="DejaVu Sans"/>
              </a:rPr>
              <a:t>HPF </a:t>
            </a:r>
            <a:r>
              <a:rPr sz="3200" spc="-310" dirty="0">
                <a:latin typeface="DejaVu Sans"/>
                <a:cs typeface="DejaVu Sans"/>
              </a:rPr>
              <a:t>on </a:t>
            </a:r>
            <a:r>
              <a:rPr sz="3200" spc="-305" dirty="0">
                <a:latin typeface="DejaVu Sans"/>
                <a:cs typeface="DejaVu Sans"/>
              </a:rPr>
              <a:t>three </a:t>
            </a:r>
            <a:r>
              <a:rPr sz="3200" spc="-290" dirty="0">
                <a:latin typeface="DejaVu Sans"/>
                <a:cs typeface="DejaVu Sans"/>
              </a:rPr>
              <a:t>urine </a:t>
            </a:r>
            <a:r>
              <a:rPr sz="3200" spc="-380" dirty="0">
                <a:latin typeface="DejaVu Sans"/>
                <a:cs typeface="DejaVu Sans"/>
              </a:rPr>
              <a:t>analyses </a:t>
            </a:r>
            <a:r>
              <a:rPr sz="3200" spc="-235" dirty="0">
                <a:solidFill>
                  <a:srgbClr val="FF0000"/>
                </a:solidFill>
                <a:latin typeface="DejaVu Sans"/>
                <a:cs typeface="DejaVu Sans"/>
              </a:rPr>
              <a:t>or </a:t>
            </a:r>
            <a:r>
              <a:rPr sz="3200" spc="-430" dirty="0">
                <a:latin typeface="DejaVu Sans"/>
                <a:cs typeface="DejaVu Sans"/>
              </a:rPr>
              <a:t>a  </a:t>
            </a:r>
            <a:r>
              <a:rPr sz="3200" spc="-335" dirty="0">
                <a:latin typeface="DejaVu Sans"/>
                <a:cs typeface="DejaVu Sans"/>
              </a:rPr>
              <a:t>single </a:t>
            </a:r>
            <a:r>
              <a:rPr sz="3200" spc="-315" dirty="0">
                <a:latin typeface="DejaVu Sans"/>
                <a:cs typeface="DejaVu Sans"/>
              </a:rPr>
              <a:t>urinalysis </a:t>
            </a:r>
            <a:r>
              <a:rPr sz="3200" spc="-254" dirty="0">
                <a:latin typeface="DejaVu Sans"/>
                <a:cs typeface="DejaVu Sans"/>
              </a:rPr>
              <a:t>with </a:t>
            </a:r>
            <a:r>
              <a:rPr sz="3200" spc="-585" dirty="0">
                <a:latin typeface="DejaVu Sans"/>
                <a:cs typeface="DejaVu Sans"/>
              </a:rPr>
              <a:t>&gt;100 </a:t>
            </a:r>
            <a:r>
              <a:rPr sz="3200" spc="-470" dirty="0">
                <a:latin typeface="DejaVu Sans"/>
                <a:cs typeface="DejaVu Sans"/>
              </a:rPr>
              <a:t>RBCs </a:t>
            </a:r>
            <a:r>
              <a:rPr sz="3200" spc="-240" dirty="0">
                <a:solidFill>
                  <a:srgbClr val="FF0000"/>
                </a:solidFill>
                <a:latin typeface="DejaVu Sans"/>
                <a:cs typeface="DejaVu Sans"/>
              </a:rPr>
              <a:t>or </a:t>
            </a:r>
            <a:r>
              <a:rPr sz="3200" spc="-380" dirty="0">
                <a:latin typeface="DejaVu Sans"/>
                <a:cs typeface="DejaVu Sans"/>
              </a:rPr>
              <a:t>gross  </a:t>
            </a:r>
            <a:r>
              <a:rPr sz="3200" spc="-340" dirty="0">
                <a:latin typeface="DejaVu Sans"/>
                <a:cs typeface="DejaVu Sans"/>
              </a:rPr>
              <a:t>hematuria </a:t>
            </a:r>
            <a:r>
              <a:rPr sz="3200" spc="-285" dirty="0">
                <a:latin typeface="DejaVu Sans"/>
                <a:cs typeface="DejaVu Sans"/>
              </a:rPr>
              <a:t>is</a:t>
            </a:r>
            <a:r>
              <a:rPr sz="3200" spc="-235" dirty="0">
                <a:latin typeface="DejaVu Sans"/>
                <a:cs typeface="DejaVu Sans"/>
              </a:rPr>
              <a:t> </a:t>
            </a:r>
            <a:r>
              <a:rPr sz="3200" spc="-355" dirty="0">
                <a:latin typeface="DejaVu Sans"/>
                <a:cs typeface="DejaVu Sans"/>
              </a:rPr>
              <a:t>SIGNIFICANT.</a:t>
            </a:r>
            <a:r>
              <a:rPr sz="3150" spc="-532" baseline="25132" dirty="0">
                <a:latin typeface="DejaVu Sans"/>
                <a:cs typeface="DejaVu Sans"/>
              </a:rPr>
              <a:t>1</a:t>
            </a:r>
            <a:endParaRPr sz="3150" baseline="25132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0" y="1645920"/>
            <a:ext cx="4572000" cy="4732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2120" y="461899"/>
            <a:ext cx="41554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5" dirty="0"/>
              <a:t>Clues </a:t>
            </a:r>
            <a:r>
              <a:rPr spc="-430" dirty="0"/>
              <a:t>from</a:t>
            </a:r>
            <a:r>
              <a:rPr spc="-360" dirty="0"/>
              <a:t> </a:t>
            </a:r>
            <a:r>
              <a:rPr spc="-409" dirty="0"/>
              <a:t>history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09941"/>
            <a:ext cx="8053705" cy="4123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60705" indent="-354965">
              <a:lnSpc>
                <a:spcPct val="1201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45" dirty="0">
                <a:latin typeface="DejaVu Sans"/>
                <a:cs typeface="DejaVu Sans"/>
              </a:rPr>
              <a:t>When </a:t>
            </a:r>
            <a:r>
              <a:rPr sz="3200" spc="-355" dirty="0">
                <a:latin typeface="DejaVu Sans"/>
                <a:cs typeface="DejaVu Sans"/>
              </a:rPr>
              <a:t>does </a:t>
            </a:r>
            <a:r>
              <a:rPr sz="3200" spc="-280" dirty="0">
                <a:latin typeface="DejaVu Sans"/>
                <a:cs typeface="DejaVu Sans"/>
              </a:rPr>
              <a:t>blood </a:t>
            </a:r>
            <a:r>
              <a:rPr sz="3200" spc="-355" dirty="0">
                <a:latin typeface="DejaVu Sans"/>
                <a:cs typeface="DejaVu Sans"/>
              </a:rPr>
              <a:t>appear </a:t>
            </a:r>
            <a:r>
              <a:rPr sz="3200" spc="-325" dirty="0">
                <a:latin typeface="DejaVu Sans"/>
                <a:cs typeface="DejaVu Sans"/>
              </a:rPr>
              <a:t>during </a:t>
            </a:r>
            <a:r>
              <a:rPr sz="3200" spc="-270" dirty="0">
                <a:latin typeface="DejaVu Sans"/>
                <a:cs typeface="DejaVu Sans"/>
              </a:rPr>
              <a:t>urination?  </a:t>
            </a:r>
            <a:r>
              <a:rPr sz="3200" spc="-305" dirty="0">
                <a:latin typeface="DejaVu Sans"/>
                <a:cs typeface="DejaVu Sans"/>
              </a:rPr>
              <a:t>At </a:t>
            </a:r>
            <a:r>
              <a:rPr sz="3200" spc="-300" dirty="0">
                <a:latin typeface="DejaVu Sans"/>
                <a:cs typeface="DejaVu Sans"/>
              </a:rPr>
              <a:t>start </a:t>
            </a:r>
            <a:r>
              <a:rPr sz="3200" spc="-215" dirty="0">
                <a:latin typeface="DejaVu Sans"/>
                <a:cs typeface="DejaVu Sans"/>
              </a:rPr>
              <a:t>of </a:t>
            </a:r>
            <a:r>
              <a:rPr sz="3200" spc="-280" dirty="0">
                <a:latin typeface="DejaVu Sans"/>
                <a:cs typeface="DejaVu Sans"/>
              </a:rPr>
              <a:t>urination </a:t>
            </a:r>
            <a:r>
              <a:rPr sz="3200" spc="-5" dirty="0">
                <a:latin typeface="DejaVu Sans"/>
                <a:cs typeface="DejaVu Sans"/>
              </a:rPr>
              <a:t>–</a:t>
            </a:r>
            <a:r>
              <a:rPr sz="3200" spc="-340" dirty="0">
                <a:latin typeface="DejaVu Sans"/>
                <a:cs typeface="DejaVu Sans"/>
              </a:rPr>
              <a:t> </a:t>
            </a:r>
            <a:r>
              <a:rPr sz="3200" spc="-320" dirty="0">
                <a:latin typeface="DejaVu Sans"/>
                <a:cs typeface="DejaVu Sans"/>
              </a:rPr>
              <a:t>urethra</a:t>
            </a:r>
            <a:endParaRPr sz="3200">
              <a:latin typeface="DejaVu Sans"/>
              <a:cs typeface="DejaVu Sans"/>
            </a:endParaRPr>
          </a:p>
          <a:p>
            <a:pPr marL="657225" marR="5080">
              <a:lnSpc>
                <a:spcPct val="120000"/>
              </a:lnSpc>
            </a:pPr>
            <a:r>
              <a:rPr sz="3200" spc="-360" dirty="0">
                <a:latin typeface="DejaVu Sans"/>
                <a:cs typeface="DejaVu Sans"/>
              </a:rPr>
              <a:t>Through </a:t>
            </a:r>
            <a:r>
              <a:rPr sz="3200" spc="-245" dirty="0">
                <a:latin typeface="DejaVu Sans"/>
                <a:cs typeface="DejaVu Sans"/>
              </a:rPr>
              <a:t>out- </a:t>
            </a:r>
            <a:r>
              <a:rPr sz="3200" spc="-330" dirty="0">
                <a:latin typeface="DejaVu Sans"/>
                <a:cs typeface="DejaVu Sans"/>
              </a:rPr>
              <a:t>upper </a:t>
            </a:r>
            <a:r>
              <a:rPr sz="3200" spc="-305" dirty="0">
                <a:latin typeface="DejaVu Sans"/>
                <a:cs typeface="DejaVu Sans"/>
              </a:rPr>
              <a:t>urinary </a:t>
            </a:r>
            <a:r>
              <a:rPr sz="3200" spc="-295" dirty="0">
                <a:latin typeface="DejaVu Sans"/>
                <a:cs typeface="DejaVu Sans"/>
              </a:rPr>
              <a:t>tract </a:t>
            </a:r>
            <a:r>
              <a:rPr sz="3200" spc="-240" dirty="0">
                <a:latin typeface="DejaVu Sans"/>
                <a:cs typeface="DejaVu Sans"/>
              </a:rPr>
              <a:t>or </a:t>
            </a:r>
            <a:r>
              <a:rPr sz="3200" spc="-320" dirty="0">
                <a:latin typeface="DejaVu Sans"/>
                <a:cs typeface="DejaVu Sans"/>
              </a:rPr>
              <a:t>bladder  </a:t>
            </a:r>
            <a:r>
              <a:rPr sz="3200" spc="-305" dirty="0">
                <a:latin typeface="DejaVu Sans"/>
                <a:cs typeface="DejaVu Sans"/>
              </a:rPr>
              <a:t>At </a:t>
            </a:r>
            <a:r>
              <a:rPr sz="3200" spc="-300" dirty="0">
                <a:latin typeface="DejaVu Sans"/>
                <a:cs typeface="DejaVu Sans"/>
              </a:rPr>
              <a:t>the </a:t>
            </a:r>
            <a:r>
              <a:rPr sz="3200" spc="-315" dirty="0">
                <a:latin typeface="DejaVu Sans"/>
                <a:cs typeface="DejaVu Sans"/>
              </a:rPr>
              <a:t>end- </a:t>
            </a:r>
            <a:r>
              <a:rPr sz="3200" spc="-320" dirty="0">
                <a:latin typeface="DejaVu Sans"/>
                <a:cs typeface="DejaVu Sans"/>
              </a:rPr>
              <a:t>bladder </a:t>
            </a:r>
            <a:r>
              <a:rPr sz="3200" spc="-385" dirty="0">
                <a:latin typeface="DejaVu Sans"/>
                <a:cs typeface="DejaVu Sans"/>
              </a:rPr>
              <a:t>neck </a:t>
            </a:r>
            <a:r>
              <a:rPr sz="3200" spc="-235" dirty="0">
                <a:latin typeface="DejaVu Sans"/>
                <a:cs typeface="DejaVu Sans"/>
              </a:rPr>
              <a:t>or </a:t>
            </a:r>
            <a:r>
              <a:rPr sz="3200" spc="-310" dirty="0">
                <a:latin typeface="DejaVu Sans"/>
                <a:cs typeface="DejaVu Sans"/>
              </a:rPr>
              <a:t>prostatic</a:t>
            </a:r>
            <a:r>
              <a:rPr sz="3200" spc="-260" dirty="0">
                <a:latin typeface="DejaVu Sans"/>
                <a:cs typeface="DejaVu Sans"/>
              </a:rPr>
              <a:t> </a:t>
            </a:r>
            <a:r>
              <a:rPr sz="3200" spc="-315" dirty="0">
                <a:latin typeface="DejaVu Sans"/>
                <a:cs typeface="DejaVu Sans"/>
              </a:rPr>
              <a:t>urethra</a:t>
            </a:r>
            <a:endParaRPr sz="32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60" dirty="0">
                <a:latin typeface="DejaVu Sans"/>
                <a:cs typeface="DejaVu Sans"/>
              </a:rPr>
              <a:t>Frequency </a:t>
            </a:r>
            <a:r>
              <a:rPr sz="3200" spc="-375" dirty="0">
                <a:latin typeface="DejaVu Sans"/>
                <a:cs typeface="DejaVu Sans"/>
              </a:rPr>
              <a:t>and</a:t>
            </a:r>
            <a:r>
              <a:rPr sz="3200" spc="-225" dirty="0">
                <a:latin typeface="DejaVu Sans"/>
                <a:cs typeface="DejaVu Sans"/>
              </a:rPr>
              <a:t> </a:t>
            </a:r>
            <a:r>
              <a:rPr sz="3200" spc="-305" dirty="0">
                <a:latin typeface="DejaVu Sans"/>
                <a:cs typeface="DejaVu Sans"/>
              </a:rPr>
              <a:t>pain?</a:t>
            </a:r>
            <a:endParaRPr sz="32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00" dirty="0">
                <a:latin typeface="DejaVu Sans"/>
                <a:cs typeface="DejaVu Sans"/>
              </a:rPr>
              <a:t>H/o </a:t>
            </a:r>
            <a:r>
              <a:rPr sz="3200" spc="-430" dirty="0">
                <a:latin typeface="DejaVu Sans"/>
                <a:cs typeface="DejaVu Sans"/>
              </a:rPr>
              <a:t>any</a:t>
            </a:r>
            <a:r>
              <a:rPr sz="3200" spc="-390" dirty="0">
                <a:latin typeface="DejaVu Sans"/>
                <a:cs typeface="DejaVu Sans"/>
              </a:rPr>
              <a:t> </a:t>
            </a:r>
            <a:r>
              <a:rPr sz="3200" spc="-330" dirty="0">
                <a:latin typeface="DejaVu Sans"/>
                <a:cs typeface="DejaVu Sans"/>
              </a:rPr>
              <a:t>medications?</a:t>
            </a:r>
            <a:endParaRPr sz="32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77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65" dirty="0">
                <a:latin typeface="DejaVu Sans"/>
                <a:cs typeface="DejaVu Sans"/>
              </a:rPr>
              <a:t>Family </a:t>
            </a:r>
            <a:r>
              <a:rPr sz="3200" spc="-225" dirty="0">
                <a:latin typeface="DejaVu Sans"/>
                <a:cs typeface="DejaVu Sans"/>
              </a:rPr>
              <a:t>H/0 </a:t>
            </a:r>
            <a:r>
              <a:rPr sz="3200" spc="-375" dirty="0">
                <a:latin typeface="DejaVu Sans"/>
                <a:cs typeface="DejaVu Sans"/>
              </a:rPr>
              <a:t>and </a:t>
            </a:r>
            <a:r>
              <a:rPr sz="3200" spc="-325" dirty="0">
                <a:latin typeface="DejaVu Sans"/>
                <a:cs typeface="DejaVu Sans"/>
              </a:rPr>
              <a:t>travel</a:t>
            </a:r>
            <a:r>
              <a:rPr sz="3200" spc="-195" dirty="0">
                <a:latin typeface="DejaVu Sans"/>
                <a:cs typeface="DejaVu Sans"/>
              </a:rPr>
              <a:t> </a:t>
            </a:r>
            <a:r>
              <a:rPr sz="3200" spc="-229" dirty="0">
                <a:latin typeface="DejaVu Sans"/>
                <a:cs typeface="DejaVu Sans"/>
              </a:rPr>
              <a:t>H/0</a:t>
            </a:r>
            <a:endParaRPr sz="32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3417" y="461899"/>
            <a:ext cx="47548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75" dirty="0"/>
              <a:t>Physical</a:t>
            </a:r>
            <a:r>
              <a:rPr spc="-425" dirty="0"/>
              <a:t> </a:t>
            </a:r>
            <a:r>
              <a:rPr spc="-490" dirty="0"/>
              <a:t>examination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811134" cy="2660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30" dirty="0">
                <a:latin typeface="DejaVu Sans"/>
                <a:cs typeface="DejaVu Sans"/>
              </a:rPr>
              <a:t>Hypertension especially </a:t>
            </a:r>
            <a:r>
              <a:rPr sz="3200" spc="-155" dirty="0">
                <a:latin typeface="DejaVu Sans"/>
                <a:cs typeface="DejaVu Sans"/>
              </a:rPr>
              <a:t>if </a:t>
            </a:r>
            <a:r>
              <a:rPr sz="3200" spc="-390" dirty="0">
                <a:latin typeface="DejaVu Sans"/>
                <a:cs typeface="DejaVu Sans"/>
              </a:rPr>
              <a:t>new, </a:t>
            </a:r>
            <a:r>
              <a:rPr sz="3200" spc="-500" dirty="0">
                <a:latin typeface="DejaVu Sans"/>
                <a:cs typeface="DejaVu Sans"/>
              </a:rPr>
              <a:t>may </a:t>
            </a:r>
            <a:r>
              <a:rPr sz="3200" spc="-365" dirty="0">
                <a:latin typeface="DejaVu Sans"/>
                <a:cs typeface="DejaVu Sans"/>
              </a:rPr>
              <a:t>be </a:t>
            </a:r>
            <a:r>
              <a:rPr sz="3200" spc="-430" dirty="0">
                <a:latin typeface="DejaVu Sans"/>
                <a:cs typeface="DejaVu Sans"/>
              </a:rPr>
              <a:t>a </a:t>
            </a:r>
            <a:r>
              <a:rPr sz="3200" spc="-365" dirty="0">
                <a:latin typeface="DejaVu Sans"/>
                <a:cs typeface="DejaVu Sans"/>
              </a:rPr>
              <a:t>sign  </a:t>
            </a:r>
            <a:r>
              <a:rPr sz="3200" spc="-215" dirty="0">
                <a:latin typeface="DejaVu Sans"/>
                <a:cs typeface="DejaVu Sans"/>
              </a:rPr>
              <a:t>of </a:t>
            </a:r>
            <a:r>
              <a:rPr sz="3200" spc="-310" dirty="0">
                <a:latin typeface="DejaVu Sans"/>
                <a:cs typeface="DejaVu Sans"/>
              </a:rPr>
              <a:t>renal</a:t>
            </a:r>
            <a:r>
              <a:rPr sz="3200" spc="-385" dirty="0">
                <a:latin typeface="DejaVu Sans"/>
                <a:cs typeface="DejaVu Sans"/>
              </a:rPr>
              <a:t> </a:t>
            </a:r>
            <a:r>
              <a:rPr sz="3200" spc="-345" dirty="0">
                <a:latin typeface="DejaVu Sans"/>
                <a:cs typeface="DejaVu Sans"/>
              </a:rPr>
              <a:t>disease.</a:t>
            </a:r>
            <a:endParaRPr sz="3200">
              <a:latin typeface="DejaVu Sans"/>
              <a:cs typeface="DejaVu Sans"/>
            </a:endParaRPr>
          </a:p>
          <a:p>
            <a:pPr marL="355600" marR="1044575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25" dirty="0">
                <a:latin typeface="DejaVu Sans"/>
                <a:cs typeface="DejaVu Sans"/>
              </a:rPr>
              <a:t>Petechiae, </a:t>
            </a:r>
            <a:r>
              <a:rPr sz="3200" spc="-365" dirty="0">
                <a:latin typeface="DejaVu Sans"/>
                <a:cs typeface="DejaVu Sans"/>
              </a:rPr>
              <a:t>rash </a:t>
            </a:r>
            <a:r>
              <a:rPr sz="3200" spc="-405" dirty="0">
                <a:latin typeface="DejaVu Sans"/>
                <a:cs typeface="DejaVu Sans"/>
              </a:rPr>
              <a:t>suggests </a:t>
            </a:r>
            <a:r>
              <a:rPr sz="3200" spc="-365" dirty="0">
                <a:latin typeface="DejaVu Sans"/>
                <a:cs typeface="DejaVu Sans"/>
              </a:rPr>
              <a:t>coagulopathy,  </a:t>
            </a:r>
            <a:r>
              <a:rPr sz="3200" spc="-340" dirty="0">
                <a:latin typeface="DejaVu Sans"/>
                <a:cs typeface="DejaVu Sans"/>
              </a:rPr>
              <a:t>immunological </a:t>
            </a:r>
            <a:r>
              <a:rPr sz="3200" spc="-345" dirty="0">
                <a:latin typeface="DejaVu Sans"/>
                <a:cs typeface="DejaVu Sans"/>
              </a:rPr>
              <a:t>disease,</a:t>
            </a:r>
            <a:r>
              <a:rPr sz="3200" spc="-240" dirty="0">
                <a:latin typeface="DejaVu Sans"/>
                <a:cs typeface="DejaVu Sans"/>
              </a:rPr>
              <a:t> </a:t>
            </a:r>
            <a:r>
              <a:rPr sz="3200" spc="-310" dirty="0">
                <a:latin typeface="DejaVu Sans"/>
                <a:cs typeface="DejaVu Sans"/>
              </a:rPr>
              <a:t>vasculitis.</a:t>
            </a:r>
            <a:endParaRPr sz="32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60" dirty="0">
                <a:latin typeface="DejaVu Sans"/>
                <a:cs typeface="DejaVu Sans"/>
              </a:rPr>
              <a:t>Examination </a:t>
            </a:r>
            <a:r>
              <a:rPr sz="3200" spc="-215" dirty="0">
                <a:latin typeface="DejaVu Sans"/>
                <a:cs typeface="DejaVu Sans"/>
              </a:rPr>
              <a:t>of </a:t>
            </a:r>
            <a:r>
              <a:rPr sz="3200" spc="-295" dirty="0">
                <a:latin typeface="DejaVu Sans"/>
                <a:cs typeface="DejaVu Sans"/>
              </a:rPr>
              <a:t>urethral </a:t>
            </a:r>
            <a:r>
              <a:rPr sz="3200" spc="-365" dirty="0">
                <a:latin typeface="DejaVu Sans"/>
                <a:cs typeface="DejaVu Sans"/>
              </a:rPr>
              <a:t>meatus.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40552" y="4259579"/>
            <a:ext cx="30480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0097" y="461899"/>
            <a:ext cx="45402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9" dirty="0"/>
              <a:t>Laboratory</a:t>
            </a:r>
            <a:r>
              <a:rPr spc="-465" dirty="0"/>
              <a:t> </a:t>
            </a:r>
            <a:r>
              <a:rPr spc="-525" dirty="0"/>
              <a:t>analyses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541259" cy="178244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75" dirty="0">
                <a:latin typeface="DejaVu Sans"/>
                <a:cs typeface="DejaVu Sans"/>
              </a:rPr>
              <a:t>Is </a:t>
            </a:r>
            <a:r>
              <a:rPr sz="3200" spc="-305" dirty="0">
                <a:latin typeface="DejaVu Sans"/>
                <a:cs typeface="DejaVu Sans"/>
              </a:rPr>
              <a:t>there </a:t>
            </a:r>
            <a:r>
              <a:rPr sz="3200" spc="-285" dirty="0">
                <a:latin typeface="DejaVu Sans"/>
                <a:cs typeface="DejaVu Sans"/>
              </a:rPr>
              <a:t>protein </a:t>
            </a:r>
            <a:r>
              <a:rPr sz="3200" spc="-250" dirty="0">
                <a:latin typeface="DejaVu Sans"/>
                <a:cs typeface="DejaVu Sans"/>
              </a:rPr>
              <a:t>in </a:t>
            </a:r>
            <a:r>
              <a:rPr sz="3200" spc="-300" dirty="0">
                <a:latin typeface="DejaVu Sans"/>
                <a:cs typeface="DejaVu Sans"/>
              </a:rPr>
              <a:t>the</a:t>
            </a:r>
            <a:r>
              <a:rPr sz="3200" spc="-350" dirty="0">
                <a:latin typeface="DejaVu Sans"/>
                <a:cs typeface="DejaVu Sans"/>
              </a:rPr>
              <a:t> </a:t>
            </a:r>
            <a:r>
              <a:rPr sz="3200" spc="-280" dirty="0">
                <a:latin typeface="DejaVu Sans"/>
                <a:cs typeface="DejaVu Sans"/>
              </a:rPr>
              <a:t>urine?</a:t>
            </a:r>
            <a:endParaRPr sz="32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20" dirty="0">
                <a:latin typeface="DejaVu Sans"/>
                <a:cs typeface="DejaVu Sans"/>
              </a:rPr>
              <a:t>Are </a:t>
            </a:r>
            <a:r>
              <a:rPr sz="3200" spc="-305" dirty="0">
                <a:latin typeface="DejaVu Sans"/>
                <a:cs typeface="DejaVu Sans"/>
              </a:rPr>
              <a:t>there cells </a:t>
            </a:r>
            <a:r>
              <a:rPr sz="3200" spc="-240" dirty="0">
                <a:latin typeface="DejaVu Sans"/>
                <a:cs typeface="DejaVu Sans"/>
              </a:rPr>
              <a:t>or </a:t>
            </a:r>
            <a:r>
              <a:rPr sz="3200" spc="-385" dirty="0">
                <a:latin typeface="DejaVu Sans"/>
                <a:cs typeface="DejaVu Sans"/>
              </a:rPr>
              <a:t>casts </a:t>
            </a:r>
            <a:r>
              <a:rPr sz="3200" spc="-260" dirty="0">
                <a:latin typeface="DejaVu Sans"/>
                <a:cs typeface="DejaVu Sans"/>
              </a:rPr>
              <a:t>in </a:t>
            </a:r>
            <a:r>
              <a:rPr sz="3200" spc="-305" dirty="0">
                <a:latin typeface="DejaVu Sans"/>
                <a:cs typeface="DejaVu Sans"/>
              </a:rPr>
              <a:t>the</a:t>
            </a:r>
            <a:r>
              <a:rPr sz="3200" spc="-254" dirty="0">
                <a:latin typeface="DejaVu Sans"/>
                <a:cs typeface="DejaVu Sans"/>
              </a:rPr>
              <a:t> </a:t>
            </a:r>
            <a:r>
              <a:rPr sz="3200" spc="-280" dirty="0">
                <a:latin typeface="DejaVu Sans"/>
                <a:cs typeface="DejaVu Sans"/>
              </a:rPr>
              <a:t>urine?</a:t>
            </a:r>
            <a:endParaRPr sz="32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95" dirty="0">
                <a:latin typeface="DejaVu Sans"/>
                <a:cs typeface="DejaVu Sans"/>
              </a:rPr>
              <a:t>Does </a:t>
            </a:r>
            <a:r>
              <a:rPr sz="3200" spc="-305" dirty="0">
                <a:latin typeface="DejaVu Sans"/>
                <a:cs typeface="DejaVu Sans"/>
              </a:rPr>
              <a:t>the </a:t>
            </a:r>
            <a:r>
              <a:rPr sz="3200" spc="-300" dirty="0">
                <a:latin typeface="DejaVu Sans"/>
                <a:cs typeface="DejaVu Sans"/>
              </a:rPr>
              <a:t>patient </a:t>
            </a:r>
            <a:r>
              <a:rPr sz="3200" spc="-420" dirty="0">
                <a:latin typeface="DejaVu Sans"/>
                <a:cs typeface="DejaVu Sans"/>
              </a:rPr>
              <a:t>have </a:t>
            </a:r>
            <a:r>
              <a:rPr sz="3200" spc="-430" dirty="0">
                <a:latin typeface="DejaVu Sans"/>
                <a:cs typeface="DejaVu Sans"/>
              </a:rPr>
              <a:t>a </a:t>
            </a:r>
            <a:r>
              <a:rPr sz="3200" spc="-335" dirty="0">
                <a:latin typeface="DejaVu Sans"/>
                <a:cs typeface="DejaVu Sans"/>
              </a:rPr>
              <a:t>bleeding</a:t>
            </a:r>
            <a:r>
              <a:rPr sz="3200" spc="135" dirty="0">
                <a:latin typeface="DejaVu Sans"/>
                <a:cs typeface="DejaVu Sans"/>
              </a:rPr>
              <a:t> </a:t>
            </a:r>
            <a:r>
              <a:rPr sz="3200" spc="-310" dirty="0">
                <a:latin typeface="DejaVu Sans"/>
                <a:cs typeface="DejaVu Sans"/>
              </a:rPr>
              <a:t>diathesis?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07891" y="3285744"/>
            <a:ext cx="4824984" cy="3375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15" dirty="0"/>
              <a:t>I</a:t>
            </a:r>
            <a:r>
              <a:rPr spc="-495" dirty="0"/>
              <a:t>n</a:t>
            </a:r>
            <a:r>
              <a:rPr spc="-300" dirty="0"/>
              <a:t>t</a:t>
            </a:r>
            <a:r>
              <a:rPr spc="-415" dirty="0"/>
              <a:t>erp</a:t>
            </a:r>
            <a:r>
              <a:rPr spc="-370" dirty="0"/>
              <a:t>r</a:t>
            </a:r>
            <a:r>
              <a:rPr spc="-545" dirty="0"/>
              <a:t>e</a:t>
            </a:r>
            <a:r>
              <a:rPr spc="-300" dirty="0"/>
              <a:t>t</a:t>
            </a:r>
            <a:r>
              <a:rPr spc="-630" dirty="0"/>
              <a:t>a</a:t>
            </a:r>
            <a:r>
              <a:rPr spc="-330" dirty="0"/>
              <a:t>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0540" y="1607261"/>
            <a:ext cx="8040370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0" marR="9144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spc="-300" dirty="0">
                <a:latin typeface="DejaVu Sans"/>
                <a:cs typeface="DejaVu Sans"/>
              </a:rPr>
              <a:t>Isolated </a:t>
            </a:r>
            <a:r>
              <a:rPr sz="3200" spc="-340" dirty="0">
                <a:latin typeface="DejaVu Sans"/>
                <a:cs typeface="DejaVu Sans"/>
              </a:rPr>
              <a:t>hematuria </a:t>
            </a:r>
            <a:r>
              <a:rPr sz="3200" spc="-260" dirty="0">
                <a:latin typeface="DejaVu Sans"/>
                <a:cs typeface="DejaVu Sans"/>
              </a:rPr>
              <a:t>without </a:t>
            </a:r>
            <a:r>
              <a:rPr sz="3200" spc="-280" dirty="0">
                <a:latin typeface="DejaVu Sans"/>
                <a:cs typeface="DejaVu Sans"/>
              </a:rPr>
              <a:t>proteinuria, other  </a:t>
            </a:r>
            <a:r>
              <a:rPr sz="3200" spc="-290" dirty="0">
                <a:latin typeface="DejaVu Sans"/>
                <a:cs typeface="DejaVu Sans"/>
              </a:rPr>
              <a:t>cells, </a:t>
            </a:r>
            <a:r>
              <a:rPr sz="3200" spc="-240" dirty="0">
                <a:latin typeface="DejaVu Sans"/>
                <a:cs typeface="DejaVu Sans"/>
              </a:rPr>
              <a:t>or </a:t>
            </a:r>
            <a:r>
              <a:rPr sz="3200" spc="-385" dirty="0">
                <a:latin typeface="DejaVu Sans"/>
                <a:cs typeface="DejaVu Sans"/>
              </a:rPr>
              <a:t>casts </a:t>
            </a:r>
            <a:r>
              <a:rPr sz="3200" spc="-295" dirty="0">
                <a:latin typeface="DejaVu Sans"/>
                <a:cs typeface="DejaVu Sans"/>
              </a:rPr>
              <a:t>is </a:t>
            </a:r>
            <a:r>
              <a:rPr sz="3200" spc="-275" dirty="0">
                <a:latin typeface="DejaVu Sans"/>
                <a:cs typeface="DejaVu Sans"/>
              </a:rPr>
              <a:t>often </a:t>
            </a:r>
            <a:r>
              <a:rPr sz="3200" spc="-310" dirty="0">
                <a:latin typeface="DejaVu Sans"/>
                <a:cs typeface="DejaVu Sans"/>
              </a:rPr>
              <a:t>indicative </a:t>
            </a:r>
            <a:r>
              <a:rPr sz="3200" spc="-215" dirty="0">
                <a:latin typeface="DejaVu Sans"/>
                <a:cs typeface="DejaVu Sans"/>
              </a:rPr>
              <a:t>of </a:t>
            </a:r>
            <a:r>
              <a:rPr sz="3200" spc="-335" dirty="0">
                <a:latin typeface="DejaVu Sans"/>
                <a:cs typeface="DejaVu Sans"/>
              </a:rPr>
              <a:t>bleeding  </a:t>
            </a:r>
            <a:r>
              <a:rPr sz="3200" spc="-310" dirty="0">
                <a:latin typeface="DejaVu Sans"/>
                <a:cs typeface="DejaVu Sans"/>
              </a:rPr>
              <a:t>from </a:t>
            </a:r>
            <a:r>
              <a:rPr sz="3200" spc="-305" dirty="0">
                <a:latin typeface="DejaVu Sans"/>
                <a:cs typeface="DejaVu Sans"/>
              </a:rPr>
              <a:t>urinary</a:t>
            </a:r>
            <a:r>
              <a:rPr sz="3200" spc="-270" dirty="0">
                <a:latin typeface="DejaVu Sans"/>
                <a:cs typeface="DejaVu Sans"/>
              </a:rPr>
              <a:t> </a:t>
            </a:r>
            <a:r>
              <a:rPr sz="3200" spc="-280" dirty="0">
                <a:latin typeface="DejaVu Sans"/>
                <a:cs typeface="DejaVu Sans"/>
              </a:rPr>
              <a:t>tract.</a:t>
            </a:r>
            <a:r>
              <a:rPr sz="3150" spc="-419" baseline="25132" dirty="0">
                <a:latin typeface="DejaVu Sans"/>
                <a:cs typeface="DejaVu Sans"/>
              </a:rPr>
              <a:t>1</a:t>
            </a:r>
            <a:endParaRPr sz="3150" baseline="25132">
              <a:latin typeface="DejaVu Sans"/>
              <a:cs typeface="DejaVu Sans"/>
            </a:endParaRPr>
          </a:p>
          <a:p>
            <a:pPr marL="381000" marR="304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spc="-425" dirty="0">
                <a:latin typeface="DejaVu Sans"/>
                <a:cs typeface="DejaVu Sans"/>
              </a:rPr>
              <a:t>Common </a:t>
            </a:r>
            <a:r>
              <a:rPr sz="3200" spc="-400" dirty="0">
                <a:latin typeface="DejaVu Sans"/>
                <a:cs typeface="DejaVu Sans"/>
              </a:rPr>
              <a:t>causes </a:t>
            </a:r>
            <a:r>
              <a:rPr sz="3200" spc="-210" dirty="0">
                <a:latin typeface="DejaVu Sans"/>
                <a:cs typeface="DejaVu Sans"/>
              </a:rPr>
              <a:t>of </a:t>
            </a:r>
            <a:r>
              <a:rPr sz="3200" spc="-300" dirty="0">
                <a:latin typeface="DejaVu Sans"/>
                <a:cs typeface="DejaVu Sans"/>
              </a:rPr>
              <a:t>isolated </a:t>
            </a:r>
            <a:r>
              <a:rPr sz="3200" spc="-340" dirty="0">
                <a:latin typeface="DejaVu Sans"/>
                <a:cs typeface="DejaVu Sans"/>
              </a:rPr>
              <a:t>hematuria </a:t>
            </a:r>
            <a:r>
              <a:rPr sz="3200" spc="-350" dirty="0">
                <a:latin typeface="DejaVu Sans"/>
                <a:cs typeface="DejaVu Sans"/>
              </a:rPr>
              <a:t>are  </a:t>
            </a:r>
            <a:r>
              <a:rPr sz="3200" spc="-335" dirty="0">
                <a:latin typeface="DejaVu Sans"/>
                <a:cs typeface="DejaVu Sans"/>
              </a:rPr>
              <a:t>stones, </a:t>
            </a:r>
            <a:r>
              <a:rPr sz="3200" spc="-360" dirty="0">
                <a:latin typeface="DejaVu Sans"/>
                <a:cs typeface="DejaVu Sans"/>
              </a:rPr>
              <a:t>neoplasms, </a:t>
            </a:r>
            <a:r>
              <a:rPr sz="3200" spc="-375" dirty="0">
                <a:latin typeface="DejaVu Sans"/>
                <a:cs typeface="DejaVu Sans"/>
              </a:rPr>
              <a:t>TB, </a:t>
            </a:r>
            <a:r>
              <a:rPr sz="3200" spc="-370" dirty="0">
                <a:latin typeface="DejaVu Sans"/>
                <a:cs typeface="DejaVu Sans"/>
              </a:rPr>
              <a:t>trauma </a:t>
            </a:r>
            <a:r>
              <a:rPr sz="3200" spc="-375" dirty="0">
                <a:latin typeface="DejaVu Sans"/>
                <a:cs typeface="DejaVu Sans"/>
              </a:rPr>
              <a:t>and</a:t>
            </a:r>
            <a:r>
              <a:rPr sz="3200" spc="40" dirty="0">
                <a:latin typeface="DejaVu Sans"/>
                <a:cs typeface="DejaVu Sans"/>
              </a:rPr>
              <a:t> </a:t>
            </a:r>
            <a:r>
              <a:rPr sz="3200" spc="-275" dirty="0">
                <a:latin typeface="DejaVu Sans"/>
                <a:cs typeface="DejaVu Sans"/>
              </a:rPr>
              <a:t>prostatitis.</a:t>
            </a:r>
            <a:endParaRPr sz="3200">
              <a:latin typeface="DejaVu Sans"/>
              <a:cs typeface="DejaVu Sans"/>
            </a:endParaRPr>
          </a:p>
          <a:p>
            <a:pPr marL="381000" marR="837565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spc="-365" dirty="0">
                <a:latin typeface="DejaVu Sans"/>
                <a:cs typeface="DejaVu Sans"/>
              </a:rPr>
              <a:t>Gross </a:t>
            </a:r>
            <a:r>
              <a:rPr sz="3200" spc="-340" dirty="0">
                <a:latin typeface="DejaVu Sans"/>
                <a:cs typeface="DejaVu Sans"/>
              </a:rPr>
              <a:t>hematuria </a:t>
            </a:r>
            <a:r>
              <a:rPr sz="3200" spc="-254" dirty="0">
                <a:latin typeface="DejaVu Sans"/>
                <a:cs typeface="DejaVu Sans"/>
              </a:rPr>
              <a:t>with </a:t>
            </a:r>
            <a:r>
              <a:rPr sz="3200" spc="-280" dirty="0">
                <a:latin typeface="DejaVu Sans"/>
                <a:cs typeface="DejaVu Sans"/>
              </a:rPr>
              <a:t>blood </a:t>
            </a:r>
            <a:r>
              <a:rPr sz="3200" spc="-285" dirty="0">
                <a:latin typeface="DejaVu Sans"/>
                <a:cs typeface="DejaVu Sans"/>
              </a:rPr>
              <a:t>clots </a:t>
            </a:r>
            <a:r>
              <a:rPr sz="3200" spc="-405" dirty="0">
                <a:latin typeface="DejaVu Sans"/>
                <a:cs typeface="DejaVu Sans"/>
              </a:rPr>
              <a:t>suggest  </a:t>
            </a:r>
            <a:r>
              <a:rPr sz="3200" spc="-315" dirty="0">
                <a:latin typeface="DejaVu Sans"/>
                <a:cs typeface="DejaVu Sans"/>
              </a:rPr>
              <a:t>postrenal</a:t>
            </a:r>
            <a:r>
              <a:rPr sz="3200" spc="-310" dirty="0">
                <a:latin typeface="DejaVu Sans"/>
                <a:cs typeface="DejaVu Sans"/>
              </a:rPr>
              <a:t> </a:t>
            </a:r>
            <a:r>
              <a:rPr sz="3200" spc="-330" dirty="0">
                <a:latin typeface="DejaVu Sans"/>
                <a:cs typeface="DejaVu Sans"/>
              </a:rPr>
              <a:t>source.</a:t>
            </a:r>
            <a:endParaRPr sz="32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527</Words>
  <Application>Microsoft Office PowerPoint</Application>
  <PresentationFormat>On-screen Show (4:3)</PresentationFormat>
  <Paragraphs>76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APPROACH TO HEMATURIA</vt:lpstr>
      <vt:lpstr>What is Hematuria?</vt:lpstr>
      <vt:lpstr>Is it really blood?</vt:lpstr>
      <vt:lpstr>Gross vs Microscopic hematuria</vt:lpstr>
      <vt:lpstr>Is that hematuria significant?</vt:lpstr>
      <vt:lpstr>Clues from history</vt:lpstr>
      <vt:lpstr>Physical examination</vt:lpstr>
      <vt:lpstr>Laboratory analyses</vt:lpstr>
      <vt:lpstr>Interpretation</vt:lpstr>
      <vt:lpstr> HEMATURIA</vt:lpstr>
      <vt:lpstr>Interpretation</vt:lpstr>
      <vt:lpstr>Interpretation</vt:lpstr>
      <vt:lpstr>Hematuria without proteinuria, pyuria,  WBC casts</vt:lpstr>
      <vt:lpstr>Drugs causing hematuria2</vt:lpstr>
      <vt:lpstr>Systemic causes of hematuria2</vt:lpstr>
      <vt:lpstr>Take home message</vt:lpstr>
      <vt:lpstr>References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 TO HEMATURIA</dc:title>
  <cp:lastModifiedBy>comp</cp:lastModifiedBy>
  <cp:revision>1</cp:revision>
  <dcterms:created xsi:type="dcterms:W3CDTF">2020-05-09T19:35:59Z</dcterms:created>
  <dcterms:modified xsi:type="dcterms:W3CDTF">2020-05-09T20:06:25Z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2020-05-09T00:00:00Z</vt:filetime>
  </property>
</Properties>
</file>