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EB8BF50-04A4-4F59-8E16-28164FC171C9}"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1950353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B8BF50-04A4-4F59-8E16-28164FC171C9}"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204531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B8BF50-04A4-4F59-8E16-28164FC171C9}"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A10F4EB7-5E22-4897-BE6F-C97C5932E835}" type="slidenum">
              <a:rPr lang="en-US" smtClean="0"/>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12949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EB8BF50-04A4-4F59-8E16-28164FC171C9}"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25153181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EB8BF50-04A4-4F59-8E16-28164FC171C9}"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10F4EB7-5E22-4897-BE6F-C97C5932E835}" type="slidenum">
              <a:rPr lang="en-US" smtClean="0"/>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24649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EB8BF50-04A4-4F59-8E16-28164FC171C9}"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4607902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B8BF50-04A4-4F59-8E16-28164FC171C9}"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11120314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B8BF50-04A4-4F59-8E16-28164FC171C9}"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3994802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B8BF50-04A4-4F59-8E16-28164FC171C9}"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632692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B8BF50-04A4-4F59-8E16-28164FC171C9}"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624714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EB8BF50-04A4-4F59-8E16-28164FC171C9}"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2062730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EB8BF50-04A4-4F59-8E16-28164FC171C9}"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1923025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EB8BF50-04A4-4F59-8E16-28164FC171C9}"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1882152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B8BF50-04A4-4F59-8E16-28164FC171C9}"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1950768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B8BF50-04A4-4F59-8E16-28164FC171C9}"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1830636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B8BF50-04A4-4F59-8E16-28164FC171C9}"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2220493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EEB8BF50-04A4-4F59-8E16-28164FC171C9}" type="datetimeFigureOut">
              <a:rPr lang="en-US" smtClean="0"/>
              <a:t>5/3/2020</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A10F4EB7-5E22-4897-BE6F-C97C5932E835}" type="slidenum">
              <a:rPr lang="en-US" smtClean="0"/>
              <a:t>‹#›</a:t>
            </a:fld>
            <a:endParaRPr lang="en-US"/>
          </a:p>
        </p:txBody>
      </p:sp>
    </p:spTree>
    <p:extLst>
      <p:ext uri="{BB962C8B-B14F-4D97-AF65-F5344CB8AC3E}">
        <p14:creationId xmlns:p14="http://schemas.microsoft.com/office/powerpoint/2010/main" val="4917204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1077218"/>
          </a:xfrm>
          <a:prstGeom prst="rect">
            <a:avLst/>
          </a:prstGeom>
          <a:noFill/>
        </p:spPr>
        <p:txBody>
          <a:bodyPr wrap="square" rtlCol="0">
            <a:spAutoFit/>
          </a:bodyPr>
          <a:lstStyle/>
          <a:p>
            <a:r>
              <a:rPr lang="en-US" sz="3200" dirty="0" smtClean="0">
                <a:latin typeface="Times New Roman" pitchFamily="18" charset="0"/>
                <a:cs typeface="Times New Roman" pitchFamily="18" charset="0"/>
              </a:rPr>
              <a:t>Topic</a:t>
            </a:r>
            <a:r>
              <a:rPr lang="en-US" sz="3200" dirty="0" smtClean="0">
                <a:latin typeface="Times New Roman" pitchFamily="18" charset="0"/>
                <a:cs typeface="Times New Roman" pitchFamily="18" charset="0"/>
              </a:rPr>
              <a:t>:	Statistical Inference</a:t>
            </a: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373965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06339"/>
            <a:ext cx="8686800" cy="292387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Statistical Inference</a:t>
            </a:r>
          </a:p>
          <a:p>
            <a:pPr algn="just"/>
            <a:r>
              <a:rPr lang="en-US" sz="2000" dirty="0" smtClean="0">
                <a:latin typeface="Times New Roman" pitchFamily="18" charset="0"/>
                <a:cs typeface="Times New Roman" pitchFamily="18" charset="0"/>
              </a:rPr>
              <a:t>	</a:t>
            </a:r>
            <a:r>
              <a:rPr lang="en-US" sz="2000" dirty="0">
                <a:latin typeface="Times New Roman" panose="02020603050405020304" pitchFamily="18" charset="0"/>
                <a:cs typeface="Times New Roman" panose="02020603050405020304" pitchFamily="18" charset="0"/>
              </a:rPr>
              <a:t>The main objective of sampling is to draw conclusions about the unknown population from the information provided by a sample. This is called statistical inference</a:t>
            </a:r>
            <a:r>
              <a:rPr lang="en-US" sz="2000" dirty="0" smtClean="0">
                <a:latin typeface="Times New Roman" pitchFamily="18" charset="0"/>
                <a:cs typeface="Times New Roman" pitchFamily="18" charset="0"/>
              </a:rPr>
              <a:t>. </a:t>
            </a:r>
            <a:r>
              <a:rPr lang="en-US" sz="2000" dirty="0">
                <a:latin typeface="Times New Roman" panose="02020603050405020304" pitchFamily="18" charset="0"/>
                <a:cs typeface="Times New Roman" panose="02020603050405020304" pitchFamily="18" charset="0"/>
              </a:rPr>
              <a:t>the population characteristics are </a:t>
            </a:r>
            <a:r>
              <a:rPr lang="en-US" sz="2000" i="1" dirty="0">
                <a:latin typeface="Times New Roman" panose="02020603050405020304" pitchFamily="18" charset="0"/>
                <a:cs typeface="Times New Roman" panose="02020603050405020304" pitchFamily="18" charset="0"/>
              </a:rPr>
              <a:t>parameters</a:t>
            </a:r>
            <a:r>
              <a:rPr lang="en-US" sz="2000" dirty="0">
                <a:latin typeface="Times New Roman" panose="02020603050405020304" pitchFamily="18" charset="0"/>
                <a:cs typeface="Times New Roman" panose="02020603050405020304" pitchFamily="18" charset="0"/>
              </a:rPr>
              <a:t> and sample characteristics are </a:t>
            </a:r>
            <a:r>
              <a:rPr lang="en-US" sz="2000" i="1" dirty="0">
                <a:latin typeface="Times New Roman" panose="02020603050405020304" pitchFamily="18" charset="0"/>
                <a:cs typeface="Times New Roman" panose="02020603050405020304" pitchFamily="18" charset="0"/>
              </a:rPr>
              <a:t>statistics</a:t>
            </a:r>
            <a:r>
              <a:rPr lang="en-US" sz="2000" dirty="0">
                <a:latin typeface="Times New Roman" panose="02020603050405020304" pitchFamily="18" charset="0"/>
                <a:cs typeface="Times New Roman" panose="02020603050405020304" pitchFamily="18" charset="0"/>
              </a:rPr>
              <a:t>.</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There </a:t>
            </a:r>
            <a:r>
              <a:rPr lang="en-US" sz="2000" dirty="0" smtClean="0">
                <a:latin typeface="Times New Roman" pitchFamily="18" charset="0"/>
                <a:cs typeface="Times New Roman" pitchFamily="18" charset="0"/>
              </a:rPr>
              <a:t>are two approaches of statistical inference namely</a:t>
            </a:r>
          </a:p>
          <a:p>
            <a:pPr marL="400050" indent="-400050" algn="just">
              <a:buAutoNum type="romanLcParenR"/>
            </a:pPr>
            <a:r>
              <a:rPr lang="en-US" sz="2000" dirty="0" smtClean="0">
                <a:latin typeface="Times New Roman" pitchFamily="18" charset="0"/>
                <a:cs typeface="Times New Roman" pitchFamily="18" charset="0"/>
              </a:rPr>
              <a:t>Estimation of parameter</a:t>
            </a:r>
          </a:p>
          <a:p>
            <a:pPr marL="400050" indent="-400050" algn="just">
              <a:buAutoNum type="romanLcParenR"/>
            </a:pPr>
            <a:r>
              <a:rPr lang="en-US" sz="2000" dirty="0" smtClean="0">
                <a:latin typeface="Times New Roman" pitchFamily="18" charset="0"/>
                <a:cs typeface="Times New Roman" pitchFamily="18" charset="0"/>
              </a:rPr>
              <a:t>Hypothesis Testing or testing of hypothesis</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572189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228600" y="304800"/>
                <a:ext cx="8686800" cy="5566076"/>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1. Estimation of Parameter</a:t>
                </a:r>
              </a:p>
              <a:p>
                <a:pPr algn="just"/>
                <a:r>
                  <a:rPr lang="en-US" sz="2000" dirty="0" smtClean="0">
                    <a:latin typeface="Times New Roman" pitchFamily="18" charset="0"/>
                    <a:cs typeface="Times New Roman" pitchFamily="18" charset="0"/>
                  </a:rPr>
                  <a:t>	Statistical inference about the unknown value of the population parameter is called estimation of parameter. Suppose we are interested to know the average life of tires of a certain firm. This means we want an estimate of something which is not known to us. So it is the problem of estimation.</a:t>
                </a:r>
              </a:p>
              <a:p>
                <a:pPr algn="just"/>
                <a:r>
                  <a:rPr lang="en-US" sz="2000" b="1" dirty="0" smtClean="0">
                    <a:latin typeface="Times New Roman" pitchFamily="18" charset="0"/>
                    <a:cs typeface="Times New Roman" pitchFamily="18" charset="0"/>
                  </a:rPr>
                  <a:t>Important Terms</a:t>
                </a:r>
              </a:p>
              <a:p>
                <a:pPr algn="just"/>
                <a:r>
                  <a:rPr lang="en-US" sz="2000" b="1" dirty="0">
                    <a:latin typeface="Times New Roman" pitchFamily="18" charset="0"/>
                    <a:cs typeface="Times New Roman" pitchFamily="18" charset="0"/>
                  </a:rPr>
                  <a:t>1</a:t>
                </a:r>
                <a:r>
                  <a:rPr lang="en-US" sz="2000" b="1" dirty="0" smtClean="0">
                    <a:latin typeface="Times New Roman" pitchFamily="18" charset="0"/>
                    <a:cs typeface="Times New Roman" pitchFamily="18" charset="0"/>
                  </a:rPr>
                  <a:t>) Estimate</a:t>
                </a:r>
              </a:p>
              <a:p>
                <a:pPr algn="just"/>
                <a:r>
                  <a:rPr lang="en-US" altLang="en-US" sz="2000" dirty="0" smtClean="0">
                    <a:latin typeface="Times New Roman" pitchFamily="18" charset="0"/>
                    <a:cs typeface="Times New Roman" pitchFamily="18" charset="0"/>
                  </a:rPr>
                  <a:t>The </a:t>
                </a:r>
                <a:r>
                  <a:rPr lang="en-US" altLang="en-US" sz="2000" dirty="0">
                    <a:latin typeface="Times New Roman" pitchFamily="18" charset="0"/>
                    <a:cs typeface="Times New Roman" pitchFamily="18" charset="0"/>
                  </a:rPr>
                  <a:t>value of the estimator takes when calculated using an actual sample of data.</a:t>
                </a:r>
                <a:r>
                  <a:rPr lang="en-US" altLang="en-US" sz="2600" b="1" dirty="0">
                    <a:solidFill>
                      <a:srgbClr val="009999"/>
                    </a:solidFill>
                    <a:latin typeface="Arial" panose="020B0604020202020204" pitchFamily="34" charset="0"/>
                  </a:rPr>
                  <a:t/>
                </a:r>
                <a:br>
                  <a:rPr lang="en-US" altLang="en-US" sz="2600" b="1" dirty="0">
                    <a:solidFill>
                      <a:srgbClr val="009999"/>
                    </a:solidFill>
                    <a:latin typeface="Arial" panose="020B0604020202020204" pitchFamily="34" charset="0"/>
                  </a:rPr>
                </a:b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For example </a:t>
                </a:r>
                <a14:m>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a:rPr>
                          <m:t>𝑋</m:t>
                        </m:r>
                      </m:e>
                    </m:acc>
                  </m:oMath>
                </a14:m>
                <a:r>
                  <a:rPr lang="en-US" sz="2000" dirty="0" smtClean="0">
                    <a:latin typeface="Times New Roman" pitchFamily="18" charset="0"/>
                    <a:cs typeface="Times New Roman" pitchFamily="18" charset="0"/>
                  </a:rPr>
                  <a:t> is the estimate of population mean </a:t>
                </a:r>
                <a:r>
                  <a:rPr lang="el-GR" sz="2000" dirty="0" smtClean="0">
                    <a:latin typeface="Times New Roman" pitchFamily="18" charset="0"/>
                    <a:cs typeface="Times New Roman" pitchFamily="18" charset="0"/>
                  </a:rPr>
                  <a:t>μ</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2) Estimator</a:t>
                </a:r>
              </a:p>
              <a:p>
                <a:pPr algn="just"/>
                <a:r>
                  <a:rPr lang="en-US" sz="2000" dirty="0" smtClean="0">
                    <a:latin typeface="Times New Roman" pitchFamily="18" charset="0"/>
                    <a:cs typeface="Times New Roman" pitchFamily="18" charset="0"/>
                  </a:rPr>
                  <a:t>An estimator is rule or formula that tells how to calculate an estimate based on the measurement contained in a sample. For example </a:t>
                </a:r>
                <a14:m>
                  <m:oMath xmlns:m="http://schemas.openxmlformats.org/officeDocument/2006/math">
                    <m:acc>
                      <m:accPr>
                        <m:chr m:val="̅"/>
                        <m:ctrlPr>
                          <a:rPr lang="en-US" sz="2000" i="1" smtClean="0">
                            <a:latin typeface="Cambria Math" panose="02040503050406030204" pitchFamily="18" charset="0"/>
                            <a:cs typeface="Times New Roman" pitchFamily="18" charset="0"/>
                          </a:rPr>
                        </m:ctrlPr>
                      </m:accPr>
                      <m:e>
                        <m:r>
                          <a:rPr lang="en-US" sz="2000" b="0" i="1" smtClean="0">
                            <a:latin typeface="Cambria Math"/>
                            <a:cs typeface="Times New Roman" pitchFamily="18" charset="0"/>
                          </a:rPr>
                          <m:t>𝑋</m:t>
                        </m:r>
                      </m:e>
                    </m:acc>
                    <m:r>
                      <a:rPr lang="en-US" sz="2000" b="0" i="1" smtClean="0">
                        <a:latin typeface="Cambria Math"/>
                        <a:cs typeface="Times New Roman" pitchFamily="18" charset="0"/>
                      </a:rPr>
                      <m:t>=</m:t>
                    </m:r>
                    <m:f>
                      <m:fPr>
                        <m:ctrlPr>
                          <a:rPr lang="en-US" sz="2000" b="0" i="1" smtClean="0">
                            <a:latin typeface="Cambria Math" panose="02040503050406030204" pitchFamily="18" charset="0"/>
                            <a:cs typeface="Times New Roman" pitchFamily="18" charset="0"/>
                          </a:rPr>
                        </m:ctrlPr>
                      </m:fPr>
                      <m:num>
                        <m:nary>
                          <m:naryPr>
                            <m:chr m:val="∑"/>
                            <m:subHide m:val="on"/>
                            <m:supHide m:val="on"/>
                            <m:ctrlPr>
                              <a:rPr lang="en-US" sz="2000" b="0" i="1" smtClean="0">
                                <a:latin typeface="Cambria Math" panose="02040503050406030204" pitchFamily="18" charset="0"/>
                                <a:cs typeface="Times New Roman" pitchFamily="18" charset="0"/>
                              </a:rPr>
                            </m:ctrlPr>
                          </m:naryPr>
                          <m:sub/>
                          <m:sup/>
                          <m:e>
                            <m:r>
                              <a:rPr lang="en-US" sz="2000" b="0" i="1" smtClean="0">
                                <a:latin typeface="Cambria Math"/>
                                <a:cs typeface="Times New Roman" pitchFamily="18" charset="0"/>
                              </a:rPr>
                              <m:t>𝑋</m:t>
                            </m:r>
                          </m:e>
                        </m:nary>
                      </m:num>
                      <m:den>
                        <m:r>
                          <a:rPr lang="en-US" sz="2000" b="0" i="1" smtClean="0">
                            <a:latin typeface="Cambria Math"/>
                            <a:cs typeface="Times New Roman" pitchFamily="18" charset="0"/>
                          </a:rPr>
                          <m:t>𝑛</m:t>
                        </m:r>
                      </m:den>
                    </m:f>
                  </m:oMath>
                </a14:m>
                <a:r>
                  <a:rPr lang="en-US" sz="2000" dirty="0" smtClean="0">
                    <a:latin typeface="Times New Roman" pitchFamily="18" charset="0"/>
                    <a:cs typeface="Times New Roman" pitchFamily="18" charset="0"/>
                  </a:rPr>
                  <a:t> is the estimator.</a:t>
                </a:r>
              </a:p>
              <a:p>
                <a:pPr algn="just"/>
                <a:r>
                  <a:rPr lang="en-US" sz="2000" b="1" dirty="0" smtClean="0">
                    <a:latin typeface="Times New Roman" pitchFamily="18" charset="0"/>
                    <a:cs typeface="Times New Roman" pitchFamily="18" charset="0"/>
                  </a:rPr>
                  <a:t>3) Estimation</a:t>
                </a:r>
              </a:p>
              <a:p>
                <a:r>
                  <a:rPr lang="en-US" sz="2000" dirty="0">
                    <a:latin typeface="Times New Roman" pitchFamily="18" charset="0"/>
                    <a:cs typeface="Times New Roman" pitchFamily="18" charset="0"/>
                  </a:rPr>
                  <a:t>The computation of a statistic from sample data for the purposes of obtaining a guess of the unknown population parameter value.</a:t>
                </a:r>
                <a:br>
                  <a:rPr lang="en-US" sz="2000" dirty="0">
                    <a:latin typeface="Times New Roman" pitchFamily="18" charset="0"/>
                    <a:cs typeface="Times New Roman" pitchFamily="18" charset="0"/>
                  </a:rPr>
                </a:br>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228600" y="304800"/>
                <a:ext cx="8686800" cy="5566076"/>
              </a:xfrm>
              <a:prstGeom prst="rect">
                <a:avLst/>
              </a:prstGeom>
              <a:blipFill rotWithShape="0">
                <a:blip r:embed="rId2"/>
                <a:stretch>
                  <a:fillRect l="-1123" t="-876" r="-702"/>
                </a:stretch>
              </a:blipFill>
            </p:spPr>
            <p:txBody>
              <a:bodyPr/>
              <a:lstStyle/>
              <a:p>
                <a:r>
                  <a:rPr lang="en-US">
                    <a:noFill/>
                  </a:rPr>
                  <a:t> </a:t>
                </a:r>
              </a:p>
            </p:txBody>
          </p:sp>
        </mc:Fallback>
      </mc:AlternateContent>
    </p:spTree>
    <p:extLst>
      <p:ext uri="{BB962C8B-B14F-4D97-AF65-F5344CB8AC3E}">
        <p14:creationId xmlns:p14="http://schemas.microsoft.com/office/powerpoint/2010/main" val="1347882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323165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Types of estimation</a:t>
            </a:r>
          </a:p>
          <a:p>
            <a:pPr algn="just"/>
            <a:r>
              <a:rPr lang="en-US" sz="2000" b="1" dirty="0" smtClean="0">
                <a:latin typeface="Times New Roman" pitchFamily="18" charset="0"/>
                <a:cs typeface="Times New Roman" pitchFamily="18" charset="0"/>
              </a:rPr>
              <a:t>1. Point estimation</a:t>
            </a:r>
          </a:p>
          <a:p>
            <a:pPr algn="just"/>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An estimate of the population parameter given by a single number is called is called a point estimate of the parameter.</a:t>
            </a:r>
          </a:p>
          <a:p>
            <a:pPr algn="just"/>
            <a:r>
              <a:rPr lang="en-US" sz="2000" dirty="0" smtClean="0">
                <a:latin typeface="Times New Roman" pitchFamily="18" charset="0"/>
                <a:cs typeface="Times New Roman" pitchFamily="18" charset="0"/>
              </a:rPr>
              <a:t>EX</a:t>
            </a:r>
            <a:r>
              <a:rPr lang="en-US" sz="2000" dirty="0">
                <a:latin typeface="Times New Roman" pitchFamily="18" charset="0"/>
                <a:cs typeface="Times New Roman" pitchFamily="18" charset="0"/>
              </a:rPr>
              <a:t>. A firm wish to estimate amount of time its salesman spend on each sales </a:t>
            </a:r>
            <a:r>
              <a:rPr lang="en-US" sz="2000" dirty="0" smtClean="0">
                <a:latin typeface="Times New Roman" pitchFamily="18" charset="0"/>
                <a:cs typeface="Times New Roman" pitchFamily="18" charset="0"/>
              </a:rPr>
              <a:t>call</a:t>
            </a:r>
          </a:p>
          <a:p>
            <a:pPr algn="just"/>
            <a:r>
              <a:rPr lang="en-US" sz="2000" b="1" dirty="0" smtClean="0">
                <a:latin typeface="Times New Roman" pitchFamily="18" charset="0"/>
                <a:cs typeface="Times New Roman" pitchFamily="18" charset="0"/>
              </a:rPr>
              <a:t>2</a:t>
            </a:r>
            <a:r>
              <a:rPr lang="en-US" sz="2000" b="1" dirty="0" smtClean="0">
                <a:latin typeface="Times New Roman" pitchFamily="18" charset="0"/>
                <a:cs typeface="Times New Roman" pitchFamily="18" charset="0"/>
              </a:rPr>
              <a:t>. Interval Estimation</a:t>
            </a:r>
          </a:p>
          <a:p>
            <a:pPr algn="just"/>
            <a:r>
              <a:rPr lang="en-US" sz="2000" dirty="0" smtClean="0">
                <a:latin typeface="Times New Roman" pitchFamily="18" charset="0"/>
                <a:cs typeface="Times New Roman" pitchFamily="18" charset="0"/>
              </a:rPr>
              <a:t>	</a:t>
            </a:r>
            <a:r>
              <a:rPr lang="en-US" sz="2000" dirty="0">
                <a:latin typeface="Times New Roman" panose="02020603050405020304" pitchFamily="18" charset="0"/>
                <a:cs typeface="Times New Roman" panose="02020603050405020304" pitchFamily="18" charset="0"/>
              </a:rPr>
              <a:t>An estimate of a population parameter given by two numbers between which the parameter may be considered to lie. The interval estimation consists of lower and upper limits and we assign a probability (say 95% confidence) that this interval contains the true value of the parameter.</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754532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5693866"/>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Testing of hypothesis</a:t>
            </a:r>
          </a:p>
          <a:p>
            <a:pPr algn="just"/>
            <a:r>
              <a:rPr lang="en-US" sz="2000" dirty="0" smtClean="0">
                <a:latin typeface="Times New Roman" pitchFamily="18" charset="0"/>
                <a:cs typeface="Times New Roman" pitchFamily="18" charset="0"/>
              </a:rPr>
              <a:t>	Hypothesis testing is a process which is used to check the validity of a statement about a population parameter.</a:t>
            </a:r>
          </a:p>
          <a:p>
            <a:pPr algn="just"/>
            <a:r>
              <a:rPr lang="en-US" sz="2000" b="1" dirty="0" smtClean="0">
                <a:latin typeface="Times New Roman" pitchFamily="18" charset="0"/>
                <a:cs typeface="Times New Roman" pitchFamily="18" charset="0"/>
              </a:rPr>
              <a:t>What is hypothesis?</a:t>
            </a:r>
          </a:p>
          <a:p>
            <a:pPr algn="just"/>
            <a:r>
              <a:rPr lang="en-US" sz="2000" dirty="0" smtClean="0">
                <a:latin typeface="Times New Roman" pitchFamily="18" charset="0"/>
                <a:cs typeface="Times New Roman" pitchFamily="18" charset="0"/>
              </a:rPr>
              <a:t>	A statement about the population parameter developed for the purpose of testing.</a:t>
            </a:r>
          </a:p>
          <a:p>
            <a:pPr algn="just"/>
            <a:r>
              <a:rPr lang="en-US" sz="2000" b="1" dirty="0" smtClean="0">
                <a:latin typeface="Times New Roman" pitchFamily="18" charset="0"/>
                <a:cs typeface="Times New Roman" pitchFamily="18" charset="0"/>
              </a:rPr>
              <a:t>Types of hypothesis</a:t>
            </a:r>
          </a:p>
          <a:p>
            <a:pPr algn="just"/>
            <a:r>
              <a:rPr lang="en-US" sz="2000" b="1" dirty="0" smtClean="0">
                <a:latin typeface="Times New Roman" pitchFamily="18" charset="0"/>
                <a:cs typeface="Times New Roman" pitchFamily="18" charset="0"/>
              </a:rPr>
              <a:t>1. Statistical hypothesis</a:t>
            </a:r>
          </a:p>
          <a:p>
            <a:pPr algn="just"/>
            <a:r>
              <a:rPr lang="en-US" sz="2000" dirty="0" smtClean="0">
                <a:latin typeface="Times New Roman" pitchFamily="18" charset="0"/>
                <a:cs typeface="Times New Roman" pitchFamily="18" charset="0"/>
              </a:rPr>
              <a:t>	A statistical hypothesis is statement about the numerical value of a population parameter.</a:t>
            </a:r>
          </a:p>
          <a:p>
            <a:pPr algn="just"/>
            <a:r>
              <a:rPr lang="en-US" sz="2000" b="1" dirty="0" smtClean="0">
                <a:latin typeface="Times New Roman" pitchFamily="18" charset="0"/>
                <a:cs typeface="Times New Roman" pitchFamily="18" charset="0"/>
              </a:rPr>
              <a:t>2. Null hypothesis</a:t>
            </a:r>
          </a:p>
          <a:p>
            <a:pPr algn="just"/>
            <a:r>
              <a:rPr lang="en-US" sz="2000" dirty="0" smtClean="0">
                <a:latin typeface="Times New Roman" pitchFamily="18" charset="0"/>
                <a:cs typeface="Times New Roman" pitchFamily="18" charset="0"/>
              </a:rPr>
              <a:t>	A null hypothesis is any hypothesis which is tested for possible rejection or acceptance under the assumption that it is true.</a:t>
            </a:r>
          </a:p>
          <a:p>
            <a:pPr algn="just"/>
            <a:r>
              <a:rPr lang="en-US" sz="2000" b="1" dirty="0" smtClean="0">
                <a:latin typeface="Times New Roman" pitchFamily="18" charset="0"/>
                <a:cs typeface="Times New Roman" pitchFamily="18" charset="0"/>
              </a:rPr>
              <a:t>3. Alternative hypothesis</a:t>
            </a:r>
          </a:p>
          <a:p>
            <a:pPr algn="just"/>
            <a:r>
              <a:rPr lang="en-US" sz="2000" dirty="0" smtClean="0">
                <a:latin typeface="Times New Roman" pitchFamily="18" charset="0"/>
                <a:cs typeface="Times New Roman" pitchFamily="18" charset="0"/>
              </a:rPr>
              <a:t>	A statement that specifying that the population parameter is some value other than the one specified under null hypothesis.</a:t>
            </a:r>
          </a:p>
          <a:p>
            <a:pPr algn="just"/>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500782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292387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Procedure for hypothesis testing</a:t>
            </a:r>
          </a:p>
          <a:p>
            <a:pPr algn="just"/>
            <a:r>
              <a:rPr lang="en-US" sz="2000" dirty="0" smtClean="0">
                <a:latin typeface="Times New Roman" pitchFamily="18" charset="0"/>
                <a:cs typeface="Times New Roman" pitchFamily="18" charset="0"/>
              </a:rPr>
              <a:t>	To perform any kind of statistical analysis for testing of hypothesis the following six steps are the base of every study. These steps are known as the procedure of hypothesis testing. These are as follows.</a:t>
            </a:r>
          </a:p>
          <a:p>
            <a:pPr algn="just"/>
            <a:r>
              <a:rPr lang="en-US" sz="2000" b="1" dirty="0" smtClean="0">
                <a:latin typeface="Times New Roman" pitchFamily="18" charset="0"/>
                <a:cs typeface="Times New Roman" pitchFamily="18" charset="0"/>
              </a:rPr>
              <a:t>1. Formulating the null and alternative hypothesis</a:t>
            </a:r>
          </a:p>
          <a:p>
            <a:pPr algn="just"/>
            <a:r>
              <a:rPr lang="en-US" sz="2000" dirty="0" smtClean="0">
                <a:latin typeface="Times New Roman" pitchFamily="18" charset="0"/>
                <a:cs typeface="Times New Roman" pitchFamily="18" charset="0"/>
              </a:rPr>
              <a:t>	The first step in hypothesis testing is to identify the problem and decide on the statements, that which statement can be a null hypothesis and which can be the alternative. Notationaly null and alternative hypothesis can be represented as</a:t>
            </a:r>
          </a:p>
          <a:p>
            <a:pPr algn="just"/>
            <a:endParaRPr lang="en-US" sz="2000" dirty="0" smtClean="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3869857863"/>
                  </p:ext>
                </p:extLst>
              </p:nvPr>
            </p:nvGraphicFramePr>
            <p:xfrm>
              <a:off x="1371600" y="3048000"/>
              <a:ext cx="6096000" cy="148336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n-US" dirty="0" smtClean="0">
                              <a:latin typeface="Times New Roman" pitchFamily="18" charset="0"/>
                              <a:cs typeface="Times New Roman" pitchFamily="18" charset="0"/>
                            </a:rPr>
                            <a:t>Null hypothesis</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Alternative hypothesis</a:t>
                          </a:r>
                          <a:endParaRPr lang="en-US" dirty="0">
                            <a:latin typeface="Times New Roman" pitchFamily="18" charset="0"/>
                            <a:cs typeface="Times New Roman" pitchFamily="18" charset="0"/>
                          </a:endParaRPr>
                        </a:p>
                      </a:txBody>
                      <a:tcPr/>
                    </a:tc>
                  </a:tr>
                  <a:tr h="370840">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𝐻</m:t>
                                    </m:r>
                                  </m:e>
                                  <m:sub>
                                    <m:r>
                                      <a:rPr lang="en-US" b="0" i="1" smtClean="0">
                                        <a:latin typeface="Cambria Math"/>
                                      </a:rPr>
                                      <m:t>0</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𝐻</m:t>
                                    </m:r>
                                  </m:e>
                                  <m:sub>
                                    <m:r>
                                      <a:rPr lang="en-US" b="0" i="1" smtClean="0">
                                        <a:latin typeface="Cambria Math"/>
                                      </a:rPr>
                                      <m:t>1</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r>
                  <a:tr h="370840">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𝐻</m:t>
                                    </m:r>
                                  </m:e>
                                  <m:sub>
                                    <m:r>
                                      <a:rPr lang="en-US" b="0" i="1" smtClean="0">
                                        <a:latin typeface="Cambria Math"/>
                                      </a:rPr>
                                      <m:t>0</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𝐻</m:t>
                                    </m:r>
                                  </m:e>
                                  <m:sub>
                                    <m:r>
                                      <a:rPr lang="en-US" b="0" i="1" smtClean="0">
                                        <a:latin typeface="Cambria Math"/>
                                      </a:rPr>
                                      <m:t>1</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&gt;</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r>
                  <a:tr h="370840">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𝐻</m:t>
                                    </m:r>
                                  </m:e>
                                  <m:sub>
                                    <m:r>
                                      <a:rPr lang="en-US" b="0" i="1" smtClean="0">
                                        <a:latin typeface="Cambria Math"/>
                                      </a:rPr>
                                      <m:t>0</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𝐻</m:t>
                                    </m:r>
                                  </m:e>
                                  <m:sub>
                                    <m:r>
                                      <a:rPr lang="en-US" b="0" i="1" smtClean="0">
                                        <a:latin typeface="Cambria Math"/>
                                      </a:rPr>
                                      <m:t>1</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&lt;</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3869857863"/>
                  </p:ext>
                </p:extLst>
              </p:nvPr>
            </p:nvGraphicFramePr>
            <p:xfrm>
              <a:off x="1371600" y="3048000"/>
              <a:ext cx="6096000" cy="148336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n-US" dirty="0" smtClean="0">
                              <a:latin typeface="Times New Roman" pitchFamily="18" charset="0"/>
                              <a:cs typeface="Times New Roman" pitchFamily="18" charset="0"/>
                            </a:rPr>
                            <a:t>Null hypothesis</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Alternative hypothesis</a:t>
                          </a:r>
                          <a:endParaRPr lang="en-US" dirty="0">
                            <a:latin typeface="Times New Roman" pitchFamily="18" charset="0"/>
                            <a:cs typeface="Times New Roman" pitchFamily="18" charset="0"/>
                          </a:endParaRPr>
                        </a:p>
                      </a:txBody>
                      <a:tcPr/>
                    </a:tc>
                  </a:tr>
                  <a:tr h="370840">
                    <a:tc>
                      <a:txBody>
                        <a:bodyPr/>
                        <a:lstStyle/>
                        <a:p>
                          <a:endParaRPr lang="en-US"/>
                        </a:p>
                      </a:txBody>
                      <a:tcPr>
                        <a:blipFill rotWithShape="1">
                          <a:blip r:embed="rId2"/>
                          <a:stretch>
                            <a:fillRect t="-108197" r="-100000" b="-200000"/>
                          </a:stretch>
                        </a:blipFill>
                      </a:tcPr>
                    </a:tc>
                    <a:tc>
                      <a:txBody>
                        <a:bodyPr/>
                        <a:lstStyle/>
                        <a:p>
                          <a:endParaRPr lang="en-US"/>
                        </a:p>
                      </a:txBody>
                      <a:tcPr>
                        <a:blipFill rotWithShape="1">
                          <a:blip r:embed="rId2"/>
                          <a:stretch>
                            <a:fillRect l="-100000" t="-108197" b="-200000"/>
                          </a:stretch>
                        </a:blipFill>
                      </a:tcPr>
                    </a:tc>
                  </a:tr>
                  <a:tr h="370840">
                    <a:tc>
                      <a:txBody>
                        <a:bodyPr/>
                        <a:lstStyle/>
                        <a:p>
                          <a:endParaRPr lang="en-US"/>
                        </a:p>
                      </a:txBody>
                      <a:tcPr>
                        <a:blipFill rotWithShape="1">
                          <a:blip r:embed="rId2"/>
                          <a:stretch>
                            <a:fillRect t="-211667" r="-100000" b="-103333"/>
                          </a:stretch>
                        </a:blipFill>
                      </a:tcPr>
                    </a:tc>
                    <a:tc>
                      <a:txBody>
                        <a:bodyPr/>
                        <a:lstStyle/>
                        <a:p>
                          <a:endParaRPr lang="en-US"/>
                        </a:p>
                      </a:txBody>
                      <a:tcPr>
                        <a:blipFill rotWithShape="1">
                          <a:blip r:embed="rId2"/>
                          <a:stretch>
                            <a:fillRect l="-100000" t="-211667" b="-103333"/>
                          </a:stretch>
                        </a:blipFill>
                      </a:tcPr>
                    </a:tc>
                  </a:tr>
                  <a:tr h="370840">
                    <a:tc>
                      <a:txBody>
                        <a:bodyPr/>
                        <a:lstStyle/>
                        <a:p>
                          <a:endParaRPr lang="en-US"/>
                        </a:p>
                      </a:txBody>
                      <a:tcPr>
                        <a:blipFill rotWithShape="1">
                          <a:blip r:embed="rId2"/>
                          <a:stretch>
                            <a:fillRect t="-306557" r="-100000" b="-1639"/>
                          </a:stretch>
                        </a:blipFill>
                      </a:tcPr>
                    </a:tc>
                    <a:tc>
                      <a:txBody>
                        <a:bodyPr/>
                        <a:lstStyle/>
                        <a:p>
                          <a:endParaRPr lang="en-US"/>
                        </a:p>
                      </a:txBody>
                      <a:tcPr>
                        <a:blipFill rotWithShape="1">
                          <a:blip r:embed="rId2"/>
                          <a:stretch>
                            <a:fillRect l="-100000" t="-306557" b="-1639"/>
                          </a:stretch>
                        </a:blipFill>
                      </a:tcPr>
                    </a:tc>
                  </a:tr>
                </a:tbl>
              </a:graphicData>
            </a:graphic>
          </p:graphicFrame>
        </mc:Fallback>
      </mc:AlternateContent>
      <mc:AlternateContent xmlns:mc="http://schemas.openxmlformats.org/markup-compatibility/2006" xmlns:a14="http://schemas.microsoft.com/office/drawing/2010/main">
        <mc:Choice Requires="a14">
          <p:sp>
            <p:nvSpPr>
              <p:cNvPr id="4" name="TextBox 3"/>
              <p:cNvSpPr txBox="1"/>
              <p:nvPr/>
            </p:nvSpPr>
            <p:spPr>
              <a:xfrm>
                <a:off x="685800" y="4800600"/>
                <a:ext cx="7924800" cy="707886"/>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Where </a:t>
                </a:r>
                <a14:m>
                  <m:oMath xmlns:m="http://schemas.openxmlformats.org/officeDocument/2006/math">
                    <m:r>
                      <a:rPr lang="en-US" sz="2000" b="0" i="1" smtClean="0">
                        <a:latin typeface="Cambria Math"/>
                        <a:ea typeface="Cambria Math"/>
                      </a:rPr>
                      <m:t>𝜃</m:t>
                    </m:r>
                  </m:oMath>
                </a14:m>
                <a:r>
                  <a:rPr lang="en-US" sz="2000" dirty="0" smtClean="0">
                    <a:latin typeface="Times New Roman" pitchFamily="18" charset="0"/>
                    <a:cs typeface="Times New Roman" pitchFamily="18" charset="0"/>
                  </a:rPr>
                  <a:t> is the population parameter and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ea typeface="Cambria Math"/>
                          </a:rPr>
                          <m:t>𝜃</m:t>
                        </m:r>
                      </m:e>
                      <m:sub>
                        <m:r>
                          <a:rPr lang="en-US" sz="2000" b="0" i="1" smtClean="0">
                            <a:latin typeface="Cambria Math"/>
                          </a:rPr>
                          <m:t>0 </m:t>
                        </m:r>
                      </m:sub>
                    </m:sSub>
                  </m:oMath>
                </a14:m>
                <a:r>
                  <a:rPr lang="en-US" sz="2000" dirty="0" smtClean="0">
                    <a:latin typeface="Times New Roman" pitchFamily="18" charset="0"/>
                    <a:cs typeface="Times New Roman" pitchFamily="18" charset="0"/>
                  </a:rPr>
                  <a:t> is the statement about the population parameter.</a:t>
                </a:r>
                <a:endParaRPr lang="en-US" sz="2000" dirty="0">
                  <a:latin typeface="Times New Roman" pitchFamily="18" charset="0"/>
                  <a:cs typeface="Times New Roman" pitchFamily="18" charset="0"/>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685800" y="4800600"/>
                <a:ext cx="7924800" cy="707886"/>
              </a:xfrm>
              <a:prstGeom prst="rect">
                <a:avLst/>
              </a:prstGeom>
              <a:blipFill rotWithShape="1">
                <a:blip r:embed="rId3"/>
                <a:stretch>
                  <a:fillRect l="-846" t="-4310" r="-769" b="-13793"/>
                </a:stretch>
              </a:blipFill>
            </p:spPr>
            <p:txBody>
              <a:bodyPr/>
              <a:lstStyle/>
              <a:p>
                <a:r>
                  <a:rPr lang="en-US">
                    <a:noFill/>
                  </a:rPr>
                  <a:t> </a:t>
                </a:r>
              </a:p>
            </p:txBody>
          </p:sp>
        </mc:Fallback>
      </mc:AlternateContent>
    </p:spTree>
    <p:extLst>
      <p:ext uri="{BB962C8B-B14F-4D97-AF65-F5344CB8AC3E}">
        <p14:creationId xmlns:p14="http://schemas.microsoft.com/office/powerpoint/2010/main" val="268753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28600" y="381000"/>
                <a:ext cx="8686800" cy="3170099"/>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2. Level of significance</a:t>
                </a:r>
              </a:p>
              <a:p>
                <a:pPr algn="just"/>
                <a:r>
                  <a:rPr lang="en-US" sz="2000" dirty="0" smtClean="0">
                    <a:latin typeface="Times New Roman" pitchFamily="18" charset="0"/>
                    <a:cs typeface="Times New Roman" pitchFamily="18" charset="0"/>
                  </a:rPr>
                  <a:t>	It is the probability of rejecting Ho when Ho is true. It is denoted by </a:t>
                </a:r>
                <a:r>
                  <a:rPr lang="el-GR" sz="2000" dirty="0" smtClean="0">
                    <a:latin typeface="Times New Roman" pitchFamily="18" charset="0"/>
                    <a:cs typeface="Times New Roman" pitchFamily="18" charset="0"/>
                  </a:rPr>
                  <a:t>α</a:t>
                </a:r>
                <a:r>
                  <a:rPr lang="en-US" sz="2000" dirty="0" smtClean="0">
                    <a:latin typeface="Times New Roman" pitchFamily="18" charset="0"/>
                    <a:cs typeface="Times New Roman" pitchFamily="18" charset="0"/>
                  </a:rPr>
                  <a:t>. It makes the size of critical region. 1%, 5%, 10% </a:t>
                </a:r>
              </a:p>
              <a:p>
                <a:pPr algn="just"/>
                <a:r>
                  <a:rPr lang="en-US" sz="2000" b="1" dirty="0" smtClean="0">
                    <a:latin typeface="Times New Roman" pitchFamily="18" charset="0"/>
                    <a:cs typeface="Times New Roman" pitchFamily="18" charset="0"/>
                  </a:rPr>
                  <a:t>3. Test statistics</a:t>
                </a:r>
              </a:p>
              <a:p>
                <a:pPr algn="just"/>
                <a:r>
                  <a:rPr lang="en-US" sz="2000" dirty="0" smtClean="0">
                    <a:latin typeface="Times New Roman" pitchFamily="18" charset="0"/>
                    <a:cs typeface="Times New Roman" pitchFamily="18" charset="0"/>
                  </a:rPr>
                  <a:t>	A statistic used as a basis for deciding whether the null hypothesis should be rejected is called test statistics.</a:t>
                </a:r>
              </a:p>
              <a:p>
                <a:pPr algn="just"/>
                <a:r>
                  <a:rPr lang="en-US" sz="2000" b="1" dirty="0" smtClean="0">
                    <a:latin typeface="Times New Roman" pitchFamily="18" charset="0"/>
                    <a:cs typeface="Times New Roman" pitchFamily="18" charset="0"/>
                  </a:rPr>
                  <a:t>4. Critical region</a:t>
                </a:r>
              </a:p>
              <a:p>
                <a:pPr algn="just"/>
                <a:r>
                  <a:rPr lang="en-US" sz="2000" dirty="0" smtClean="0">
                    <a:latin typeface="Times New Roman" pitchFamily="18" charset="0"/>
                    <a:cs typeface="Times New Roman" pitchFamily="18" charset="0"/>
                  </a:rPr>
                  <a:t>	Critical region or rejection region is decided by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𝐻</m:t>
                        </m:r>
                      </m:e>
                      <m:sub>
                        <m:r>
                          <a:rPr lang="en-US" sz="2000" b="0" i="1" smtClean="0">
                            <a:latin typeface="Cambria Math"/>
                          </a:rPr>
                          <m:t>1</m:t>
                        </m:r>
                      </m:sub>
                    </m:sSub>
                    <m:r>
                      <a:rPr lang="en-US" sz="2000" b="0" i="0" smtClean="0">
                        <a:latin typeface="Cambria Math"/>
                      </a:rPr>
                      <m:t>. </m:t>
                    </m:r>
                  </m:oMath>
                </a14:m>
                <a:r>
                  <a:rPr lang="en-US" sz="2000" dirty="0" smtClean="0">
                    <a:latin typeface="Times New Roman" pitchFamily="18" charset="0"/>
                    <a:cs typeface="Times New Roman" pitchFamily="18" charset="0"/>
                  </a:rPr>
                  <a:t>The size of critical region is equal to </a:t>
                </a:r>
                <a:r>
                  <a:rPr lang="el-GR" sz="2000" dirty="0" smtClean="0">
                    <a:latin typeface="Times New Roman" pitchFamily="18" charset="0"/>
                    <a:cs typeface="Times New Roman" pitchFamily="18" charset="0"/>
                  </a:rPr>
                  <a:t>α</a:t>
                </a:r>
                <a:r>
                  <a:rPr lang="en-US" sz="2000" dirty="0" smtClean="0">
                    <a:latin typeface="Times New Roman" pitchFamily="18" charset="0"/>
                    <a:cs typeface="Times New Roman" pitchFamily="18" charset="0"/>
                  </a:rPr>
                  <a:t>.</a:t>
                </a:r>
              </a:p>
              <a:p>
                <a:pPr algn="just"/>
                <a:endParaRPr lang="en-US" sz="2000" dirty="0" smtClean="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28600" y="381000"/>
                <a:ext cx="8686800" cy="3170099"/>
              </a:xfrm>
              <a:prstGeom prst="rect">
                <a:avLst/>
              </a:prstGeom>
              <a:blipFill rotWithShape="1">
                <a:blip r:embed="rId2"/>
                <a:stretch>
                  <a:fillRect l="-772" t="-962" r="-70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99222516"/>
                  </p:ext>
                </p:extLst>
              </p:nvPr>
            </p:nvGraphicFramePr>
            <p:xfrm>
              <a:off x="419100" y="3429000"/>
              <a:ext cx="8305799" cy="2021840"/>
            </p:xfrm>
            <a:graphic>
              <a:graphicData uri="http://schemas.openxmlformats.org/drawingml/2006/table">
                <a:tbl>
                  <a:tblPr firstRow="1" bandRow="1">
                    <a:tableStyleId>{5C22544A-7EE6-4342-B048-85BDC9FD1C3A}</a:tableStyleId>
                  </a:tblPr>
                  <a:tblGrid>
                    <a:gridCol w="1986170"/>
                    <a:gridCol w="4109830"/>
                    <a:gridCol w="2209799"/>
                  </a:tblGrid>
                  <a:tr h="370840">
                    <a:tc>
                      <a:txBody>
                        <a:bodyPr/>
                        <a:lstStyle/>
                        <a:p>
                          <a:pPr algn="ctr"/>
                          <a:r>
                            <a:rPr lang="en-US" dirty="0" smtClean="0">
                              <a:latin typeface="Times New Roman" pitchFamily="18" charset="0"/>
                              <a:cs typeface="Times New Roman" pitchFamily="18" charset="0"/>
                            </a:rPr>
                            <a:t>Alternative hypothesis</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Critical Region</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Conclusion</a:t>
                          </a:r>
                          <a:endParaRPr lang="en-US" dirty="0">
                            <a:latin typeface="Times New Roman" pitchFamily="18" charset="0"/>
                            <a:cs typeface="Times New Roman" pitchFamily="18" charset="0"/>
                          </a:endParaRPr>
                        </a:p>
                      </a:txBody>
                      <a:tcPr/>
                    </a:tc>
                  </a:tr>
                  <a:tr h="370840">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𝐻</m:t>
                                    </m:r>
                                  </m:e>
                                  <m:sub>
                                    <m:r>
                                      <a:rPr lang="en-US" b="0" i="1" smtClean="0">
                                        <a:latin typeface="Cambria Math"/>
                                      </a:rPr>
                                      <m:t>1</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Calculated value</a:t>
                          </a:r>
                          <a:r>
                            <a:rPr lang="en-US" baseline="0" dirty="0" smtClean="0">
                              <a:latin typeface="Times New Roman" pitchFamily="18" charset="0"/>
                              <a:cs typeface="Times New Roman" pitchFamily="18" charset="0"/>
                            </a:rPr>
                            <a:t> &lt; Tabulated value and Calculated value &gt; Tabulated value</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Reject</a:t>
                          </a:r>
                          <a:r>
                            <a:rPr lang="en-US" baseline="0" dirty="0" smtClean="0">
                              <a:latin typeface="Times New Roman" pitchFamily="18" charset="0"/>
                              <a:cs typeface="Times New Roman" pitchFamily="18" charset="0"/>
                            </a:rPr>
                            <a:t> Ho</a:t>
                          </a:r>
                          <a:endParaRPr lang="en-US" dirty="0">
                            <a:latin typeface="Times New Roman" pitchFamily="18" charset="0"/>
                            <a:cs typeface="Times New Roman" pitchFamily="18" charset="0"/>
                          </a:endParaRPr>
                        </a:p>
                      </a:txBody>
                      <a:tcPr/>
                    </a:tc>
                  </a:tr>
                  <a:tr h="370840">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𝐻</m:t>
                                    </m:r>
                                  </m:e>
                                  <m:sub>
                                    <m:r>
                                      <a:rPr lang="en-US" b="0" i="1" smtClean="0">
                                        <a:latin typeface="Cambria Math"/>
                                      </a:rPr>
                                      <m:t>1</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&gt;</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Calculated</a:t>
                          </a:r>
                          <a:r>
                            <a:rPr lang="en-US" baseline="0" dirty="0" smtClean="0">
                              <a:latin typeface="Times New Roman" pitchFamily="18" charset="0"/>
                              <a:cs typeface="Times New Roman" pitchFamily="18" charset="0"/>
                            </a:rPr>
                            <a:t> value &gt; Tabulated value</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Reject</a:t>
                          </a:r>
                          <a:r>
                            <a:rPr lang="en-US" baseline="0" dirty="0" smtClean="0">
                              <a:latin typeface="Times New Roman" pitchFamily="18" charset="0"/>
                              <a:cs typeface="Times New Roman" pitchFamily="18" charset="0"/>
                            </a:rPr>
                            <a:t> Ho</a:t>
                          </a:r>
                          <a:endParaRPr lang="en-US" dirty="0">
                            <a:latin typeface="Times New Roman" pitchFamily="18" charset="0"/>
                            <a:cs typeface="Times New Roman" pitchFamily="18" charset="0"/>
                          </a:endParaRPr>
                        </a:p>
                      </a:txBody>
                      <a:tcPr/>
                    </a:tc>
                  </a:tr>
                  <a:tr h="370840">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𝐻</m:t>
                                    </m:r>
                                  </m:e>
                                  <m:sub>
                                    <m:r>
                                      <a:rPr lang="en-US" b="0" i="1" smtClean="0">
                                        <a:latin typeface="Cambria Math"/>
                                      </a:rPr>
                                      <m:t>1</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&lt;</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Calculated value &lt; Tabulated value</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Reject Ho</a:t>
                          </a:r>
                          <a:endParaRPr lang="en-US" dirty="0">
                            <a:latin typeface="Times New Roman" pitchFamily="18" charset="0"/>
                            <a:cs typeface="Times New Roman" pitchFamily="18" charset="0"/>
                          </a:endParaRPr>
                        </a:p>
                      </a:txBody>
                      <a:tcPr/>
                    </a:tc>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99222516"/>
                  </p:ext>
                </p:extLst>
              </p:nvPr>
            </p:nvGraphicFramePr>
            <p:xfrm>
              <a:off x="419100" y="3429000"/>
              <a:ext cx="8305799" cy="2021840"/>
            </p:xfrm>
            <a:graphic>
              <a:graphicData uri="http://schemas.openxmlformats.org/drawingml/2006/table">
                <a:tbl>
                  <a:tblPr firstRow="1" bandRow="1">
                    <a:tableStyleId>{5C22544A-7EE6-4342-B048-85BDC9FD1C3A}</a:tableStyleId>
                  </a:tblPr>
                  <a:tblGrid>
                    <a:gridCol w="1986170"/>
                    <a:gridCol w="4109830"/>
                    <a:gridCol w="2209799"/>
                  </a:tblGrid>
                  <a:tr h="640080">
                    <a:tc>
                      <a:txBody>
                        <a:bodyPr/>
                        <a:lstStyle/>
                        <a:p>
                          <a:pPr algn="ctr"/>
                          <a:r>
                            <a:rPr lang="en-US" dirty="0" smtClean="0">
                              <a:latin typeface="Times New Roman" pitchFamily="18" charset="0"/>
                              <a:cs typeface="Times New Roman" pitchFamily="18" charset="0"/>
                            </a:rPr>
                            <a:t>Alternative hypothesis</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Critical Region</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Conclusion</a:t>
                          </a:r>
                          <a:endParaRPr lang="en-US" dirty="0">
                            <a:latin typeface="Times New Roman" pitchFamily="18" charset="0"/>
                            <a:cs typeface="Times New Roman" pitchFamily="18" charset="0"/>
                          </a:endParaRPr>
                        </a:p>
                      </a:txBody>
                      <a:tcPr/>
                    </a:tc>
                  </a:tr>
                  <a:tr h="640080">
                    <a:tc>
                      <a:txBody>
                        <a:bodyPr/>
                        <a:lstStyle/>
                        <a:p>
                          <a:endParaRPr lang="en-US"/>
                        </a:p>
                      </a:txBody>
                      <a:tcPr>
                        <a:blipFill rotWithShape="1">
                          <a:blip r:embed="rId3"/>
                          <a:stretch>
                            <a:fillRect l="-307" t="-104762" r="-318098" b="-129524"/>
                          </a:stretch>
                        </a:blipFill>
                      </a:tcPr>
                    </a:tc>
                    <a:tc>
                      <a:txBody>
                        <a:bodyPr/>
                        <a:lstStyle/>
                        <a:p>
                          <a:pPr algn="ctr"/>
                          <a:r>
                            <a:rPr lang="en-US" dirty="0" smtClean="0">
                              <a:latin typeface="Times New Roman" pitchFamily="18" charset="0"/>
                              <a:cs typeface="Times New Roman" pitchFamily="18" charset="0"/>
                            </a:rPr>
                            <a:t>Calculated value</a:t>
                          </a:r>
                          <a:r>
                            <a:rPr lang="en-US" baseline="0" dirty="0" smtClean="0">
                              <a:latin typeface="Times New Roman" pitchFamily="18" charset="0"/>
                              <a:cs typeface="Times New Roman" pitchFamily="18" charset="0"/>
                            </a:rPr>
                            <a:t> &lt; Tabulated value and Calculated value &gt; Tabulated value</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Reject</a:t>
                          </a:r>
                          <a:r>
                            <a:rPr lang="en-US" baseline="0" dirty="0" smtClean="0">
                              <a:latin typeface="Times New Roman" pitchFamily="18" charset="0"/>
                              <a:cs typeface="Times New Roman" pitchFamily="18" charset="0"/>
                            </a:rPr>
                            <a:t> Ho</a:t>
                          </a:r>
                          <a:endParaRPr lang="en-US" dirty="0">
                            <a:latin typeface="Times New Roman" pitchFamily="18" charset="0"/>
                            <a:cs typeface="Times New Roman" pitchFamily="18" charset="0"/>
                          </a:endParaRPr>
                        </a:p>
                      </a:txBody>
                      <a:tcPr/>
                    </a:tc>
                  </a:tr>
                  <a:tr h="370840">
                    <a:tc>
                      <a:txBody>
                        <a:bodyPr/>
                        <a:lstStyle/>
                        <a:p>
                          <a:endParaRPr lang="en-US"/>
                        </a:p>
                      </a:txBody>
                      <a:tcPr>
                        <a:blipFill rotWithShape="1">
                          <a:blip r:embed="rId3"/>
                          <a:stretch>
                            <a:fillRect l="-307" t="-358333" r="-318098" b="-126667"/>
                          </a:stretch>
                        </a:blipFill>
                      </a:tcPr>
                    </a:tc>
                    <a:tc>
                      <a:txBody>
                        <a:bodyPr/>
                        <a:lstStyle/>
                        <a:p>
                          <a:pPr algn="ctr"/>
                          <a:r>
                            <a:rPr lang="en-US" dirty="0" smtClean="0">
                              <a:latin typeface="Times New Roman" pitchFamily="18" charset="0"/>
                              <a:cs typeface="Times New Roman" pitchFamily="18" charset="0"/>
                            </a:rPr>
                            <a:t>Calculated</a:t>
                          </a:r>
                          <a:r>
                            <a:rPr lang="en-US" baseline="0" dirty="0" smtClean="0">
                              <a:latin typeface="Times New Roman" pitchFamily="18" charset="0"/>
                              <a:cs typeface="Times New Roman" pitchFamily="18" charset="0"/>
                            </a:rPr>
                            <a:t> value &gt; Tabulated value</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Reject</a:t>
                          </a:r>
                          <a:r>
                            <a:rPr lang="en-US" baseline="0" dirty="0" smtClean="0">
                              <a:latin typeface="Times New Roman" pitchFamily="18" charset="0"/>
                              <a:cs typeface="Times New Roman" pitchFamily="18" charset="0"/>
                            </a:rPr>
                            <a:t> Ho</a:t>
                          </a:r>
                          <a:endParaRPr lang="en-US" dirty="0">
                            <a:latin typeface="Times New Roman" pitchFamily="18" charset="0"/>
                            <a:cs typeface="Times New Roman" pitchFamily="18" charset="0"/>
                          </a:endParaRPr>
                        </a:p>
                      </a:txBody>
                      <a:tcPr/>
                    </a:tc>
                  </a:tr>
                  <a:tr h="370840">
                    <a:tc>
                      <a:txBody>
                        <a:bodyPr/>
                        <a:lstStyle/>
                        <a:p>
                          <a:endParaRPr lang="en-US"/>
                        </a:p>
                      </a:txBody>
                      <a:tcPr>
                        <a:blipFill rotWithShape="1">
                          <a:blip r:embed="rId3"/>
                          <a:stretch>
                            <a:fillRect l="-307" t="-450820" r="-318098" b="-24590"/>
                          </a:stretch>
                        </a:blipFill>
                      </a:tcPr>
                    </a:tc>
                    <a:tc>
                      <a:txBody>
                        <a:bodyPr/>
                        <a:lstStyle/>
                        <a:p>
                          <a:pPr algn="ctr"/>
                          <a:r>
                            <a:rPr lang="en-US" dirty="0" smtClean="0">
                              <a:latin typeface="Times New Roman" pitchFamily="18" charset="0"/>
                              <a:cs typeface="Times New Roman" pitchFamily="18" charset="0"/>
                            </a:rPr>
                            <a:t>Calculated value &lt; Tabulated value</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Reject Ho</a:t>
                          </a:r>
                          <a:endParaRPr lang="en-US" dirty="0">
                            <a:latin typeface="Times New Roman" pitchFamily="18" charset="0"/>
                            <a:cs typeface="Times New Roman" pitchFamily="18" charset="0"/>
                          </a:endParaRPr>
                        </a:p>
                      </a:txBody>
                      <a:tcPr/>
                    </a:tc>
                  </a:tr>
                </a:tbl>
              </a:graphicData>
            </a:graphic>
          </p:graphicFrame>
        </mc:Fallback>
      </mc:AlternateContent>
    </p:spTree>
    <p:extLst>
      <p:ext uri="{BB962C8B-B14F-4D97-AF65-F5344CB8AC3E}">
        <p14:creationId xmlns:p14="http://schemas.microsoft.com/office/powerpoint/2010/main" val="2413248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52400" y="381000"/>
                <a:ext cx="8610600" cy="2554545"/>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5. Computation</a:t>
                </a:r>
              </a:p>
              <a:p>
                <a:pPr algn="just"/>
                <a:r>
                  <a:rPr lang="en-US" sz="2000" dirty="0" smtClean="0">
                    <a:latin typeface="Times New Roman" pitchFamily="18" charset="0"/>
                    <a:cs typeface="Times New Roman" pitchFamily="18" charset="0"/>
                  </a:rPr>
                  <a:t>	The relevant test-statistic is calculated from the sample data. The calculated value is to be compared with the tabulated value.</a:t>
                </a:r>
              </a:p>
              <a:p>
                <a:pPr algn="just"/>
                <a:r>
                  <a:rPr lang="en-US" sz="2000" b="1" dirty="0" smtClean="0">
                    <a:latin typeface="Times New Roman" pitchFamily="18" charset="0"/>
                    <a:cs typeface="Times New Roman" pitchFamily="18" charset="0"/>
                  </a:rPr>
                  <a:t>6. Conclusion</a:t>
                </a:r>
              </a:p>
              <a:p>
                <a:pPr algn="just"/>
                <a:r>
                  <a:rPr lang="en-US" sz="2000" dirty="0" smtClean="0">
                    <a:latin typeface="Times New Roman" pitchFamily="18" charset="0"/>
                    <a:cs typeface="Times New Roman" pitchFamily="18" charset="0"/>
                  </a:rPr>
                  <a:t>	If the calculated value of test-statistic lies in the rejection region, the null hypothesis Ho is rejected and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𝐻</m:t>
                        </m:r>
                      </m:e>
                      <m:sub>
                        <m:r>
                          <a:rPr lang="en-US" sz="2000" b="0" i="1" smtClean="0">
                            <a:latin typeface="Cambria Math"/>
                          </a:rPr>
                          <m:t>1</m:t>
                        </m:r>
                      </m:sub>
                    </m:sSub>
                  </m:oMath>
                </a14:m>
                <a:r>
                  <a:rPr lang="en-US" sz="2000" dirty="0" smtClean="0">
                    <a:latin typeface="Times New Roman" pitchFamily="18" charset="0"/>
                    <a:cs typeface="Times New Roman" pitchFamily="18" charset="0"/>
                  </a:rPr>
                  <a:t> is accepted.</a:t>
                </a:r>
              </a:p>
              <a:p>
                <a:pPr algn="just"/>
                <a:r>
                  <a:rPr lang="en-US" sz="2000" dirty="0" smtClean="0">
                    <a:latin typeface="Times New Roman" pitchFamily="18" charset="0"/>
                    <a:cs typeface="Times New Roman" pitchFamily="18" charset="0"/>
                  </a:rPr>
                  <a:t>	And if the calculated value of the test-statistics do not falls in the rejection region then we say Ho is accepted or do not rejected.</a:t>
                </a:r>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152400" y="381000"/>
                <a:ext cx="8610600" cy="2554545"/>
              </a:xfrm>
              <a:prstGeom prst="rect">
                <a:avLst/>
              </a:prstGeom>
              <a:blipFill rotWithShape="1">
                <a:blip r:embed="rId2"/>
                <a:stretch>
                  <a:fillRect l="-708" t="-1193" r="-637" b="-3103"/>
                </a:stretch>
              </a:blipFill>
            </p:spPr>
            <p:txBody>
              <a:bodyPr/>
              <a:lstStyle/>
              <a:p>
                <a:r>
                  <a:rPr lang="en-US">
                    <a:noFill/>
                  </a:rPr>
                  <a:t> </a:t>
                </a:r>
              </a:p>
            </p:txBody>
          </p:sp>
        </mc:Fallback>
      </mc:AlternateContent>
    </p:spTree>
    <p:extLst>
      <p:ext uri="{BB962C8B-B14F-4D97-AF65-F5344CB8AC3E}">
        <p14:creationId xmlns:p14="http://schemas.microsoft.com/office/powerpoint/2010/main" val="346836322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143</TotalTime>
  <Words>74</Words>
  <Application>Microsoft Office PowerPoint</Application>
  <PresentationFormat>On-screen Show (4:3)</PresentationFormat>
  <Paragraphs>68</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Cambria Math</vt:lpstr>
      <vt:lpstr>Century Gothic</vt:lpstr>
      <vt:lpstr>Times New Roman</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Abdul Kareem Qammar</cp:lastModifiedBy>
  <cp:revision>4</cp:revision>
  <dcterms:created xsi:type="dcterms:W3CDTF">2020-03-30T09:34:58Z</dcterms:created>
  <dcterms:modified xsi:type="dcterms:W3CDTF">2020-05-03T15:13:08Z</dcterms:modified>
</cp:coreProperties>
</file>