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60" r:id="rId3"/>
    <p:sldId id="261" r:id="rId4"/>
    <p:sldId id="262" r:id="rId5"/>
    <p:sldId id="263" r:id="rId6"/>
    <p:sldId id="280" r:id="rId7"/>
    <p:sldId id="276" r:id="rId8"/>
    <p:sldId id="277" r:id="rId9"/>
    <p:sldId id="278"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7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96"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D40E8-E997-4577-A58A-1EF900AAA056}" type="datetimeFigureOut">
              <a:rPr lang="en-US" smtClean="0"/>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74A94-23A2-48C8-BCD4-01E72F667485}" type="slidenum">
              <a:rPr lang="en-US" smtClean="0"/>
              <a:t>‹#›</a:t>
            </a:fld>
            <a:endParaRPr lang="en-US"/>
          </a:p>
        </p:txBody>
      </p:sp>
    </p:spTree>
    <p:extLst>
      <p:ext uri="{BB962C8B-B14F-4D97-AF65-F5344CB8AC3E}">
        <p14:creationId xmlns:p14="http://schemas.microsoft.com/office/powerpoint/2010/main" val="353412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eaLnBrk="1" hangingPunct="1"/>
            <a:fld id="{7FA91231-155B-4C87-AF66-721FA00EC941}" type="slidenum">
              <a:rPr lang="en-US" altLang="en-US" sz="1200" smtClean="0"/>
              <a:pPr eaLnBrk="1" hangingPunct="1"/>
              <a:t>45</a:t>
            </a:fld>
            <a:endParaRPr lang="en-US" altLang="en-US" sz="1200"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ACTIVITY: Brainstorm a list of benefits of well-planned lessons and pitfalls of poorly planned lessons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eaLnBrk="1" hangingPunct="1"/>
            <a:fld id="{4C71837E-54C6-4456-B698-DCE52BEC60AF}" type="slidenum">
              <a:rPr lang="en-US" altLang="en-US" sz="1200" smtClean="0"/>
              <a:pPr eaLnBrk="1" hangingPunct="1"/>
              <a:t>48</a:t>
            </a:fld>
            <a:endParaRPr lang="en-US" altLang="en-US" sz="1200"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division problem  (visual) compare  divide  multiply  subtract  compare  bring down</a:t>
            </a:r>
          </a:p>
          <a:p>
            <a:endParaRPr lang="en-US" altLang="en-US" smtClean="0"/>
          </a:p>
          <a:p>
            <a:r>
              <a:rPr lang="en-US" altLang="en-US" smtClean="0"/>
              <a:t>Compare this to the directions for making a model airplane (marketers have it right)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eaLnBrk="1" hangingPunct="1"/>
            <a:fld id="{1E1D855A-305B-4474-8371-1B201061B411}" type="slidenum">
              <a:rPr lang="en-US" altLang="en-US" sz="1200" smtClean="0"/>
              <a:pPr eaLnBrk="1" hangingPunct="1"/>
              <a:t>50</a:t>
            </a:fld>
            <a:endParaRPr lang="en-US" altLang="en-US" sz="1200"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Let the students know your objectives, why they need to know it , and how they will use the learning.</a:t>
            </a:r>
          </a:p>
          <a:p>
            <a:r>
              <a:rPr lang="en-US" altLang="en-US" smtClean="0"/>
              <a:t>Good objective:  Students will be able to illustrate clouds that signal unsettled weather.</a:t>
            </a:r>
          </a:p>
          <a:p>
            <a:r>
              <a:rPr lang="en-US" altLang="en-US" smtClean="0"/>
              <a:t>Poor objective:  Students will understand that some clouds signal the approach of poor weather conditions.</a:t>
            </a:r>
          </a:p>
          <a:p>
            <a:endParaRPr lang="en-US" altLang="en-US" smtClean="0"/>
          </a:p>
          <a:p>
            <a:r>
              <a:rPr lang="en-US" altLang="en-US" smtClean="0"/>
              <a:t>ACTIVITY:  Have groups (2-3) write a behavioral objective for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eaLnBrk="1" hangingPunct="1"/>
            <a:fld id="{B1CC2D57-0C21-4A32-8021-B4622F6E7FDD}" type="slidenum">
              <a:rPr lang="en-US" altLang="en-US" sz="1200" smtClean="0"/>
              <a:pPr eaLnBrk="1" hangingPunct="1"/>
              <a:t>52</a:t>
            </a:fld>
            <a:endParaRPr lang="en-US" altLang="en-US" sz="1200"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Teachers make 1500 decisions a day… this is where it begins</a:t>
            </a:r>
          </a:p>
          <a:p>
            <a:r>
              <a:rPr lang="en-US" altLang="en-US" smtClean="0"/>
              <a:t>Previous teacher comments and test data</a:t>
            </a:r>
          </a:p>
          <a:p>
            <a:r>
              <a:rPr lang="en-US" altLang="en-US" smtClean="0"/>
              <a:t>Cum folders</a:t>
            </a:r>
          </a:p>
          <a:p>
            <a:r>
              <a:rPr lang="en-US" altLang="en-US" smtClean="0"/>
              <a:t>Classroom observation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A8DD2E-98B3-415B-9326-C3F8775AC6AD}"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8375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8DD2E-98B3-415B-9326-C3F8775AC6AD}"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151102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8DD2E-98B3-415B-9326-C3F8775AC6AD}"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14352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2"/>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33"/>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34"/>
          <p:cNvSpPr>
            <a:spLocks noGrp="1" noChangeArrowheads="1"/>
          </p:cNvSpPr>
          <p:nvPr>
            <p:ph type="sldNum" sz="quarter" idx="12"/>
          </p:nvPr>
        </p:nvSpPr>
        <p:spPr>
          <a:ln/>
        </p:spPr>
        <p:txBody>
          <a:bodyPr/>
          <a:lstStyle>
            <a:lvl1pPr>
              <a:defRPr/>
            </a:lvl1pPr>
          </a:lstStyle>
          <a:p>
            <a:pPr>
              <a:defRPr/>
            </a:pPr>
            <a:fld id="{9575D6D5-3B97-4244-8B39-71312671E5C2}" type="slidenum">
              <a:rPr lang="en-US" altLang="en-US"/>
              <a:pPr>
                <a:defRPr/>
              </a:pPr>
              <a:t>‹#›</a:t>
            </a:fld>
            <a:endParaRPr lang="en-US" altLang="en-US"/>
          </a:p>
        </p:txBody>
      </p:sp>
    </p:spTree>
    <p:extLst>
      <p:ext uri="{BB962C8B-B14F-4D97-AF65-F5344CB8AC3E}">
        <p14:creationId xmlns:p14="http://schemas.microsoft.com/office/powerpoint/2010/main" val="3182558616"/>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3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34"/>
          <p:cNvSpPr>
            <a:spLocks noGrp="1" noChangeArrowheads="1"/>
          </p:cNvSpPr>
          <p:nvPr>
            <p:ph type="sldNum" sz="quarter" idx="12"/>
          </p:nvPr>
        </p:nvSpPr>
        <p:spPr>
          <a:ln/>
        </p:spPr>
        <p:txBody>
          <a:bodyPr/>
          <a:lstStyle>
            <a:lvl1pPr>
              <a:defRPr/>
            </a:lvl1pPr>
          </a:lstStyle>
          <a:p>
            <a:pPr>
              <a:defRPr/>
            </a:pPr>
            <a:fld id="{C651B732-6BF7-4EE8-87DD-AFEE9BFF70CA}" type="slidenum">
              <a:rPr lang="en-US" altLang="en-US"/>
              <a:pPr>
                <a:defRPr/>
              </a:pPr>
              <a:t>‹#›</a:t>
            </a:fld>
            <a:endParaRPr lang="en-US" altLang="en-US"/>
          </a:p>
        </p:txBody>
      </p:sp>
    </p:spTree>
    <p:extLst>
      <p:ext uri="{BB962C8B-B14F-4D97-AF65-F5344CB8AC3E}">
        <p14:creationId xmlns:p14="http://schemas.microsoft.com/office/powerpoint/2010/main" val="3525609352"/>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65138"/>
            <a:ext cx="7772400" cy="5630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3"/>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34"/>
          <p:cNvSpPr>
            <a:spLocks noGrp="1" noChangeArrowheads="1"/>
          </p:cNvSpPr>
          <p:nvPr>
            <p:ph type="sldNum" sz="quarter" idx="12"/>
          </p:nvPr>
        </p:nvSpPr>
        <p:spPr>
          <a:ln/>
        </p:spPr>
        <p:txBody>
          <a:bodyPr/>
          <a:lstStyle>
            <a:lvl1pPr>
              <a:defRPr/>
            </a:lvl1pPr>
          </a:lstStyle>
          <a:p>
            <a:pPr>
              <a:defRPr/>
            </a:pPr>
            <a:fld id="{14D3103E-5C1F-498E-8E77-C04D04ECD520}" type="slidenum">
              <a:rPr lang="en-US" altLang="en-US"/>
              <a:pPr>
                <a:defRPr/>
              </a:pPr>
              <a:t>‹#›</a:t>
            </a:fld>
            <a:endParaRPr lang="en-US" altLang="en-US"/>
          </a:p>
        </p:txBody>
      </p:sp>
    </p:spTree>
    <p:extLst>
      <p:ext uri="{BB962C8B-B14F-4D97-AF65-F5344CB8AC3E}">
        <p14:creationId xmlns:p14="http://schemas.microsoft.com/office/powerpoint/2010/main" val="129921408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8DD2E-98B3-415B-9326-C3F8775AC6AD}"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316268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8DD2E-98B3-415B-9326-C3F8775AC6AD}"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412410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A8DD2E-98B3-415B-9326-C3F8775AC6AD}"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23115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A8DD2E-98B3-415B-9326-C3F8775AC6AD}" type="datetimeFigureOut">
              <a:rPr lang="en-GB" smtClean="0"/>
              <a:t>03/05/2020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384184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A8DD2E-98B3-415B-9326-C3F8775AC6AD}" type="datetimeFigureOut">
              <a:rPr lang="en-GB" smtClean="0"/>
              <a:t>03/05/2020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99649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8DD2E-98B3-415B-9326-C3F8775AC6AD}" type="datetimeFigureOut">
              <a:rPr lang="en-GB" smtClean="0"/>
              <a:t>03/05/2020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326045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8DD2E-98B3-415B-9326-C3F8775AC6AD}"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342023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8DD2E-98B3-415B-9326-C3F8775AC6AD}"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03B2C7-F0E8-4D90-94E5-52D3F0CA3425}" type="slidenum">
              <a:rPr lang="en-GB" smtClean="0"/>
              <a:t>‹#›</a:t>
            </a:fld>
            <a:endParaRPr lang="en-GB"/>
          </a:p>
        </p:txBody>
      </p:sp>
    </p:spTree>
    <p:extLst>
      <p:ext uri="{BB962C8B-B14F-4D97-AF65-F5344CB8AC3E}">
        <p14:creationId xmlns:p14="http://schemas.microsoft.com/office/powerpoint/2010/main" val="104953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8DD2E-98B3-415B-9326-C3F8775AC6AD}" type="datetimeFigureOut">
              <a:rPr lang="en-GB" smtClean="0"/>
              <a:t>03/05/2020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B2C7-F0E8-4D90-94E5-52D3F0CA3425}" type="slidenum">
              <a:rPr lang="en-GB" smtClean="0"/>
              <a:t>‹#›</a:t>
            </a:fld>
            <a:endParaRPr lang="en-GB"/>
          </a:p>
        </p:txBody>
      </p:sp>
    </p:spTree>
    <p:extLst>
      <p:ext uri="{BB962C8B-B14F-4D97-AF65-F5344CB8AC3E}">
        <p14:creationId xmlns:p14="http://schemas.microsoft.com/office/powerpoint/2010/main" val="371213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guardian.com/teacher-network/teacher-blog/2013/oct/24/teaching-questions-improve-pupil-learning--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opencolleges.edu.au/informed/features/30-things-you-can-do-to-promote-creativity-in-your-classro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ie.org/blog/5_strategies_for_fostering_culture_in_a_pbl_classro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7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990656" cy="2304256"/>
          </a:xfrm>
        </p:spPr>
        <p:txBody>
          <a:bodyPr>
            <a:noAutofit/>
          </a:bodyPr>
          <a:lstStyle/>
          <a:p>
            <a:r>
              <a:rPr lang="en-US" sz="6000" b="1" dirty="0" smtClean="0"/>
              <a:t>INNOVATIVE METHODS OF </a:t>
            </a:r>
            <a:br>
              <a:rPr lang="en-US" sz="6000" b="1" dirty="0" smtClean="0"/>
            </a:br>
            <a:r>
              <a:rPr lang="en-US" sz="6000" b="1" dirty="0" smtClean="0"/>
              <a:t>TEACHING</a:t>
            </a:r>
            <a:endParaRPr lang="en-GB" sz="6000" b="1" dirty="0"/>
          </a:p>
        </p:txBody>
      </p:sp>
      <p:sp>
        <p:nvSpPr>
          <p:cNvPr id="3" name="Subtitle 2"/>
          <p:cNvSpPr>
            <a:spLocks noGrp="1"/>
          </p:cNvSpPr>
          <p:nvPr>
            <p:ph type="subTitle" idx="1"/>
          </p:nvPr>
        </p:nvSpPr>
        <p:spPr>
          <a:xfrm>
            <a:off x="467544" y="3886200"/>
            <a:ext cx="8136904" cy="2567136"/>
          </a:xfrm>
        </p:spPr>
        <p:txBody>
          <a:bodyPr>
            <a:noAutofit/>
          </a:bodyPr>
          <a:lstStyle/>
          <a:p>
            <a:r>
              <a:rPr lang="en-US" b="1" dirty="0" smtClean="0">
                <a:solidFill>
                  <a:schemeClr val="tx1"/>
                </a:solidFill>
              </a:rPr>
              <a:t>Dr. </a:t>
            </a:r>
            <a:r>
              <a:rPr lang="en-US" b="1" dirty="0" err="1" smtClean="0">
                <a:solidFill>
                  <a:schemeClr val="tx1"/>
                </a:solidFill>
              </a:rPr>
              <a:t>MUSHTAQ</a:t>
            </a:r>
            <a:r>
              <a:rPr lang="en-US" b="1" dirty="0" smtClean="0">
                <a:solidFill>
                  <a:schemeClr val="tx1"/>
                </a:solidFill>
              </a:rPr>
              <a:t> AHMAD MALIK</a:t>
            </a:r>
          </a:p>
          <a:p>
            <a:r>
              <a:rPr lang="en-US" b="1" dirty="0" smtClean="0">
                <a:solidFill>
                  <a:schemeClr val="tx1"/>
                </a:solidFill>
              </a:rPr>
              <a:t>Assistant Professor</a:t>
            </a:r>
          </a:p>
          <a:p>
            <a:r>
              <a:rPr lang="en-US" b="1" dirty="0" smtClean="0">
                <a:solidFill>
                  <a:schemeClr val="tx1"/>
                </a:solidFill>
              </a:rPr>
              <a:t>Department of Education</a:t>
            </a:r>
          </a:p>
          <a:p>
            <a:r>
              <a:rPr lang="en-US" b="1" dirty="0" smtClean="0">
                <a:solidFill>
                  <a:schemeClr val="tx1"/>
                </a:solidFill>
              </a:rPr>
              <a:t>University of Sargodha</a:t>
            </a:r>
            <a:endParaRPr lang="en-GB" b="1" dirty="0">
              <a:solidFill>
                <a:schemeClr val="tx1"/>
              </a:solidFill>
            </a:endParaRPr>
          </a:p>
        </p:txBody>
      </p:sp>
    </p:spTree>
    <p:extLst>
      <p:ext uri="{BB962C8B-B14F-4D97-AF65-F5344CB8AC3E}">
        <p14:creationId xmlns:p14="http://schemas.microsoft.com/office/powerpoint/2010/main" val="50667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b="1" dirty="0"/>
              <a:t>Characteristics of an Innovative </a:t>
            </a:r>
            <a:r>
              <a:rPr lang="en-GB" b="1" dirty="0" smtClean="0"/>
              <a:t>Classroom</a:t>
            </a:r>
            <a:endParaRPr lang="en-GB" dirty="0"/>
          </a:p>
        </p:txBody>
      </p:sp>
      <p:sp>
        <p:nvSpPr>
          <p:cNvPr id="3" name="Content Placeholder 2"/>
          <p:cNvSpPr>
            <a:spLocks noGrp="1"/>
          </p:cNvSpPr>
          <p:nvPr>
            <p:ph idx="1"/>
          </p:nvPr>
        </p:nvSpPr>
        <p:spPr>
          <a:xfrm>
            <a:off x="251520" y="1268760"/>
            <a:ext cx="8712968" cy="5400600"/>
          </a:xfrm>
        </p:spPr>
        <p:txBody>
          <a:bodyPr>
            <a:noAutofit/>
          </a:bodyPr>
          <a:lstStyle/>
          <a:p>
            <a:pPr marL="0" indent="0">
              <a:buNone/>
            </a:pPr>
            <a:r>
              <a:rPr lang="en-GB" sz="2800" b="1" dirty="0"/>
              <a:t>1. Reflection</a:t>
            </a:r>
            <a:endParaRPr lang="en-GB" sz="2800" dirty="0"/>
          </a:p>
          <a:p>
            <a:pPr marL="0" indent="0">
              <a:buNone/>
            </a:pPr>
            <a:r>
              <a:rPr lang="en-GB" sz="2800" dirty="0"/>
              <a:t>Innovative classrooms engage in constant reflection and inquisition. They think about what is working as a class and independently and what is not. Reflection can be uncomfortable, but for a class to be constantly evolving and innovating, this process must occur. Furthermore, an innovative classroom will always be asking itself, "</a:t>
            </a:r>
            <a:r>
              <a:rPr lang="en-GB" sz="2800" i="1" dirty="0"/>
              <a:t>what if?"</a:t>
            </a:r>
            <a:r>
              <a:rPr lang="en-GB" sz="2800" dirty="0"/>
              <a:t> </a:t>
            </a:r>
            <a:r>
              <a:rPr lang="en-GB" sz="2800" dirty="0" smtClean="0"/>
              <a:t> </a:t>
            </a:r>
            <a:r>
              <a:rPr lang="en-GB" sz="2800" dirty="0"/>
              <a:t>Invite and encourage students to </a:t>
            </a:r>
            <a:r>
              <a:rPr lang="en-GB" sz="2800" b="1" dirty="0">
                <a:hlinkClick r:id="rId2"/>
              </a:rPr>
              <a:t>ask questions.</a:t>
            </a:r>
            <a:endParaRPr lang="en-GB" sz="2800" dirty="0"/>
          </a:p>
          <a:p>
            <a:pPr marL="0" indent="0">
              <a:buNone/>
            </a:pPr>
            <a:r>
              <a:rPr lang="en-GB" sz="2800" b="1" dirty="0"/>
              <a:t>2. Constant learning</a:t>
            </a:r>
            <a:endParaRPr lang="en-GB" sz="2800" dirty="0"/>
          </a:p>
          <a:p>
            <a:pPr marL="0" indent="0">
              <a:buNone/>
            </a:pPr>
            <a:r>
              <a:rPr lang="en-GB" sz="2800" dirty="0"/>
              <a:t>An innovative classroom never stops to catch its breath. Every event is seen as a teachable moment, and students will benefit from a fast-paced, ever-changing environment</a:t>
            </a:r>
            <a:r>
              <a:rPr lang="en-GB" sz="2800" dirty="0" smtClean="0"/>
              <a:t>.</a:t>
            </a:r>
            <a:endParaRPr lang="en-GB" sz="2800" dirty="0"/>
          </a:p>
        </p:txBody>
      </p:sp>
    </p:spTree>
    <p:extLst>
      <p:ext uri="{BB962C8B-B14F-4D97-AF65-F5344CB8AC3E}">
        <p14:creationId xmlns:p14="http://schemas.microsoft.com/office/powerpoint/2010/main" val="20688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552728"/>
          </a:xfrm>
        </p:spPr>
        <p:txBody>
          <a:bodyPr>
            <a:normAutofit lnSpcReduction="10000"/>
          </a:bodyPr>
          <a:lstStyle/>
          <a:p>
            <a:pPr marL="0" indent="0">
              <a:buNone/>
            </a:pPr>
            <a:r>
              <a:rPr lang="en-GB" b="1" dirty="0"/>
              <a:t>3. Creativity</a:t>
            </a:r>
            <a:endParaRPr lang="en-GB" dirty="0"/>
          </a:p>
          <a:p>
            <a:pPr marL="0" indent="0">
              <a:buNone/>
            </a:pPr>
            <a:r>
              <a:rPr lang="en-GB" dirty="0"/>
              <a:t>A creative classroom not only comes up with unique solutions to everyday problems, but it also develops the responses necessary to deal with future challenges. A </a:t>
            </a:r>
            <a:r>
              <a:rPr lang="en-GB" b="1" dirty="0">
                <a:hlinkClick r:id="rId2"/>
              </a:rPr>
              <a:t>creative classroom</a:t>
            </a:r>
            <a:r>
              <a:rPr lang="en-GB" dirty="0"/>
              <a:t> fosters innovation by encouraging students to think outside of the box.</a:t>
            </a:r>
          </a:p>
          <a:p>
            <a:pPr marL="0" indent="0">
              <a:buNone/>
            </a:pPr>
            <a:r>
              <a:rPr lang="en-GB" b="1" dirty="0"/>
              <a:t>4. Connection</a:t>
            </a:r>
            <a:endParaRPr lang="en-GB" dirty="0"/>
          </a:p>
          <a:p>
            <a:pPr marL="0" indent="0">
              <a:buNone/>
            </a:pPr>
            <a:r>
              <a:rPr lang="en-GB" dirty="0"/>
              <a:t>An educator must always know his or her students, as well as the trends that are emerging in the profession. He or she will seek out new techniques and technologies and encourage students to do the same</a:t>
            </a:r>
            <a:r>
              <a:rPr lang="en-GB" dirty="0" smtClean="0"/>
              <a:t>.</a:t>
            </a:r>
            <a:endParaRPr lang="en-GB" dirty="0"/>
          </a:p>
        </p:txBody>
      </p:sp>
    </p:spTree>
    <p:extLst>
      <p:ext uri="{BB962C8B-B14F-4D97-AF65-F5344CB8AC3E}">
        <p14:creationId xmlns:p14="http://schemas.microsoft.com/office/powerpoint/2010/main" val="403437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542187"/>
          </a:xfrm>
        </p:spPr>
        <p:txBody>
          <a:bodyPr>
            <a:noAutofit/>
          </a:bodyPr>
          <a:lstStyle/>
          <a:p>
            <a:pPr marL="0" indent="0">
              <a:buNone/>
            </a:pPr>
            <a:r>
              <a:rPr lang="en-GB" sz="3050" b="1" dirty="0"/>
              <a:t>5. Principles and routines</a:t>
            </a:r>
            <a:endParaRPr lang="en-GB" sz="3050" dirty="0"/>
          </a:p>
          <a:p>
            <a:pPr marL="0" indent="0">
              <a:buNone/>
            </a:pPr>
            <a:r>
              <a:rPr lang="en-GB" sz="3050" dirty="0"/>
              <a:t>You should exist and function on strong principles and routines. Incorporate strong values to guide the class. The teacher in an innovative classroom will encourage consistency and diligence by establishing hard-and-fast guidelines for how the day is run.</a:t>
            </a:r>
          </a:p>
          <a:p>
            <a:pPr marL="0" indent="0">
              <a:buNone/>
            </a:pPr>
            <a:r>
              <a:rPr lang="en-GB" sz="3050" b="1" dirty="0"/>
              <a:t>6. Problem-finding</a:t>
            </a:r>
            <a:endParaRPr lang="en-GB" sz="3050" dirty="0"/>
          </a:p>
          <a:p>
            <a:pPr marL="0" indent="0">
              <a:buNone/>
            </a:pPr>
            <a:r>
              <a:rPr lang="en-GB" sz="3050" dirty="0"/>
              <a:t>Innovative classrooms don't wait for problems to appear to them--they actively seek out problems in the classroom, in their learning, and in the world. Innovation starts with a question--not with an answer. New technologies and understandings can only be developed when students begin to ask questions about "why" or "how</a:t>
            </a:r>
            <a:r>
              <a:rPr lang="en-GB" sz="3050" dirty="0" smtClean="0"/>
              <a:t>."</a:t>
            </a:r>
            <a:endParaRPr lang="en-GB" sz="3050" dirty="0"/>
          </a:p>
        </p:txBody>
      </p:sp>
    </p:spTree>
    <p:extLst>
      <p:ext uri="{BB962C8B-B14F-4D97-AF65-F5344CB8AC3E}">
        <p14:creationId xmlns:p14="http://schemas.microsoft.com/office/powerpoint/2010/main" val="334749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76456" cy="6669360"/>
          </a:xfrm>
        </p:spPr>
        <p:txBody>
          <a:bodyPr>
            <a:normAutofit fontScale="85000" lnSpcReduction="10000"/>
          </a:bodyPr>
          <a:lstStyle/>
          <a:p>
            <a:r>
              <a:rPr lang="en-GB" b="1" dirty="0"/>
              <a:t>7. Collaboration</a:t>
            </a:r>
            <a:endParaRPr lang="en-GB" dirty="0"/>
          </a:p>
          <a:p>
            <a:r>
              <a:rPr lang="en-GB" dirty="0"/>
              <a:t>A collaborative classroom encourages innovation by pushing students to </a:t>
            </a:r>
            <a:r>
              <a:rPr lang="en-GB" b="1" dirty="0">
                <a:hlinkClick r:id="rId2"/>
              </a:rPr>
              <a:t>work with others who may be different</a:t>
            </a:r>
            <a:r>
              <a:rPr lang="en-GB" dirty="0"/>
              <a:t> from them, either in their beliefs, </a:t>
            </a:r>
            <a:r>
              <a:rPr lang="en-GB" dirty="0" err="1"/>
              <a:t>behavior</a:t>
            </a:r>
            <a:r>
              <a:rPr lang="en-GB" dirty="0"/>
              <a:t>, or background. Collaboration in the classroom encourages discussion, which is the father of all innovation.</a:t>
            </a:r>
          </a:p>
          <a:p>
            <a:r>
              <a:rPr lang="en-GB" b="1" dirty="0"/>
              <a:t>8. Variation</a:t>
            </a:r>
            <a:endParaRPr lang="en-GB" dirty="0"/>
          </a:p>
          <a:p>
            <a:r>
              <a:rPr lang="en-GB" dirty="0"/>
              <a:t>Don't rely on one teaching or learning technique to get a point across. An innovative classroom includes teaching strategies that are always evolving, and are different from day to day.</a:t>
            </a:r>
          </a:p>
          <a:p>
            <a:r>
              <a:rPr lang="en-GB" b="1" dirty="0"/>
              <a:t>9. Goal setting</a:t>
            </a:r>
            <a:endParaRPr lang="en-GB" dirty="0"/>
          </a:p>
          <a:p>
            <a:r>
              <a:rPr lang="en-GB" dirty="0"/>
              <a:t>Innovative learners will set goals for themselves, and crush them. These goals may be large or small, or ideally contain some aspects of both types, but should guide learners towards innovation.</a:t>
            </a:r>
          </a:p>
          <a:p>
            <a:endParaRPr lang="en-GB" dirty="0"/>
          </a:p>
        </p:txBody>
      </p:sp>
    </p:spTree>
    <p:extLst>
      <p:ext uri="{BB962C8B-B14F-4D97-AF65-F5344CB8AC3E}">
        <p14:creationId xmlns:p14="http://schemas.microsoft.com/office/powerpoint/2010/main" val="109463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10. Opportunities for revision</a:t>
            </a:r>
            <a:r>
              <a:rPr lang="en-GB" dirty="0" smtClean="0"/>
              <a:t/>
            </a:r>
            <a:br>
              <a:rPr lang="en-GB" dirty="0" smtClean="0"/>
            </a:br>
            <a:endParaRPr lang="en-GB" dirty="0"/>
          </a:p>
        </p:txBody>
      </p:sp>
      <p:sp>
        <p:nvSpPr>
          <p:cNvPr id="3" name="Content Placeholder 2"/>
          <p:cNvSpPr>
            <a:spLocks noGrp="1"/>
          </p:cNvSpPr>
          <p:nvPr>
            <p:ph idx="1"/>
          </p:nvPr>
        </p:nvSpPr>
        <p:spPr>
          <a:xfrm>
            <a:off x="457200" y="1600200"/>
            <a:ext cx="8229600" cy="5069160"/>
          </a:xfrm>
        </p:spPr>
        <p:txBody>
          <a:bodyPr>
            <a:normAutofit/>
          </a:bodyPr>
          <a:lstStyle/>
          <a:p>
            <a:pPr marL="0" indent="0">
              <a:buNone/>
            </a:pPr>
            <a:r>
              <a:rPr lang="en-GB" sz="3600" dirty="0" smtClean="0"/>
              <a:t>Not </a:t>
            </a:r>
            <a:r>
              <a:rPr lang="en-GB" sz="3600" dirty="0"/>
              <a:t>only are innovative learners risk-takers, but they also recognize that nothing is ever perfect. As a result, an innovative classroom is resilient and pushes students and teachers to always be changing, adapting, and improving. Innovative learners will look to themselves and others to better every aspect of their performance.</a:t>
            </a:r>
          </a:p>
          <a:p>
            <a:endParaRPr lang="en-GB" dirty="0"/>
          </a:p>
        </p:txBody>
      </p:sp>
    </p:spTree>
    <p:extLst>
      <p:ext uri="{BB962C8B-B14F-4D97-AF65-F5344CB8AC3E}">
        <p14:creationId xmlns:p14="http://schemas.microsoft.com/office/powerpoint/2010/main" val="281305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936104"/>
          </a:xfrm>
        </p:spPr>
        <p:txBody>
          <a:bodyPr>
            <a:noAutofit/>
          </a:bodyPr>
          <a:lstStyle/>
          <a:p>
            <a:r>
              <a:rPr lang="en-GB" sz="3200" b="1" cap="all" dirty="0"/>
              <a:t>CHARACTERISTICS OF THE INNOVATIVE </a:t>
            </a:r>
            <a:r>
              <a:rPr lang="en-GB" sz="3200" b="1" cap="all" dirty="0" smtClean="0"/>
              <a:t>TEACHER</a:t>
            </a:r>
            <a:endParaRPr lang="en-GB" sz="3200" dirty="0"/>
          </a:p>
        </p:txBody>
      </p:sp>
      <p:sp>
        <p:nvSpPr>
          <p:cNvPr id="3" name="Content Placeholder 2"/>
          <p:cNvSpPr>
            <a:spLocks noGrp="1"/>
          </p:cNvSpPr>
          <p:nvPr>
            <p:ph idx="1"/>
          </p:nvPr>
        </p:nvSpPr>
        <p:spPr>
          <a:xfrm>
            <a:off x="179512" y="908720"/>
            <a:ext cx="8784976" cy="5832648"/>
          </a:xfrm>
        </p:spPr>
        <p:txBody>
          <a:bodyPr>
            <a:noAutofit/>
          </a:bodyPr>
          <a:lstStyle/>
          <a:p>
            <a:pPr marL="0" indent="0">
              <a:buNone/>
            </a:pPr>
            <a:r>
              <a:rPr lang="en-GB" b="1" dirty="0"/>
              <a:t>Creative*: </a:t>
            </a:r>
            <a:r>
              <a:rPr lang="en-GB" dirty="0"/>
              <a:t>Not only are innovative teachers creative people, they tend to celebrate creativity in all it’s forms. Innovative educators realize the importance of harnessing and nurturing the creativity of their students. Part of this process includes </a:t>
            </a:r>
            <a:r>
              <a:rPr lang="en-GB" b="1" dirty="0"/>
              <a:t>celebrating difference</a:t>
            </a:r>
            <a:r>
              <a:rPr lang="en-GB" dirty="0"/>
              <a:t> in students and </a:t>
            </a:r>
            <a:r>
              <a:rPr lang="en-GB" b="1" dirty="0"/>
              <a:t>differentiating instruction</a:t>
            </a:r>
            <a:r>
              <a:rPr lang="en-GB" dirty="0"/>
              <a:t> to meet the needs of students. Innovative teachers know how important it is to allow students to explore their own creative potential</a:t>
            </a:r>
            <a:r>
              <a:rPr lang="en-GB" dirty="0" smtClean="0"/>
              <a:t>.</a:t>
            </a:r>
            <a:endParaRPr lang="en-GB" dirty="0"/>
          </a:p>
        </p:txBody>
      </p:sp>
    </p:spTree>
    <p:extLst>
      <p:ext uri="{BB962C8B-B14F-4D97-AF65-F5344CB8AC3E}">
        <p14:creationId xmlns:p14="http://schemas.microsoft.com/office/powerpoint/2010/main" val="388566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Collaborative</a:t>
            </a:r>
            <a:r>
              <a:rPr lang="en-GB" dirty="0" smtClean="0"/>
              <a:t>: </a:t>
            </a:r>
            <a:endParaRPr lang="en-GB" dirty="0"/>
          </a:p>
        </p:txBody>
      </p:sp>
      <p:sp>
        <p:nvSpPr>
          <p:cNvPr id="3" name="Content Placeholder 2"/>
          <p:cNvSpPr>
            <a:spLocks noGrp="1"/>
          </p:cNvSpPr>
          <p:nvPr>
            <p:ph idx="1"/>
          </p:nvPr>
        </p:nvSpPr>
        <p:spPr>
          <a:xfrm>
            <a:off x="251520" y="1340768"/>
            <a:ext cx="8686800" cy="5517232"/>
          </a:xfrm>
        </p:spPr>
        <p:txBody>
          <a:bodyPr>
            <a:normAutofit fontScale="85000" lnSpcReduction="20000"/>
          </a:bodyPr>
          <a:lstStyle/>
          <a:p>
            <a:pPr marL="0" indent="0">
              <a:buNone/>
            </a:pPr>
            <a:r>
              <a:rPr lang="en-GB" sz="3800" dirty="0" smtClean="0"/>
              <a:t>Innovative educators value collaboration and thrive in these types of settings. In the article </a:t>
            </a:r>
            <a:r>
              <a:rPr lang="en-GB" sz="3800" i="1" dirty="0" smtClean="0"/>
              <a:t>Collaborative Among Educators For True Innovative Programming</a:t>
            </a:r>
            <a:r>
              <a:rPr lang="en-GB" sz="3800" dirty="0" smtClean="0"/>
              <a:t>, Mary Little and Patricia Crawford (2002) point out that “[t]he literature on collaboration discusses the need for a common vision shared by professionals with diverse expertise searching to create an innovative process to enhance the learner outcomes for all involved” (pg. 324). Not only does the collaborative lead to a shared common vision, but it is through collaboration that one gains new insights and perspectives.</a:t>
            </a:r>
          </a:p>
          <a:p>
            <a:endParaRPr lang="en-GB" dirty="0"/>
          </a:p>
        </p:txBody>
      </p:sp>
    </p:spTree>
    <p:extLst>
      <p:ext uri="{BB962C8B-B14F-4D97-AF65-F5344CB8AC3E}">
        <p14:creationId xmlns:p14="http://schemas.microsoft.com/office/powerpoint/2010/main" val="321739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552728"/>
          </a:xfrm>
        </p:spPr>
        <p:txBody>
          <a:bodyPr>
            <a:normAutofit fontScale="92500" lnSpcReduction="20000"/>
          </a:bodyPr>
          <a:lstStyle/>
          <a:p>
            <a:pPr marL="0" indent="0">
              <a:buNone/>
            </a:pPr>
            <a:r>
              <a:rPr lang="en-GB" b="1" dirty="0"/>
              <a:t>Courageous</a:t>
            </a:r>
            <a:r>
              <a:rPr lang="en-GB" dirty="0"/>
              <a:t>: Innovative educators are at their heart, courageous. They savour opportunities to learn new things are not afraid to take risks in their learning and teaching. They do not view mistakes as failures, but as opportunities to grow and try again. Their courage is inspiring!</a:t>
            </a:r>
            <a:r>
              <a:rPr lang="en-GB" dirty="0" smtClean="0"/>
              <a:t/>
            </a:r>
            <a:br>
              <a:rPr lang="en-GB" dirty="0" smtClean="0"/>
            </a:br>
            <a:r>
              <a:rPr lang="en-GB" dirty="0" smtClean="0"/>
              <a:t/>
            </a:r>
            <a:br>
              <a:rPr lang="en-GB" dirty="0" smtClean="0"/>
            </a:br>
            <a:r>
              <a:rPr lang="en-GB" b="1" dirty="0"/>
              <a:t>Curious: </a:t>
            </a:r>
            <a:r>
              <a:rPr lang="en-GB" dirty="0"/>
              <a:t>Curiosity is a feature that innovative teaches possess. They are naturally inquisitive and love to explore new ideas.</a:t>
            </a:r>
            <a:r>
              <a:rPr lang="en-GB" dirty="0" smtClean="0"/>
              <a:t/>
            </a:r>
            <a:br>
              <a:rPr lang="en-GB" dirty="0" smtClean="0"/>
            </a:br>
            <a:r>
              <a:rPr lang="en-GB" dirty="0" smtClean="0"/>
              <a:t/>
            </a:r>
            <a:br>
              <a:rPr lang="en-GB" dirty="0" smtClean="0"/>
            </a:br>
            <a:r>
              <a:rPr lang="en-GB" b="1" dirty="0"/>
              <a:t>Connected: </a:t>
            </a:r>
            <a:r>
              <a:rPr lang="en-GB" dirty="0"/>
              <a:t>Teachers who are considered innovative are connected to the world around them. These connections can digital, community-oriented, and/or oriented toward professional development. Innovative teachers are also deeply connected to the needs of their students.</a:t>
            </a:r>
          </a:p>
        </p:txBody>
      </p:sp>
    </p:spTree>
    <p:extLst>
      <p:ext uri="{BB962C8B-B14F-4D97-AF65-F5344CB8AC3E}">
        <p14:creationId xmlns:p14="http://schemas.microsoft.com/office/powerpoint/2010/main" val="298969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64488" cy="6480720"/>
          </a:xfrm>
        </p:spPr>
        <p:txBody>
          <a:bodyPr>
            <a:normAutofit lnSpcReduction="10000"/>
          </a:bodyPr>
          <a:lstStyle/>
          <a:p>
            <a:pPr marL="0" indent="0">
              <a:buNone/>
            </a:pPr>
            <a:r>
              <a:rPr lang="en-GB" b="1" dirty="0"/>
              <a:t>Compassionate: </a:t>
            </a:r>
            <a:r>
              <a:rPr lang="en-GB" dirty="0"/>
              <a:t>Compassion is an essential trait that innovative educators must possess. In order to </a:t>
            </a:r>
            <a:r>
              <a:rPr lang="en-GB" dirty="0" smtClean="0"/>
              <a:t>become fully </a:t>
            </a:r>
            <a:r>
              <a:rPr lang="en-GB" dirty="0"/>
              <a:t>engaged and motivated about learning, students must feel that their teachers care for them. Compassion rules.</a:t>
            </a:r>
            <a:r>
              <a:rPr lang="en-GB" dirty="0" smtClean="0"/>
              <a:t/>
            </a:r>
            <a:br>
              <a:rPr lang="en-GB" dirty="0" smtClean="0"/>
            </a:br>
            <a:r>
              <a:rPr lang="en-GB" dirty="0" smtClean="0"/>
              <a:t/>
            </a:r>
            <a:br>
              <a:rPr lang="en-GB" dirty="0" smtClean="0"/>
            </a:br>
            <a:r>
              <a:rPr lang="en-GB" b="1" dirty="0"/>
              <a:t>Committed:</a:t>
            </a:r>
            <a:r>
              <a:rPr lang="en-GB" dirty="0"/>
              <a:t> Above all else, the innovative educator is committed to life-long-learning. They realize that this form of commitment is necessary to be truly innovative and provide their students with the best educational experience possible. Innovative educators are also committed to reflective practice. </a:t>
            </a:r>
            <a:r>
              <a:rPr lang="en-GB" b="1" dirty="0"/>
              <a:t>They recognize the value reflection has on improving their teaching!</a:t>
            </a:r>
            <a:endParaRPr lang="en-GB" dirty="0"/>
          </a:p>
        </p:txBody>
      </p:sp>
    </p:spTree>
    <p:extLst>
      <p:ext uri="{BB962C8B-B14F-4D97-AF65-F5344CB8AC3E}">
        <p14:creationId xmlns:p14="http://schemas.microsoft.com/office/powerpoint/2010/main" val="2107788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lstStyle/>
          <a:p>
            <a:r>
              <a:rPr lang="en-GB" b="1" dirty="0"/>
              <a:t>Change Agents</a:t>
            </a:r>
            <a:endParaRPr lang="en-GB" dirty="0"/>
          </a:p>
        </p:txBody>
      </p:sp>
      <p:sp>
        <p:nvSpPr>
          <p:cNvPr id="3" name="Content Placeholder 2"/>
          <p:cNvSpPr>
            <a:spLocks noGrp="1"/>
          </p:cNvSpPr>
          <p:nvPr>
            <p:ph idx="1"/>
          </p:nvPr>
        </p:nvSpPr>
        <p:spPr>
          <a:xfrm>
            <a:off x="323528" y="919261"/>
            <a:ext cx="8686800" cy="5938739"/>
          </a:xfrm>
        </p:spPr>
        <p:txBody>
          <a:bodyPr>
            <a:normAutofit lnSpcReduction="10000"/>
          </a:bodyPr>
          <a:lstStyle/>
          <a:p>
            <a:pPr marL="0" indent="0">
              <a:buNone/>
            </a:pPr>
            <a:r>
              <a:rPr lang="en-GB" dirty="0"/>
              <a:t>I</a:t>
            </a:r>
            <a:r>
              <a:rPr lang="en-GB" dirty="0" smtClean="0"/>
              <a:t>nnovative </a:t>
            </a:r>
            <a:r>
              <a:rPr lang="en-GB" dirty="0"/>
              <a:t>teachers can even become “change agents”. “The rapidly changing society of today requires from teachers that they are able and willing to cope with the many challenges of change. In today’s schools, teachers are needed who are real change agents, thus teachers who are willing to learn and change from ‘inside’ (internal drive to reflect and make sense of things) and ‘outside’ (meeting external demands), both individually and in collaboration with others in their schools</a:t>
            </a:r>
            <a:r>
              <a:rPr lang="en-GB" dirty="0" smtClean="0"/>
              <a:t>”. </a:t>
            </a:r>
            <a:r>
              <a:rPr lang="en-GB" dirty="0"/>
              <a:t>teachers who are ‘change agents’ are positive, motivating, confident, committed, open to new ideas, and thus, willing to take risks. </a:t>
            </a:r>
          </a:p>
        </p:txBody>
      </p:sp>
    </p:spTree>
    <p:extLst>
      <p:ext uri="{BB962C8B-B14F-4D97-AF65-F5344CB8AC3E}">
        <p14:creationId xmlns:p14="http://schemas.microsoft.com/office/powerpoint/2010/main" val="230846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b="1"/>
              <a:t>IMPORTANCE OF EDUCATION</a:t>
            </a:r>
          </a:p>
        </p:txBody>
      </p:sp>
      <p:sp>
        <p:nvSpPr>
          <p:cNvPr id="15363" name="Rectangle 3"/>
          <p:cNvSpPr>
            <a:spLocks noGrp="1" noRot="1" noChangeArrowheads="1"/>
          </p:cNvSpPr>
          <p:nvPr>
            <p:ph type="body" idx="1"/>
          </p:nvPr>
        </p:nvSpPr>
        <p:spPr>
          <a:xfrm>
            <a:off x="179512" y="1371600"/>
            <a:ext cx="8784976" cy="5225752"/>
          </a:xfrm>
        </p:spPr>
        <p:txBody>
          <a:bodyPr/>
          <a:lstStyle/>
          <a:p>
            <a:pPr algn="just">
              <a:lnSpc>
                <a:spcPct val="80000"/>
              </a:lnSpc>
              <a:buFont typeface="Wingdings" pitchFamily="2" charset="2"/>
              <a:buNone/>
            </a:pPr>
            <a:endParaRPr lang="en-US" sz="2000" dirty="0"/>
          </a:p>
          <a:p>
            <a:pPr algn="just">
              <a:lnSpc>
                <a:spcPct val="80000"/>
              </a:lnSpc>
              <a:spcAft>
                <a:spcPct val="30000"/>
              </a:spcAft>
              <a:buFont typeface="Wingdings" pitchFamily="2" charset="2"/>
              <a:buChar char="Ø"/>
            </a:pPr>
            <a:r>
              <a:rPr lang="en-US" sz="2400" b="1" dirty="0"/>
              <a:t>All religions attaches  great importance to knowledge and education. </a:t>
            </a:r>
          </a:p>
          <a:p>
            <a:pPr algn="just">
              <a:lnSpc>
                <a:spcPct val="80000"/>
              </a:lnSpc>
              <a:spcAft>
                <a:spcPct val="30000"/>
              </a:spcAft>
              <a:buFont typeface="Wingdings" pitchFamily="2" charset="2"/>
              <a:buChar char="Ø"/>
            </a:pPr>
            <a:r>
              <a:rPr lang="en-US" sz="2400" b="1" dirty="0"/>
              <a:t>When the Qur'an began to be revealed, the first word of its first verse was '</a:t>
            </a:r>
            <a:r>
              <a:rPr lang="en-US" sz="2400" b="1" dirty="0" err="1"/>
              <a:t>Iqra</a:t>
            </a:r>
            <a:r>
              <a:rPr lang="en-US" sz="2400" b="1" dirty="0"/>
              <a:t>' that is, read. </a:t>
            </a:r>
          </a:p>
          <a:p>
            <a:pPr algn="just">
              <a:lnSpc>
                <a:spcPct val="80000"/>
              </a:lnSpc>
              <a:spcAft>
                <a:spcPct val="30000"/>
              </a:spcAft>
              <a:buFont typeface="Wingdings" pitchFamily="2" charset="2"/>
              <a:buChar char="Ø"/>
            </a:pPr>
            <a:r>
              <a:rPr lang="en-US" sz="2400" b="1" dirty="0"/>
              <a:t> A scholar (</a:t>
            </a:r>
            <a:r>
              <a:rPr lang="en-US" sz="2400" b="1" dirty="0" err="1"/>
              <a:t>alim</a:t>
            </a:r>
            <a:r>
              <a:rPr lang="en-US" sz="2400" b="1" dirty="0"/>
              <a:t>) is accorded great respect in the hadith. </a:t>
            </a:r>
          </a:p>
          <a:p>
            <a:pPr algn="just">
              <a:lnSpc>
                <a:spcPct val="80000"/>
              </a:lnSpc>
              <a:spcAft>
                <a:spcPct val="30000"/>
              </a:spcAft>
              <a:buFont typeface="Wingdings" pitchFamily="2" charset="2"/>
              <a:buChar char="Ø"/>
            </a:pPr>
            <a:r>
              <a:rPr lang="en-US" sz="2400" b="1" i="1" dirty="0"/>
              <a:t>“Education is the manifestation of perfection already in man” – (Swami Vivekananda)</a:t>
            </a:r>
          </a:p>
          <a:p>
            <a:pPr algn="just">
              <a:lnSpc>
                <a:spcPct val="80000"/>
              </a:lnSpc>
              <a:spcAft>
                <a:spcPct val="30000"/>
              </a:spcAft>
              <a:buFont typeface="Wingdings" pitchFamily="2" charset="2"/>
              <a:buChar char="Ø"/>
            </a:pPr>
            <a:r>
              <a:rPr lang="en-US" sz="2400" b="1" i="1" dirty="0"/>
              <a:t>They are not students of our generation, where they sit down and listen. I think things have changed now; they want to explore, cut and paste.</a:t>
            </a:r>
            <a:r>
              <a:rPr lang="en-US" sz="2400" b="1" dirty="0"/>
              <a:t> </a:t>
            </a:r>
          </a:p>
        </p:txBody>
      </p:sp>
    </p:spTree>
    <p:extLst>
      <p:ext uri="{BB962C8B-B14F-4D97-AF65-F5344CB8AC3E}">
        <p14:creationId xmlns:p14="http://schemas.microsoft.com/office/powerpoint/2010/main" val="117689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3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536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 calcmode="lin" valueType="num">
                                      <p:cBhvr additive="base">
                                        <p:cTn id="11" dur="3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5363">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anim calcmode="lin" valueType="num">
                                      <p:cBhvr additive="base">
                                        <p:cTn id="15" dur="3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15363">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3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5363">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anim calcmode="lin" valueType="num">
                                      <p:cBhvr additive="base">
                                        <p:cTn id="23" dur="3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74832" cy="1143000"/>
          </a:xfrm>
        </p:spPr>
        <p:txBody>
          <a:bodyPr>
            <a:noAutofit/>
          </a:bodyPr>
          <a:lstStyle/>
          <a:p>
            <a:r>
              <a:rPr lang="en-GB" sz="3600" dirty="0" smtClean="0"/>
              <a:t>Standards for Effective Practices of Innovative Teachers</a:t>
            </a:r>
            <a:br>
              <a:rPr lang="en-GB" sz="3600" dirty="0" smtClean="0"/>
            </a:br>
            <a:r>
              <a:rPr lang="en-GB" sz="3600" dirty="0" smtClean="0"/>
              <a:t>(Ron Newell, Learning Program Director for </a:t>
            </a:r>
            <a:r>
              <a:rPr lang="en-GB" sz="3600" dirty="0" err="1" smtClean="0"/>
              <a:t>EdVisions</a:t>
            </a:r>
            <a:r>
              <a:rPr lang="en-GB" sz="3600" dirty="0" smtClean="0"/>
              <a:t> Schools (2003)  </a:t>
            </a:r>
            <a:endParaRPr lang="en-GB" sz="3600" dirty="0"/>
          </a:p>
        </p:txBody>
      </p:sp>
      <p:sp>
        <p:nvSpPr>
          <p:cNvPr id="3" name="Content Placeholder 2"/>
          <p:cNvSpPr>
            <a:spLocks noGrp="1"/>
          </p:cNvSpPr>
          <p:nvPr>
            <p:ph idx="1"/>
          </p:nvPr>
        </p:nvSpPr>
        <p:spPr>
          <a:xfrm>
            <a:off x="107504" y="1872208"/>
            <a:ext cx="8892480" cy="5517232"/>
          </a:xfrm>
        </p:spPr>
        <p:txBody>
          <a:bodyPr>
            <a:normAutofit/>
          </a:bodyPr>
          <a:lstStyle/>
          <a:p>
            <a:pPr marL="514350" indent="-514350">
              <a:buFont typeface="+mj-lt"/>
              <a:buAutoNum type="arabicPeriod"/>
            </a:pPr>
            <a:r>
              <a:rPr lang="en-GB" sz="3600" dirty="0" smtClean="0"/>
              <a:t>Design interdisciplinary learning experiences that allow students to integrate knowledge, skills, and methods of inquiry across several subject areas. </a:t>
            </a:r>
          </a:p>
          <a:p>
            <a:pPr marL="514350" indent="-514350">
              <a:buFont typeface="+mj-lt"/>
              <a:buAutoNum type="arabicPeriod"/>
            </a:pPr>
            <a:r>
              <a:rPr lang="en-GB" sz="3600" dirty="0" smtClean="0"/>
              <a:t>Collaborate with others professionals to improve the overall learning environment for students by connecting disciplinary knowledge to other subject areas and everyday life. </a:t>
            </a:r>
            <a:endParaRPr lang="en-GB" sz="3600" dirty="0"/>
          </a:p>
        </p:txBody>
      </p:sp>
    </p:spTree>
    <p:extLst>
      <p:ext uri="{BB962C8B-B14F-4D97-AF65-F5344CB8AC3E}">
        <p14:creationId xmlns:p14="http://schemas.microsoft.com/office/powerpoint/2010/main" val="2253579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08712"/>
          </a:xfrm>
        </p:spPr>
        <p:txBody>
          <a:bodyPr>
            <a:noAutofit/>
          </a:bodyPr>
          <a:lstStyle/>
          <a:p>
            <a:pPr marL="0" indent="0">
              <a:buNone/>
            </a:pPr>
            <a:r>
              <a:rPr lang="en-GB" sz="3600" dirty="0" smtClean="0"/>
              <a:t>3. Effectively utilize the local community as an extension of the classroom-learning environment by identifying and using community resources to foster student learning. </a:t>
            </a:r>
          </a:p>
          <a:p>
            <a:pPr marL="0" indent="0">
              <a:buNone/>
            </a:pPr>
            <a:r>
              <a:rPr lang="en-GB" sz="3600" dirty="0"/>
              <a:t>4</a:t>
            </a:r>
            <a:r>
              <a:rPr lang="en-GB" sz="3600" dirty="0" smtClean="0"/>
              <a:t>. Use multiple teaching and learning strategies to engage students in active learning opportunities that promote the development of critical thinking, problem-solving, and performance capabilities and that help students assume responsibility for identifying and using learning resources. </a:t>
            </a:r>
            <a:endParaRPr lang="en-GB" sz="3600" dirty="0"/>
          </a:p>
        </p:txBody>
      </p:sp>
    </p:spTree>
    <p:extLst>
      <p:ext uri="{BB962C8B-B14F-4D97-AF65-F5344CB8AC3E}">
        <p14:creationId xmlns:p14="http://schemas.microsoft.com/office/powerpoint/2010/main" val="336909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624"/>
            <a:ext cx="9036496" cy="6669360"/>
          </a:xfrm>
        </p:spPr>
        <p:txBody>
          <a:bodyPr>
            <a:noAutofit/>
          </a:bodyPr>
          <a:lstStyle/>
          <a:p>
            <a:pPr marL="0" indent="0">
              <a:buNone/>
            </a:pPr>
            <a:r>
              <a:rPr lang="en-GB" sz="3850" dirty="0" smtClean="0"/>
              <a:t>5. Know factors and situations that are likely to promote intrinsic motivation and help students become self-motivated in order to foster student lifelong growth and learning. </a:t>
            </a:r>
          </a:p>
          <a:p>
            <a:pPr marL="0" indent="0">
              <a:buNone/>
            </a:pPr>
            <a:r>
              <a:rPr lang="en-GB" sz="3850" dirty="0" smtClean="0"/>
              <a:t>6. Design and manage learning communities in which students assume responsibility for themselves and one another, participate in decision-making, work both collaboratively and independently, and engage in purposeful learning activities. </a:t>
            </a:r>
            <a:endParaRPr lang="en-GB" sz="3850" dirty="0"/>
          </a:p>
        </p:txBody>
      </p:sp>
    </p:spTree>
    <p:extLst>
      <p:ext uri="{BB962C8B-B14F-4D97-AF65-F5344CB8AC3E}">
        <p14:creationId xmlns:p14="http://schemas.microsoft.com/office/powerpoint/2010/main" val="3047658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669360"/>
          </a:xfrm>
        </p:spPr>
        <p:txBody>
          <a:bodyPr>
            <a:normAutofit/>
          </a:bodyPr>
          <a:lstStyle/>
          <a:p>
            <a:pPr marL="0" indent="0">
              <a:buNone/>
            </a:pPr>
            <a:r>
              <a:rPr lang="en-GB" dirty="0" smtClean="0"/>
              <a:t>7. Engage students in individual and group learning activities that help them develop the motivation to achieve, by relating activities to students’ personal interests, allowing students to have choices in their learning, and leading students to ask questions and pursue problems that are meaningful to them and the learning. </a:t>
            </a:r>
          </a:p>
          <a:p>
            <a:pPr marL="0" indent="0">
              <a:buNone/>
            </a:pPr>
            <a:r>
              <a:rPr lang="en-GB" dirty="0" smtClean="0"/>
              <a:t>8. Know how to ask questions and stimulate discussion in different ways for particular purposes, including probing for learner understanding, helping students articulate their ideas and thinking processes, promoting productive risk-taking and problem-solving, </a:t>
            </a:r>
            <a:endParaRPr lang="en-GB" dirty="0"/>
          </a:p>
        </p:txBody>
      </p:sp>
    </p:spTree>
    <p:extLst>
      <p:ext uri="{BB962C8B-B14F-4D97-AF65-F5344CB8AC3E}">
        <p14:creationId xmlns:p14="http://schemas.microsoft.com/office/powerpoint/2010/main" val="184570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624736"/>
          </a:xfrm>
        </p:spPr>
        <p:txBody>
          <a:bodyPr>
            <a:normAutofit lnSpcReduction="10000"/>
          </a:bodyPr>
          <a:lstStyle/>
          <a:p>
            <a:pPr marL="0" indent="0">
              <a:buNone/>
            </a:pPr>
            <a:r>
              <a:rPr lang="en-GB" dirty="0" smtClean="0"/>
              <a:t>9. Use varied and appropriate formal and informal assessment techniques including observation, portfolios of student work, teacher-made tests, performance tasks, projects, student self-assessments, peer assessments, and standardized tests. </a:t>
            </a:r>
          </a:p>
          <a:p>
            <a:pPr marL="0" indent="0">
              <a:buNone/>
            </a:pPr>
            <a:r>
              <a:rPr lang="en-GB" dirty="0" smtClean="0"/>
              <a:t>10. Implement students’ self-assessment activities to help them identify their own strengths and needs and to encourage them to set personal goals for learning. </a:t>
            </a:r>
          </a:p>
          <a:p>
            <a:pPr marL="0" indent="0">
              <a:buNone/>
            </a:pPr>
            <a:r>
              <a:rPr lang="en-GB" dirty="0" smtClean="0"/>
              <a:t>11. Demonstrate the ability to work with mixed-age/grade groupings and utilize the range of abilities and experiences in such a situation to instructional advantage. </a:t>
            </a:r>
            <a:endParaRPr lang="en-GB" dirty="0"/>
          </a:p>
        </p:txBody>
      </p:sp>
    </p:spTree>
    <p:extLst>
      <p:ext uri="{BB962C8B-B14F-4D97-AF65-F5344CB8AC3E}">
        <p14:creationId xmlns:p14="http://schemas.microsoft.com/office/powerpoint/2010/main" val="232278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sz="4000"/>
              <a:t>TEACHER THE GREATEST INNOVATOR</a:t>
            </a:r>
          </a:p>
        </p:txBody>
      </p:sp>
      <p:sp>
        <p:nvSpPr>
          <p:cNvPr id="37891" name="Rectangle 3"/>
          <p:cNvSpPr>
            <a:spLocks noGrp="1" noRot="1" noChangeArrowheads="1"/>
          </p:cNvSpPr>
          <p:nvPr>
            <p:ph type="body" idx="1"/>
          </p:nvPr>
        </p:nvSpPr>
        <p:spPr/>
        <p:txBody>
          <a:bodyPr/>
          <a:lstStyle/>
          <a:p>
            <a:pPr algn="ctr">
              <a:lnSpc>
                <a:spcPct val="90000"/>
              </a:lnSpc>
              <a:buFont typeface="Wingdings" pitchFamily="2" charset="2"/>
              <a:buNone/>
            </a:pPr>
            <a:r>
              <a:rPr lang="en-US" sz="2400"/>
              <a:t>   </a:t>
            </a:r>
            <a:r>
              <a:rPr lang="en-US" sz="2000" b="1"/>
              <a:t>Anyone who stops learning is old, whether at twenty or eighty. Anyone who keeps learning stays young. </a:t>
            </a:r>
          </a:p>
          <a:p>
            <a:pPr algn="ctr">
              <a:lnSpc>
                <a:spcPct val="90000"/>
              </a:lnSpc>
              <a:buFont typeface="Wingdings" pitchFamily="2" charset="2"/>
              <a:buNone/>
            </a:pPr>
            <a:endParaRPr lang="en-US" sz="2000" b="1"/>
          </a:p>
          <a:p>
            <a:pPr algn="ctr">
              <a:lnSpc>
                <a:spcPct val="90000"/>
              </a:lnSpc>
              <a:buFont typeface="Wingdings" pitchFamily="2" charset="2"/>
              <a:buNone/>
            </a:pPr>
            <a:r>
              <a:rPr lang="en-US" sz="2000" b="1"/>
              <a:t>To teach is to learn twice </a:t>
            </a:r>
          </a:p>
          <a:p>
            <a:pPr algn="ctr">
              <a:lnSpc>
                <a:spcPct val="90000"/>
              </a:lnSpc>
              <a:buFont typeface="Wingdings" pitchFamily="2" charset="2"/>
              <a:buNone/>
            </a:pPr>
            <a:endParaRPr lang="en-US" sz="2000" b="1"/>
          </a:p>
          <a:p>
            <a:pPr algn="ctr">
              <a:lnSpc>
                <a:spcPct val="90000"/>
              </a:lnSpc>
              <a:buFont typeface="Wingdings" pitchFamily="2" charset="2"/>
              <a:buNone/>
            </a:pPr>
            <a:r>
              <a:rPr lang="en-US" sz="2000" b="1"/>
              <a:t>Teachers should guide without dictating, and participate without dominating </a:t>
            </a:r>
          </a:p>
          <a:p>
            <a:pPr algn="ctr">
              <a:lnSpc>
                <a:spcPct val="90000"/>
              </a:lnSpc>
              <a:buFont typeface="Wingdings" pitchFamily="2" charset="2"/>
              <a:buNone/>
            </a:pPr>
            <a:endParaRPr lang="en-US" sz="2000" b="1"/>
          </a:p>
          <a:p>
            <a:pPr algn="ctr">
              <a:lnSpc>
                <a:spcPct val="90000"/>
              </a:lnSpc>
              <a:buFont typeface="Wingdings" pitchFamily="2" charset="2"/>
              <a:buNone/>
            </a:pPr>
            <a:r>
              <a:rPr lang="en-US" sz="2000" b="1"/>
              <a:t>The critical factor is not class size but rather the nature of the teaching as it affects learning. </a:t>
            </a:r>
          </a:p>
          <a:p>
            <a:pPr algn="ctr">
              <a:lnSpc>
                <a:spcPct val="90000"/>
              </a:lnSpc>
              <a:buFont typeface="Wingdings" pitchFamily="2" charset="2"/>
              <a:buNone/>
            </a:pPr>
            <a:endParaRPr lang="en-US" sz="2800" b="1"/>
          </a:p>
          <a:p>
            <a:pPr algn="ctr">
              <a:lnSpc>
                <a:spcPct val="90000"/>
              </a:lnSpc>
              <a:buFont typeface="Wingdings" pitchFamily="2" charset="2"/>
              <a:buNone/>
            </a:pPr>
            <a:r>
              <a:rPr lang="en-US" sz="2800" b="1"/>
              <a:t>LEARNING NEVER ENDS</a:t>
            </a:r>
            <a:r>
              <a:rPr lang="en-US" sz="2800"/>
              <a:t> </a:t>
            </a:r>
          </a:p>
        </p:txBody>
      </p:sp>
    </p:spTree>
    <p:extLst>
      <p:ext uri="{BB962C8B-B14F-4D97-AF65-F5344CB8AC3E}">
        <p14:creationId xmlns:p14="http://schemas.microsoft.com/office/powerpoint/2010/main" val="75267272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3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78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 calcmode="lin" valueType="num">
                                      <p:cBhvr additive="base">
                                        <p:cTn id="19" dur="5000"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anim calcmode="lin" valueType="num">
                                      <p:cBhvr additive="base">
                                        <p:cTn id="25" dur="5000" fill="hold"/>
                                        <p:tgtEl>
                                          <p:spTgt spid="37891">
                                            <p:txEl>
                                              <p:pRg st="6" end="6"/>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378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mph" presetSubtype="0" fill="hold" nodeType="clickEffect">
                                  <p:stCondLst>
                                    <p:cond delay="0"/>
                                  </p:stCondLst>
                                  <p:childTnLst>
                                    <p:animClr clrSpc="hsl" dir="cw">
                                      <p:cBhvr override="childStyle">
                                        <p:cTn id="30" dur="500" fill="hold"/>
                                        <p:tgtEl>
                                          <p:spTgt spid="37891">
                                            <p:txEl>
                                              <p:pRg st="8" end="8"/>
                                            </p:txEl>
                                          </p:spTgt>
                                        </p:tgtEl>
                                        <p:attrNameLst>
                                          <p:attrName>style.color</p:attrName>
                                        </p:attrNameLst>
                                      </p:cBhvr>
                                      <p:by>
                                        <p:hsl h="0" s="12549" l="25098"/>
                                      </p:by>
                                    </p:animClr>
                                    <p:animClr clrSpc="hsl" dir="cw">
                                      <p:cBhvr>
                                        <p:cTn id="31" dur="500" fill="hold"/>
                                        <p:tgtEl>
                                          <p:spTgt spid="37891">
                                            <p:txEl>
                                              <p:pRg st="8" end="8"/>
                                            </p:txEl>
                                          </p:spTgt>
                                        </p:tgtEl>
                                        <p:attrNameLst>
                                          <p:attrName>fillcolor</p:attrName>
                                        </p:attrNameLst>
                                      </p:cBhvr>
                                      <p:by>
                                        <p:hsl h="0" s="12549" l="25098"/>
                                      </p:by>
                                    </p:animClr>
                                    <p:animClr clrSpc="hsl" dir="cw">
                                      <p:cBhvr>
                                        <p:cTn id="32" dur="500" fill="hold"/>
                                        <p:tgtEl>
                                          <p:spTgt spid="37891">
                                            <p:txEl>
                                              <p:pRg st="8" end="8"/>
                                            </p:txEl>
                                          </p:spTgt>
                                        </p:tgtEl>
                                        <p:attrNameLst>
                                          <p:attrName>stroke.color</p:attrName>
                                        </p:attrNameLst>
                                      </p:cBhvr>
                                      <p:by>
                                        <p:hsl h="0" s="12549" l="25098"/>
                                      </p:by>
                                    </p:animClr>
                                    <p:set>
                                      <p:cBhvr>
                                        <p:cTn id="33" dur="500" fill="hold"/>
                                        <p:tgtEl>
                                          <p:spTgt spid="37891">
                                            <p:txEl>
                                              <p:pRg st="8" end="8"/>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mph" presetSubtype="0" fill="hold" nodeType="clickEffect">
                                  <p:stCondLst>
                                    <p:cond delay="0"/>
                                  </p:stCondLst>
                                  <p:childTnLst>
                                    <p:animClr clrSpc="hsl" dir="cw">
                                      <p:cBhvr override="childStyle">
                                        <p:cTn id="37" dur="500" fill="hold"/>
                                        <p:tgtEl>
                                          <p:spTgt spid="37891">
                                            <p:txEl>
                                              <p:pRg st="8" end="8"/>
                                            </p:txEl>
                                          </p:spTgt>
                                        </p:tgtEl>
                                        <p:attrNameLst>
                                          <p:attrName>style.color</p:attrName>
                                        </p:attrNameLst>
                                      </p:cBhvr>
                                      <p:by>
                                        <p:hsl h="0" s="12549" l="25098"/>
                                      </p:by>
                                    </p:animClr>
                                    <p:animClr clrSpc="hsl" dir="cw">
                                      <p:cBhvr>
                                        <p:cTn id="38" dur="500" fill="hold"/>
                                        <p:tgtEl>
                                          <p:spTgt spid="37891">
                                            <p:txEl>
                                              <p:pRg st="8" end="8"/>
                                            </p:txEl>
                                          </p:spTgt>
                                        </p:tgtEl>
                                        <p:attrNameLst>
                                          <p:attrName>fillcolor</p:attrName>
                                        </p:attrNameLst>
                                      </p:cBhvr>
                                      <p:by>
                                        <p:hsl h="0" s="12549" l="25098"/>
                                      </p:by>
                                    </p:animClr>
                                    <p:animClr clrSpc="hsl" dir="cw">
                                      <p:cBhvr>
                                        <p:cTn id="39" dur="500" fill="hold"/>
                                        <p:tgtEl>
                                          <p:spTgt spid="37891">
                                            <p:txEl>
                                              <p:pRg st="8" end="8"/>
                                            </p:txEl>
                                          </p:spTgt>
                                        </p:tgtEl>
                                        <p:attrNameLst>
                                          <p:attrName>stroke.color</p:attrName>
                                        </p:attrNameLst>
                                      </p:cBhvr>
                                      <p:by>
                                        <p:hsl h="0" s="12549" l="25098"/>
                                      </p:by>
                                    </p:animClr>
                                    <p:set>
                                      <p:cBhvr>
                                        <p:cTn id="40" dur="500" fill="hold"/>
                                        <p:tgtEl>
                                          <p:spTgt spid="37891">
                                            <p:txEl>
                                              <p:pRg st="8" end="8"/>
                                            </p:txEl>
                                          </p:spTgt>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mph" presetSubtype="0" fill="hold" nodeType="clickEffect">
                                  <p:stCondLst>
                                    <p:cond delay="0"/>
                                  </p:stCondLst>
                                  <p:childTnLst>
                                    <p:animRot by="21600000">
                                      <p:cBhvr>
                                        <p:cTn id="44" dur="2000" fill="hold"/>
                                        <p:tgtEl>
                                          <p:spTgt spid="37891">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2590800"/>
            <a:ext cx="8458200" cy="1600200"/>
          </a:xfrm>
        </p:spPr>
        <p:txBody>
          <a:bodyPr>
            <a:noAutofit/>
          </a:bodyPr>
          <a:lstStyle/>
          <a:p>
            <a:pPr fontAlgn="auto">
              <a:spcAft>
                <a:spcPts val="0"/>
              </a:spcAft>
              <a:defRPr/>
            </a:pPr>
            <a:r>
              <a:rPr lang="en-US" sz="4800" dirty="0" smtClean="0"/>
              <a:t>PROJECT METHOD OF TEACHING</a:t>
            </a:r>
          </a:p>
        </p:txBody>
      </p:sp>
    </p:spTree>
    <p:extLst>
      <p:ext uri="{BB962C8B-B14F-4D97-AF65-F5344CB8AC3E}">
        <p14:creationId xmlns:p14="http://schemas.microsoft.com/office/powerpoint/2010/main" val="1866245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76338" y="26988"/>
            <a:ext cx="6799262" cy="531812"/>
          </a:xfrm>
        </p:spPr>
        <p:txBody>
          <a:bodyPr>
            <a:noAutofit/>
          </a:bodyPr>
          <a:lstStyle/>
          <a:p>
            <a:pPr fontAlgn="auto">
              <a:spcAft>
                <a:spcPts val="0"/>
              </a:spcAft>
              <a:defRPr/>
            </a:pPr>
            <a:r>
              <a:rPr lang="en-IN" sz="4400" dirty="0" smtClean="0"/>
              <a:t>Background History </a:t>
            </a:r>
          </a:p>
        </p:txBody>
      </p:sp>
      <p:sp>
        <p:nvSpPr>
          <p:cNvPr id="11267" name="Content Placeholder 2"/>
          <p:cNvSpPr>
            <a:spLocks noGrp="1"/>
          </p:cNvSpPr>
          <p:nvPr>
            <p:ph idx="1"/>
          </p:nvPr>
        </p:nvSpPr>
        <p:spPr>
          <a:xfrm>
            <a:off x="228600" y="1074738"/>
            <a:ext cx="8763000" cy="5630862"/>
          </a:xfrm>
        </p:spPr>
        <p:txBody>
          <a:bodyPr>
            <a:normAutofit lnSpcReduction="10000"/>
          </a:bodyPr>
          <a:lstStyle/>
          <a:p>
            <a:r>
              <a:rPr lang="en-IN" sz="3600" smtClean="0">
                <a:solidFill>
                  <a:srgbClr val="FF0000"/>
                </a:solidFill>
              </a:rPr>
              <a:t>John Dewey </a:t>
            </a:r>
            <a:r>
              <a:rPr lang="en-IN" sz="3600" smtClean="0"/>
              <a:t>a father of Pragmatism School of Philosophy, Promoted this school of Method in his </a:t>
            </a:r>
            <a:r>
              <a:rPr lang="en-IN" sz="3600" smtClean="0">
                <a:solidFill>
                  <a:srgbClr val="FF0000"/>
                </a:solidFill>
              </a:rPr>
              <a:t>BOOK, “My Pedagogical Creed”(1897) </a:t>
            </a:r>
          </a:p>
          <a:p>
            <a:r>
              <a:rPr lang="en-IN" sz="3600" smtClean="0">
                <a:solidFill>
                  <a:schemeClr val="tx1"/>
                </a:solidFill>
              </a:rPr>
              <a:t>He projected Idea that</a:t>
            </a:r>
            <a:r>
              <a:rPr lang="en-IN" sz="3600" smtClean="0">
                <a:solidFill>
                  <a:srgbClr val="FF0000"/>
                </a:solidFill>
              </a:rPr>
              <a:t>, “Learning by doing” </a:t>
            </a:r>
            <a:r>
              <a:rPr lang="en-IN" sz="3600" smtClean="0">
                <a:solidFill>
                  <a:schemeClr val="tx1"/>
                </a:solidFill>
              </a:rPr>
              <a:t>is a the Best method of Learning and Teaching.</a:t>
            </a:r>
          </a:p>
          <a:p>
            <a:r>
              <a:rPr lang="en-IN" sz="3600" smtClean="0">
                <a:solidFill>
                  <a:schemeClr val="tx1"/>
                </a:solidFill>
              </a:rPr>
              <a:t>Markham (2011) describes that, “Project  based Learning(PBL) integrate Knowing and Doing” </a:t>
            </a:r>
          </a:p>
        </p:txBody>
      </p:sp>
    </p:spTree>
    <p:extLst>
      <p:ext uri="{BB962C8B-B14F-4D97-AF65-F5344CB8AC3E}">
        <p14:creationId xmlns:p14="http://schemas.microsoft.com/office/powerpoint/2010/main" val="849786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76338" y="26988"/>
            <a:ext cx="6799262" cy="531812"/>
          </a:xfrm>
        </p:spPr>
        <p:txBody>
          <a:bodyPr>
            <a:noAutofit/>
          </a:bodyPr>
          <a:lstStyle/>
          <a:p>
            <a:pPr fontAlgn="auto">
              <a:spcAft>
                <a:spcPts val="0"/>
              </a:spcAft>
              <a:defRPr/>
            </a:pPr>
            <a:r>
              <a:rPr lang="en-IN" sz="4400" dirty="0" smtClean="0"/>
              <a:t>Meaning of Project</a:t>
            </a:r>
          </a:p>
        </p:txBody>
      </p:sp>
      <p:sp>
        <p:nvSpPr>
          <p:cNvPr id="12291" name="Content Placeholder 2"/>
          <p:cNvSpPr>
            <a:spLocks noGrp="1"/>
          </p:cNvSpPr>
          <p:nvPr>
            <p:ph idx="1"/>
          </p:nvPr>
        </p:nvSpPr>
        <p:spPr/>
        <p:txBody>
          <a:bodyPr/>
          <a:lstStyle/>
          <a:p>
            <a:r>
              <a:rPr lang="en-IN" sz="4800" smtClean="0"/>
              <a:t>Project is an Activity willingly undertaken by Pupils in which emphasis is on learning by doing</a:t>
            </a:r>
          </a:p>
        </p:txBody>
      </p:sp>
    </p:spTree>
    <p:extLst>
      <p:ext uri="{BB962C8B-B14F-4D97-AF65-F5344CB8AC3E}">
        <p14:creationId xmlns:p14="http://schemas.microsoft.com/office/powerpoint/2010/main" val="354828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799262" cy="608012"/>
          </a:xfrm>
        </p:spPr>
        <p:txBody>
          <a:bodyPr rtlCol="0">
            <a:normAutofit fontScale="90000"/>
          </a:bodyPr>
          <a:lstStyle/>
          <a:p>
            <a:pPr fontAlgn="auto">
              <a:spcAft>
                <a:spcPts val="0"/>
              </a:spcAft>
              <a:defRPr/>
            </a:pPr>
            <a:r>
              <a:rPr lang="en-US" dirty="0" smtClean="0">
                <a:solidFill>
                  <a:schemeClr val="tx1">
                    <a:lumMod val="85000"/>
                    <a:lumOff val="15000"/>
                  </a:schemeClr>
                </a:solidFill>
              </a:rPr>
              <a:t>Definitions</a:t>
            </a:r>
            <a:endParaRPr lang="en-US" dirty="0">
              <a:solidFill>
                <a:schemeClr val="tx1">
                  <a:lumMod val="85000"/>
                  <a:lumOff val="15000"/>
                </a:schemeClr>
              </a:solidFill>
            </a:endParaRPr>
          </a:p>
        </p:txBody>
      </p:sp>
      <p:sp>
        <p:nvSpPr>
          <p:cNvPr id="3" name="Content Placeholder 2"/>
          <p:cNvSpPr>
            <a:spLocks noGrp="1"/>
          </p:cNvSpPr>
          <p:nvPr>
            <p:ph idx="1"/>
          </p:nvPr>
        </p:nvSpPr>
        <p:spPr>
          <a:xfrm>
            <a:off x="304800" y="1066800"/>
            <a:ext cx="8686800" cy="5791200"/>
          </a:xfrm>
        </p:spPr>
        <p:txBody>
          <a:bodyPr rtlCol="0">
            <a:normAutofit lnSpcReduction="10000"/>
          </a:bodyPr>
          <a:lstStyle/>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According to Kilpatrick</a:t>
            </a:r>
          </a:p>
          <a:p>
            <a:pPr marL="274320" indent="-274320" fontAlgn="auto">
              <a:spcAft>
                <a:spcPts val="0"/>
              </a:spcAft>
              <a:buClr>
                <a:schemeClr val="accent3"/>
              </a:buClr>
              <a:buFont typeface="Wingdings 2"/>
              <a:buNone/>
              <a:defRPr/>
            </a:pPr>
            <a:r>
              <a:rPr lang="en-US" dirty="0" smtClean="0">
                <a:solidFill>
                  <a:schemeClr val="tx1">
                    <a:lumMod val="85000"/>
                    <a:lumOff val="15000"/>
                  </a:schemeClr>
                </a:solidFill>
              </a:rPr>
              <a:t>“A project is a whole- hearted purposeful activity proceeding in a social environment”.</a:t>
            </a:r>
          </a:p>
          <a:p>
            <a:pPr marL="274320" indent="-274320" fontAlgn="auto">
              <a:spcAft>
                <a:spcPts val="0"/>
              </a:spcAft>
              <a:buClr>
                <a:schemeClr val="accent3"/>
              </a:buClr>
              <a:buFont typeface="Wingdings 2"/>
              <a:buNone/>
              <a:defRPr/>
            </a:pPr>
            <a:r>
              <a:rPr lang="en-US" dirty="0" smtClean="0">
                <a:solidFill>
                  <a:schemeClr val="tx1">
                    <a:lumMod val="85000"/>
                    <a:lumOff val="15000"/>
                  </a:schemeClr>
                </a:solidFill>
              </a:rPr>
              <a:t> </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According to Stevenson (1908)</a:t>
            </a:r>
          </a:p>
          <a:p>
            <a:pPr marL="274320" indent="-274320" fontAlgn="auto">
              <a:spcAft>
                <a:spcPts val="0"/>
              </a:spcAft>
              <a:buClr>
                <a:schemeClr val="accent3"/>
              </a:buClr>
              <a:buFont typeface="Wingdings 2"/>
              <a:buNone/>
              <a:defRPr/>
            </a:pPr>
            <a:r>
              <a:rPr lang="en-US" dirty="0" smtClean="0">
                <a:solidFill>
                  <a:schemeClr val="tx1">
                    <a:lumMod val="85000"/>
                    <a:lumOff val="15000"/>
                  </a:schemeClr>
                </a:solidFill>
              </a:rPr>
              <a:t>“A project is a problematic act carried to completion in its natural setting”.</a:t>
            </a:r>
          </a:p>
          <a:p>
            <a:pPr marL="274320" indent="-274320" fontAlgn="auto">
              <a:spcAft>
                <a:spcPts val="0"/>
              </a:spcAft>
              <a:buClr>
                <a:schemeClr val="accent3"/>
              </a:buClr>
              <a:buFont typeface="Wingdings 2"/>
              <a:buNone/>
              <a:defRPr/>
            </a:pPr>
            <a:r>
              <a:rPr lang="en-US" dirty="0" smtClean="0">
                <a:solidFill>
                  <a:schemeClr val="tx1">
                    <a:lumMod val="85000"/>
                    <a:lumOff val="15000"/>
                  </a:schemeClr>
                </a:solidFill>
              </a:rPr>
              <a:t> </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According to Ballard</a:t>
            </a:r>
          </a:p>
          <a:p>
            <a:pPr marL="274320" indent="-274320" fontAlgn="auto">
              <a:spcAft>
                <a:spcPts val="0"/>
              </a:spcAft>
              <a:buClr>
                <a:schemeClr val="accent3"/>
              </a:buClr>
              <a:buFont typeface="Wingdings 2"/>
              <a:buNone/>
              <a:defRPr/>
            </a:pPr>
            <a:r>
              <a:rPr lang="en-US" dirty="0" smtClean="0">
                <a:solidFill>
                  <a:schemeClr val="tx1">
                    <a:lumMod val="85000"/>
                    <a:lumOff val="15000"/>
                  </a:schemeClr>
                </a:solidFill>
              </a:rPr>
              <a:t>“A project is a bit of real life that has been imparted into the school”.</a:t>
            </a:r>
          </a:p>
          <a:p>
            <a:pPr marL="274320" indent="-274320" fontAlgn="auto">
              <a:spcAft>
                <a:spcPts val="0"/>
              </a:spcAft>
              <a:buClr>
                <a:schemeClr val="accent3"/>
              </a:buClr>
              <a:buFont typeface="Wingdings 2"/>
              <a:buChar char=""/>
              <a:defRPr/>
            </a:pPr>
            <a:endParaRPr lang="en-US" dirty="0">
              <a:solidFill>
                <a:schemeClr val="tx1">
                  <a:lumMod val="85000"/>
                  <a:lumOff val="15000"/>
                </a:schemeClr>
              </a:solidFill>
            </a:endParaRPr>
          </a:p>
        </p:txBody>
      </p:sp>
    </p:spTree>
    <p:extLst>
      <p:ext uri="{BB962C8B-B14F-4D97-AF65-F5344CB8AC3E}">
        <p14:creationId xmlns:p14="http://schemas.microsoft.com/office/powerpoint/2010/main" val="2750825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457200" y="1295400"/>
            <a:ext cx="80772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 typeface="Wingdings" pitchFamily="2" charset="2"/>
              <a:buChar char="Ø"/>
            </a:pPr>
            <a:r>
              <a:rPr lang="en-US" sz="2400" b="1"/>
              <a:t>Pre-technology education context, the teacher is the sender or the source.</a:t>
            </a:r>
          </a:p>
          <a:p>
            <a:pPr algn="just">
              <a:buClr>
                <a:schemeClr val="hlink"/>
              </a:buClr>
              <a:buFont typeface="Wingdings" pitchFamily="2" charset="2"/>
              <a:buNone/>
            </a:pPr>
            <a:endParaRPr lang="en-US" sz="2400" b="1"/>
          </a:p>
          <a:p>
            <a:pPr algn="just">
              <a:buClr>
                <a:schemeClr val="hlink"/>
              </a:buClr>
              <a:buFont typeface="Wingdings" pitchFamily="2" charset="2"/>
              <a:buChar char="Ø"/>
            </a:pPr>
            <a:r>
              <a:rPr lang="en-US" sz="2400" b="1"/>
              <a:t>The educational material is the information or message.</a:t>
            </a:r>
          </a:p>
          <a:p>
            <a:pPr algn="just">
              <a:buClr>
                <a:schemeClr val="hlink"/>
              </a:buClr>
              <a:buFont typeface="Wingdings" pitchFamily="2" charset="2"/>
              <a:buNone/>
            </a:pPr>
            <a:endParaRPr lang="en-US" sz="2400" b="1"/>
          </a:p>
          <a:p>
            <a:pPr algn="just">
              <a:buClr>
                <a:schemeClr val="hlink"/>
              </a:buClr>
              <a:buFont typeface="Wingdings" pitchFamily="2" charset="2"/>
              <a:buChar char="Ø"/>
            </a:pPr>
            <a:r>
              <a:rPr lang="en-US" sz="2400" b="1"/>
              <a:t>The student is the receiver of the information. </a:t>
            </a:r>
          </a:p>
          <a:p>
            <a:pPr algn="just">
              <a:buClr>
                <a:schemeClr val="hlink"/>
              </a:buClr>
              <a:buFont typeface="Wingdings" pitchFamily="2" charset="2"/>
              <a:buChar char="Ø"/>
            </a:pPr>
            <a:endParaRPr lang="en-US" sz="2400" b="1"/>
          </a:p>
          <a:p>
            <a:pPr algn="just">
              <a:buClr>
                <a:schemeClr val="hlink"/>
              </a:buClr>
              <a:buFont typeface="Wingdings" pitchFamily="2" charset="2"/>
              <a:buChar char="Ø"/>
            </a:pPr>
            <a:r>
              <a:rPr lang="en-US" sz="2400" b="1"/>
              <a:t>The delivery medium</a:t>
            </a:r>
          </a:p>
          <a:p>
            <a:pPr algn="just">
              <a:buClr>
                <a:schemeClr val="hlink"/>
              </a:buClr>
              <a:buFont typeface="Wingdings" pitchFamily="2" charset="2"/>
              <a:buNone/>
            </a:pPr>
            <a:r>
              <a:rPr lang="en-US" sz="2400" b="1"/>
              <a:t>   chalk-and- talk” method </a:t>
            </a:r>
          </a:p>
          <a:p>
            <a:pPr algn="just">
              <a:buClr>
                <a:schemeClr val="hlink"/>
              </a:buClr>
              <a:buFont typeface="Wingdings" pitchFamily="2" charset="2"/>
              <a:buNone/>
            </a:pPr>
            <a:r>
              <a:rPr lang="en-US" sz="2400" b="1"/>
              <a:t>   overhead projector (OHP) transparencies. </a:t>
            </a:r>
          </a:p>
          <a:p>
            <a:pPr algn="just">
              <a:buClr>
                <a:schemeClr val="hlink"/>
              </a:buClr>
              <a:buFont typeface="Wingdings" pitchFamily="2" charset="2"/>
              <a:buChar char="Ø"/>
            </a:pPr>
            <a:endParaRPr lang="en-US" sz="2400" b="1"/>
          </a:p>
          <a:p>
            <a:pPr algn="just">
              <a:buClr>
                <a:schemeClr val="hlink"/>
              </a:buClr>
              <a:buFont typeface="Wingdings" pitchFamily="2" charset="2"/>
              <a:buChar char="Ø"/>
            </a:pPr>
            <a:r>
              <a:rPr lang="en-US" sz="2400" b="1"/>
              <a:t>In such a lecture students assume a purely passive role and their concentration fades off after 15-20 minutes.</a:t>
            </a:r>
          </a:p>
          <a:p>
            <a:pPr algn="just"/>
            <a:endParaRPr lang="en-US" sz="2400" b="1"/>
          </a:p>
          <a:p>
            <a:pPr algn="just"/>
            <a:endParaRPr lang="en-US" sz="2400"/>
          </a:p>
          <a:p>
            <a:pPr algn="just"/>
            <a:endParaRPr lang="en-US" sz="2400"/>
          </a:p>
        </p:txBody>
      </p:sp>
      <p:sp>
        <p:nvSpPr>
          <p:cNvPr id="16392" name="Rectangle 8"/>
          <p:cNvSpPr>
            <a:spLocks noGrp="1" noRot="1" noChangeArrowheads="1"/>
          </p:cNvSpPr>
          <p:nvPr>
            <p:ph type="title"/>
          </p:nvPr>
        </p:nvSpPr>
        <p:spPr>
          <a:xfrm>
            <a:off x="304800" y="0"/>
            <a:ext cx="8510588" cy="1325563"/>
          </a:xfrm>
          <a:noFill/>
          <a:ln/>
        </p:spPr>
        <p:txBody>
          <a:bodyPr/>
          <a:lstStyle/>
          <a:p>
            <a:r>
              <a:rPr lang="en-US" sz="4000" b="1" dirty="0"/>
              <a:t>ANALYSIS OF TRADITIONAL METHOD OF TEACHING</a:t>
            </a:r>
          </a:p>
        </p:txBody>
      </p:sp>
    </p:spTree>
    <p:extLst>
      <p:ext uri="{BB962C8B-B14F-4D97-AF65-F5344CB8AC3E}">
        <p14:creationId xmlns:p14="http://schemas.microsoft.com/office/powerpoint/2010/main" val="17099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blinds(horizontal)">
                                      <p:cBhvr>
                                        <p:cTn id="7" dur="3000"/>
                                        <p:tgtEl>
                                          <p:spTgt spid="1639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91">
                                            <p:txEl>
                                              <p:pRg st="2" end="2"/>
                                            </p:txEl>
                                          </p:spTgt>
                                        </p:tgtEl>
                                        <p:attrNameLst>
                                          <p:attrName>style.visibility</p:attrName>
                                        </p:attrNameLst>
                                      </p:cBhvr>
                                      <p:to>
                                        <p:strVal val="visible"/>
                                      </p:to>
                                    </p:set>
                                    <p:animEffect transition="in" filter="blinds(horizontal)">
                                      <p:cBhvr>
                                        <p:cTn id="10" dur="3000"/>
                                        <p:tgtEl>
                                          <p:spTgt spid="1639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391">
                                            <p:txEl>
                                              <p:pRg st="4" end="4"/>
                                            </p:txEl>
                                          </p:spTgt>
                                        </p:tgtEl>
                                        <p:attrNameLst>
                                          <p:attrName>style.visibility</p:attrName>
                                        </p:attrNameLst>
                                      </p:cBhvr>
                                      <p:to>
                                        <p:strVal val="visible"/>
                                      </p:to>
                                    </p:set>
                                    <p:animEffect transition="in" filter="blinds(horizontal)">
                                      <p:cBhvr>
                                        <p:cTn id="13" dur="3000"/>
                                        <p:tgtEl>
                                          <p:spTgt spid="1639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391">
                                            <p:txEl>
                                              <p:pRg st="6" end="6"/>
                                            </p:txEl>
                                          </p:spTgt>
                                        </p:tgtEl>
                                        <p:attrNameLst>
                                          <p:attrName>style.visibility</p:attrName>
                                        </p:attrNameLst>
                                      </p:cBhvr>
                                      <p:to>
                                        <p:strVal val="visible"/>
                                      </p:to>
                                    </p:set>
                                    <p:animEffect transition="in" filter="blinds(horizontal)">
                                      <p:cBhvr>
                                        <p:cTn id="16" dur="3000"/>
                                        <p:tgtEl>
                                          <p:spTgt spid="16391">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6391">
                                            <p:txEl>
                                              <p:pRg st="7" end="7"/>
                                            </p:txEl>
                                          </p:spTgt>
                                        </p:tgtEl>
                                        <p:attrNameLst>
                                          <p:attrName>style.visibility</p:attrName>
                                        </p:attrNameLst>
                                      </p:cBhvr>
                                      <p:to>
                                        <p:strVal val="visible"/>
                                      </p:to>
                                    </p:set>
                                    <p:animEffect transition="in" filter="blinds(horizontal)">
                                      <p:cBhvr>
                                        <p:cTn id="19" dur="3000"/>
                                        <p:tgtEl>
                                          <p:spTgt spid="16391">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6391">
                                            <p:txEl>
                                              <p:pRg st="8" end="8"/>
                                            </p:txEl>
                                          </p:spTgt>
                                        </p:tgtEl>
                                        <p:attrNameLst>
                                          <p:attrName>style.visibility</p:attrName>
                                        </p:attrNameLst>
                                      </p:cBhvr>
                                      <p:to>
                                        <p:strVal val="visible"/>
                                      </p:to>
                                    </p:set>
                                    <p:animEffect transition="in" filter="blinds(horizontal)">
                                      <p:cBhvr>
                                        <p:cTn id="22" dur="3000"/>
                                        <p:tgtEl>
                                          <p:spTgt spid="16391">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6391">
                                            <p:txEl>
                                              <p:pRg st="10" end="10"/>
                                            </p:txEl>
                                          </p:spTgt>
                                        </p:tgtEl>
                                        <p:attrNameLst>
                                          <p:attrName>style.visibility</p:attrName>
                                        </p:attrNameLst>
                                      </p:cBhvr>
                                      <p:to>
                                        <p:strVal val="visible"/>
                                      </p:to>
                                    </p:set>
                                    <p:animEffect transition="in" filter="blinds(horizontal)">
                                      <p:cBhvr>
                                        <p:cTn id="25" dur="3000"/>
                                        <p:tgtEl>
                                          <p:spTgt spid="163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0963" y="17463"/>
            <a:ext cx="8991600" cy="457200"/>
          </a:xfrm>
        </p:spPr>
        <p:txBody>
          <a:bodyPr>
            <a:normAutofit fontScale="90000"/>
          </a:bodyPr>
          <a:lstStyle/>
          <a:p>
            <a:pPr fontAlgn="auto">
              <a:spcAft>
                <a:spcPts val="0"/>
              </a:spcAft>
              <a:defRPr/>
            </a:pPr>
            <a:r>
              <a:rPr lang="en-IN" sz="2800" smtClean="0"/>
              <a:t>Characteristics of Project on the basis of Definitions</a:t>
            </a:r>
          </a:p>
        </p:txBody>
      </p:sp>
      <p:sp>
        <p:nvSpPr>
          <p:cNvPr id="14339" name="Content Placeholder 2"/>
          <p:cNvSpPr>
            <a:spLocks noGrp="1"/>
          </p:cNvSpPr>
          <p:nvPr>
            <p:ph idx="1"/>
          </p:nvPr>
        </p:nvSpPr>
        <p:spPr>
          <a:xfrm>
            <a:off x="228600" y="1074738"/>
            <a:ext cx="8763000" cy="5630862"/>
          </a:xfrm>
        </p:spPr>
        <p:txBody>
          <a:bodyPr/>
          <a:lstStyle/>
          <a:p>
            <a:r>
              <a:rPr lang="en-IN" sz="3600" smtClean="0"/>
              <a:t>Whole hearted activity: by choice</a:t>
            </a:r>
          </a:p>
          <a:p>
            <a:r>
              <a:rPr lang="en-IN" sz="3600" smtClean="0"/>
              <a:t>Purposeful activity: Aim full / objective centred </a:t>
            </a:r>
          </a:p>
          <a:p>
            <a:r>
              <a:rPr lang="en-IN" sz="3600" smtClean="0"/>
              <a:t>Inside or outside the school</a:t>
            </a:r>
          </a:p>
          <a:p>
            <a:r>
              <a:rPr lang="en-IN" sz="3600" smtClean="0"/>
              <a:t>Child centred</a:t>
            </a:r>
          </a:p>
          <a:p>
            <a:r>
              <a:rPr lang="en-IN" sz="3600" smtClean="0"/>
              <a:t>Cooperative</a:t>
            </a:r>
          </a:p>
          <a:p>
            <a:r>
              <a:rPr lang="en-IN" sz="3600" smtClean="0"/>
              <a:t>Individual differences</a:t>
            </a:r>
          </a:p>
          <a:p>
            <a:r>
              <a:rPr lang="en-IN" sz="3600" smtClean="0"/>
              <a:t>Based on real experiences</a:t>
            </a:r>
          </a:p>
          <a:p>
            <a:endParaRPr lang="en-IN" smtClean="0"/>
          </a:p>
          <a:p>
            <a:endParaRPr lang="en-IN" smtClean="0"/>
          </a:p>
        </p:txBody>
      </p:sp>
    </p:spTree>
    <p:extLst>
      <p:ext uri="{BB962C8B-B14F-4D97-AF65-F5344CB8AC3E}">
        <p14:creationId xmlns:p14="http://schemas.microsoft.com/office/powerpoint/2010/main" val="2755896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0"/>
            <a:ext cx="8229600" cy="381000"/>
          </a:xfrm>
        </p:spPr>
        <p:txBody>
          <a:bodyPr rtlCol="0">
            <a:normAutofit fontScale="90000"/>
          </a:bodyPr>
          <a:lstStyle/>
          <a:p>
            <a:pPr fontAlgn="auto">
              <a:spcAft>
                <a:spcPts val="0"/>
              </a:spcAft>
              <a:defRPr/>
            </a:pPr>
            <a:r>
              <a:rPr lang="en-US" sz="4400" b="1" dirty="0" smtClean="0">
                <a:solidFill>
                  <a:schemeClr val="tx1">
                    <a:lumMod val="85000"/>
                    <a:lumOff val="15000"/>
                  </a:schemeClr>
                </a:solidFill>
              </a:rPr>
              <a:t>Basic PRINCIPLES</a:t>
            </a:r>
            <a:endParaRPr lang="en-US" dirty="0">
              <a:solidFill>
                <a:schemeClr val="tx1">
                  <a:lumMod val="85000"/>
                  <a:lumOff val="15000"/>
                </a:schemeClr>
              </a:solidFill>
            </a:endParaRPr>
          </a:p>
        </p:txBody>
      </p:sp>
      <p:sp>
        <p:nvSpPr>
          <p:cNvPr id="20483" name="Content Placeholder 2"/>
          <p:cNvSpPr>
            <a:spLocks noGrp="1"/>
          </p:cNvSpPr>
          <p:nvPr>
            <p:ph idx="1"/>
          </p:nvPr>
        </p:nvSpPr>
        <p:spPr>
          <a:xfrm>
            <a:off x="152400" y="998538"/>
            <a:ext cx="8991600" cy="5859462"/>
          </a:xfrm>
        </p:spPr>
        <p:txBody>
          <a:bodyPr>
            <a:normAutofit fontScale="92500" lnSpcReduction="20000"/>
          </a:bodyPr>
          <a:lstStyle/>
          <a:p>
            <a:pPr fontAlgn="auto">
              <a:spcAft>
                <a:spcPts val="0"/>
              </a:spcAft>
              <a:buFont typeface="Wingdings 2"/>
              <a:buChar char=""/>
              <a:defRPr/>
            </a:pPr>
            <a:r>
              <a:rPr lang="en-US" b="1" dirty="0" smtClean="0"/>
              <a:t>Principle of Purposefulness</a:t>
            </a:r>
            <a:r>
              <a:rPr lang="en-US" dirty="0" smtClean="0"/>
              <a:t>: Why doing certain things?</a:t>
            </a:r>
          </a:p>
          <a:p>
            <a:pPr fontAlgn="auto">
              <a:spcAft>
                <a:spcPts val="0"/>
              </a:spcAft>
              <a:buFont typeface="Wingdings 2"/>
              <a:buChar char=""/>
              <a:defRPr/>
            </a:pPr>
            <a:r>
              <a:rPr lang="en-US" b="1" dirty="0" smtClean="0"/>
              <a:t>Principle of Activity</a:t>
            </a:r>
            <a:r>
              <a:rPr lang="en-US" dirty="0" smtClean="0"/>
              <a:t>: Child is active by nature, has instinct of curiosity, and energetic, should involve in physical and mental activities</a:t>
            </a:r>
          </a:p>
          <a:p>
            <a:pPr fontAlgn="auto">
              <a:spcAft>
                <a:spcPts val="0"/>
              </a:spcAft>
              <a:buFont typeface="Wingdings 2"/>
              <a:buChar char=""/>
              <a:defRPr/>
            </a:pPr>
            <a:r>
              <a:rPr lang="en-US" b="1" dirty="0" smtClean="0"/>
              <a:t>Principle of Freedom: </a:t>
            </a:r>
            <a:r>
              <a:rPr lang="en-US" dirty="0" smtClean="0"/>
              <a:t>choose as per their interest, need and capacity</a:t>
            </a:r>
          </a:p>
          <a:p>
            <a:pPr fontAlgn="auto">
              <a:spcAft>
                <a:spcPts val="0"/>
              </a:spcAft>
              <a:buFont typeface="Wingdings 2"/>
              <a:buChar char=""/>
              <a:defRPr/>
            </a:pPr>
            <a:r>
              <a:rPr lang="en-US" b="1" dirty="0" smtClean="0"/>
              <a:t>Principle of Experiment</a:t>
            </a:r>
            <a:r>
              <a:rPr lang="en-US" dirty="0" smtClean="0"/>
              <a:t>: real experience has long lasting impression</a:t>
            </a:r>
          </a:p>
          <a:p>
            <a:pPr fontAlgn="auto">
              <a:spcAft>
                <a:spcPts val="0"/>
              </a:spcAft>
              <a:buFont typeface="Wingdings 2"/>
              <a:buChar char=""/>
              <a:defRPr/>
            </a:pPr>
            <a:r>
              <a:rPr lang="en-US" b="1" dirty="0" smtClean="0"/>
              <a:t>Principle of Learning by doing: </a:t>
            </a:r>
            <a:r>
              <a:rPr lang="en-US" dirty="0" smtClean="0"/>
              <a:t>Best method of learning</a:t>
            </a:r>
          </a:p>
          <a:p>
            <a:pPr fontAlgn="auto">
              <a:spcAft>
                <a:spcPts val="0"/>
              </a:spcAft>
              <a:buFont typeface="Wingdings 2"/>
              <a:buChar char=""/>
              <a:defRPr/>
            </a:pPr>
            <a:r>
              <a:rPr lang="en-US" b="1" dirty="0" smtClean="0"/>
              <a:t>Learning by living</a:t>
            </a:r>
            <a:r>
              <a:rPr lang="en-US" dirty="0" smtClean="0"/>
              <a:t>: Correlation with life</a:t>
            </a:r>
          </a:p>
          <a:p>
            <a:pPr fontAlgn="auto">
              <a:spcAft>
                <a:spcPts val="0"/>
              </a:spcAft>
              <a:buFont typeface="Wingdings 2"/>
              <a:buChar char=""/>
              <a:defRPr/>
            </a:pPr>
            <a:r>
              <a:rPr lang="en-US" dirty="0" smtClean="0"/>
              <a:t>Children learn better through association, cooperation and activity</a:t>
            </a:r>
          </a:p>
          <a:p>
            <a:pPr fontAlgn="auto">
              <a:spcAft>
                <a:spcPts val="0"/>
              </a:spcAft>
              <a:buFont typeface="Wingdings 2" pitchFamily="18" charset="2"/>
              <a:buNone/>
              <a:defRPr/>
            </a:pPr>
            <a:endParaRPr lang="en-US" dirty="0" smtClean="0"/>
          </a:p>
        </p:txBody>
      </p:sp>
    </p:spTree>
    <p:extLst>
      <p:ext uri="{BB962C8B-B14F-4D97-AF65-F5344CB8AC3E}">
        <p14:creationId xmlns:p14="http://schemas.microsoft.com/office/powerpoint/2010/main" val="4239358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0"/>
            <a:ext cx="8229600" cy="381000"/>
          </a:xfrm>
        </p:spPr>
        <p:txBody>
          <a:bodyPr rtlCol="0">
            <a:normAutofit fontScale="90000"/>
          </a:bodyPr>
          <a:lstStyle/>
          <a:p>
            <a:pPr fontAlgn="auto">
              <a:spcAft>
                <a:spcPts val="0"/>
              </a:spcAft>
              <a:defRPr/>
            </a:pPr>
            <a:r>
              <a:rPr lang="en-US" sz="4400" b="1" dirty="0" smtClean="0">
                <a:solidFill>
                  <a:schemeClr val="tx1">
                    <a:lumMod val="85000"/>
                    <a:lumOff val="15000"/>
                  </a:schemeClr>
                </a:solidFill>
              </a:rPr>
              <a:t>Basic PRINCIPLES</a:t>
            </a:r>
            <a:endParaRPr lang="en-US" dirty="0">
              <a:solidFill>
                <a:schemeClr val="tx1">
                  <a:lumMod val="85000"/>
                  <a:lumOff val="15000"/>
                </a:schemeClr>
              </a:solidFill>
            </a:endParaRPr>
          </a:p>
        </p:txBody>
      </p:sp>
      <p:sp>
        <p:nvSpPr>
          <p:cNvPr id="17411" name="Content Placeholder 2"/>
          <p:cNvSpPr>
            <a:spLocks noGrp="1"/>
          </p:cNvSpPr>
          <p:nvPr>
            <p:ph idx="1"/>
          </p:nvPr>
        </p:nvSpPr>
        <p:spPr>
          <a:xfrm>
            <a:off x="152400" y="1074738"/>
            <a:ext cx="8991600" cy="5783262"/>
          </a:xfrm>
        </p:spPr>
        <p:txBody>
          <a:bodyPr>
            <a:normAutofit/>
          </a:bodyPr>
          <a:lstStyle/>
          <a:p>
            <a:pPr fontAlgn="auto">
              <a:spcAft>
                <a:spcPts val="0"/>
              </a:spcAft>
              <a:buFont typeface="Arial" panose="020B0604020202020204" pitchFamily="34" charset="0"/>
              <a:buChar char="•"/>
              <a:defRPr/>
            </a:pPr>
            <a:r>
              <a:rPr lang="en-US" b="1" dirty="0" smtClean="0"/>
              <a:t>Principle of </a:t>
            </a:r>
            <a:r>
              <a:rPr lang="en-US" b="1" dirty="0" smtClean="0">
                <a:solidFill>
                  <a:schemeClr val="tx1">
                    <a:lumMod val="85000"/>
                    <a:lumOff val="15000"/>
                  </a:schemeClr>
                </a:solidFill>
              </a:rPr>
              <a:t>Social Development </a:t>
            </a:r>
            <a:r>
              <a:rPr lang="en-US" b="1" dirty="0" smtClean="0"/>
              <a:t>:</a:t>
            </a:r>
          </a:p>
          <a:p>
            <a:pPr fontAlgn="auto">
              <a:spcAft>
                <a:spcPts val="0"/>
              </a:spcAft>
              <a:buFont typeface="Arial" panose="020B0604020202020204" pitchFamily="34" charset="0"/>
              <a:buChar char="•"/>
              <a:defRPr/>
            </a:pPr>
            <a:r>
              <a:rPr lang="en-US" dirty="0" smtClean="0"/>
              <a:t>Children learn better through association, cooperation and activity</a:t>
            </a:r>
          </a:p>
          <a:p>
            <a:pPr fontAlgn="auto">
              <a:spcAft>
                <a:spcPts val="0"/>
              </a:spcAft>
              <a:buFont typeface="Wingdings 2" pitchFamily="18" charset="2"/>
              <a:buNone/>
              <a:defRPr/>
            </a:pPr>
            <a:r>
              <a:rPr lang="en-US" b="1" dirty="0" smtClean="0"/>
              <a:t>Principle of wholesome education:</a:t>
            </a:r>
          </a:p>
          <a:p>
            <a:pPr fontAlgn="auto">
              <a:spcAft>
                <a:spcPts val="0"/>
              </a:spcAft>
              <a:buFont typeface="Wingdings 2" pitchFamily="18" charset="2"/>
              <a:buNone/>
              <a:defRPr/>
            </a:pPr>
            <a:r>
              <a:rPr lang="en-US" dirty="0" smtClean="0"/>
              <a:t>Can’t teach in Watertight compartment need to give wholesome experience</a:t>
            </a:r>
          </a:p>
          <a:p>
            <a:pPr fontAlgn="auto">
              <a:spcAft>
                <a:spcPts val="0"/>
              </a:spcAft>
              <a:buFont typeface="Wingdings 2" pitchFamily="18" charset="2"/>
              <a:buNone/>
              <a:defRPr/>
            </a:pPr>
            <a:r>
              <a:rPr lang="en-US" b="1" dirty="0" smtClean="0"/>
              <a:t>Principle of reality:</a:t>
            </a:r>
            <a:r>
              <a:rPr lang="en-US" dirty="0" smtClean="0"/>
              <a:t> Should be near to life reality</a:t>
            </a:r>
          </a:p>
          <a:p>
            <a:pPr fontAlgn="auto">
              <a:spcAft>
                <a:spcPts val="0"/>
              </a:spcAft>
              <a:buFont typeface="Wingdings 2" pitchFamily="18" charset="2"/>
              <a:buNone/>
              <a:defRPr/>
            </a:pPr>
            <a:r>
              <a:rPr lang="en-US" b="1" dirty="0" smtClean="0"/>
              <a:t>Principle of Utility: </a:t>
            </a:r>
            <a:r>
              <a:rPr lang="en-US" sz="2000" dirty="0" smtClean="0"/>
              <a:t>Project should be useful for individual and society</a:t>
            </a:r>
          </a:p>
          <a:p>
            <a:pPr fontAlgn="auto">
              <a:spcAft>
                <a:spcPts val="0"/>
              </a:spcAft>
              <a:buFont typeface="Arial"/>
              <a:buChar char="•"/>
              <a:defRPr/>
            </a:pPr>
            <a:r>
              <a:rPr lang="en-US" b="1" dirty="0" smtClean="0">
                <a:solidFill>
                  <a:schemeClr val="tx1">
                    <a:lumMod val="85000"/>
                    <a:lumOff val="15000"/>
                  </a:schemeClr>
                </a:solidFill>
              </a:rPr>
              <a:t>Principle </a:t>
            </a:r>
            <a:r>
              <a:rPr lang="en-US" b="1" dirty="0">
                <a:solidFill>
                  <a:schemeClr val="tx1">
                    <a:lumMod val="85000"/>
                    <a:lumOff val="15000"/>
                  </a:schemeClr>
                </a:solidFill>
              </a:rPr>
              <a:t>of </a:t>
            </a:r>
            <a:r>
              <a:rPr lang="en-US" b="1" dirty="0" smtClean="0">
                <a:solidFill>
                  <a:schemeClr val="tx1">
                    <a:lumMod val="85000"/>
                    <a:lumOff val="15000"/>
                  </a:schemeClr>
                </a:solidFill>
              </a:rPr>
              <a:t>Planning: </a:t>
            </a:r>
            <a:r>
              <a:rPr lang="en-US" dirty="0" smtClean="0">
                <a:solidFill>
                  <a:schemeClr val="tx1">
                    <a:lumMod val="85000"/>
                    <a:lumOff val="15000"/>
                  </a:schemeClr>
                </a:solidFill>
              </a:rPr>
              <a:t>Project demand planning </a:t>
            </a:r>
            <a:endParaRPr lang="en-US" dirty="0">
              <a:solidFill>
                <a:schemeClr val="tx1">
                  <a:lumMod val="85000"/>
                  <a:lumOff val="15000"/>
                </a:schemeClr>
              </a:solidFill>
            </a:endParaRPr>
          </a:p>
          <a:p>
            <a:pPr fontAlgn="auto">
              <a:spcAft>
                <a:spcPts val="0"/>
              </a:spcAft>
              <a:buFont typeface="Wingdings 2" pitchFamily="18" charset="2"/>
              <a:buNone/>
              <a:defRPr/>
            </a:pPr>
            <a:endParaRPr lang="en-US" sz="2000" dirty="0" smtClean="0"/>
          </a:p>
          <a:p>
            <a:pPr fontAlgn="auto">
              <a:spcAft>
                <a:spcPts val="0"/>
              </a:spcAft>
              <a:buFont typeface="Wingdings 2" pitchFamily="18" charset="2"/>
              <a:buNone/>
              <a:defRPr/>
            </a:pPr>
            <a:endParaRPr lang="en-US" dirty="0" smtClean="0"/>
          </a:p>
          <a:p>
            <a:pPr fontAlgn="auto">
              <a:spcAft>
                <a:spcPts val="0"/>
              </a:spcAft>
              <a:buFont typeface="Wingdings 2" pitchFamily="18" charset="2"/>
              <a:buNone/>
              <a:defRPr/>
            </a:pPr>
            <a:endParaRPr lang="en-US" dirty="0" smtClean="0"/>
          </a:p>
        </p:txBody>
      </p:sp>
    </p:spTree>
    <p:extLst>
      <p:ext uri="{BB962C8B-B14F-4D97-AF65-F5344CB8AC3E}">
        <p14:creationId xmlns:p14="http://schemas.microsoft.com/office/powerpoint/2010/main" val="215222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1963" y="0"/>
            <a:ext cx="8229600" cy="533400"/>
          </a:xfrm>
        </p:spPr>
        <p:txBody>
          <a:bodyPr>
            <a:normAutofit fontScale="90000"/>
          </a:bodyPr>
          <a:lstStyle/>
          <a:p>
            <a:pPr fontAlgn="auto">
              <a:spcAft>
                <a:spcPts val="0"/>
              </a:spcAft>
              <a:defRPr/>
            </a:pPr>
            <a:r>
              <a:rPr lang="en-US" smtClean="0"/>
              <a:t>TYPES OF PROJECT </a:t>
            </a:r>
          </a:p>
        </p:txBody>
      </p:sp>
      <p:sp>
        <p:nvSpPr>
          <p:cNvPr id="17411" name="Content Placeholder 2"/>
          <p:cNvSpPr>
            <a:spLocks noGrp="1"/>
          </p:cNvSpPr>
          <p:nvPr>
            <p:ph idx="1"/>
          </p:nvPr>
        </p:nvSpPr>
        <p:spPr>
          <a:xfrm>
            <a:off x="228600" y="1074738"/>
            <a:ext cx="8763000" cy="5783262"/>
          </a:xfrm>
        </p:spPr>
        <p:txBody>
          <a:bodyPr/>
          <a:lstStyle/>
          <a:p>
            <a:r>
              <a:rPr lang="en-US" b="1" i="1" smtClean="0"/>
              <a:t>Individual and Social (Group) projects:</a:t>
            </a:r>
            <a:endParaRPr lang="en-US" smtClean="0"/>
          </a:p>
          <a:p>
            <a:r>
              <a:rPr lang="en-US" smtClean="0"/>
              <a:t> </a:t>
            </a:r>
            <a:r>
              <a:rPr lang="en-US" b="1" i="1" smtClean="0"/>
              <a:t>Simple and Complex project:</a:t>
            </a:r>
            <a:endParaRPr lang="en-US" smtClean="0"/>
          </a:p>
          <a:p>
            <a:r>
              <a:rPr lang="en-US" b="1" i="1" smtClean="0"/>
              <a:t>Constructive project: </a:t>
            </a:r>
            <a:r>
              <a:rPr lang="en-US" smtClean="0"/>
              <a:t>is also known as Creative projects and involve mental activity( Cognitive)</a:t>
            </a:r>
          </a:p>
          <a:p>
            <a:r>
              <a:rPr lang="en-US" b="1" i="1" smtClean="0"/>
              <a:t> Aesthetic project: </a:t>
            </a:r>
            <a:r>
              <a:rPr lang="en-US" smtClean="0"/>
              <a:t>Involve</a:t>
            </a:r>
            <a:r>
              <a:rPr lang="en-US" b="1" i="1" smtClean="0"/>
              <a:t> </a:t>
            </a:r>
            <a:r>
              <a:rPr lang="en-US" smtClean="0"/>
              <a:t>artistic skills i.e. decoration or presentation of data</a:t>
            </a:r>
          </a:p>
          <a:p>
            <a:r>
              <a:rPr lang="en-US" b="1" i="1" smtClean="0"/>
              <a:t>Problematic project: </a:t>
            </a:r>
            <a:r>
              <a:rPr lang="en-US" smtClean="0"/>
              <a:t>aimed to solve a complex problem by using mental/ Intellectual Process</a:t>
            </a:r>
          </a:p>
          <a:p>
            <a:r>
              <a:rPr lang="en-US" b="1" i="1" smtClean="0"/>
              <a:t>Drill project: </a:t>
            </a:r>
            <a:r>
              <a:rPr lang="en-US" smtClean="0"/>
              <a:t>which depends upon certain degree of skills to attain work efficiency</a:t>
            </a:r>
          </a:p>
          <a:p>
            <a:endParaRPr lang="en-US" smtClean="0"/>
          </a:p>
        </p:txBody>
      </p:sp>
    </p:spTree>
    <p:extLst>
      <p:ext uri="{BB962C8B-B14F-4D97-AF65-F5344CB8AC3E}">
        <p14:creationId xmlns:p14="http://schemas.microsoft.com/office/powerpoint/2010/main" val="2180812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0"/>
            <a:ext cx="8839200" cy="531813"/>
          </a:xfrm>
        </p:spPr>
        <p:txBody>
          <a:bodyPr>
            <a:normAutofit fontScale="90000"/>
          </a:bodyPr>
          <a:lstStyle/>
          <a:p>
            <a:pPr fontAlgn="auto">
              <a:spcAft>
                <a:spcPts val="0"/>
              </a:spcAft>
              <a:defRPr/>
            </a:pPr>
            <a:r>
              <a:rPr lang="en-US" b="1" smtClean="0"/>
              <a:t>STEPS / Procedure of Project method</a:t>
            </a:r>
            <a:endParaRPr lang="en-US" smtClean="0"/>
          </a:p>
        </p:txBody>
      </p:sp>
      <p:sp>
        <p:nvSpPr>
          <p:cNvPr id="23555" name="Content Placeholder 2"/>
          <p:cNvSpPr>
            <a:spLocks noGrp="1"/>
          </p:cNvSpPr>
          <p:nvPr>
            <p:ph idx="1"/>
          </p:nvPr>
        </p:nvSpPr>
        <p:spPr>
          <a:xfrm>
            <a:off x="228600" y="1065213"/>
            <a:ext cx="8915400" cy="5792787"/>
          </a:xfrm>
        </p:spPr>
        <p:txBody>
          <a:bodyPr>
            <a:normAutofit lnSpcReduction="10000"/>
          </a:bodyPr>
          <a:lstStyle/>
          <a:p>
            <a:pPr fontAlgn="auto">
              <a:spcAft>
                <a:spcPts val="0"/>
              </a:spcAft>
              <a:buFont typeface="Wingdings 2"/>
              <a:buChar char=""/>
              <a:defRPr/>
            </a:pPr>
            <a:r>
              <a:rPr lang="en-US" b="1" dirty="0" smtClean="0"/>
              <a:t>1. Creating Situations:</a:t>
            </a:r>
          </a:p>
          <a:p>
            <a:pPr fontAlgn="auto">
              <a:spcAft>
                <a:spcPts val="0"/>
              </a:spcAft>
              <a:buFont typeface="Wingdings 2"/>
              <a:buChar char=""/>
              <a:defRPr/>
            </a:pPr>
            <a:r>
              <a:rPr lang="en-US" sz="3600" dirty="0" smtClean="0"/>
              <a:t>Create problematic situations, which demand heavy efforts</a:t>
            </a:r>
          </a:p>
          <a:p>
            <a:pPr fontAlgn="auto">
              <a:spcAft>
                <a:spcPts val="0"/>
              </a:spcAft>
              <a:buFont typeface="Wingdings 2"/>
              <a:buChar char=""/>
              <a:defRPr/>
            </a:pPr>
            <a:r>
              <a:rPr lang="en-US" b="1" dirty="0" smtClean="0"/>
              <a:t>2. Selection of the problem:</a:t>
            </a:r>
            <a:r>
              <a:rPr lang="en-US" dirty="0" smtClean="0"/>
              <a:t> as per time, finance and individual efforts</a:t>
            </a:r>
          </a:p>
          <a:p>
            <a:pPr fontAlgn="auto">
              <a:spcAft>
                <a:spcPts val="0"/>
              </a:spcAft>
              <a:buFont typeface="Wingdings 2"/>
              <a:buChar char=""/>
              <a:defRPr/>
            </a:pPr>
            <a:r>
              <a:rPr lang="en-US" b="1" dirty="0" smtClean="0"/>
              <a:t>3. Fixing Objectives: </a:t>
            </a:r>
          </a:p>
          <a:p>
            <a:pPr fontAlgn="auto">
              <a:spcAft>
                <a:spcPts val="0"/>
              </a:spcAft>
              <a:buFont typeface="Wingdings 2"/>
              <a:buChar char=""/>
              <a:defRPr/>
            </a:pPr>
            <a:r>
              <a:rPr lang="en-US" dirty="0" smtClean="0"/>
              <a:t>What we want to achieve after completion of project</a:t>
            </a:r>
          </a:p>
          <a:p>
            <a:pPr fontAlgn="auto">
              <a:spcAft>
                <a:spcPts val="0"/>
              </a:spcAft>
              <a:buFont typeface="Wingdings 2"/>
              <a:buChar char=""/>
              <a:defRPr/>
            </a:pPr>
            <a:r>
              <a:rPr lang="en-US" b="1" dirty="0" smtClean="0"/>
              <a:t>4. Planning: </a:t>
            </a:r>
            <a:r>
              <a:rPr lang="en-US" dirty="0" smtClean="0"/>
              <a:t>Scheme, allocation of duty, collection and generation of resources, fund raising etc.</a:t>
            </a:r>
          </a:p>
          <a:p>
            <a:pPr fontAlgn="auto">
              <a:spcAft>
                <a:spcPts val="0"/>
              </a:spcAft>
              <a:buFont typeface="Wingdings 2"/>
              <a:buChar char=""/>
              <a:defRPr/>
            </a:pPr>
            <a:endParaRPr lang="en-US" dirty="0" smtClean="0"/>
          </a:p>
        </p:txBody>
      </p:sp>
    </p:spTree>
    <p:extLst>
      <p:ext uri="{BB962C8B-B14F-4D97-AF65-F5344CB8AC3E}">
        <p14:creationId xmlns:p14="http://schemas.microsoft.com/office/powerpoint/2010/main" val="129391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0"/>
            <a:ext cx="8839200" cy="531813"/>
          </a:xfrm>
        </p:spPr>
        <p:txBody>
          <a:bodyPr>
            <a:normAutofit fontScale="90000"/>
          </a:bodyPr>
          <a:lstStyle/>
          <a:p>
            <a:pPr fontAlgn="auto">
              <a:spcAft>
                <a:spcPts val="0"/>
              </a:spcAft>
              <a:defRPr/>
            </a:pPr>
            <a:r>
              <a:rPr lang="en-US" b="1" smtClean="0"/>
              <a:t>STEPS / Procedure of Project method</a:t>
            </a:r>
            <a:endParaRPr lang="en-US" smtClean="0"/>
          </a:p>
        </p:txBody>
      </p:sp>
      <p:sp>
        <p:nvSpPr>
          <p:cNvPr id="19459" name="Content Placeholder 2"/>
          <p:cNvSpPr>
            <a:spLocks noGrp="1"/>
          </p:cNvSpPr>
          <p:nvPr>
            <p:ph idx="1"/>
          </p:nvPr>
        </p:nvSpPr>
        <p:spPr>
          <a:xfrm>
            <a:off x="228600" y="1065213"/>
            <a:ext cx="8763000" cy="5792787"/>
          </a:xfrm>
        </p:spPr>
        <p:txBody>
          <a:bodyPr/>
          <a:lstStyle/>
          <a:p>
            <a:r>
              <a:rPr lang="en-US" b="1" smtClean="0"/>
              <a:t>5. Execution:</a:t>
            </a:r>
          </a:p>
          <a:p>
            <a:r>
              <a:rPr lang="en-US" smtClean="0"/>
              <a:t>Everybody paly its role to make it successful. Teacher monitor it </a:t>
            </a:r>
          </a:p>
          <a:p>
            <a:r>
              <a:rPr lang="en-US" b="1" smtClean="0"/>
              <a:t>6. Evaluation:</a:t>
            </a:r>
          </a:p>
          <a:p>
            <a:r>
              <a:rPr lang="en-US" smtClean="0"/>
              <a:t>Teacher and students will evaluate jointly in the light of predetermined objectives, strengths and weakness, Mistake which were eye openers</a:t>
            </a:r>
          </a:p>
          <a:p>
            <a:r>
              <a:rPr lang="en-US" b="1" smtClean="0"/>
              <a:t>7. Reporting and Recording:</a:t>
            </a:r>
          </a:p>
          <a:p>
            <a:r>
              <a:rPr lang="en-US" smtClean="0"/>
              <a:t>Report writing for review at any time</a:t>
            </a:r>
          </a:p>
          <a:p>
            <a:r>
              <a:rPr lang="en-US" smtClean="0"/>
              <a:t>Recording for future consultation</a:t>
            </a:r>
          </a:p>
          <a:p>
            <a:endParaRPr lang="en-US" smtClean="0"/>
          </a:p>
        </p:txBody>
      </p:sp>
    </p:spTree>
    <p:extLst>
      <p:ext uri="{BB962C8B-B14F-4D97-AF65-F5344CB8AC3E}">
        <p14:creationId xmlns:p14="http://schemas.microsoft.com/office/powerpoint/2010/main" val="3674817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914400"/>
          </a:xfrm>
        </p:spPr>
        <p:txBody>
          <a:bodyPr rtlCol="0">
            <a:normAutofit fontScale="90000"/>
          </a:bodyPr>
          <a:lstStyle/>
          <a:p>
            <a:pPr fontAlgn="auto">
              <a:spcAft>
                <a:spcPts val="0"/>
              </a:spcAft>
              <a:defRPr/>
            </a:pPr>
            <a:r>
              <a:rPr lang="en-US" b="1" dirty="0" smtClean="0">
                <a:solidFill>
                  <a:schemeClr val="tx1">
                    <a:lumMod val="85000"/>
                    <a:lumOff val="15000"/>
                  </a:schemeClr>
                </a:solidFill>
              </a:rPr>
              <a:t>ROLE OF THE TEACHER </a:t>
            </a: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sp>
        <p:nvSpPr>
          <p:cNvPr id="3" name="Content Placeholder 2"/>
          <p:cNvSpPr>
            <a:spLocks noGrp="1"/>
          </p:cNvSpPr>
          <p:nvPr>
            <p:ph idx="1"/>
          </p:nvPr>
        </p:nvSpPr>
        <p:spPr>
          <a:xfrm>
            <a:off x="0" y="1066800"/>
            <a:ext cx="9144000" cy="5562600"/>
          </a:xfrm>
        </p:spPr>
        <p:txBody>
          <a:bodyPr rtlCol="0">
            <a:noAutofit/>
          </a:bodyPr>
          <a:lstStyle/>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A  guide, friend and philosopher.</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Helps the students in solving their problems.</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Encourages his students to work collectively, and co-operatively.</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Helps his students to avoid mistakes.</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He makes it a point that each member of the group contributed something to the completion of the project.</a:t>
            </a:r>
          </a:p>
        </p:txBody>
      </p:sp>
    </p:spTree>
    <p:extLst>
      <p:ext uri="{BB962C8B-B14F-4D97-AF65-F5344CB8AC3E}">
        <p14:creationId xmlns:p14="http://schemas.microsoft.com/office/powerpoint/2010/main" val="689765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pPr fontAlgn="auto">
              <a:spcAft>
                <a:spcPts val="0"/>
              </a:spcAft>
              <a:defRPr/>
            </a:pPr>
            <a:r>
              <a:rPr lang="en-US" b="1" dirty="0">
                <a:solidFill>
                  <a:schemeClr val="tx1">
                    <a:lumMod val="85000"/>
                    <a:lumOff val="15000"/>
                  </a:schemeClr>
                </a:solidFill>
              </a:rPr>
              <a:t>ROLE OF THE TEACHER</a:t>
            </a:r>
            <a:endParaRPr lang="en-GB" dirty="0"/>
          </a:p>
        </p:txBody>
      </p:sp>
      <p:sp>
        <p:nvSpPr>
          <p:cNvPr id="3" name="Content Placeholder 2"/>
          <p:cNvSpPr>
            <a:spLocks noGrp="1"/>
          </p:cNvSpPr>
          <p:nvPr>
            <p:ph idx="1"/>
          </p:nvPr>
        </p:nvSpPr>
        <p:spPr>
          <a:xfrm>
            <a:off x="0" y="1371600"/>
            <a:ext cx="8991600" cy="4525963"/>
          </a:xfrm>
        </p:spPr>
        <p:txBody>
          <a:bodyPr>
            <a:noAutofit/>
          </a:bodyPr>
          <a:lstStyle/>
          <a:p>
            <a:pPr marL="274320" indent="-274320" fontAlgn="auto">
              <a:spcAft>
                <a:spcPts val="0"/>
              </a:spcAft>
              <a:buClr>
                <a:schemeClr val="accent3"/>
              </a:buClr>
              <a:buFont typeface="Wingdings 2"/>
              <a:buChar char=""/>
              <a:defRPr/>
            </a:pPr>
            <a:r>
              <a:rPr lang="en-US" sz="3600" dirty="0">
                <a:solidFill>
                  <a:schemeClr val="tx1">
                    <a:lumMod val="85000"/>
                    <a:lumOff val="15000"/>
                  </a:schemeClr>
                </a:solidFill>
              </a:rPr>
              <a:t>Teacher should always remain alert and active during execution step and see that the project goes to completion successfully.</a:t>
            </a:r>
          </a:p>
          <a:p>
            <a:pPr marL="274320" indent="-274320" fontAlgn="auto">
              <a:spcAft>
                <a:spcPts val="0"/>
              </a:spcAft>
              <a:buClr>
                <a:schemeClr val="accent3"/>
              </a:buClr>
              <a:buFont typeface="Wingdings 2"/>
              <a:buChar char=""/>
              <a:defRPr/>
            </a:pPr>
            <a:r>
              <a:rPr lang="en-US" sz="3600" dirty="0">
                <a:solidFill>
                  <a:schemeClr val="tx1">
                    <a:lumMod val="85000"/>
                    <a:lumOff val="15000"/>
                  </a:schemeClr>
                </a:solidFill>
              </a:rPr>
              <a:t>During execution of the project teacher should maintain a democratic atmosphere.</a:t>
            </a:r>
          </a:p>
          <a:p>
            <a:pPr marL="274320" indent="-274320" fontAlgn="auto">
              <a:spcAft>
                <a:spcPts val="0"/>
              </a:spcAft>
              <a:buClr>
                <a:schemeClr val="accent3"/>
              </a:buClr>
              <a:buFont typeface="Wingdings 2"/>
              <a:buChar char=""/>
              <a:defRPr/>
            </a:pPr>
            <a:r>
              <a:rPr lang="en-US" sz="3600" dirty="0">
                <a:solidFill>
                  <a:schemeClr val="tx1">
                    <a:lumMod val="85000"/>
                    <a:lumOff val="15000"/>
                  </a:schemeClr>
                </a:solidFill>
              </a:rPr>
              <a:t>Teacher must be well – read and well-informed so that he can help the students to the successful completion of the </a:t>
            </a:r>
            <a:r>
              <a:rPr lang="en-US" sz="3600" dirty="0" smtClean="0">
                <a:solidFill>
                  <a:schemeClr val="tx1">
                    <a:lumMod val="85000"/>
                    <a:lumOff val="15000"/>
                  </a:schemeClr>
                </a:solidFill>
              </a:rPr>
              <a:t>project</a:t>
            </a:r>
            <a:endParaRPr lang="en-US" sz="3600" dirty="0">
              <a:solidFill>
                <a:schemeClr val="tx1">
                  <a:lumMod val="85000"/>
                  <a:lumOff val="15000"/>
                </a:schemeClr>
              </a:solidFill>
            </a:endParaRPr>
          </a:p>
        </p:txBody>
      </p:sp>
    </p:spTree>
    <p:extLst>
      <p:ext uri="{BB962C8B-B14F-4D97-AF65-F5344CB8AC3E}">
        <p14:creationId xmlns:p14="http://schemas.microsoft.com/office/powerpoint/2010/main" val="2150013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0"/>
            <a:ext cx="8229600" cy="457200"/>
          </a:xfrm>
        </p:spPr>
        <p:txBody>
          <a:bodyPr rtlCol="0">
            <a:normAutofit fontScale="90000"/>
          </a:bodyPr>
          <a:lstStyle/>
          <a:p>
            <a:pPr fontAlgn="auto">
              <a:spcAft>
                <a:spcPts val="0"/>
              </a:spcAft>
              <a:defRPr/>
            </a:pPr>
            <a:r>
              <a:rPr lang="en-US" b="1" dirty="0" smtClean="0">
                <a:solidFill>
                  <a:schemeClr val="tx1">
                    <a:lumMod val="85000"/>
                    <a:lumOff val="15000"/>
                  </a:schemeClr>
                </a:solidFill>
              </a:rPr>
              <a:t>ADVANTAGES</a:t>
            </a:r>
            <a:endParaRPr lang="en-US" dirty="0">
              <a:solidFill>
                <a:schemeClr val="tx1">
                  <a:lumMod val="85000"/>
                  <a:lumOff val="15000"/>
                </a:schemeClr>
              </a:solidFill>
            </a:endParaRPr>
          </a:p>
        </p:txBody>
      </p:sp>
      <p:sp>
        <p:nvSpPr>
          <p:cNvPr id="3" name="Content Placeholder 2"/>
          <p:cNvSpPr>
            <a:spLocks noGrp="1"/>
          </p:cNvSpPr>
          <p:nvPr>
            <p:ph idx="1"/>
          </p:nvPr>
        </p:nvSpPr>
        <p:spPr>
          <a:xfrm>
            <a:off x="152400" y="1066800"/>
            <a:ext cx="8991600" cy="5562600"/>
          </a:xfrm>
        </p:spPr>
        <p:txBody>
          <a:bodyPr rtlCol="0">
            <a:normAutofit fontScale="92500" lnSpcReduction="20000"/>
          </a:bodyPr>
          <a:lstStyle/>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is a method of teaching based on psychological laws of learning.</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 It is students centered, activity based method.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This method develops the problem solving ability to the students.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imbibes the spirit of cooperation as it is a cooperative venture.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Stimulates interest in natural as also man made situations.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develops self-confidence and self-discipline and spirit of enquiry.</a:t>
            </a:r>
          </a:p>
        </p:txBody>
      </p:sp>
    </p:spTree>
    <p:extLst>
      <p:ext uri="{BB962C8B-B14F-4D97-AF65-F5344CB8AC3E}">
        <p14:creationId xmlns:p14="http://schemas.microsoft.com/office/powerpoint/2010/main" val="3628852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0"/>
            <a:ext cx="8229600" cy="457200"/>
          </a:xfrm>
        </p:spPr>
        <p:txBody>
          <a:bodyPr rtlCol="0">
            <a:normAutofit fontScale="90000"/>
          </a:bodyPr>
          <a:lstStyle/>
          <a:p>
            <a:pPr fontAlgn="auto">
              <a:spcAft>
                <a:spcPts val="0"/>
              </a:spcAft>
              <a:defRPr/>
            </a:pPr>
            <a:r>
              <a:rPr lang="en-US" b="1" dirty="0" smtClean="0">
                <a:solidFill>
                  <a:schemeClr val="tx1">
                    <a:lumMod val="85000"/>
                    <a:lumOff val="15000"/>
                  </a:schemeClr>
                </a:solidFill>
              </a:rPr>
              <a:t>ADVANTAGES</a:t>
            </a:r>
            <a:endParaRPr lang="en-US" dirty="0">
              <a:solidFill>
                <a:schemeClr val="tx1">
                  <a:lumMod val="85000"/>
                  <a:lumOff val="15000"/>
                </a:schemeClr>
              </a:solidFill>
            </a:endParaRPr>
          </a:p>
        </p:txBody>
      </p:sp>
      <p:sp>
        <p:nvSpPr>
          <p:cNvPr id="3" name="Content Placeholder 2"/>
          <p:cNvSpPr>
            <a:spLocks noGrp="1"/>
          </p:cNvSpPr>
          <p:nvPr>
            <p:ph idx="1"/>
          </p:nvPr>
        </p:nvSpPr>
        <p:spPr>
          <a:xfrm>
            <a:off x="152400" y="1066800"/>
            <a:ext cx="8991600" cy="5562600"/>
          </a:xfrm>
        </p:spPr>
        <p:txBody>
          <a:bodyPr rtlCol="0">
            <a:normAutofit fontScale="92500" lnSpcReduction="20000"/>
          </a:bodyPr>
          <a:lstStyle/>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A project can be used to arouse interest in a particular topics as it blends school life with outside world.</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makes the students as independent.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gives the real work experience to the students.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develops the social qualities and synergism in the students’ heart.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It develops the responsibility realization of the students. </a:t>
            </a:r>
          </a:p>
          <a:p>
            <a:pPr marL="274320" indent="-274320" fontAlgn="auto">
              <a:spcAft>
                <a:spcPts val="0"/>
              </a:spcAft>
              <a:buClr>
                <a:schemeClr val="accent3"/>
              </a:buClr>
              <a:buFont typeface="Wingdings 2"/>
              <a:buChar char=""/>
              <a:defRPr/>
            </a:pPr>
            <a:r>
              <a:rPr lang="en-US" sz="3600" dirty="0" smtClean="0">
                <a:solidFill>
                  <a:schemeClr val="tx1">
                    <a:lumMod val="85000"/>
                    <a:lumOff val="15000"/>
                  </a:schemeClr>
                </a:solidFill>
              </a:rPr>
              <a:t>By this the students organizes the planning things in an order.</a:t>
            </a:r>
            <a:r>
              <a:rPr lang="en-US" dirty="0" smtClean="0">
                <a:solidFill>
                  <a:schemeClr val="tx1">
                    <a:lumMod val="85000"/>
                    <a:lumOff val="15000"/>
                  </a:schemeClr>
                </a:solidFill>
              </a:rPr>
              <a:t>  </a:t>
            </a:r>
          </a:p>
          <a:p>
            <a:pPr marL="274320" indent="-274320" fontAlgn="auto">
              <a:spcAft>
                <a:spcPts val="0"/>
              </a:spcAft>
              <a:buClr>
                <a:schemeClr val="accent3"/>
              </a:buClr>
              <a:buFont typeface="Wingdings 2"/>
              <a:buChar char=""/>
              <a:defRPr/>
            </a:pPr>
            <a:endParaRPr lang="en-US" dirty="0">
              <a:solidFill>
                <a:schemeClr val="tx1">
                  <a:lumMod val="85000"/>
                  <a:lumOff val="15000"/>
                </a:schemeClr>
              </a:solidFill>
            </a:endParaRPr>
          </a:p>
        </p:txBody>
      </p:sp>
    </p:spTree>
    <p:extLst>
      <p:ext uri="{BB962C8B-B14F-4D97-AF65-F5344CB8AC3E}">
        <p14:creationId xmlns:p14="http://schemas.microsoft.com/office/powerpoint/2010/main" val="3796299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413792"/>
            <a:ext cx="8229600" cy="1143000"/>
          </a:xfrm>
        </p:spPr>
        <p:txBody>
          <a:bodyPr>
            <a:normAutofit fontScale="90000"/>
          </a:bodyPr>
          <a:lstStyle/>
          <a:p>
            <a:r>
              <a:rPr lang="en-US" sz="4000" b="1" dirty="0" smtClean="0"/>
              <a:t>LIMITATIONS of TRADITIONAL METHOD of TEACHING</a:t>
            </a:r>
            <a:r>
              <a:rPr lang="en-US" sz="4000" b="1" dirty="0"/>
              <a:t/>
            </a:r>
            <a:br>
              <a:rPr lang="en-US" sz="4000" b="1" dirty="0"/>
            </a:br>
            <a:endParaRPr lang="en-US" sz="4000" b="1" dirty="0"/>
          </a:p>
        </p:txBody>
      </p:sp>
      <p:sp>
        <p:nvSpPr>
          <p:cNvPr id="17411" name="Rectangle 3"/>
          <p:cNvSpPr>
            <a:spLocks noGrp="1" noRot="1" noChangeArrowheads="1"/>
          </p:cNvSpPr>
          <p:nvPr>
            <p:ph type="body" idx="1"/>
          </p:nvPr>
        </p:nvSpPr>
        <p:spPr>
          <a:xfrm>
            <a:off x="304800" y="1526505"/>
            <a:ext cx="8540750" cy="4422775"/>
          </a:xfrm>
        </p:spPr>
        <p:txBody>
          <a:bodyPr/>
          <a:lstStyle/>
          <a:p>
            <a:pPr>
              <a:buClr>
                <a:schemeClr val="bg2"/>
              </a:buClr>
              <a:buFont typeface="Wingdings" pitchFamily="2" charset="2"/>
              <a:buChar char="ü"/>
            </a:pPr>
            <a:r>
              <a:rPr lang="en-US" sz="2400" b="1" dirty="0"/>
              <a:t>Teaching in classroom using chalk and talk is “one way flow” of information</a:t>
            </a:r>
          </a:p>
          <a:p>
            <a:pPr>
              <a:buClr>
                <a:schemeClr val="bg2"/>
              </a:buClr>
              <a:buFont typeface="Wingdings" pitchFamily="2" charset="2"/>
              <a:buChar char="ü"/>
            </a:pPr>
            <a:r>
              <a:rPr lang="en-US" sz="2400" b="1" dirty="0"/>
              <a:t>Teachers often continuously talk for an hour without knowing students response  and feedback.</a:t>
            </a:r>
          </a:p>
          <a:p>
            <a:pPr>
              <a:buClr>
                <a:schemeClr val="bg2"/>
              </a:buClr>
              <a:buFont typeface="Wingdings" pitchFamily="2" charset="2"/>
              <a:buChar char="ü"/>
            </a:pPr>
            <a:r>
              <a:rPr lang="en-US" sz="2400" b="1" dirty="0"/>
              <a:t>The material presented is only based on lecturer notes and textbooks.</a:t>
            </a:r>
          </a:p>
          <a:p>
            <a:pPr>
              <a:buClr>
                <a:schemeClr val="bg2"/>
              </a:buClr>
              <a:buFont typeface="Wingdings" pitchFamily="2" charset="2"/>
              <a:buChar char="ü"/>
            </a:pPr>
            <a:r>
              <a:rPr lang="en-US" sz="2400" b="1" dirty="0"/>
              <a:t>There is insufficient interaction with students in classroom.</a:t>
            </a:r>
          </a:p>
          <a:p>
            <a:pPr>
              <a:buClr>
                <a:schemeClr val="bg2"/>
              </a:buClr>
              <a:buFont typeface="Wingdings" pitchFamily="2" charset="2"/>
              <a:buChar char="ü"/>
            </a:pPr>
            <a:r>
              <a:rPr lang="en-US" sz="2400" b="1" dirty="0"/>
              <a:t>More emphasis has been given on theory without any practical and real life time situations.</a:t>
            </a:r>
          </a:p>
          <a:p>
            <a:pPr>
              <a:buClr>
                <a:schemeClr val="bg2"/>
              </a:buClr>
              <a:buFont typeface="Wingdings" pitchFamily="2" charset="2"/>
              <a:buChar char="ü"/>
            </a:pPr>
            <a:r>
              <a:rPr lang="en-US" sz="2400" b="1" dirty="0"/>
              <a:t>Learning from memorization but not understanding.</a:t>
            </a:r>
          </a:p>
        </p:txBody>
      </p:sp>
    </p:spTree>
    <p:extLst>
      <p:ext uri="{BB962C8B-B14F-4D97-AF65-F5344CB8AC3E}">
        <p14:creationId xmlns:p14="http://schemas.microsoft.com/office/powerpoint/2010/main" val="270430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amond(in)">
                                      <p:cBhvr>
                                        <p:cTn id="7" dur="3000"/>
                                        <p:tgtEl>
                                          <p:spTgt spid="1741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diamond(in)">
                                      <p:cBhvr>
                                        <p:cTn id="10" dur="3000"/>
                                        <p:tgtEl>
                                          <p:spTgt spid="17411">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diamond(in)">
                                      <p:cBhvr>
                                        <p:cTn id="13" dur="3000"/>
                                        <p:tgtEl>
                                          <p:spTgt spid="17411">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diamond(in)">
                                      <p:cBhvr>
                                        <p:cTn id="16" dur="3000"/>
                                        <p:tgtEl>
                                          <p:spTgt spid="17411">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diamond(in)">
                                      <p:cBhvr>
                                        <p:cTn id="19" dur="3000"/>
                                        <p:tgtEl>
                                          <p:spTgt spid="17411">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diamond(in)">
                                      <p:cBhvr>
                                        <p:cTn id="22" dur="3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457201"/>
          </a:xfrm>
        </p:spPr>
        <p:txBody>
          <a:bodyPr rtlCol="0">
            <a:normAutofit fontScale="90000"/>
          </a:bodyPr>
          <a:lstStyle/>
          <a:p>
            <a:pPr fontAlgn="auto">
              <a:spcAft>
                <a:spcPts val="0"/>
              </a:spcAft>
              <a:defRPr/>
            </a:pPr>
            <a:r>
              <a:rPr lang="en-US" b="1" dirty="0" smtClean="0">
                <a:solidFill>
                  <a:schemeClr val="tx1">
                    <a:lumMod val="85000"/>
                    <a:lumOff val="15000"/>
                  </a:schemeClr>
                </a:solidFill>
              </a:rPr>
              <a:t>LIMITATIONS</a:t>
            </a:r>
            <a:endParaRPr lang="en-US" dirty="0">
              <a:solidFill>
                <a:schemeClr val="tx1">
                  <a:lumMod val="85000"/>
                  <a:lumOff val="15000"/>
                </a:schemeClr>
              </a:solidFill>
            </a:endParaRPr>
          </a:p>
        </p:txBody>
      </p:sp>
      <p:sp>
        <p:nvSpPr>
          <p:cNvPr id="3" name="Content Placeholder 2"/>
          <p:cNvSpPr>
            <a:spLocks noGrp="1"/>
          </p:cNvSpPr>
          <p:nvPr>
            <p:ph idx="1"/>
          </p:nvPr>
        </p:nvSpPr>
        <p:spPr>
          <a:xfrm>
            <a:off x="152400" y="1066800"/>
            <a:ext cx="8991600" cy="5791200"/>
          </a:xfrm>
        </p:spPr>
        <p:txBody>
          <a:bodyPr rtlCol="0">
            <a:normAutofit fontScale="92500" lnSpcReduction="10000"/>
          </a:bodyPr>
          <a:lstStyle/>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It is a time consuming method. </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It is a very costly method as it involves tours, excursions, purchase of apparatus and equipments etc.</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All topics are not able to teach through this method. </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It is not applicable for all the schools. </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Good textbooks on these lines have not yet been produced.</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The method of organizing instruction is un-systematized and thus the regular time table of work will be upset.</a:t>
            </a:r>
          </a:p>
          <a:p>
            <a:pPr marL="274320" indent="-274320" fontAlgn="auto">
              <a:spcAft>
                <a:spcPts val="0"/>
              </a:spcAft>
              <a:buClr>
                <a:schemeClr val="accent3"/>
              </a:buClr>
              <a:buFont typeface="Wingdings 2"/>
              <a:buChar char=""/>
              <a:defRPr/>
            </a:pPr>
            <a:r>
              <a:rPr lang="en-US" dirty="0" smtClean="0">
                <a:solidFill>
                  <a:schemeClr val="tx1">
                    <a:lumMod val="85000"/>
                    <a:lumOff val="15000"/>
                  </a:schemeClr>
                </a:solidFill>
              </a:rPr>
              <a:t>Sometimes the projects may be to ambitions and beyond pupils capacity to accomplish.</a:t>
            </a:r>
          </a:p>
          <a:p>
            <a:pPr marL="274320" indent="-274320" fontAlgn="auto">
              <a:spcAft>
                <a:spcPts val="0"/>
              </a:spcAft>
              <a:buClr>
                <a:schemeClr val="accent3"/>
              </a:buClr>
              <a:buFont typeface="Wingdings 2"/>
              <a:buChar char=""/>
              <a:defRPr/>
            </a:pPr>
            <a:endParaRPr lang="en-US" dirty="0">
              <a:solidFill>
                <a:schemeClr val="tx1">
                  <a:lumMod val="85000"/>
                  <a:lumOff val="15000"/>
                </a:schemeClr>
              </a:solidFill>
            </a:endParaRPr>
          </a:p>
        </p:txBody>
      </p:sp>
    </p:spTree>
    <p:extLst>
      <p:ext uri="{BB962C8B-B14F-4D97-AF65-F5344CB8AC3E}">
        <p14:creationId xmlns:p14="http://schemas.microsoft.com/office/powerpoint/2010/main" val="4058603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1295400"/>
            <a:ext cx="7239000" cy="1905000"/>
          </a:xfrm>
          <a:solidFill>
            <a:schemeClr val="bg1"/>
          </a:solidFill>
        </p:spPr>
        <p:txBody>
          <a:bodyPr/>
          <a:lstStyle/>
          <a:p>
            <a:pPr algn="ctr" eaLnBrk="1" hangingPunct="1"/>
            <a:r>
              <a:rPr lang="en-US" altLang="en-US" sz="4800" b="1" smtClean="0">
                <a:solidFill>
                  <a:schemeClr val="tx1"/>
                </a:solidFill>
              </a:rPr>
              <a:t>EFFECTIVE </a:t>
            </a:r>
            <a:r>
              <a:rPr lang="en-US" altLang="en-US" sz="4800" b="1" u="sng" smtClean="0">
                <a:solidFill>
                  <a:schemeClr val="tx1"/>
                </a:solidFill>
              </a:rPr>
              <a:t>LESSON</a:t>
            </a:r>
            <a:r>
              <a:rPr lang="en-US" altLang="en-US" sz="4800" b="1" smtClean="0">
                <a:solidFill>
                  <a:schemeClr val="tx1"/>
                </a:solidFill>
              </a:rPr>
              <a:t/>
            </a:r>
            <a:br>
              <a:rPr lang="en-US" altLang="en-US" sz="4800" b="1" smtClean="0">
                <a:solidFill>
                  <a:schemeClr val="tx1"/>
                </a:solidFill>
              </a:rPr>
            </a:br>
            <a:r>
              <a:rPr lang="en-US" altLang="en-US" sz="4800" b="1" smtClean="0">
                <a:solidFill>
                  <a:schemeClr val="tx1"/>
                </a:solidFill>
              </a:rPr>
              <a:t>PLANNING</a:t>
            </a:r>
          </a:p>
        </p:txBody>
      </p:sp>
      <p:pic>
        <p:nvPicPr>
          <p:cNvPr id="4099" name="Picture 6" descr="j01781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276600"/>
            <a:ext cx="29797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938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228600"/>
            <a:ext cx="7772400" cy="762000"/>
          </a:xfrm>
        </p:spPr>
        <p:txBody>
          <a:bodyPr/>
          <a:lstStyle/>
          <a:p>
            <a:pPr eaLnBrk="1" hangingPunct="1"/>
            <a:r>
              <a:rPr lang="en-US" altLang="en-US" b="1" smtClean="0">
                <a:solidFill>
                  <a:schemeClr val="tx1"/>
                </a:solidFill>
              </a:rPr>
              <a:t>EFFECTIVE TEACHERS…</a:t>
            </a:r>
          </a:p>
        </p:txBody>
      </p:sp>
      <p:sp>
        <p:nvSpPr>
          <p:cNvPr id="5123" name="Rectangle 3"/>
          <p:cNvSpPr>
            <a:spLocks noGrp="1" noChangeArrowheads="1"/>
          </p:cNvSpPr>
          <p:nvPr>
            <p:ph type="body" sz="half" idx="1"/>
          </p:nvPr>
        </p:nvSpPr>
        <p:spPr>
          <a:xfrm>
            <a:off x="228600" y="1371600"/>
            <a:ext cx="4267200" cy="4495800"/>
          </a:xfrm>
        </p:spPr>
        <p:txBody>
          <a:bodyPr/>
          <a:lstStyle/>
          <a:p>
            <a:pPr eaLnBrk="1" hangingPunct="1">
              <a:lnSpc>
                <a:spcPct val="90000"/>
              </a:lnSpc>
            </a:pPr>
            <a:r>
              <a:rPr lang="en-US" altLang="en-US" sz="2600" b="1" smtClean="0">
                <a:latin typeface="Lucida Sans" pitchFamily="34" charset="0"/>
              </a:rPr>
              <a:t>Know the content</a:t>
            </a:r>
          </a:p>
          <a:p>
            <a:pPr eaLnBrk="1" hangingPunct="1">
              <a:lnSpc>
                <a:spcPct val="90000"/>
              </a:lnSpc>
            </a:pPr>
            <a:r>
              <a:rPr lang="en-US" altLang="en-US" sz="2600" b="1" smtClean="0">
                <a:latin typeface="Lucida Sans" pitchFamily="34" charset="0"/>
              </a:rPr>
              <a:t>Understand the development of the student</a:t>
            </a:r>
          </a:p>
          <a:p>
            <a:pPr eaLnBrk="1" hangingPunct="1">
              <a:lnSpc>
                <a:spcPct val="90000"/>
              </a:lnSpc>
            </a:pPr>
            <a:r>
              <a:rPr lang="en-US" altLang="en-US" sz="2600" b="1" smtClean="0">
                <a:latin typeface="Lucida Sans" pitchFamily="34" charset="0"/>
              </a:rPr>
              <a:t>Value the diversity of the students </a:t>
            </a:r>
          </a:p>
          <a:p>
            <a:pPr eaLnBrk="1" hangingPunct="1">
              <a:lnSpc>
                <a:spcPct val="90000"/>
              </a:lnSpc>
            </a:pPr>
            <a:r>
              <a:rPr lang="en-US" altLang="en-US" sz="2600" b="1" smtClean="0">
                <a:latin typeface="Lucida Sans" pitchFamily="34" charset="0"/>
              </a:rPr>
              <a:t>Use multiple assessments to</a:t>
            </a:r>
            <a:r>
              <a:rPr lang="en-US" altLang="en-US" sz="2600" smtClean="0">
                <a:latin typeface="Lucida Sans" pitchFamily="34" charset="0"/>
              </a:rPr>
              <a:t> </a:t>
            </a:r>
            <a:r>
              <a:rPr lang="en-US" altLang="en-US" sz="2600" b="1" smtClean="0">
                <a:latin typeface="Lucida Sans" pitchFamily="34" charset="0"/>
              </a:rPr>
              <a:t>evaluate progress</a:t>
            </a:r>
          </a:p>
        </p:txBody>
      </p:sp>
      <p:sp>
        <p:nvSpPr>
          <p:cNvPr id="5124" name="Rectangle 4"/>
          <p:cNvSpPr>
            <a:spLocks noGrp="1" noChangeArrowheads="1"/>
          </p:cNvSpPr>
          <p:nvPr>
            <p:ph type="body" sz="half" idx="2"/>
          </p:nvPr>
        </p:nvSpPr>
        <p:spPr>
          <a:xfrm>
            <a:off x="4572000" y="1371600"/>
            <a:ext cx="4114800" cy="4876800"/>
          </a:xfrm>
        </p:spPr>
        <p:txBody>
          <a:bodyPr/>
          <a:lstStyle/>
          <a:p>
            <a:pPr eaLnBrk="1" hangingPunct="1">
              <a:lnSpc>
                <a:spcPct val="90000"/>
              </a:lnSpc>
            </a:pPr>
            <a:r>
              <a:rPr lang="en-US" altLang="en-US" sz="2600" b="1" smtClean="0">
                <a:solidFill>
                  <a:srgbClr val="002060"/>
                </a:solidFill>
                <a:latin typeface="Lucida Sans" pitchFamily="34" charset="0"/>
              </a:rPr>
              <a:t>Create a suitable learning environment</a:t>
            </a:r>
          </a:p>
          <a:p>
            <a:pPr eaLnBrk="1" hangingPunct="1">
              <a:lnSpc>
                <a:spcPct val="90000"/>
              </a:lnSpc>
            </a:pPr>
            <a:r>
              <a:rPr lang="en-US" altLang="en-US" sz="2600" b="1" smtClean="0">
                <a:solidFill>
                  <a:srgbClr val="002060"/>
                </a:solidFill>
                <a:latin typeface="Lucida Sans" pitchFamily="34" charset="0"/>
              </a:rPr>
              <a:t>Adapt and modify instruction </a:t>
            </a:r>
          </a:p>
          <a:p>
            <a:pPr eaLnBrk="1" hangingPunct="1">
              <a:lnSpc>
                <a:spcPct val="90000"/>
              </a:lnSpc>
            </a:pPr>
            <a:r>
              <a:rPr lang="en-US" altLang="en-US" sz="2600" b="1" smtClean="0">
                <a:solidFill>
                  <a:srgbClr val="002060"/>
                </a:solidFill>
                <a:latin typeface="Lucida Sans" pitchFamily="34" charset="0"/>
              </a:rPr>
              <a:t>Use effective communication</a:t>
            </a:r>
          </a:p>
          <a:p>
            <a:pPr eaLnBrk="1" hangingPunct="1">
              <a:lnSpc>
                <a:spcPct val="90000"/>
              </a:lnSpc>
            </a:pPr>
            <a:r>
              <a:rPr lang="en-US" altLang="en-US" sz="2600" b="1" smtClean="0">
                <a:solidFill>
                  <a:srgbClr val="002060"/>
                </a:solidFill>
                <a:latin typeface="Lucida Sans" pitchFamily="34" charset="0"/>
              </a:rPr>
              <a:t>Collaborate with all members of the learning community</a:t>
            </a:r>
          </a:p>
          <a:p>
            <a:pPr eaLnBrk="1" hangingPunct="1">
              <a:lnSpc>
                <a:spcPct val="90000"/>
              </a:lnSpc>
            </a:pPr>
            <a:r>
              <a:rPr lang="en-US" altLang="en-US" sz="2600" b="1" smtClean="0">
                <a:solidFill>
                  <a:srgbClr val="002060"/>
                </a:solidFill>
                <a:latin typeface="Lucida Sans" pitchFamily="34" charset="0"/>
              </a:rPr>
              <a:t>Engage in sustained professional growth experiences</a:t>
            </a:r>
          </a:p>
        </p:txBody>
      </p:sp>
    </p:spTree>
    <p:extLst>
      <p:ext uri="{BB962C8B-B14F-4D97-AF65-F5344CB8AC3E}">
        <p14:creationId xmlns:p14="http://schemas.microsoft.com/office/powerpoint/2010/main" val="310611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01663"/>
            <a:ext cx="8382000" cy="1158875"/>
          </a:xfrm>
        </p:spPr>
        <p:txBody>
          <a:bodyPr/>
          <a:lstStyle/>
          <a:p>
            <a:pPr eaLnBrk="1" hangingPunct="1"/>
            <a:r>
              <a:rPr lang="en-US" altLang="en-US" sz="3500" b="1" smtClean="0">
                <a:solidFill>
                  <a:schemeClr val="tx1"/>
                </a:solidFill>
              </a:rPr>
              <a:t>INSTRUCTIONAL PLANNING </a:t>
            </a:r>
            <a:br>
              <a:rPr lang="en-US" altLang="en-US" sz="3500" b="1" smtClean="0">
                <a:solidFill>
                  <a:schemeClr val="tx1"/>
                </a:solidFill>
              </a:rPr>
            </a:br>
            <a:r>
              <a:rPr lang="en-US" altLang="en-US" sz="3500" b="1" smtClean="0">
                <a:solidFill>
                  <a:schemeClr val="tx1"/>
                </a:solidFill>
              </a:rPr>
              <a:t>AND STRATEGIES</a:t>
            </a:r>
          </a:p>
        </p:txBody>
      </p:sp>
      <p:sp>
        <p:nvSpPr>
          <p:cNvPr id="6147" name="Rectangle 3"/>
          <p:cNvSpPr>
            <a:spLocks noGrp="1" noChangeArrowheads="1"/>
          </p:cNvSpPr>
          <p:nvPr>
            <p:ph type="body" idx="1"/>
          </p:nvPr>
        </p:nvSpPr>
        <p:spPr/>
        <p:txBody>
          <a:bodyPr/>
          <a:lstStyle/>
          <a:p>
            <a:pPr eaLnBrk="1" hangingPunct="1"/>
            <a:r>
              <a:rPr lang="en-US" altLang="en-US" sz="2800" smtClean="0">
                <a:latin typeface="Lucida Sans" pitchFamily="34" charset="0"/>
              </a:rPr>
              <a:t>Plans are developed to provide students with meaningful learning experiences</a:t>
            </a:r>
          </a:p>
          <a:p>
            <a:pPr eaLnBrk="1" hangingPunct="1"/>
            <a:r>
              <a:rPr lang="en-US" altLang="en-US" sz="2800" smtClean="0">
                <a:latin typeface="Lucida Sans" pitchFamily="34" charset="0"/>
              </a:rPr>
              <a:t>Plans connect to related learning opportunities</a:t>
            </a:r>
          </a:p>
          <a:p>
            <a:pPr eaLnBrk="1" hangingPunct="1"/>
            <a:r>
              <a:rPr lang="en-US" altLang="en-US" sz="2800" smtClean="0">
                <a:latin typeface="Lucida Sans" pitchFamily="34" charset="0"/>
              </a:rPr>
              <a:t>Teaching is based instructional strategies that focus on best practice and research</a:t>
            </a:r>
          </a:p>
          <a:p>
            <a:pPr eaLnBrk="1" hangingPunct="1"/>
            <a:r>
              <a:rPr lang="en-US" altLang="en-US" sz="2800" smtClean="0">
                <a:latin typeface="Lucida Sans" pitchFamily="34" charset="0"/>
              </a:rPr>
              <a:t>Teaching is supported by strategies that foster interest and progress</a:t>
            </a:r>
          </a:p>
        </p:txBody>
      </p:sp>
      <p:pic>
        <p:nvPicPr>
          <p:cNvPr id="6148" name="Picture 4" descr="BD1990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257800"/>
            <a:ext cx="1995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536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762000"/>
          </a:xfrm>
        </p:spPr>
        <p:txBody>
          <a:bodyPr/>
          <a:lstStyle/>
          <a:p>
            <a:pPr eaLnBrk="1" hangingPunct="1"/>
            <a:r>
              <a:rPr lang="en-US" altLang="en-US" b="1" smtClean="0">
                <a:solidFill>
                  <a:schemeClr val="tx1"/>
                </a:solidFill>
              </a:rPr>
              <a:t>GENERAL POLICY</a:t>
            </a:r>
          </a:p>
        </p:txBody>
      </p:sp>
      <p:sp>
        <p:nvSpPr>
          <p:cNvPr id="7171" name="Rectangle 3"/>
          <p:cNvSpPr>
            <a:spLocks noGrp="1" noChangeArrowheads="1"/>
          </p:cNvSpPr>
          <p:nvPr>
            <p:ph type="body" idx="1"/>
          </p:nvPr>
        </p:nvSpPr>
        <p:spPr>
          <a:xfrm>
            <a:off x="685800" y="990600"/>
            <a:ext cx="7772400" cy="4114800"/>
          </a:xfrm>
        </p:spPr>
        <p:txBody>
          <a:bodyPr/>
          <a:lstStyle/>
          <a:p>
            <a:pPr eaLnBrk="1" hangingPunct="1">
              <a:lnSpc>
                <a:spcPct val="90000"/>
              </a:lnSpc>
            </a:pPr>
            <a:r>
              <a:rPr lang="en-US" altLang="en-US" sz="2800" b="1" smtClean="0">
                <a:latin typeface="Lucida Sans" pitchFamily="34" charset="0"/>
              </a:rPr>
              <a:t>Plans are a legal document</a:t>
            </a:r>
          </a:p>
          <a:p>
            <a:pPr eaLnBrk="1" hangingPunct="1">
              <a:lnSpc>
                <a:spcPct val="90000"/>
              </a:lnSpc>
            </a:pPr>
            <a:r>
              <a:rPr lang="en-US" altLang="en-US" sz="2800" b="1" smtClean="0">
                <a:latin typeface="Lucida Sans" pitchFamily="34" charset="0"/>
              </a:rPr>
              <a:t>Usually required weekly to the supervisor</a:t>
            </a:r>
          </a:p>
          <a:p>
            <a:pPr eaLnBrk="1" hangingPunct="1">
              <a:lnSpc>
                <a:spcPct val="90000"/>
              </a:lnSpc>
            </a:pPr>
            <a:r>
              <a:rPr lang="en-US" altLang="en-US" sz="2800" b="1" smtClean="0">
                <a:latin typeface="Lucida Sans" pitchFamily="34" charset="0"/>
              </a:rPr>
              <a:t>Plan books (district, purchased, self-made notebooks)</a:t>
            </a:r>
          </a:p>
          <a:p>
            <a:pPr eaLnBrk="1" hangingPunct="1">
              <a:lnSpc>
                <a:spcPct val="90000"/>
              </a:lnSpc>
            </a:pPr>
            <a:r>
              <a:rPr lang="en-US" altLang="en-US" sz="2800" b="1" smtClean="0">
                <a:latin typeface="Lucida Sans" pitchFamily="34" charset="0"/>
              </a:rPr>
              <a:t>Substitute plans</a:t>
            </a:r>
          </a:p>
          <a:p>
            <a:pPr eaLnBrk="1" hangingPunct="1">
              <a:lnSpc>
                <a:spcPct val="90000"/>
              </a:lnSpc>
            </a:pPr>
            <a:r>
              <a:rPr lang="en-US" altLang="en-US" sz="2800" b="1" smtClean="0">
                <a:latin typeface="Lucida Sans" pitchFamily="34" charset="0"/>
              </a:rPr>
              <a:t>Must include</a:t>
            </a:r>
          </a:p>
          <a:p>
            <a:pPr lvl="1" eaLnBrk="1" hangingPunct="1">
              <a:lnSpc>
                <a:spcPct val="90000"/>
              </a:lnSpc>
            </a:pPr>
            <a:r>
              <a:rPr lang="en-US" altLang="en-US" sz="2400" b="1" smtClean="0">
                <a:latin typeface="Lucida Sans" pitchFamily="34" charset="0"/>
              </a:rPr>
              <a:t>TEKS</a:t>
            </a:r>
          </a:p>
          <a:p>
            <a:pPr lvl="1" eaLnBrk="1" hangingPunct="1">
              <a:lnSpc>
                <a:spcPct val="90000"/>
              </a:lnSpc>
            </a:pPr>
            <a:r>
              <a:rPr lang="en-US" altLang="en-US" sz="2400" b="1" smtClean="0">
                <a:latin typeface="Lucida Sans" pitchFamily="34" charset="0"/>
              </a:rPr>
              <a:t>Objectives</a:t>
            </a:r>
          </a:p>
          <a:p>
            <a:pPr lvl="1" eaLnBrk="1" hangingPunct="1">
              <a:lnSpc>
                <a:spcPct val="90000"/>
              </a:lnSpc>
            </a:pPr>
            <a:r>
              <a:rPr lang="en-US" altLang="en-US" sz="2400" b="1" smtClean="0">
                <a:latin typeface="Lucida Sans" pitchFamily="34" charset="0"/>
              </a:rPr>
              <a:t>Needed materials</a:t>
            </a:r>
          </a:p>
          <a:p>
            <a:pPr lvl="1" eaLnBrk="1" hangingPunct="1">
              <a:lnSpc>
                <a:spcPct val="90000"/>
              </a:lnSpc>
            </a:pPr>
            <a:r>
              <a:rPr lang="en-US" altLang="en-US" sz="2400" b="1" smtClean="0">
                <a:latin typeface="Lucida Sans" pitchFamily="34" charset="0"/>
              </a:rPr>
              <a:t>Bell Ringer</a:t>
            </a:r>
          </a:p>
          <a:p>
            <a:pPr lvl="1" eaLnBrk="1" hangingPunct="1">
              <a:lnSpc>
                <a:spcPct val="90000"/>
              </a:lnSpc>
            </a:pPr>
            <a:r>
              <a:rPr lang="en-US" altLang="en-US" sz="2400" b="1" smtClean="0">
                <a:latin typeface="Lucida Sans" pitchFamily="34" charset="0"/>
              </a:rPr>
              <a:t>Procedures</a:t>
            </a:r>
          </a:p>
          <a:p>
            <a:pPr lvl="1" eaLnBrk="1" hangingPunct="1">
              <a:lnSpc>
                <a:spcPct val="90000"/>
              </a:lnSpc>
            </a:pPr>
            <a:r>
              <a:rPr lang="en-US" altLang="en-US" sz="2400" b="1" smtClean="0">
                <a:latin typeface="Lucida Sans" pitchFamily="34" charset="0"/>
              </a:rPr>
              <a:t>Closing </a:t>
            </a:r>
          </a:p>
        </p:txBody>
      </p:sp>
      <p:pic>
        <p:nvPicPr>
          <p:cNvPr id="7172" name="Picture 5" descr="MMAG00218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0099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721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762000"/>
          </a:xfrm>
        </p:spPr>
        <p:txBody>
          <a:bodyPr/>
          <a:lstStyle/>
          <a:p>
            <a:pPr eaLnBrk="1" hangingPunct="1"/>
            <a:r>
              <a:rPr lang="en-US" altLang="en-US" b="1" smtClean="0">
                <a:solidFill>
                  <a:schemeClr val="tx1"/>
                </a:solidFill>
              </a:rPr>
              <a:t>GOOD PLANNING</a:t>
            </a:r>
          </a:p>
        </p:txBody>
      </p:sp>
      <p:sp>
        <p:nvSpPr>
          <p:cNvPr id="8195" name="Rectangle 3"/>
          <p:cNvSpPr>
            <a:spLocks noGrp="1" noChangeArrowheads="1"/>
          </p:cNvSpPr>
          <p:nvPr>
            <p:ph type="body" idx="1"/>
          </p:nvPr>
        </p:nvSpPr>
        <p:spPr>
          <a:xfrm>
            <a:off x="0" y="914400"/>
            <a:ext cx="8534400" cy="5638800"/>
          </a:xfrm>
        </p:spPr>
        <p:txBody>
          <a:bodyPr/>
          <a:lstStyle/>
          <a:p>
            <a:pPr eaLnBrk="1" hangingPunct="1"/>
            <a:r>
              <a:rPr lang="en-US" altLang="en-US" smtClean="0">
                <a:latin typeface="Lucida Sans" pitchFamily="34" charset="0"/>
              </a:rPr>
              <a:t>Keeps the teacher and students on track</a:t>
            </a:r>
          </a:p>
          <a:p>
            <a:pPr eaLnBrk="1" hangingPunct="1"/>
            <a:r>
              <a:rPr lang="en-US" altLang="en-US" smtClean="0">
                <a:latin typeface="Lucida Sans" pitchFamily="34" charset="0"/>
              </a:rPr>
              <a:t>Achieves the objectives</a:t>
            </a:r>
          </a:p>
          <a:p>
            <a:pPr eaLnBrk="1" hangingPunct="1"/>
            <a:r>
              <a:rPr lang="en-US" altLang="en-US" smtClean="0">
                <a:latin typeface="Lucida Sans" pitchFamily="34" charset="0"/>
              </a:rPr>
              <a:t>Helps teachers to avoid “unpleasant” surprises</a:t>
            </a:r>
          </a:p>
          <a:p>
            <a:pPr eaLnBrk="1" hangingPunct="1"/>
            <a:r>
              <a:rPr lang="en-US" altLang="en-US" smtClean="0">
                <a:latin typeface="Lucida Sans" pitchFamily="34" charset="0"/>
              </a:rPr>
              <a:t>Provides the roadmap and visuals in a logical sequence</a:t>
            </a:r>
          </a:p>
          <a:p>
            <a:pPr eaLnBrk="1" hangingPunct="1"/>
            <a:r>
              <a:rPr lang="en-US" altLang="en-US" smtClean="0">
                <a:latin typeface="Lucida Sans" pitchFamily="34" charset="0"/>
              </a:rPr>
              <a:t>Provides direction to a substitute</a:t>
            </a:r>
          </a:p>
          <a:p>
            <a:pPr eaLnBrk="1" hangingPunct="1"/>
            <a:r>
              <a:rPr lang="en-US" altLang="en-US" smtClean="0">
                <a:latin typeface="Lucida Sans" pitchFamily="34" charset="0"/>
              </a:rPr>
              <a:t>Encourages reflection, refinement, and improvement</a:t>
            </a:r>
          </a:p>
          <a:p>
            <a:pPr eaLnBrk="1" hangingPunct="1"/>
            <a:r>
              <a:rPr lang="en-US" altLang="en-US" smtClean="0">
                <a:latin typeface="Lucida Sans" pitchFamily="34" charset="0"/>
              </a:rPr>
              <a:t>Enhances student achievement</a:t>
            </a:r>
          </a:p>
        </p:txBody>
      </p:sp>
      <p:pic>
        <p:nvPicPr>
          <p:cNvPr id="8196" name="Picture 4" descr="j00787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133600"/>
            <a:ext cx="198755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838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772400" cy="762000"/>
          </a:xfrm>
        </p:spPr>
        <p:txBody>
          <a:bodyPr/>
          <a:lstStyle/>
          <a:p>
            <a:pPr eaLnBrk="1" hangingPunct="1"/>
            <a:r>
              <a:rPr lang="en-US" altLang="en-US" b="1" smtClean="0">
                <a:solidFill>
                  <a:schemeClr val="tx1"/>
                </a:solidFill>
              </a:rPr>
              <a:t>POOR PLANNING</a:t>
            </a:r>
          </a:p>
        </p:txBody>
      </p:sp>
      <p:sp>
        <p:nvSpPr>
          <p:cNvPr id="9219" name="Rectangle 3"/>
          <p:cNvSpPr>
            <a:spLocks noGrp="1" noChangeArrowheads="1"/>
          </p:cNvSpPr>
          <p:nvPr>
            <p:ph type="body" idx="1"/>
          </p:nvPr>
        </p:nvSpPr>
        <p:spPr>
          <a:xfrm>
            <a:off x="304800" y="1524000"/>
            <a:ext cx="8305800" cy="5029200"/>
          </a:xfrm>
        </p:spPr>
        <p:txBody>
          <a:bodyPr/>
          <a:lstStyle/>
          <a:p>
            <a:pPr eaLnBrk="1" hangingPunct="1">
              <a:lnSpc>
                <a:spcPct val="90000"/>
              </a:lnSpc>
            </a:pPr>
            <a:r>
              <a:rPr lang="en-US" altLang="en-US" smtClean="0">
                <a:latin typeface="Lucida Sans" pitchFamily="34" charset="0"/>
              </a:rPr>
              <a:t>Frustration for the teacher and the student</a:t>
            </a:r>
          </a:p>
          <a:p>
            <a:pPr eaLnBrk="1" hangingPunct="1">
              <a:lnSpc>
                <a:spcPct val="90000"/>
              </a:lnSpc>
            </a:pPr>
            <a:r>
              <a:rPr lang="en-US" altLang="en-US" smtClean="0">
                <a:latin typeface="Lucida Sans" pitchFamily="34" charset="0"/>
              </a:rPr>
              <a:t>Aimless wandering</a:t>
            </a:r>
          </a:p>
          <a:p>
            <a:pPr eaLnBrk="1" hangingPunct="1">
              <a:lnSpc>
                <a:spcPct val="90000"/>
              </a:lnSpc>
            </a:pPr>
            <a:r>
              <a:rPr lang="en-US" altLang="en-US" smtClean="0">
                <a:latin typeface="Lucida Sans" pitchFamily="34" charset="0"/>
              </a:rPr>
              <a:t>Unmet objectives</a:t>
            </a:r>
          </a:p>
          <a:p>
            <a:pPr eaLnBrk="1" hangingPunct="1">
              <a:lnSpc>
                <a:spcPct val="90000"/>
              </a:lnSpc>
            </a:pPr>
            <a:r>
              <a:rPr lang="en-US" altLang="en-US" smtClean="0">
                <a:latin typeface="Lucida Sans" pitchFamily="34" charset="0"/>
              </a:rPr>
              <a:t>No connections to prior learning</a:t>
            </a:r>
          </a:p>
          <a:p>
            <a:pPr eaLnBrk="1" hangingPunct="1">
              <a:lnSpc>
                <a:spcPct val="90000"/>
              </a:lnSpc>
            </a:pPr>
            <a:r>
              <a:rPr lang="en-US" altLang="en-US" smtClean="0">
                <a:latin typeface="Lucida Sans" pitchFamily="34" charset="0"/>
              </a:rPr>
              <a:t>Disorganization</a:t>
            </a:r>
          </a:p>
          <a:p>
            <a:pPr eaLnBrk="1" hangingPunct="1">
              <a:lnSpc>
                <a:spcPct val="90000"/>
              </a:lnSpc>
            </a:pPr>
            <a:r>
              <a:rPr lang="en-US" altLang="en-US" smtClean="0">
                <a:latin typeface="Lucida Sans" pitchFamily="34" charset="0"/>
              </a:rPr>
              <a:t>Lack of needed materials</a:t>
            </a:r>
          </a:p>
          <a:p>
            <a:pPr eaLnBrk="1" hangingPunct="1">
              <a:lnSpc>
                <a:spcPct val="90000"/>
              </a:lnSpc>
            </a:pPr>
            <a:r>
              <a:rPr lang="en-US" altLang="en-US" smtClean="0">
                <a:latin typeface="Lucida Sans" pitchFamily="34" charset="0"/>
              </a:rPr>
              <a:t>A waste of time</a:t>
            </a:r>
          </a:p>
          <a:p>
            <a:pPr eaLnBrk="1" hangingPunct="1">
              <a:lnSpc>
                <a:spcPct val="90000"/>
              </a:lnSpc>
            </a:pPr>
            <a:r>
              <a:rPr lang="en-US" altLang="en-US" smtClean="0">
                <a:latin typeface="Lucida Sans" pitchFamily="34" charset="0"/>
              </a:rPr>
              <a:t>Poor management</a:t>
            </a:r>
          </a:p>
        </p:txBody>
      </p:sp>
      <p:pic>
        <p:nvPicPr>
          <p:cNvPr id="9220" name="Picture 4" descr="j00786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86200"/>
            <a:ext cx="27924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351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276600" y="5486400"/>
            <a:ext cx="5867400" cy="1219200"/>
          </a:xfrm>
          <a:prstGeom prst="rect">
            <a:avLst/>
          </a:prstGeom>
          <a:solidFill>
            <a:schemeClr val="bg2"/>
          </a:solidFill>
          <a:ln w="9525">
            <a:solidFill>
              <a:schemeClr val="tx1"/>
            </a:solidFill>
            <a:miter lim="800000"/>
            <a:headEnd/>
            <a:tailEnd/>
          </a:ln>
        </p:spPr>
        <p:txBody>
          <a:bodyPr wrap="none" anchor="ctr"/>
          <a:lstStyle/>
          <a:p>
            <a:endParaRPr lang="en-US" altLang="en-US"/>
          </a:p>
        </p:txBody>
      </p:sp>
      <p:sp>
        <p:nvSpPr>
          <p:cNvPr id="154628" name="Rectangle 4"/>
          <p:cNvSpPr>
            <a:spLocks noGrp="1" noChangeArrowheads="1"/>
          </p:cNvSpPr>
          <p:nvPr>
            <p:ph type="body" sz="half" idx="1"/>
          </p:nvPr>
        </p:nvSpPr>
        <p:spPr>
          <a:xfrm>
            <a:off x="228600" y="1371600"/>
            <a:ext cx="7620000" cy="3886200"/>
          </a:xfrm>
        </p:spPr>
        <p:txBody>
          <a:bodyPr/>
          <a:lstStyle/>
          <a:p>
            <a:pPr eaLnBrk="1" hangingPunct="1">
              <a:lnSpc>
                <a:spcPct val="90000"/>
              </a:lnSpc>
              <a:buFontTx/>
              <a:buBlip>
                <a:blip r:embed="rId2"/>
              </a:buBlip>
            </a:pPr>
            <a:r>
              <a:rPr lang="en-US" altLang="en-US" sz="2400" b="1" smtClean="0">
                <a:solidFill>
                  <a:srgbClr val="002060"/>
                </a:solidFill>
              </a:rPr>
              <a:t>TEKS</a:t>
            </a:r>
          </a:p>
          <a:p>
            <a:pPr eaLnBrk="1" hangingPunct="1">
              <a:lnSpc>
                <a:spcPct val="90000"/>
              </a:lnSpc>
              <a:buFontTx/>
              <a:buBlip>
                <a:blip r:embed="rId2"/>
              </a:buBlip>
            </a:pPr>
            <a:r>
              <a:rPr lang="en-US" altLang="en-US" sz="2400" b="1" smtClean="0">
                <a:solidFill>
                  <a:srgbClr val="002060"/>
                </a:solidFill>
              </a:rPr>
              <a:t>Objective – expected student behavior</a:t>
            </a:r>
          </a:p>
          <a:p>
            <a:pPr eaLnBrk="1" hangingPunct="1">
              <a:lnSpc>
                <a:spcPct val="90000"/>
              </a:lnSpc>
              <a:buFontTx/>
              <a:buBlip>
                <a:blip r:embed="rId2"/>
              </a:buBlip>
            </a:pPr>
            <a:r>
              <a:rPr lang="en-US" altLang="en-US" sz="2400" b="1" smtClean="0">
                <a:solidFill>
                  <a:srgbClr val="002060"/>
                </a:solidFill>
              </a:rPr>
              <a:t>Warm –up and introduction</a:t>
            </a:r>
          </a:p>
          <a:p>
            <a:pPr eaLnBrk="1" hangingPunct="1">
              <a:lnSpc>
                <a:spcPct val="90000"/>
              </a:lnSpc>
              <a:buFontTx/>
              <a:buBlip>
                <a:blip r:embed="rId2"/>
              </a:buBlip>
            </a:pPr>
            <a:r>
              <a:rPr lang="en-US" altLang="en-US" sz="2400" b="1" smtClean="0">
                <a:solidFill>
                  <a:srgbClr val="002060"/>
                </a:solidFill>
              </a:rPr>
              <a:t>Procedure</a:t>
            </a:r>
          </a:p>
          <a:p>
            <a:pPr eaLnBrk="1" hangingPunct="1">
              <a:lnSpc>
                <a:spcPct val="90000"/>
              </a:lnSpc>
              <a:buFontTx/>
              <a:buBlip>
                <a:blip r:embed="rId2"/>
              </a:buBlip>
            </a:pPr>
            <a:r>
              <a:rPr lang="en-US" altLang="en-US" sz="2400" b="1" smtClean="0">
                <a:solidFill>
                  <a:srgbClr val="002060"/>
                </a:solidFill>
              </a:rPr>
              <a:t>Materials – worksheets, film, text, etc.</a:t>
            </a:r>
            <a:endParaRPr lang="en-US" altLang="en-US" sz="2400" b="1" smtClean="0">
              <a:solidFill>
                <a:srgbClr val="002060"/>
              </a:solidFill>
              <a:latin typeface="Lucida Sans" pitchFamily="34" charset="0"/>
            </a:endParaRPr>
          </a:p>
          <a:p>
            <a:pPr eaLnBrk="1" hangingPunct="1">
              <a:lnSpc>
                <a:spcPct val="90000"/>
              </a:lnSpc>
              <a:buFontTx/>
              <a:buBlip>
                <a:blip r:embed="rId2"/>
              </a:buBlip>
            </a:pPr>
            <a:r>
              <a:rPr lang="en-US" altLang="en-US" sz="2400" b="1" smtClean="0">
                <a:solidFill>
                  <a:srgbClr val="002060"/>
                </a:solidFill>
              </a:rPr>
              <a:t>Presentation</a:t>
            </a:r>
          </a:p>
          <a:p>
            <a:pPr eaLnBrk="1" hangingPunct="1">
              <a:lnSpc>
                <a:spcPct val="90000"/>
              </a:lnSpc>
              <a:buFontTx/>
              <a:buBlip>
                <a:blip r:embed="rId2"/>
              </a:buBlip>
            </a:pPr>
            <a:r>
              <a:rPr lang="en-US" altLang="en-US" sz="2400" b="1" smtClean="0">
                <a:solidFill>
                  <a:srgbClr val="002060"/>
                </a:solidFill>
              </a:rPr>
              <a:t>Practice</a:t>
            </a:r>
          </a:p>
          <a:p>
            <a:pPr eaLnBrk="1" hangingPunct="1">
              <a:lnSpc>
                <a:spcPct val="90000"/>
              </a:lnSpc>
              <a:buFontTx/>
              <a:buBlip>
                <a:blip r:embed="rId2"/>
              </a:buBlip>
            </a:pPr>
            <a:r>
              <a:rPr lang="en-US" altLang="en-US" sz="2400" b="1" smtClean="0">
                <a:solidFill>
                  <a:srgbClr val="002060"/>
                </a:solidFill>
              </a:rPr>
              <a:t>Application</a:t>
            </a:r>
          </a:p>
          <a:p>
            <a:pPr eaLnBrk="1" hangingPunct="1">
              <a:lnSpc>
                <a:spcPct val="90000"/>
              </a:lnSpc>
              <a:buFontTx/>
              <a:buBlip>
                <a:blip r:embed="rId2"/>
              </a:buBlip>
            </a:pPr>
            <a:r>
              <a:rPr lang="en-US" altLang="en-US" sz="2400" b="1" smtClean="0">
                <a:solidFill>
                  <a:srgbClr val="002060"/>
                </a:solidFill>
              </a:rPr>
              <a:t>Closure</a:t>
            </a:r>
          </a:p>
          <a:p>
            <a:pPr eaLnBrk="1" hangingPunct="1">
              <a:lnSpc>
                <a:spcPct val="90000"/>
              </a:lnSpc>
              <a:buFontTx/>
              <a:buBlip>
                <a:blip r:embed="rId2"/>
              </a:buBlip>
            </a:pPr>
            <a:r>
              <a:rPr lang="en-US" altLang="en-US" sz="2400" b="1" smtClean="0">
                <a:solidFill>
                  <a:srgbClr val="002060"/>
                </a:solidFill>
              </a:rPr>
              <a:t>Evaluation – test, assignment, teacher observation, etc.</a:t>
            </a:r>
          </a:p>
          <a:p>
            <a:pPr eaLnBrk="1" hangingPunct="1">
              <a:lnSpc>
                <a:spcPct val="90000"/>
              </a:lnSpc>
              <a:buFontTx/>
              <a:buBlip>
                <a:blip r:embed="rId2"/>
              </a:buBlip>
            </a:pPr>
            <a:endParaRPr lang="en-US" altLang="en-US" sz="2200" smtClean="0">
              <a:solidFill>
                <a:srgbClr val="FF3399"/>
              </a:solidFill>
            </a:endParaRPr>
          </a:p>
          <a:p>
            <a:pPr eaLnBrk="1" hangingPunct="1">
              <a:lnSpc>
                <a:spcPct val="90000"/>
              </a:lnSpc>
              <a:buFontTx/>
              <a:buBlip>
                <a:blip r:embed="rId2"/>
              </a:buBlip>
            </a:pPr>
            <a:endParaRPr lang="en-US" altLang="en-US" sz="2200" smtClean="0">
              <a:solidFill>
                <a:srgbClr val="FF3399"/>
              </a:solidFill>
            </a:endParaRPr>
          </a:p>
        </p:txBody>
      </p:sp>
      <p:sp>
        <p:nvSpPr>
          <p:cNvPr id="10244" name="Text Box 5"/>
          <p:cNvSpPr txBox="1">
            <a:spLocks noChangeArrowheads="1"/>
          </p:cNvSpPr>
          <p:nvPr/>
        </p:nvSpPr>
        <p:spPr bwMode="auto">
          <a:xfrm>
            <a:off x="3276600" y="5486400"/>
            <a:ext cx="617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a:buFontTx/>
              <a:buChar char="•"/>
            </a:pPr>
            <a:r>
              <a:rPr lang="en-US" altLang="en-US" sz="2400">
                <a:latin typeface="Comic Sans MS" pitchFamily="66" charset="0"/>
              </a:rPr>
              <a:t>Maximize Instructional Time</a:t>
            </a:r>
          </a:p>
          <a:p>
            <a:pPr>
              <a:buFontTx/>
              <a:buChar char="•"/>
            </a:pPr>
            <a:r>
              <a:rPr lang="en-US" altLang="en-US" sz="2400">
                <a:latin typeface="Comic Sans MS" pitchFamily="66" charset="0"/>
              </a:rPr>
              <a:t>Integrate Diverse Teaching Strategies</a:t>
            </a:r>
          </a:p>
          <a:p>
            <a:pPr>
              <a:buFontTx/>
              <a:buChar char="•"/>
            </a:pPr>
            <a:r>
              <a:rPr lang="en-US" altLang="en-US" sz="2400">
                <a:latin typeface="Comic Sans MS" pitchFamily="66" charset="0"/>
              </a:rPr>
              <a:t>Have All Students On Task</a:t>
            </a:r>
          </a:p>
        </p:txBody>
      </p:sp>
      <p:pic>
        <p:nvPicPr>
          <p:cNvPr id="10245" name="Picture 6" descr="MMj028319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46266">
            <a:off x="6172200" y="1871663"/>
            <a:ext cx="198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762000" y="0"/>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4400" b="1">
                <a:latin typeface="Arial Black" pitchFamily="34" charset="0"/>
              </a:rPr>
              <a:t>A GOOD LESSON INCLUDES:</a:t>
            </a:r>
          </a:p>
        </p:txBody>
      </p:sp>
    </p:spTree>
    <p:extLst>
      <p:ext uri="{BB962C8B-B14F-4D97-AF65-F5344CB8AC3E}">
        <p14:creationId xmlns:p14="http://schemas.microsoft.com/office/powerpoint/2010/main" val="26731982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4628"/>
                                        </p:tgtEl>
                                        <p:attrNameLst>
                                          <p:attrName>style.visibility</p:attrName>
                                        </p:attrNameLst>
                                      </p:cBhvr>
                                      <p:to>
                                        <p:strVal val="visible"/>
                                      </p:to>
                                    </p:set>
                                    <p:animEffect transition="in" filter="dissolve">
                                      <p:cBhvr>
                                        <p:cTn id="7" dur="500"/>
                                        <p:tgtEl>
                                          <p:spTgt spid="154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762000"/>
          </a:xfrm>
        </p:spPr>
        <p:txBody>
          <a:bodyPr/>
          <a:lstStyle/>
          <a:p>
            <a:pPr eaLnBrk="1" hangingPunct="1"/>
            <a:r>
              <a:rPr lang="en-US" altLang="en-US" b="1" smtClean="0">
                <a:solidFill>
                  <a:schemeClr val="tx1"/>
                </a:solidFill>
              </a:rPr>
              <a:t>LET’S BEGIN…</a:t>
            </a:r>
          </a:p>
        </p:txBody>
      </p:sp>
      <p:sp>
        <p:nvSpPr>
          <p:cNvPr id="11267" name="Rectangle 3"/>
          <p:cNvSpPr>
            <a:spLocks noGrp="1" noChangeArrowheads="1"/>
          </p:cNvSpPr>
          <p:nvPr>
            <p:ph type="body" sz="half" idx="1"/>
          </p:nvPr>
        </p:nvSpPr>
        <p:spPr>
          <a:xfrm>
            <a:off x="228600" y="1600200"/>
            <a:ext cx="4876800" cy="4114800"/>
          </a:xfrm>
        </p:spPr>
        <p:txBody>
          <a:bodyPr/>
          <a:lstStyle/>
          <a:p>
            <a:pPr eaLnBrk="1" hangingPunct="1"/>
            <a:r>
              <a:rPr lang="en-US" altLang="en-US" smtClean="0">
                <a:latin typeface="Lucida Sans" pitchFamily="34" charset="0"/>
              </a:rPr>
              <a:t>The format of a lesson should..</a:t>
            </a:r>
          </a:p>
          <a:p>
            <a:pPr lvl="1" eaLnBrk="1" hangingPunct="1"/>
            <a:endParaRPr lang="en-US" altLang="en-US" smtClean="0">
              <a:latin typeface="Lucida Sans" pitchFamily="34" charset="0"/>
            </a:endParaRPr>
          </a:p>
          <a:p>
            <a:pPr lvl="1" eaLnBrk="1" hangingPunct="1"/>
            <a:r>
              <a:rPr lang="en-US" altLang="en-US" sz="3200" smtClean="0">
                <a:latin typeface="Lucida Sans" pitchFamily="34" charset="0"/>
              </a:rPr>
              <a:t>Go one step at a time</a:t>
            </a:r>
          </a:p>
          <a:p>
            <a:pPr lvl="1" eaLnBrk="1" hangingPunct="1"/>
            <a:r>
              <a:rPr lang="en-US" altLang="en-US" sz="3200" smtClean="0">
                <a:latin typeface="Lucida Sans" pitchFamily="34" charset="0"/>
              </a:rPr>
              <a:t>Have a picture or activity for every step</a:t>
            </a:r>
          </a:p>
        </p:txBody>
      </p:sp>
      <p:pic>
        <p:nvPicPr>
          <p:cNvPr id="11268" name="Picture 8" descr="j0197877"/>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05400" y="1752600"/>
            <a:ext cx="3810000" cy="3541713"/>
          </a:xfrm>
          <a:noFill/>
        </p:spPr>
      </p:pic>
      <p:sp>
        <p:nvSpPr>
          <p:cNvPr id="11269" name="Text Box 10"/>
          <p:cNvSpPr txBox="1">
            <a:spLocks noChangeArrowheads="1"/>
          </p:cNvSpPr>
          <p:nvPr/>
        </p:nvSpPr>
        <p:spPr bwMode="auto">
          <a:xfrm>
            <a:off x="762000" y="5867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eaLnBrk="1" hangingPunct="1">
              <a:spcBef>
                <a:spcPct val="50000"/>
              </a:spcBef>
            </a:pPr>
            <a:r>
              <a:rPr lang="en-US" altLang="en-US" sz="2000">
                <a:latin typeface="Arial Black" pitchFamily="34" charset="0"/>
              </a:rPr>
              <a:t>An effective lesson plan is a set of plans for building something – it “constructs” the learning.</a:t>
            </a:r>
          </a:p>
        </p:txBody>
      </p:sp>
    </p:spTree>
    <p:extLst>
      <p:ext uri="{BB962C8B-B14F-4D97-AF65-F5344CB8AC3E}">
        <p14:creationId xmlns:p14="http://schemas.microsoft.com/office/powerpoint/2010/main" val="3993604454"/>
      </p:ext>
    </p:extLst>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295400"/>
            <a:ext cx="80010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algn="ctr" eaLnBrk="1" hangingPunct="1">
              <a:spcBef>
                <a:spcPct val="50000"/>
              </a:spcBef>
            </a:pPr>
            <a:r>
              <a:rPr lang="en-US" altLang="en-US" sz="3600" i="1">
                <a:latin typeface="Arial Black" pitchFamily="34" charset="0"/>
              </a:rPr>
              <a:t>The greater the structure of a lesson and the more precise the directions on what is to be accomplished, the higher the achievement rate.</a:t>
            </a:r>
          </a:p>
          <a:p>
            <a:pPr algn="ctr" eaLnBrk="1" hangingPunct="1">
              <a:spcBef>
                <a:spcPct val="50000"/>
              </a:spcBef>
            </a:pPr>
            <a:endParaRPr lang="en-US" altLang="en-US" sz="3600" i="1">
              <a:latin typeface="Arial Black" pitchFamily="34" charset="0"/>
            </a:endParaRPr>
          </a:p>
          <a:p>
            <a:pPr algn="ctr" eaLnBrk="1" hangingPunct="1">
              <a:spcBef>
                <a:spcPct val="50000"/>
              </a:spcBef>
            </a:pPr>
            <a:r>
              <a:rPr lang="en-US" altLang="en-US" sz="2400" i="1">
                <a:latin typeface="Arial Black" pitchFamily="34" charset="0"/>
              </a:rPr>
              <a:t>Harry Wong, </a:t>
            </a:r>
            <a:r>
              <a:rPr lang="en-US" altLang="en-US" sz="2400" i="1" u="sng">
                <a:latin typeface="Arial Black" pitchFamily="34" charset="0"/>
              </a:rPr>
              <a:t>The First Days of Teaching</a:t>
            </a:r>
            <a:endParaRPr lang="en-US" altLang="en-US" sz="2400" i="1">
              <a:latin typeface="Arial Black" pitchFamily="34" charset="0"/>
            </a:endParaRPr>
          </a:p>
        </p:txBody>
      </p:sp>
    </p:spTree>
    <p:extLst>
      <p:ext uri="{BB962C8B-B14F-4D97-AF65-F5344CB8AC3E}">
        <p14:creationId xmlns:p14="http://schemas.microsoft.com/office/powerpoint/2010/main" val="3329161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z="4000" b="1"/>
              <a:t>Innovative Methods of Teaching</a:t>
            </a:r>
          </a:p>
        </p:txBody>
      </p:sp>
      <p:sp>
        <p:nvSpPr>
          <p:cNvPr id="18435" name="Rectangle 3"/>
          <p:cNvSpPr>
            <a:spLocks noGrp="1" noRot="1" noChangeArrowheads="1"/>
          </p:cNvSpPr>
          <p:nvPr>
            <p:ph type="body" idx="1"/>
          </p:nvPr>
        </p:nvSpPr>
        <p:spPr/>
        <p:txBody>
          <a:bodyPr/>
          <a:lstStyle/>
          <a:p>
            <a:pPr algn="ctr">
              <a:buFont typeface="Wingdings" pitchFamily="2" charset="2"/>
              <a:buNone/>
            </a:pPr>
            <a:r>
              <a:rPr lang="en-US" sz="6000" b="1" i="1"/>
              <a:t>I hear and I forget.</a:t>
            </a:r>
            <a:br>
              <a:rPr lang="en-US" sz="6000" b="1" i="1"/>
            </a:br>
            <a:r>
              <a:rPr lang="en-US" sz="6000" b="1" i="1"/>
              <a:t>I see and I believe.</a:t>
            </a:r>
            <a:br>
              <a:rPr lang="en-US" sz="6000" b="1" i="1"/>
            </a:br>
            <a:r>
              <a:rPr lang="en-US" sz="6000" b="1" i="1" u="sng"/>
              <a:t>I do and I understand</a:t>
            </a:r>
            <a:r>
              <a:rPr lang="en-US" sz="6000" u="sng"/>
              <a:t>.</a:t>
            </a:r>
            <a:r>
              <a:rPr lang="en-US"/>
              <a:t>  	</a:t>
            </a:r>
          </a:p>
          <a:p>
            <a:pPr>
              <a:buFont typeface="Wingdings" pitchFamily="2" charset="2"/>
              <a:buNone/>
            </a:pPr>
            <a:r>
              <a:rPr lang="en-US"/>
              <a:t>                                                  - Confucius</a:t>
            </a:r>
          </a:p>
        </p:txBody>
      </p:sp>
      <p:sp>
        <p:nvSpPr>
          <p:cNvPr id="18436" name="Rectangle 4"/>
          <p:cNvSpPr>
            <a:spLocks noChangeArrowheads="1"/>
          </p:cNvSpPr>
          <p:nvPr/>
        </p:nvSpPr>
        <p:spPr bwMode="auto">
          <a:xfrm>
            <a:off x="609600" y="5670550"/>
            <a:ext cx="7550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sz="2400" b="1"/>
              <a:t>The empires of the future are the empires of the mind.-  Winston Churchill </a:t>
            </a:r>
          </a:p>
          <a:p>
            <a:pPr algn="ctr" eaLnBrk="1" hangingPunct="1"/>
            <a:endParaRPr lang="en-US" sz="2400" b="1"/>
          </a:p>
        </p:txBody>
      </p:sp>
    </p:spTree>
    <p:extLst>
      <p:ext uri="{BB962C8B-B14F-4D97-AF65-F5344CB8AC3E}">
        <p14:creationId xmlns:p14="http://schemas.microsoft.com/office/powerpoint/2010/main" val="100977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21600000">
                                      <p:cBhvr>
                                        <p:cTn id="12" dur="2000" fill="hold"/>
                                        <p:tgtEl>
                                          <p:spTgt spid="1843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57200"/>
            <a:ext cx="7772400" cy="762000"/>
          </a:xfrm>
        </p:spPr>
        <p:txBody>
          <a:bodyPr/>
          <a:lstStyle/>
          <a:p>
            <a:pPr eaLnBrk="1" hangingPunct="1"/>
            <a:r>
              <a:rPr lang="en-US" altLang="en-US" b="1" smtClean="0">
                <a:solidFill>
                  <a:schemeClr val="tx1"/>
                </a:solidFill>
              </a:rPr>
              <a:t>OBJECTIVES</a:t>
            </a:r>
          </a:p>
        </p:txBody>
      </p:sp>
      <p:sp>
        <p:nvSpPr>
          <p:cNvPr id="13315" name="Rectangle 3"/>
          <p:cNvSpPr>
            <a:spLocks noGrp="1" noChangeArrowheads="1"/>
          </p:cNvSpPr>
          <p:nvPr>
            <p:ph type="body" idx="1"/>
          </p:nvPr>
        </p:nvSpPr>
        <p:spPr>
          <a:xfrm>
            <a:off x="457200" y="1828800"/>
            <a:ext cx="8458200" cy="5029200"/>
          </a:xfrm>
        </p:spPr>
        <p:txBody>
          <a:bodyPr/>
          <a:lstStyle/>
          <a:p>
            <a:pPr eaLnBrk="1" hangingPunct="1">
              <a:lnSpc>
                <a:spcPct val="90000"/>
              </a:lnSpc>
            </a:pPr>
            <a:r>
              <a:rPr lang="en-US" altLang="en-US" sz="3600" b="1" smtClean="0">
                <a:latin typeface="Lucida Sans" pitchFamily="34" charset="0"/>
              </a:rPr>
              <a:t>A description of what the student will be able to do at the end of the lesson</a:t>
            </a:r>
          </a:p>
          <a:p>
            <a:pPr eaLnBrk="1" hangingPunct="1">
              <a:lnSpc>
                <a:spcPct val="90000"/>
              </a:lnSpc>
            </a:pPr>
            <a:r>
              <a:rPr lang="en-US" altLang="en-US" sz="3600" b="1" smtClean="0">
                <a:latin typeface="Lucida Sans" pitchFamily="34" charset="0"/>
              </a:rPr>
              <a:t>Provides alignment with district and state goals (TEKS)</a:t>
            </a:r>
          </a:p>
          <a:p>
            <a:pPr lvl="1" eaLnBrk="1" hangingPunct="1">
              <a:lnSpc>
                <a:spcPct val="90000"/>
              </a:lnSpc>
            </a:pPr>
            <a:r>
              <a:rPr lang="en-US" altLang="en-US" sz="3200" b="1" smtClean="0">
                <a:latin typeface="Lucida Sans" pitchFamily="34" charset="0"/>
              </a:rPr>
              <a:t>Use behavioral verbs to describe the expected outcomes (ACTION)</a:t>
            </a:r>
          </a:p>
          <a:p>
            <a:pPr lvl="1" eaLnBrk="1" hangingPunct="1">
              <a:lnSpc>
                <a:spcPct val="90000"/>
              </a:lnSpc>
            </a:pPr>
            <a:r>
              <a:rPr lang="en-US" altLang="en-US" sz="3200" b="1" smtClean="0">
                <a:latin typeface="Lucida Sans" pitchFamily="34" charset="0"/>
              </a:rPr>
              <a:t>No-no’s: appreciate, enjoy, love, etc.</a:t>
            </a:r>
          </a:p>
        </p:txBody>
      </p:sp>
      <p:pic>
        <p:nvPicPr>
          <p:cNvPr id="13316" name="Picture 4" descr="MMj017263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41241">
            <a:off x="6459538" y="11113"/>
            <a:ext cx="17160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074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28600"/>
            <a:ext cx="7772400" cy="1431925"/>
          </a:xfrm>
        </p:spPr>
        <p:txBody>
          <a:bodyPr/>
          <a:lstStyle/>
          <a:p>
            <a:pPr eaLnBrk="1" hangingPunct="1"/>
            <a:r>
              <a:rPr lang="en-US" altLang="en-US" b="1" smtClean="0">
                <a:solidFill>
                  <a:schemeClr val="tx1"/>
                </a:solidFill>
              </a:rPr>
              <a:t>WARM-UP AND INTRODUCTION</a:t>
            </a:r>
          </a:p>
        </p:txBody>
      </p:sp>
      <p:sp>
        <p:nvSpPr>
          <p:cNvPr id="14339"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altLang="en-US" sz="2800" b="1" smtClean="0">
                <a:latin typeface="Lucida Sans" pitchFamily="34" charset="0"/>
              </a:rPr>
              <a:t>Grab the attention of the students</a:t>
            </a:r>
          </a:p>
          <a:p>
            <a:pPr eaLnBrk="1" hangingPunct="1">
              <a:lnSpc>
                <a:spcPct val="90000"/>
              </a:lnSpc>
            </a:pPr>
            <a:r>
              <a:rPr lang="en-US" altLang="en-US" sz="2800" b="1" smtClean="0">
                <a:latin typeface="Lucida Sans" pitchFamily="34" charset="0"/>
              </a:rPr>
              <a:t>PROVIDES THE INTEREST/MOTIVATION factor</a:t>
            </a:r>
          </a:p>
          <a:p>
            <a:pPr eaLnBrk="1" hangingPunct="1">
              <a:lnSpc>
                <a:spcPct val="90000"/>
              </a:lnSpc>
            </a:pPr>
            <a:r>
              <a:rPr lang="en-US" altLang="en-US" sz="2800" b="1" smtClean="0">
                <a:latin typeface="Lucida Sans" pitchFamily="34" charset="0"/>
              </a:rPr>
              <a:t>Set the tone for the lesson connected to the objective</a:t>
            </a:r>
          </a:p>
          <a:p>
            <a:pPr lvl="1" eaLnBrk="1" hangingPunct="1">
              <a:lnSpc>
                <a:spcPct val="90000"/>
              </a:lnSpc>
            </a:pPr>
            <a:r>
              <a:rPr lang="en-US" altLang="en-US" b="1" smtClean="0">
                <a:latin typeface="Lucida Sans" pitchFamily="34" charset="0"/>
              </a:rPr>
              <a:t>A question</a:t>
            </a:r>
          </a:p>
          <a:p>
            <a:pPr lvl="1" eaLnBrk="1" hangingPunct="1">
              <a:lnSpc>
                <a:spcPct val="90000"/>
              </a:lnSpc>
            </a:pPr>
            <a:r>
              <a:rPr lang="en-US" altLang="en-US" b="1" smtClean="0">
                <a:latin typeface="Lucida Sans" pitchFamily="34" charset="0"/>
              </a:rPr>
              <a:t>A story</a:t>
            </a:r>
          </a:p>
          <a:p>
            <a:pPr lvl="1" eaLnBrk="1" hangingPunct="1">
              <a:lnSpc>
                <a:spcPct val="90000"/>
              </a:lnSpc>
            </a:pPr>
            <a:r>
              <a:rPr lang="en-US" altLang="en-US" b="1" smtClean="0">
                <a:latin typeface="Lucida Sans" pitchFamily="34" charset="0"/>
              </a:rPr>
              <a:t>A saying</a:t>
            </a:r>
          </a:p>
          <a:p>
            <a:pPr lvl="1" eaLnBrk="1" hangingPunct="1">
              <a:lnSpc>
                <a:spcPct val="90000"/>
              </a:lnSpc>
            </a:pPr>
            <a:r>
              <a:rPr lang="en-US" altLang="en-US" b="1" smtClean="0">
                <a:latin typeface="Lucida Sans" pitchFamily="34" charset="0"/>
              </a:rPr>
              <a:t>An activity</a:t>
            </a:r>
          </a:p>
          <a:p>
            <a:pPr lvl="1" eaLnBrk="1" hangingPunct="1">
              <a:lnSpc>
                <a:spcPct val="90000"/>
              </a:lnSpc>
            </a:pPr>
            <a:r>
              <a:rPr lang="en-US" altLang="en-US" b="1" smtClean="0">
                <a:latin typeface="Lucida Sans" pitchFamily="34" charset="0"/>
              </a:rPr>
              <a:t>A discussion starter</a:t>
            </a:r>
            <a:endParaRPr lang="en-US" altLang="en-US" sz="2400" b="1" smtClean="0">
              <a:solidFill>
                <a:srgbClr val="FF3399"/>
              </a:solidFill>
              <a:latin typeface="Lucida Sans" pitchFamily="34" charset="0"/>
            </a:endParaRPr>
          </a:p>
          <a:p>
            <a:pPr lvl="1" eaLnBrk="1" hangingPunct="1">
              <a:lnSpc>
                <a:spcPct val="90000"/>
              </a:lnSpc>
              <a:buFont typeface="Wingdings" pitchFamily="2" charset="2"/>
              <a:buNone/>
            </a:pPr>
            <a:r>
              <a:rPr lang="en-US" altLang="en-US" sz="2400" b="1" smtClean="0">
                <a:latin typeface="Lucida Sans" pitchFamily="34" charset="0"/>
              </a:rPr>
              <a:t>BE CREATIVE</a:t>
            </a:r>
          </a:p>
          <a:p>
            <a:pPr lvl="1" eaLnBrk="1" hangingPunct="1">
              <a:lnSpc>
                <a:spcPct val="90000"/>
              </a:lnSpc>
            </a:pPr>
            <a:endParaRPr lang="en-US" altLang="en-US" sz="2400" b="1" smtClean="0">
              <a:solidFill>
                <a:srgbClr val="FF3399"/>
              </a:solidFill>
              <a:latin typeface="Lucida Sans" pitchFamily="34" charset="0"/>
            </a:endParaRPr>
          </a:p>
        </p:txBody>
      </p:sp>
    </p:spTree>
    <p:extLst>
      <p:ext uri="{BB962C8B-B14F-4D97-AF65-F5344CB8AC3E}">
        <p14:creationId xmlns:p14="http://schemas.microsoft.com/office/powerpoint/2010/main" val="661023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762000"/>
          </a:xfrm>
        </p:spPr>
        <p:txBody>
          <a:bodyPr/>
          <a:lstStyle/>
          <a:p>
            <a:pPr eaLnBrk="1" hangingPunct="1"/>
            <a:r>
              <a:rPr lang="en-US" altLang="en-US" b="1" smtClean="0">
                <a:solidFill>
                  <a:schemeClr val="tx1"/>
                </a:solidFill>
              </a:rPr>
              <a:t>PRE-ASSESSMENT</a:t>
            </a:r>
          </a:p>
        </p:txBody>
      </p:sp>
      <p:sp>
        <p:nvSpPr>
          <p:cNvPr id="15363" name="Rectangle 3"/>
          <p:cNvSpPr>
            <a:spLocks noGrp="1" noChangeArrowheads="1"/>
          </p:cNvSpPr>
          <p:nvPr>
            <p:ph type="body" idx="1"/>
          </p:nvPr>
        </p:nvSpPr>
        <p:spPr>
          <a:xfrm>
            <a:off x="381000" y="1295400"/>
            <a:ext cx="8458200" cy="5562600"/>
          </a:xfrm>
        </p:spPr>
        <p:txBody>
          <a:bodyPr/>
          <a:lstStyle/>
          <a:p>
            <a:pPr eaLnBrk="1" hangingPunct="1"/>
            <a:r>
              <a:rPr lang="en-US" altLang="en-US" sz="3600" b="1" smtClean="0">
                <a:latin typeface="Lucida Sans" pitchFamily="34" charset="0"/>
              </a:rPr>
              <a:t>What are the characteristics of the learners in the class?</a:t>
            </a:r>
          </a:p>
          <a:p>
            <a:pPr eaLnBrk="1" hangingPunct="1"/>
            <a:r>
              <a:rPr lang="en-US" altLang="en-US" sz="3600" b="1" smtClean="0">
                <a:latin typeface="Lucida Sans" pitchFamily="34" charset="0"/>
              </a:rPr>
              <a:t>What do the students already know and understand?</a:t>
            </a:r>
          </a:p>
          <a:p>
            <a:pPr eaLnBrk="1" hangingPunct="1"/>
            <a:r>
              <a:rPr lang="en-US" altLang="en-US" sz="3600" b="1" smtClean="0">
                <a:latin typeface="Lucida Sans" pitchFamily="34" charset="0"/>
              </a:rPr>
              <a:t>How do my students learn best?</a:t>
            </a:r>
          </a:p>
          <a:p>
            <a:pPr eaLnBrk="1" hangingPunct="1"/>
            <a:r>
              <a:rPr lang="en-US" altLang="en-US" sz="3600" b="1" smtClean="0">
                <a:latin typeface="Lucida Sans" pitchFamily="34" charset="0"/>
              </a:rPr>
              <a:t>What modifications in instruction might I need to make?</a:t>
            </a:r>
          </a:p>
          <a:p>
            <a:pPr eaLnBrk="1" hangingPunct="1"/>
            <a:endParaRPr lang="en-US" altLang="en-US" b="1" smtClean="0">
              <a:solidFill>
                <a:srgbClr val="FF3399"/>
              </a:solidFill>
              <a:latin typeface="Lucida Sans" pitchFamily="34" charset="0"/>
            </a:endParaRPr>
          </a:p>
        </p:txBody>
      </p:sp>
    </p:spTree>
    <p:extLst>
      <p:ext uri="{BB962C8B-B14F-4D97-AF65-F5344CB8AC3E}">
        <p14:creationId xmlns:p14="http://schemas.microsoft.com/office/powerpoint/2010/main" val="1298612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431925"/>
          </a:xfrm>
        </p:spPr>
        <p:txBody>
          <a:bodyPr/>
          <a:lstStyle/>
          <a:p>
            <a:pPr eaLnBrk="1" hangingPunct="1"/>
            <a:r>
              <a:rPr lang="en-US" altLang="en-US" b="1" smtClean="0">
                <a:solidFill>
                  <a:schemeClr val="tx1"/>
                </a:solidFill>
              </a:rPr>
              <a:t>PROCEDURES AND PRESENTATION</a:t>
            </a:r>
          </a:p>
        </p:txBody>
      </p:sp>
      <p:sp>
        <p:nvSpPr>
          <p:cNvPr id="16387" name="Rectangle 3"/>
          <p:cNvSpPr>
            <a:spLocks noGrp="1" noChangeArrowheads="1"/>
          </p:cNvSpPr>
          <p:nvPr>
            <p:ph type="body" idx="1"/>
          </p:nvPr>
        </p:nvSpPr>
        <p:spPr>
          <a:xfrm>
            <a:off x="685800" y="1981200"/>
            <a:ext cx="7848600" cy="4419600"/>
          </a:xfrm>
        </p:spPr>
        <p:txBody>
          <a:bodyPr/>
          <a:lstStyle/>
          <a:p>
            <a:pPr eaLnBrk="1" hangingPunct="1">
              <a:lnSpc>
                <a:spcPct val="90000"/>
              </a:lnSpc>
            </a:pPr>
            <a:r>
              <a:rPr lang="en-US" altLang="en-US" b="1" smtClean="0">
                <a:latin typeface="Lucida Sans" pitchFamily="34" charset="0"/>
              </a:rPr>
              <a:t>Sets up a step-by-step plan</a:t>
            </a:r>
          </a:p>
          <a:p>
            <a:pPr eaLnBrk="1" hangingPunct="1">
              <a:lnSpc>
                <a:spcPct val="90000"/>
              </a:lnSpc>
            </a:pPr>
            <a:r>
              <a:rPr lang="en-US" altLang="en-US" sz="3600" b="1" smtClean="0">
                <a:solidFill>
                  <a:srgbClr val="002060"/>
                </a:solidFill>
                <a:latin typeface="Lucida Sans" pitchFamily="34" charset="0"/>
              </a:rPr>
              <a:t>Provides a quick review of previous learning</a:t>
            </a:r>
          </a:p>
          <a:p>
            <a:pPr eaLnBrk="1" hangingPunct="1">
              <a:lnSpc>
                <a:spcPct val="90000"/>
              </a:lnSpc>
            </a:pPr>
            <a:r>
              <a:rPr lang="en-US" altLang="en-US" b="1" smtClean="0">
                <a:latin typeface="Lucida Sans" pitchFamily="34" charset="0"/>
              </a:rPr>
              <a:t>Provides specific activities to assist students in developing the new knowledge</a:t>
            </a:r>
          </a:p>
          <a:p>
            <a:pPr eaLnBrk="1" hangingPunct="1">
              <a:lnSpc>
                <a:spcPct val="90000"/>
              </a:lnSpc>
            </a:pPr>
            <a:r>
              <a:rPr lang="en-US" altLang="en-US" b="1" smtClean="0">
                <a:latin typeface="Lucida Sans" pitchFamily="34" charset="0"/>
              </a:rPr>
              <a:t>Provides modeling of a new skill</a:t>
            </a:r>
          </a:p>
          <a:p>
            <a:pPr lvl="1" eaLnBrk="1" hangingPunct="1">
              <a:lnSpc>
                <a:spcPct val="90000"/>
              </a:lnSpc>
            </a:pPr>
            <a:r>
              <a:rPr lang="en-US" altLang="en-US" sz="2400" b="1" smtClean="0">
                <a:latin typeface="Lucida Sans" pitchFamily="34" charset="0"/>
              </a:rPr>
              <a:t>A picture is worth a thousand words.</a:t>
            </a:r>
          </a:p>
          <a:p>
            <a:pPr lvl="1" eaLnBrk="1" hangingPunct="1">
              <a:lnSpc>
                <a:spcPct val="90000"/>
              </a:lnSpc>
            </a:pPr>
            <a:r>
              <a:rPr lang="en-US" altLang="en-US" sz="2400" b="1" smtClean="0">
                <a:latin typeface="Lucida Sans" pitchFamily="34" charset="0"/>
              </a:rPr>
              <a:t>I do, We do, You do!</a:t>
            </a:r>
          </a:p>
          <a:p>
            <a:pPr lvl="1" eaLnBrk="1" hangingPunct="1">
              <a:lnSpc>
                <a:spcPct val="90000"/>
              </a:lnSpc>
              <a:buFont typeface="Wingdings" pitchFamily="2" charset="2"/>
              <a:buNone/>
            </a:pPr>
            <a:endParaRPr lang="en-US" altLang="en-US" sz="2400" b="1" smtClean="0">
              <a:solidFill>
                <a:srgbClr val="FF3399"/>
              </a:solidFill>
              <a:latin typeface="Lucida Sans" pitchFamily="34" charset="0"/>
            </a:endParaRPr>
          </a:p>
        </p:txBody>
      </p:sp>
      <p:pic>
        <p:nvPicPr>
          <p:cNvPr id="16388" name="Picture 4" descr="j01631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219200"/>
            <a:ext cx="150336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938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762000"/>
          </a:xfrm>
        </p:spPr>
        <p:txBody>
          <a:bodyPr/>
          <a:lstStyle/>
          <a:p>
            <a:pPr eaLnBrk="1" hangingPunct="1"/>
            <a:r>
              <a:rPr lang="en-US" altLang="en-US" b="1" smtClean="0">
                <a:solidFill>
                  <a:schemeClr val="tx1"/>
                </a:solidFill>
              </a:rPr>
              <a:t>MATERIALS</a:t>
            </a:r>
          </a:p>
        </p:txBody>
      </p:sp>
      <p:sp>
        <p:nvSpPr>
          <p:cNvPr id="17411" name="Rectangle 3"/>
          <p:cNvSpPr>
            <a:spLocks noGrp="1" noChangeArrowheads="1"/>
          </p:cNvSpPr>
          <p:nvPr>
            <p:ph type="body" idx="1"/>
          </p:nvPr>
        </p:nvSpPr>
        <p:spPr>
          <a:xfrm>
            <a:off x="685800" y="1447800"/>
            <a:ext cx="7772400" cy="3810000"/>
          </a:xfrm>
        </p:spPr>
        <p:txBody>
          <a:bodyPr/>
          <a:lstStyle/>
          <a:p>
            <a:pPr eaLnBrk="1" hangingPunct="1">
              <a:lnSpc>
                <a:spcPct val="90000"/>
              </a:lnSpc>
            </a:pPr>
            <a:r>
              <a:rPr lang="en-US" altLang="en-US" sz="4000" b="1" smtClean="0">
                <a:latin typeface="Lucida Sans" pitchFamily="34" charset="0"/>
              </a:rPr>
              <a:t>Plan!  Prepare!  Have on hand!</a:t>
            </a:r>
          </a:p>
          <a:p>
            <a:pPr lvl="1" eaLnBrk="1" hangingPunct="1">
              <a:lnSpc>
                <a:spcPct val="90000"/>
              </a:lnSpc>
            </a:pPr>
            <a:r>
              <a:rPr lang="en-US" altLang="en-US" sz="3200" b="1" smtClean="0">
                <a:latin typeface="Lucida Sans" pitchFamily="34" charset="0"/>
              </a:rPr>
              <a:t>Murphy’s Law</a:t>
            </a:r>
          </a:p>
          <a:p>
            <a:pPr eaLnBrk="1" hangingPunct="1">
              <a:lnSpc>
                <a:spcPct val="90000"/>
              </a:lnSpc>
            </a:pPr>
            <a:r>
              <a:rPr lang="en-US" altLang="en-US" sz="4000" b="1" smtClean="0">
                <a:latin typeface="Lucida Sans" pitchFamily="34" charset="0"/>
              </a:rPr>
              <a:t>Envision your needs.</a:t>
            </a:r>
          </a:p>
          <a:p>
            <a:pPr eaLnBrk="1" hangingPunct="1">
              <a:lnSpc>
                <a:spcPct val="90000"/>
              </a:lnSpc>
            </a:pPr>
            <a:r>
              <a:rPr lang="en-US" altLang="en-US" sz="4000" b="1" smtClean="0">
                <a:latin typeface="Lucida Sans" pitchFamily="34" charset="0"/>
              </a:rPr>
              <a:t>List </a:t>
            </a:r>
            <a:r>
              <a:rPr lang="en-US" altLang="en-US" sz="4000" b="1" u="sng" smtClean="0">
                <a:latin typeface="Lucida Sans" pitchFamily="34" charset="0"/>
              </a:rPr>
              <a:t>all</a:t>
            </a:r>
            <a:r>
              <a:rPr lang="en-US" altLang="en-US" sz="4000" b="1" smtClean="0">
                <a:latin typeface="Lucida Sans" pitchFamily="34" charset="0"/>
              </a:rPr>
              <a:t> resources.</a:t>
            </a:r>
          </a:p>
          <a:p>
            <a:pPr eaLnBrk="1" hangingPunct="1">
              <a:lnSpc>
                <a:spcPct val="90000"/>
              </a:lnSpc>
            </a:pPr>
            <a:r>
              <a:rPr lang="en-US" altLang="en-US" sz="4000" b="1" smtClean="0">
                <a:latin typeface="Lucida Sans" pitchFamily="34" charset="0"/>
              </a:rPr>
              <a:t>Have enough manipulatives (when needed) for groups or individuals.</a:t>
            </a:r>
          </a:p>
        </p:txBody>
      </p:sp>
      <p:pic>
        <p:nvPicPr>
          <p:cNvPr id="17412" name="Picture 4" descr="BD0490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743200"/>
            <a:ext cx="2133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MMj028346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609600"/>
            <a:ext cx="14382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MMj028670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271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64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89038"/>
          </a:xfrm>
        </p:spPr>
        <p:txBody>
          <a:bodyPr/>
          <a:lstStyle/>
          <a:p>
            <a:pPr eaLnBrk="1" hangingPunct="1"/>
            <a:r>
              <a:rPr lang="en-US" altLang="en-US" b="1" smtClean="0">
                <a:solidFill>
                  <a:schemeClr val="tx1"/>
                </a:solidFill>
              </a:rPr>
              <a:t>PRACTICE</a:t>
            </a:r>
            <a:br>
              <a:rPr lang="en-US" altLang="en-US" b="1" smtClean="0">
                <a:solidFill>
                  <a:schemeClr val="tx1"/>
                </a:solidFill>
              </a:rPr>
            </a:br>
            <a:r>
              <a:rPr lang="en-US" altLang="en-US" sz="2800" b="1" smtClean="0">
                <a:solidFill>
                  <a:schemeClr val="tx1"/>
                </a:solidFill>
              </a:rPr>
              <a:t>APPLYING WHAT IS LEARNED</a:t>
            </a:r>
            <a:endParaRPr lang="en-US" altLang="en-US" b="1" smtClean="0">
              <a:solidFill>
                <a:schemeClr val="tx1"/>
              </a:solidFill>
            </a:endParaRPr>
          </a:p>
        </p:txBody>
      </p:sp>
      <p:sp>
        <p:nvSpPr>
          <p:cNvPr id="18435" name="Rectangle 3"/>
          <p:cNvSpPr>
            <a:spLocks noGrp="1" noChangeArrowheads="1"/>
          </p:cNvSpPr>
          <p:nvPr>
            <p:ph type="body" idx="1"/>
          </p:nvPr>
        </p:nvSpPr>
        <p:spPr/>
        <p:txBody>
          <a:bodyPr/>
          <a:lstStyle/>
          <a:p>
            <a:pPr eaLnBrk="1" hangingPunct="1">
              <a:lnSpc>
                <a:spcPct val="90000"/>
              </a:lnSpc>
            </a:pPr>
            <a:r>
              <a:rPr lang="en-US" altLang="en-US" smtClean="0">
                <a:solidFill>
                  <a:srgbClr val="002060"/>
                </a:solidFill>
              </a:rPr>
              <a:t>Provide multiple learning activities</a:t>
            </a:r>
          </a:p>
          <a:p>
            <a:pPr eaLnBrk="1" hangingPunct="1">
              <a:lnSpc>
                <a:spcPct val="90000"/>
              </a:lnSpc>
            </a:pPr>
            <a:r>
              <a:rPr lang="en-US" altLang="en-US" smtClean="0">
                <a:solidFill>
                  <a:srgbClr val="002060"/>
                </a:solidFill>
              </a:rPr>
              <a:t>Guided practice (teacher controlled)</a:t>
            </a:r>
          </a:p>
          <a:p>
            <a:pPr lvl="1" eaLnBrk="1" hangingPunct="1">
              <a:lnSpc>
                <a:spcPct val="90000"/>
              </a:lnSpc>
            </a:pPr>
            <a:r>
              <a:rPr lang="en-US" altLang="en-US" smtClean="0">
                <a:solidFill>
                  <a:srgbClr val="002060"/>
                </a:solidFill>
              </a:rPr>
              <a:t>Use a variety of questioning strategies to determine the level of understanding</a:t>
            </a:r>
          </a:p>
          <a:p>
            <a:pPr lvl="1" eaLnBrk="1" hangingPunct="1">
              <a:lnSpc>
                <a:spcPct val="90000"/>
              </a:lnSpc>
            </a:pPr>
            <a:r>
              <a:rPr lang="en-US" altLang="en-US" smtClean="0">
                <a:solidFill>
                  <a:srgbClr val="002060"/>
                </a:solidFill>
              </a:rPr>
              <a:t>Journaling, conferencing</a:t>
            </a:r>
          </a:p>
          <a:p>
            <a:pPr eaLnBrk="1" hangingPunct="1">
              <a:lnSpc>
                <a:spcPct val="90000"/>
              </a:lnSpc>
            </a:pPr>
            <a:r>
              <a:rPr lang="en-US" altLang="en-US" smtClean="0">
                <a:solidFill>
                  <a:srgbClr val="002060"/>
                </a:solidFill>
              </a:rPr>
              <a:t>Independent practice</a:t>
            </a:r>
          </a:p>
          <a:p>
            <a:pPr lvl="1" eaLnBrk="1" hangingPunct="1">
              <a:lnSpc>
                <a:spcPct val="90000"/>
              </a:lnSpc>
            </a:pPr>
            <a:r>
              <a:rPr lang="en-US" altLang="en-US" smtClean="0">
                <a:solidFill>
                  <a:srgbClr val="002060"/>
                </a:solidFill>
              </a:rPr>
              <a:t>Practice may be differentiated</a:t>
            </a:r>
          </a:p>
          <a:p>
            <a:pPr eaLnBrk="1" hangingPunct="1">
              <a:lnSpc>
                <a:spcPct val="90000"/>
              </a:lnSpc>
            </a:pPr>
            <a:r>
              <a:rPr lang="en-US" altLang="en-US" smtClean="0">
                <a:solidFill>
                  <a:srgbClr val="002060"/>
                </a:solidFill>
              </a:rPr>
              <a:t>BUILD ON SUCCESS</a:t>
            </a:r>
          </a:p>
        </p:txBody>
      </p:sp>
    </p:spTree>
    <p:extLst>
      <p:ext uri="{BB962C8B-B14F-4D97-AF65-F5344CB8AC3E}">
        <p14:creationId xmlns:p14="http://schemas.microsoft.com/office/powerpoint/2010/main" val="702702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762000"/>
          </a:xfrm>
        </p:spPr>
        <p:txBody>
          <a:bodyPr/>
          <a:lstStyle/>
          <a:p>
            <a:pPr eaLnBrk="1" hangingPunct="1"/>
            <a:r>
              <a:rPr lang="en-US" altLang="en-US" b="1" smtClean="0">
                <a:solidFill>
                  <a:schemeClr val="tx1"/>
                </a:solidFill>
              </a:rPr>
              <a:t>LEARNING ACTIVITIES</a:t>
            </a:r>
          </a:p>
        </p:txBody>
      </p:sp>
      <p:sp>
        <p:nvSpPr>
          <p:cNvPr id="19459" name="Rectangle 3"/>
          <p:cNvSpPr>
            <a:spLocks noGrp="1" noChangeArrowheads="1"/>
          </p:cNvSpPr>
          <p:nvPr>
            <p:ph type="body" sz="half" idx="1"/>
          </p:nvPr>
        </p:nvSpPr>
        <p:spPr>
          <a:xfrm>
            <a:off x="685800" y="1676400"/>
            <a:ext cx="3810000" cy="4114800"/>
          </a:xfrm>
        </p:spPr>
        <p:txBody>
          <a:bodyPr/>
          <a:lstStyle/>
          <a:p>
            <a:pPr eaLnBrk="1" hangingPunct="1"/>
            <a:r>
              <a:rPr lang="en-US" altLang="en-US" b="1" smtClean="0">
                <a:solidFill>
                  <a:srgbClr val="002060"/>
                </a:solidFill>
              </a:rPr>
              <a:t>Graphic organizers</a:t>
            </a:r>
          </a:p>
          <a:p>
            <a:pPr eaLnBrk="1" hangingPunct="1"/>
            <a:r>
              <a:rPr lang="en-US" altLang="en-US" b="1" smtClean="0">
                <a:solidFill>
                  <a:srgbClr val="002060"/>
                </a:solidFill>
              </a:rPr>
              <a:t>Creative play</a:t>
            </a:r>
          </a:p>
          <a:p>
            <a:pPr eaLnBrk="1" hangingPunct="1"/>
            <a:r>
              <a:rPr lang="en-US" altLang="en-US" b="1" smtClean="0">
                <a:solidFill>
                  <a:srgbClr val="002060"/>
                </a:solidFill>
              </a:rPr>
              <a:t>Peer presenting</a:t>
            </a:r>
          </a:p>
          <a:p>
            <a:pPr eaLnBrk="1" hangingPunct="1"/>
            <a:r>
              <a:rPr lang="en-US" altLang="en-US" b="1" smtClean="0">
                <a:solidFill>
                  <a:srgbClr val="002060"/>
                </a:solidFill>
              </a:rPr>
              <a:t>Performances</a:t>
            </a:r>
          </a:p>
          <a:p>
            <a:pPr eaLnBrk="1" hangingPunct="1"/>
            <a:r>
              <a:rPr lang="en-US" altLang="en-US" b="1" smtClean="0">
                <a:solidFill>
                  <a:srgbClr val="002060"/>
                </a:solidFill>
              </a:rPr>
              <a:t>Role playing</a:t>
            </a:r>
          </a:p>
          <a:p>
            <a:pPr eaLnBrk="1" hangingPunct="1"/>
            <a:r>
              <a:rPr lang="en-US" altLang="en-US" b="1" smtClean="0">
                <a:solidFill>
                  <a:srgbClr val="002060"/>
                </a:solidFill>
              </a:rPr>
              <a:t>Debates</a:t>
            </a:r>
          </a:p>
          <a:p>
            <a:pPr eaLnBrk="1" hangingPunct="1"/>
            <a:r>
              <a:rPr lang="en-US" altLang="en-US" b="1" smtClean="0">
                <a:solidFill>
                  <a:srgbClr val="002060"/>
                </a:solidFill>
              </a:rPr>
              <a:t>Game making</a:t>
            </a:r>
          </a:p>
          <a:p>
            <a:pPr eaLnBrk="1" hangingPunct="1"/>
            <a:r>
              <a:rPr lang="en-US" altLang="en-US" b="1" smtClean="0">
                <a:solidFill>
                  <a:srgbClr val="002060"/>
                </a:solidFill>
              </a:rPr>
              <a:t>Projects</a:t>
            </a:r>
          </a:p>
        </p:txBody>
      </p:sp>
      <p:sp>
        <p:nvSpPr>
          <p:cNvPr id="19460" name="Rectangle 4"/>
          <p:cNvSpPr>
            <a:spLocks noGrp="1" noChangeArrowheads="1"/>
          </p:cNvSpPr>
          <p:nvPr>
            <p:ph type="body" sz="half" idx="2"/>
          </p:nvPr>
        </p:nvSpPr>
        <p:spPr>
          <a:xfrm>
            <a:off x="4648200" y="1676400"/>
            <a:ext cx="3810000" cy="4114800"/>
          </a:xfrm>
        </p:spPr>
        <p:txBody>
          <a:bodyPr/>
          <a:lstStyle/>
          <a:p>
            <a:pPr eaLnBrk="1" hangingPunct="1"/>
            <a:r>
              <a:rPr lang="en-US" altLang="en-US" b="1" smtClean="0">
                <a:solidFill>
                  <a:srgbClr val="002060"/>
                </a:solidFill>
              </a:rPr>
              <a:t>Cooperative groups</a:t>
            </a:r>
          </a:p>
          <a:p>
            <a:pPr eaLnBrk="1" hangingPunct="1"/>
            <a:r>
              <a:rPr lang="en-US" altLang="en-US" b="1" smtClean="0">
                <a:solidFill>
                  <a:srgbClr val="002060"/>
                </a:solidFill>
              </a:rPr>
              <a:t>Inquiry learning</a:t>
            </a:r>
          </a:p>
          <a:p>
            <a:pPr eaLnBrk="1" hangingPunct="1"/>
            <a:r>
              <a:rPr lang="en-US" altLang="en-US" b="1" smtClean="0">
                <a:solidFill>
                  <a:srgbClr val="002060"/>
                </a:solidFill>
              </a:rPr>
              <a:t>Direct instruction</a:t>
            </a:r>
          </a:p>
          <a:p>
            <a:pPr eaLnBrk="1" hangingPunct="1"/>
            <a:r>
              <a:rPr lang="en-US" altLang="en-US" b="1" smtClean="0">
                <a:solidFill>
                  <a:srgbClr val="002060"/>
                </a:solidFill>
              </a:rPr>
              <a:t>Differentiation </a:t>
            </a:r>
          </a:p>
          <a:p>
            <a:pPr eaLnBrk="1" hangingPunct="1"/>
            <a:r>
              <a:rPr lang="en-US" altLang="en-US" b="1" smtClean="0">
                <a:solidFill>
                  <a:srgbClr val="002060"/>
                </a:solidFill>
              </a:rPr>
              <a:t>Direct Instruction</a:t>
            </a:r>
          </a:p>
        </p:txBody>
      </p:sp>
    </p:spTree>
    <p:extLst>
      <p:ext uri="{BB962C8B-B14F-4D97-AF65-F5344CB8AC3E}">
        <p14:creationId xmlns:p14="http://schemas.microsoft.com/office/powerpoint/2010/main" val="1979262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7772400" cy="762000"/>
          </a:xfrm>
        </p:spPr>
        <p:txBody>
          <a:bodyPr/>
          <a:lstStyle/>
          <a:p>
            <a:pPr eaLnBrk="1" hangingPunct="1"/>
            <a:r>
              <a:rPr lang="en-US" altLang="en-US" b="1" smtClean="0">
                <a:solidFill>
                  <a:schemeClr val="tx1"/>
                </a:solidFill>
              </a:rPr>
              <a:t>CLOSURE</a:t>
            </a:r>
          </a:p>
        </p:txBody>
      </p:sp>
      <p:sp>
        <p:nvSpPr>
          <p:cNvPr id="20483" name="Rectangle 3"/>
          <p:cNvSpPr>
            <a:spLocks noGrp="1" noChangeArrowheads="1"/>
          </p:cNvSpPr>
          <p:nvPr>
            <p:ph type="body" idx="1"/>
          </p:nvPr>
        </p:nvSpPr>
        <p:spPr>
          <a:xfrm>
            <a:off x="304800" y="1371600"/>
            <a:ext cx="8458200" cy="5486400"/>
          </a:xfrm>
        </p:spPr>
        <p:txBody>
          <a:bodyPr/>
          <a:lstStyle/>
          <a:p>
            <a:pPr eaLnBrk="1" hangingPunct="1"/>
            <a:r>
              <a:rPr lang="en-US" altLang="en-US" smtClean="0">
                <a:solidFill>
                  <a:srgbClr val="002060"/>
                </a:solidFill>
              </a:rPr>
              <a:t>Lesson Wrap-up: Leave students with an imprint of what the lesson covered</a:t>
            </a:r>
            <a:r>
              <a:rPr lang="en-US" altLang="en-US" smtClean="0">
                <a:solidFill>
                  <a:srgbClr val="FF3399"/>
                </a:solidFill>
              </a:rPr>
              <a:t>.</a:t>
            </a:r>
          </a:p>
          <a:p>
            <a:pPr lvl="1" eaLnBrk="1" hangingPunct="1"/>
            <a:r>
              <a:rPr lang="en-US" altLang="en-US" sz="3600" smtClean="0"/>
              <a:t>Students summarize the major concepts</a:t>
            </a:r>
          </a:p>
          <a:p>
            <a:pPr lvl="2" eaLnBrk="1" hangingPunct="1">
              <a:buFont typeface="Wingdings" pitchFamily="2" charset="2"/>
              <a:buNone/>
            </a:pPr>
            <a:r>
              <a:rPr lang="en-US" altLang="en-US" sz="3200" smtClean="0"/>
              <a:t>	Displays internalized student knowledge </a:t>
            </a:r>
          </a:p>
          <a:p>
            <a:pPr lvl="1" eaLnBrk="1" hangingPunct="1"/>
            <a:r>
              <a:rPr lang="en-US" altLang="en-US" sz="3600" smtClean="0"/>
              <a:t>Teacher recaps the main points</a:t>
            </a:r>
          </a:p>
          <a:p>
            <a:pPr lvl="1" eaLnBrk="1" hangingPunct="1"/>
            <a:r>
              <a:rPr lang="en-US" altLang="en-US" sz="3600" smtClean="0"/>
              <a:t>Teacher sets the stage for the next phase of learning</a:t>
            </a:r>
          </a:p>
        </p:txBody>
      </p:sp>
    </p:spTree>
    <p:extLst>
      <p:ext uri="{BB962C8B-B14F-4D97-AF65-F5344CB8AC3E}">
        <p14:creationId xmlns:p14="http://schemas.microsoft.com/office/powerpoint/2010/main" val="298035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228600"/>
            <a:ext cx="7772400" cy="762000"/>
          </a:xfrm>
        </p:spPr>
        <p:txBody>
          <a:bodyPr/>
          <a:lstStyle/>
          <a:p>
            <a:pPr eaLnBrk="1" hangingPunct="1"/>
            <a:r>
              <a:rPr lang="en-US" altLang="en-US" b="1" smtClean="0">
                <a:solidFill>
                  <a:schemeClr val="tx1"/>
                </a:solidFill>
              </a:rPr>
              <a:t>EVALUATION</a:t>
            </a:r>
          </a:p>
        </p:txBody>
      </p:sp>
      <p:sp>
        <p:nvSpPr>
          <p:cNvPr id="21507" name="Rectangle 3"/>
          <p:cNvSpPr>
            <a:spLocks noGrp="1" noChangeArrowheads="1"/>
          </p:cNvSpPr>
          <p:nvPr>
            <p:ph type="body" sz="half" idx="1"/>
          </p:nvPr>
        </p:nvSpPr>
        <p:spPr>
          <a:xfrm>
            <a:off x="533400" y="1143000"/>
            <a:ext cx="8077200" cy="5562600"/>
          </a:xfrm>
        </p:spPr>
        <p:txBody>
          <a:bodyPr/>
          <a:lstStyle/>
          <a:p>
            <a:pPr eaLnBrk="1" hangingPunct="1">
              <a:lnSpc>
                <a:spcPct val="90000"/>
              </a:lnSpc>
            </a:pPr>
            <a:r>
              <a:rPr lang="en-US" altLang="en-US" sz="2400" smtClean="0"/>
              <a:t>Assess the learning-Rubric</a:t>
            </a:r>
          </a:p>
          <a:p>
            <a:pPr lvl="1" eaLnBrk="1" hangingPunct="1">
              <a:lnSpc>
                <a:spcPct val="90000"/>
              </a:lnSpc>
            </a:pPr>
            <a:r>
              <a:rPr lang="en-US" altLang="en-US" sz="3200" smtClean="0"/>
              <a:t>Teacher made test</a:t>
            </a:r>
          </a:p>
          <a:p>
            <a:pPr lvl="1" eaLnBrk="1" hangingPunct="1">
              <a:lnSpc>
                <a:spcPct val="90000"/>
              </a:lnSpc>
            </a:pPr>
            <a:r>
              <a:rPr lang="en-US" altLang="en-US" sz="3200" smtClean="0"/>
              <a:t>In-class or homework assignments</a:t>
            </a:r>
          </a:p>
          <a:p>
            <a:pPr lvl="1" eaLnBrk="1" hangingPunct="1">
              <a:lnSpc>
                <a:spcPct val="90000"/>
              </a:lnSpc>
            </a:pPr>
            <a:r>
              <a:rPr lang="en-US" altLang="en-US" sz="3200" smtClean="0"/>
              <a:t>Project to apply the learning in real-life situation</a:t>
            </a:r>
          </a:p>
          <a:p>
            <a:pPr lvl="1" eaLnBrk="1" hangingPunct="1">
              <a:lnSpc>
                <a:spcPct val="90000"/>
              </a:lnSpc>
            </a:pPr>
            <a:r>
              <a:rPr lang="en-US" altLang="en-US" sz="3200" smtClean="0"/>
              <a:t>Recitations and summaries</a:t>
            </a:r>
          </a:p>
          <a:p>
            <a:pPr lvl="1" eaLnBrk="1" hangingPunct="1">
              <a:lnSpc>
                <a:spcPct val="90000"/>
              </a:lnSpc>
            </a:pPr>
            <a:r>
              <a:rPr lang="en-US" altLang="en-US" sz="3200" smtClean="0"/>
              <a:t>Performance assessments</a:t>
            </a:r>
          </a:p>
          <a:p>
            <a:pPr lvl="1" eaLnBrk="1" hangingPunct="1">
              <a:lnSpc>
                <a:spcPct val="90000"/>
              </a:lnSpc>
            </a:pPr>
            <a:r>
              <a:rPr lang="en-US" altLang="en-US" sz="3200" smtClean="0"/>
              <a:t>Use of rubrics</a:t>
            </a:r>
          </a:p>
          <a:p>
            <a:pPr lvl="1" eaLnBrk="1" hangingPunct="1">
              <a:lnSpc>
                <a:spcPct val="90000"/>
              </a:lnSpc>
            </a:pPr>
            <a:r>
              <a:rPr lang="en-US" altLang="en-US" sz="3200" smtClean="0"/>
              <a:t>Portfolios</a:t>
            </a:r>
          </a:p>
          <a:p>
            <a:pPr lvl="1" eaLnBrk="1" hangingPunct="1">
              <a:lnSpc>
                <a:spcPct val="90000"/>
              </a:lnSpc>
            </a:pPr>
            <a:r>
              <a:rPr lang="en-US" altLang="en-US" sz="3200" smtClean="0"/>
              <a:t>Journals</a:t>
            </a:r>
          </a:p>
          <a:p>
            <a:pPr lvl="1" eaLnBrk="1" hangingPunct="1">
              <a:lnSpc>
                <a:spcPct val="90000"/>
              </a:lnSpc>
            </a:pPr>
            <a:r>
              <a:rPr lang="en-US" altLang="en-US" sz="3200" smtClean="0"/>
              <a:t>Informal assessment</a:t>
            </a:r>
            <a:endParaRPr lang="en-US" altLang="en-US" sz="3200" b="1" smtClean="0">
              <a:latin typeface="Lucida Sans" pitchFamily="34" charset="0"/>
            </a:endParaRPr>
          </a:p>
        </p:txBody>
      </p:sp>
    </p:spTree>
    <p:extLst>
      <p:ext uri="{BB962C8B-B14F-4D97-AF65-F5344CB8AC3E}">
        <p14:creationId xmlns:p14="http://schemas.microsoft.com/office/powerpoint/2010/main" val="1629430949"/>
      </p:ext>
    </p:extLst>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457200"/>
            <a:ext cx="7772400" cy="762000"/>
          </a:xfrm>
        </p:spPr>
        <p:txBody>
          <a:bodyPr/>
          <a:lstStyle/>
          <a:p>
            <a:pPr eaLnBrk="1" hangingPunct="1"/>
            <a:r>
              <a:rPr lang="en-US" altLang="en-US" b="1" smtClean="0">
                <a:solidFill>
                  <a:schemeClr val="tx1"/>
                </a:solidFill>
              </a:rPr>
              <a:t>REFLECTION</a:t>
            </a:r>
          </a:p>
        </p:txBody>
      </p:sp>
      <p:sp>
        <p:nvSpPr>
          <p:cNvPr id="22531" name="Rectangle 3"/>
          <p:cNvSpPr>
            <a:spLocks noGrp="1" noChangeArrowheads="1"/>
          </p:cNvSpPr>
          <p:nvPr>
            <p:ph type="body" idx="1"/>
          </p:nvPr>
        </p:nvSpPr>
        <p:spPr>
          <a:xfrm>
            <a:off x="685800" y="1295400"/>
            <a:ext cx="7772400" cy="4800600"/>
          </a:xfrm>
        </p:spPr>
        <p:txBody>
          <a:bodyPr/>
          <a:lstStyle/>
          <a:p>
            <a:pPr eaLnBrk="1" hangingPunct="1"/>
            <a:r>
              <a:rPr lang="en-US" altLang="en-US" sz="3600" smtClean="0">
                <a:latin typeface="Lucida Sans" pitchFamily="34" charset="0"/>
              </a:rPr>
              <a:t>What went well in the lesson?</a:t>
            </a:r>
          </a:p>
          <a:p>
            <a:pPr eaLnBrk="1" hangingPunct="1"/>
            <a:r>
              <a:rPr lang="en-US" altLang="en-US" sz="3600" smtClean="0">
                <a:latin typeface="Lucida Sans" pitchFamily="34" charset="0"/>
              </a:rPr>
              <a:t>What problems did I experience?</a:t>
            </a:r>
          </a:p>
          <a:p>
            <a:pPr eaLnBrk="1" hangingPunct="1"/>
            <a:r>
              <a:rPr lang="en-US" altLang="en-US" sz="3600" smtClean="0">
                <a:latin typeface="Lucida Sans" pitchFamily="34" charset="0"/>
              </a:rPr>
              <a:t>Are there things I could have done differently?</a:t>
            </a:r>
          </a:p>
          <a:p>
            <a:pPr eaLnBrk="1" hangingPunct="1"/>
            <a:r>
              <a:rPr lang="en-US" altLang="en-US" sz="3600" smtClean="0">
                <a:latin typeface="Lucida Sans" pitchFamily="34" charset="0"/>
              </a:rPr>
              <a:t>How can I build on this lesson to make future lessons successful?</a:t>
            </a:r>
          </a:p>
        </p:txBody>
      </p:sp>
    </p:spTree>
    <p:extLst>
      <p:ext uri="{BB962C8B-B14F-4D97-AF65-F5344CB8AC3E}">
        <p14:creationId xmlns:p14="http://schemas.microsoft.com/office/powerpoint/2010/main" val="333925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Innovative teaching methods</a:t>
            </a:r>
            <a:endParaRPr lang="en-GB" dirty="0"/>
          </a:p>
        </p:txBody>
      </p:sp>
      <p:sp>
        <p:nvSpPr>
          <p:cNvPr id="3" name="Content Placeholder 2"/>
          <p:cNvSpPr>
            <a:spLocks noGrp="1"/>
          </p:cNvSpPr>
          <p:nvPr>
            <p:ph idx="1"/>
          </p:nvPr>
        </p:nvSpPr>
        <p:spPr>
          <a:xfrm>
            <a:off x="457200" y="1196752"/>
            <a:ext cx="8229600" cy="5472608"/>
          </a:xfrm>
        </p:spPr>
        <p:txBody>
          <a:bodyPr/>
          <a:lstStyle/>
          <a:p>
            <a:r>
              <a:rPr lang="en-GB" dirty="0"/>
              <a:t>“Innovative teaching is a proactive approach to integrate new </a:t>
            </a:r>
            <a:r>
              <a:rPr lang="en-GB" dirty="0" smtClean="0"/>
              <a:t>teaching strategies </a:t>
            </a:r>
            <a:r>
              <a:rPr lang="en-GB" dirty="0"/>
              <a:t>and methods into a classroom.</a:t>
            </a:r>
          </a:p>
          <a:p>
            <a:r>
              <a:rPr lang="en-GB" dirty="0" smtClean="0"/>
              <a:t>Effective </a:t>
            </a:r>
            <a:r>
              <a:rPr lang="en-GB" dirty="0"/>
              <a:t>Innovative teaching </a:t>
            </a:r>
            <a:r>
              <a:rPr lang="en-GB" dirty="0" smtClean="0"/>
              <a:t>process</a:t>
            </a:r>
          </a:p>
          <a:p>
            <a:endParaRPr lang="en-US" dirty="0"/>
          </a:p>
          <a:p>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07281"/>
            <a:ext cx="7449825" cy="30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176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228600"/>
            <a:ext cx="7772400" cy="1431925"/>
          </a:xfrm>
        </p:spPr>
        <p:txBody>
          <a:bodyPr/>
          <a:lstStyle/>
          <a:p>
            <a:pPr eaLnBrk="1" hangingPunct="1"/>
            <a:r>
              <a:rPr lang="en-US" altLang="en-US" b="1" smtClean="0">
                <a:solidFill>
                  <a:schemeClr val="tx1"/>
                </a:solidFill>
              </a:rPr>
              <a:t>THE SUBSTITUTE…</a:t>
            </a:r>
            <a:br>
              <a:rPr lang="en-US" altLang="en-US" b="1" smtClean="0">
                <a:solidFill>
                  <a:schemeClr val="tx1"/>
                </a:solidFill>
              </a:rPr>
            </a:br>
            <a:r>
              <a:rPr lang="en-US" altLang="en-US" b="1" smtClean="0">
                <a:solidFill>
                  <a:schemeClr val="tx1"/>
                </a:solidFill>
              </a:rPr>
              <a:t>NOW WHAT?</a:t>
            </a:r>
          </a:p>
        </p:txBody>
      </p:sp>
      <p:sp>
        <p:nvSpPr>
          <p:cNvPr id="23555" name="Rectangle 3"/>
          <p:cNvSpPr>
            <a:spLocks noGrp="1" noChangeArrowheads="1"/>
          </p:cNvSpPr>
          <p:nvPr>
            <p:ph type="body" idx="1"/>
          </p:nvPr>
        </p:nvSpPr>
        <p:spPr>
          <a:xfrm>
            <a:off x="228600" y="1676400"/>
            <a:ext cx="8686800" cy="5181600"/>
          </a:xfrm>
        </p:spPr>
        <p:txBody>
          <a:bodyPr/>
          <a:lstStyle/>
          <a:p>
            <a:pPr eaLnBrk="1" hangingPunct="1">
              <a:lnSpc>
                <a:spcPct val="90000"/>
              </a:lnSpc>
            </a:pPr>
            <a:r>
              <a:rPr lang="en-US" altLang="en-US" smtClean="0"/>
              <a:t>The Key to substitute success – DETAILED LESSON PLANS</a:t>
            </a:r>
          </a:p>
          <a:p>
            <a:pPr lvl="1" eaLnBrk="1" hangingPunct="1">
              <a:lnSpc>
                <a:spcPct val="90000"/>
              </a:lnSpc>
            </a:pPr>
            <a:r>
              <a:rPr lang="en-US" altLang="en-US" smtClean="0"/>
              <a:t>Discipline routines</a:t>
            </a:r>
          </a:p>
          <a:p>
            <a:pPr lvl="1" eaLnBrk="1" hangingPunct="1">
              <a:lnSpc>
                <a:spcPct val="90000"/>
              </a:lnSpc>
            </a:pPr>
            <a:r>
              <a:rPr lang="en-US" altLang="en-US" smtClean="0"/>
              <a:t>Children with special needs</a:t>
            </a:r>
          </a:p>
          <a:p>
            <a:pPr lvl="1" eaLnBrk="1" hangingPunct="1">
              <a:lnSpc>
                <a:spcPct val="90000"/>
              </a:lnSpc>
            </a:pPr>
            <a:r>
              <a:rPr lang="en-US" altLang="en-US" smtClean="0"/>
              <a:t>Fire drill and emergency procedures</a:t>
            </a:r>
          </a:p>
          <a:p>
            <a:pPr lvl="1" eaLnBrk="1" hangingPunct="1">
              <a:lnSpc>
                <a:spcPct val="90000"/>
              </a:lnSpc>
            </a:pPr>
            <a:r>
              <a:rPr lang="en-US" altLang="en-US" smtClean="0"/>
              <a:t>Helpful students, helpful colleagues (phone #’s)</a:t>
            </a:r>
          </a:p>
          <a:p>
            <a:pPr lvl="1" eaLnBrk="1" hangingPunct="1">
              <a:lnSpc>
                <a:spcPct val="90000"/>
              </a:lnSpc>
            </a:pPr>
            <a:r>
              <a:rPr lang="en-US" altLang="en-US" smtClean="0"/>
              <a:t>Classroom schedule</a:t>
            </a:r>
          </a:p>
          <a:p>
            <a:pPr lvl="1" eaLnBrk="1" hangingPunct="1">
              <a:lnSpc>
                <a:spcPct val="90000"/>
              </a:lnSpc>
            </a:pPr>
            <a:r>
              <a:rPr lang="en-US" altLang="en-US" smtClean="0"/>
              <a:t>Names of administrators</a:t>
            </a:r>
          </a:p>
          <a:p>
            <a:pPr lvl="1" eaLnBrk="1" hangingPunct="1">
              <a:lnSpc>
                <a:spcPct val="90000"/>
              </a:lnSpc>
            </a:pPr>
            <a:r>
              <a:rPr lang="en-US" altLang="en-US" smtClean="0"/>
              <a:t>Expectations for the work</a:t>
            </a:r>
          </a:p>
          <a:p>
            <a:pPr lvl="1" eaLnBrk="1" hangingPunct="1">
              <a:lnSpc>
                <a:spcPct val="90000"/>
              </a:lnSpc>
            </a:pPr>
            <a:r>
              <a:rPr lang="en-US" altLang="en-US" smtClean="0"/>
              <a:t>Packet of extra activities</a:t>
            </a:r>
          </a:p>
          <a:p>
            <a:pPr lvl="1" eaLnBrk="1" hangingPunct="1">
              <a:lnSpc>
                <a:spcPct val="90000"/>
              </a:lnSpc>
            </a:pPr>
            <a:endParaRPr lang="en-US" altLang="en-US" sz="2400" smtClean="0">
              <a:solidFill>
                <a:srgbClr val="FF3399"/>
              </a:solidFill>
            </a:endParaRPr>
          </a:p>
        </p:txBody>
      </p:sp>
      <p:pic>
        <p:nvPicPr>
          <p:cNvPr id="23556" name="Picture 4" descr="DD0020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724400"/>
            <a:ext cx="3352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952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endParaRPr lang="en-US" altLang="en-US" smtClean="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57238"/>
            <a:ext cx="68580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49581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52600" y="2514600"/>
            <a:ext cx="61722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algn="ctr" eaLnBrk="1" hangingPunct="1">
              <a:spcBef>
                <a:spcPct val="50000"/>
              </a:spcBef>
            </a:pPr>
            <a:r>
              <a:rPr lang="en-US" altLang="en-US" sz="4400" b="1" i="1">
                <a:latin typeface="Arial Black" pitchFamily="34" charset="0"/>
              </a:rPr>
              <a:t>A teacher is one who brings us tools and enables us to use them.</a:t>
            </a:r>
          </a:p>
          <a:p>
            <a:pPr algn="r" eaLnBrk="1" hangingPunct="1">
              <a:spcBef>
                <a:spcPct val="50000"/>
              </a:spcBef>
            </a:pPr>
            <a:endParaRPr lang="en-US" altLang="en-US" sz="1800" b="1" i="1">
              <a:latin typeface="Arial Black" pitchFamily="34" charset="0"/>
            </a:endParaRPr>
          </a:p>
        </p:txBody>
      </p:sp>
      <p:pic>
        <p:nvPicPr>
          <p:cNvPr id="25603" name="Picture 4" descr="j04324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3400"/>
            <a:ext cx="30480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295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990600" y="228600"/>
            <a:ext cx="7010400" cy="1905000"/>
          </a:xfrm>
        </p:spPr>
        <p:txBody>
          <a:bodyPr/>
          <a:lstStyle/>
          <a:p>
            <a:pPr algn="ctr" eaLnBrk="1" hangingPunct="1"/>
            <a:r>
              <a:rPr lang="en-US" altLang="en-US" smtClean="0">
                <a:solidFill>
                  <a:schemeClr val="tx1"/>
                </a:solidFill>
              </a:rPr>
              <a:t>Lesson Plans:</a:t>
            </a:r>
            <a:br>
              <a:rPr lang="en-US" altLang="en-US" smtClean="0">
                <a:solidFill>
                  <a:schemeClr val="tx1"/>
                </a:solidFill>
              </a:rPr>
            </a:br>
            <a:r>
              <a:rPr lang="en-US" altLang="en-US" smtClean="0">
                <a:solidFill>
                  <a:schemeClr val="tx1"/>
                </a:solidFill>
              </a:rPr>
              <a:t> Review</a:t>
            </a:r>
          </a:p>
        </p:txBody>
      </p:sp>
      <p:sp>
        <p:nvSpPr>
          <p:cNvPr id="26627" name="Text Box 3"/>
          <p:cNvSpPr txBox="1">
            <a:spLocks noChangeArrowheads="1"/>
          </p:cNvSpPr>
          <p:nvPr/>
        </p:nvSpPr>
        <p:spPr bwMode="auto">
          <a:xfrm>
            <a:off x="0" y="1905000"/>
            <a:ext cx="9144000" cy="4400550"/>
          </a:xfrm>
          <a:prstGeom prst="rect">
            <a:avLst/>
          </a:prstGeom>
          <a:solidFill>
            <a:schemeClr val="bg1"/>
          </a:solidFill>
          <a:ln w="12700" cap="sq">
            <a:solidFill>
              <a:schemeClr val="tx1"/>
            </a:solidFill>
            <a:miter lim="800000"/>
            <a:headEnd type="none" w="sm" len="sm"/>
            <a:tailEnd type="none" w="sm" len="sm"/>
          </a:ln>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eaLnBrk="1" hangingPunct="1">
              <a:spcBef>
                <a:spcPct val="50000"/>
              </a:spcBef>
            </a:pPr>
            <a:r>
              <a:rPr lang="en-US" altLang="en-US" sz="4000"/>
              <a:t>Reflection/Open Discussion:</a:t>
            </a:r>
          </a:p>
          <a:p>
            <a:pPr eaLnBrk="1" hangingPunct="1">
              <a:spcBef>
                <a:spcPct val="50000"/>
              </a:spcBef>
              <a:buFont typeface="Wingdings" pitchFamily="2" charset="2"/>
              <a:buChar char="Ø"/>
            </a:pPr>
            <a:r>
              <a:rPr lang="en-US" altLang="en-US" sz="4000"/>
              <a:t>Main components of a lesson plan</a:t>
            </a:r>
          </a:p>
          <a:p>
            <a:pPr eaLnBrk="1" hangingPunct="1">
              <a:spcBef>
                <a:spcPct val="50000"/>
              </a:spcBef>
              <a:buFont typeface="Wingdings" pitchFamily="2" charset="2"/>
              <a:buChar char="Ø"/>
            </a:pPr>
            <a:r>
              <a:rPr lang="en-US" altLang="en-US" sz="4000"/>
              <a:t>Critical thinking skills</a:t>
            </a:r>
          </a:p>
          <a:p>
            <a:pPr eaLnBrk="1" hangingPunct="1">
              <a:spcBef>
                <a:spcPct val="50000"/>
              </a:spcBef>
              <a:buFont typeface="Wingdings" pitchFamily="2" charset="2"/>
              <a:buChar char="Ø"/>
            </a:pPr>
            <a:r>
              <a:rPr lang="en-US" altLang="en-US" sz="4000"/>
              <a:t>Characteristics of a good lesson</a:t>
            </a:r>
          </a:p>
          <a:p>
            <a:pPr eaLnBrk="1" hangingPunct="1">
              <a:spcBef>
                <a:spcPct val="50000"/>
              </a:spcBef>
              <a:buFont typeface="Wingdings" pitchFamily="2" charset="2"/>
              <a:buChar char="Ø"/>
            </a:pPr>
            <a:r>
              <a:rPr lang="en-US" altLang="en-US" sz="4000"/>
              <a:t>Teacher responsibilities</a:t>
            </a:r>
          </a:p>
        </p:txBody>
      </p:sp>
    </p:spTree>
    <p:extLst>
      <p:ext uri="{BB962C8B-B14F-4D97-AF65-F5344CB8AC3E}">
        <p14:creationId xmlns:p14="http://schemas.microsoft.com/office/powerpoint/2010/main" val="131892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09600" y="3124200"/>
            <a:ext cx="3505200" cy="2362200"/>
          </a:xfrm>
          <a:prstGeom prst="rect">
            <a:avLst/>
          </a:prstGeom>
          <a:solidFill>
            <a:schemeClr val="bg2"/>
          </a:solidFill>
          <a:ln w="9525">
            <a:solidFill>
              <a:schemeClr val="tx1"/>
            </a:solidFill>
            <a:miter lim="800000"/>
            <a:headEnd/>
            <a:tailEnd/>
          </a:ln>
        </p:spPr>
        <p:txBody>
          <a:bodyPr wrap="none" anchor="ctr"/>
          <a:lstStyle/>
          <a:p>
            <a:endParaRPr lang="en-US" altLang="en-US"/>
          </a:p>
        </p:txBody>
      </p:sp>
      <p:sp>
        <p:nvSpPr>
          <p:cNvPr id="146435" name="Rectangle 3"/>
          <p:cNvSpPr>
            <a:spLocks noGrp="1" noChangeArrowheads="1"/>
          </p:cNvSpPr>
          <p:nvPr>
            <p:ph type="body" idx="1"/>
          </p:nvPr>
        </p:nvSpPr>
        <p:spPr>
          <a:xfrm>
            <a:off x="228600" y="1752600"/>
            <a:ext cx="8229600" cy="4114800"/>
          </a:xfrm>
        </p:spPr>
        <p:txBody>
          <a:bodyPr/>
          <a:lstStyle/>
          <a:p>
            <a:pPr eaLnBrk="1" hangingPunct="1">
              <a:lnSpc>
                <a:spcPct val="80000"/>
              </a:lnSpc>
            </a:pPr>
            <a:r>
              <a:rPr lang="en-US" altLang="en-US" sz="2800" b="1" smtClean="0">
                <a:latin typeface="Tahoma" pitchFamily="34" charset="0"/>
              </a:rPr>
              <a:t>Use daily in questioning to develop higher order of thinking skills...critical thinking skills. </a:t>
            </a:r>
          </a:p>
          <a:p>
            <a:pPr eaLnBrk="1" hangingPunct="1">
              <a:lnSpc>
                <a:spcPct val="80000"/>
              </a:lnSpc>
              <a:buFontTx/>
              <a:buNone/>
            </a:pPr>
            <a:endParaRPr lang="en-US" altLang="en-US" sz="2800" b="1" smtClean="0">
              <a:solidFill>
                <a:srgbClr val="FF3399"/>
              </a:solidFill>
            </a:endParaRPr>
          </a:p>
          <a:p>
            <a:pPr lvl="1" eaLnBrk="1" hangingPunct="1">
              <a:lnSpc>
                <a:spcPct val="80000"/>
              </a:lnSpc>
            </a:pPr>
            <a:r>
              <a:rPr lang="en-US" altLang="en-US" sz="2400" b="1" smtClean="0">
                <a:latin typeface="Tahoma" pitchFamily="34" charset="0"/>
              </a:rPr>
              <a:t>KNOWLEDGE</a:t>
            </a:r>
          </a:p>
          <a:p>
            <a:pPr lvl="1" eaLnBrk="1" hangingPunct="1">
              <a:lnSpc>
                <a:spcPct val="80000"/>
              </a:lnSpc>
            </a:pPr>
            <a:r>
              <a:rPr lang="en-US" altLang="en-US" sz="2400" b="1" smtClean="0">
                <a:latin typeface="Tahoma" pitchFamily="34" charset="0"/>
              </a:rPr>
              <a:t>COMPREHENSION</a:t>
            </a:r>
          </a:p>
          <a:p>
            <a:pPr lvl="1" eaLnBrk="1" hangingPunct="1">
              <a:lnSpc>
                <a:spcPct val="80000"/>
              </a:lnSpc>
            </a:pPr>
            <a:r>
              <a:rPr lang="en-US" altLang="en-US" sz="2400" b="1" smtClean="0">
                <a:latin typeface="Tahoma" pitchFamily="34" charset="0"/>
              </a:rPr>
              <a:t>APPLICATION</a:t>
            </a:r>
          </a:p>
          <a:p>
            <a:pPr lvl="1" eaLnBrk="1" hangingPunct="1">
              <a:lnSpc>
                <a:spcPct val="80000"/>
              </a:lnSpc>
            </a:pPr>
            <a:r>
              <a:rPr lang="en-US" altLang="en-US" sz="2400" b="1" smtClean="0">
                <a:latin typeface="Tahoma" pitchFamily="34" charset="0"/>
              </a:rPr>
              <a:t>ANALYSIS</a:t>
            </a:r>
          </a:p>
          <a:p>
            <a:pPr lvl="1" eaLnBrk="1" hangingPunct="1">
              <a:lnSpc>
                <a:spcPct val="80000"/>
              </a:lnSpc>
            </a:pPr>
            <a:r>
              <a:rPr lang="en-US" altLang="en-US" sz="2400" b="1" smtClean="0">
                <a:latin typeface="Tahoma" pitchFamily="34" charset="0"/>
              </a:rPr>
              <a:t>SYNTHESIS</a:t>
            </a:r>
          </a:p>
          <a:p>
            <a:pPr lvl="1" eaLnBrk="1" hangingPunct="1">
              <a:lnSpc>
                <a:spcPct val="80000"/>
              </a:lnSpc>
            </a:pPr>
            <a:r>
              <a:rPr lang="en-US" altLang="en-US" sz="2400" b="1" smtClean="0">
                <a:latin typeface="Tahoma" pitchFamily="34" charset="0"/>
              </a:rPr>
              <a:t>EVALUATION</a:t>
            </a:r>
          </a:p>
          <a:p>
            <a:pPr eaLnBrk="1" hangingPunct="1">
              <a:lnSpc>
                <a:spcPct val="80000"/>
              </a:lnSpc>
            </a:pPr>
            <a:endParaRPr lang="en-US" altLang="en-US" b="1" smtClean="0">
              <a:latin typeface="Tahoma" pitchFamily="34" charset="0"/>
            </a:endParaRPr>
          </a:p>
        </p:txBody>
      </p:sp>
      <p:sp>
        <p:nvSpPr>
          <p:cNvPr id="146436" name="Rectangle 4"/>
          <p:cNvSpPr>
            <a:spLocks noChangeArrowheads="1"/>
          </p:cNvSpPr>
          <p:nvPr/>
        </p:nvSpPr>
        <p:spPr bwMode="auto">
          <a:xfrm>
            <a:off x="381000" y="0"/>
            <a:ext cx="8229600" cy="1143000"/>
          </a:xfrm>
          <a:prstGeom prst="rect">
            <a:avLst/>
          </a:prstGeom>
          <a:noFill/>
          <a:ln>
            <a:noFill/>
          </a:ln>
          <a:effectLst/>
          <a:extLst/>
        </p:spPr>
        <p:txBody>
          <a:bodyPr anchor="ctr"/>
          <a:lstStyle>
            <a:lvl1pPr>
              <a:defRPr sz="2400">
                <a:solidFill>
                  <a:schemeClr val="tx1"/>
                </a:solidFill>
                <a:latin typeface="Arial Narrow" pitchFamily="34" charset="0"/>
              </a:defRPr>
            </a:lvl1pPr>
            <a:lvl2pPr>
              <a:defRPr sz="2400">
                <a:solidFill>
                  <a:schemeClr val="tx1"/>
                </a:solidFill>
                <a:latin typeface="Arial Narrow" pitchFamily="34" charset="0"/>
              </a:defRPr>
            </a:lvl2pPr>
            <a:lvl3pPr>
              <a:defRPr sz="2400">
                <a:solidFill>
                  <a:schemeClr val="tx1"/>
                </a:solidFill>
                <a:latin typeface="Arial Narrow" pitchFamily="34" charset="0"/>
              </a:defRPr>
            </a:lvl3pPr>
            <a:lvl4pPr>
              <a:defRPr sz="2400">
                <a:solidFill>
                  <a:schemeClr val="tx1"/>
                </a:solidFill>
                <a:latin typeface="Arial Narrow" pitchFamily="34" charset="0"/>
              </a:defRPr>
            </a:lvl4pPr>
            <a:lvl5pPr>
              <a:defRPr sz="2400">
                <a:solidFill>
                  <a:schemeClr val="tx1"/>
                </a:solidFill>
                <a:latin typeface="Arial Narrow" pitchFamily="34" charset="0"/>
              </a:defRPr>
            </a:lvl5pPr>
            <a:lvl6pPr marL="457200" fontAlgn="base">
              <a:spcBef>
                <a:spcPct val="0"/>
              </a:spcBef>
              <a:spcAft>
                <a:spcPct val="0"/>
              </a:spcAft>
              <a:defRPr sz="2400">
                <a:solidFill>
                  <a:schemeClr val="tx1"/>
                </a:solidFill>
                <a:latin typeface="Arial Narrow" pitchFamily="34" charset="0"/>
              </a:defRPr>
            </a:lvl6pPr>
            <a:lvl7pPr marL="914400" fontAlgn="base">
              <a:spcBef>
                <a:spcPct val="0"/>
              </a:spcBef>
              <a:spcAft>
                <a:spcPct val="0"/>
              </a:spcAft>
              <a:defRPr sz="2400">
                <a:solidFill>
                  <a:schemeClr val="tx1"/>
                </a:solidFill>
                <a:latin typeface="Arial Narrow" pitchFamily="34" charset="0"/>
              </a:defRPr>
            </a:lvl7pPr>
            <a:lvl8pPr marL="1371600" fontAlgn="base">
              <a:spcBef>
                <a:spcPct val="0"/>
              </a:spcBef>
              <a:spcAft>
                <a:spcPct val="0"/>
              </a:spcAft>
              <a:defRPr sz="2400">
                <a:solidFill>
                  <a:schemeClr val="tx1"/>
                </a:solidFill>
                <a:latin typeface="Arial Narrow" pitchFamily="34" charset="0"/>
              </a:defRPr>
            </a:lvl8pPr>
            <a:lvl9pPr marL="1828800" fontAlgn="base">
              <a:spcBef>
                <a:spcPct val="0"/>
              </a:spcBef>
              <a:spcAft>
                <a:spcPct val="0"/>
              </a:spcAft>
              <a:defRPr sz="2400">
                <a:solidFill>
                  <a:schemeClr val="tx1"/>
                </a:solidFill>
                <a:latin typeface="Arial Narrow" pitchFamily="34" charset="0"/>
              </a:defRPr>
            </a:lvl9pPr>
          </a:lstStyle>
          <a:p>
            <a:pPr algn="ctr">
              <a:defRPr/>
            </a:pPr>
            <a:r>
              <a:rPr lang="en-US" altLang="en-US" sz="5400" b="1" smtClean="0">
                <a:effectLst>
                  <a:outerShdw blurRad="38100" dist="38100" dir="2700000" algn="tl">
                    <a:srgbClr val="000000"/>
                  </a:outerShdw>
                </a:effectLst>
                <a:latin typeface="Arial" charset="0"/>
              </a:rPr>
              <a:t>Lesson Plans</a:t>
            </a:r>
          </a:p>
        </p:txBody>
      </p:sp>
      <p:sp>
        <p:nvSpPr>
          <p:cNvPr id="27653" name="Text Box 5"/>
          <p:cNvSpPr txBox="1">
            <a:spLocks noChangeArrowheads="1"/>
          </p:cNvSpPr>
          <p:nvPr/>
        </p:nvSpPr>
        <p:spPr bwMode="auto">
          <a:xfrm>
            <a:off x="1600200" y="9906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algn="ctr" eaLnBrk="1" hangingPunct="1">
              <a:spcBef>
                <a:spcPct val="50000"/>
              </a:spcBef>
            </a:pPr>
            <a:r>
              <a:rPr lang="en-US" altLang="en-US" sz="4000" b="1">
                <a:latin typeface="Arial" charset="0"/>
              </a:rPr>
              <a:t>Bloom’s Taxonomy</a:t>
            </a:r>
          </a:p>
        </p:txBody>
      </p:sp>
      <p:pic>
        <p:nvPicPr>
          <p:cNvPr id="27654" name="Picture 6" descr="MMj028413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92413"/>
            <a:ext cx="37338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309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dissolve">
                                      <p:cBhvr>
                                        <p:cTn id="7" dur="500"/>
                                        <p:tgtEl>
                                          <p:spTgt spid="14643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6435">
                                            <p:txEl>
                                              <p:pRg st="2" end="2"/>
                                            </p:txEl>
                                          </p:spTgt>
                                        </p:tgtEl>
                                        <p:attrNameLst>
                                          <p:attrName>style.visibility</p:attrName>
                                        </p:attrNameLst>
                                      </p:cBhvr>
                                      <p:to>
                                        <p:strVal val="visible"/>
                                      </p:to>
                                    </p:set>
                                    <p:animEffect transition="in" filter="dissolve">
                                      <p:cBhvr>
                                        <p:cTn id="10" dur="500"/>
                                        <p:tgtEl>
                                          <p:spTgt spid="14643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6435">
                                            <p:txEl>
                                              <p:pRg st="3" end="3"/>
                                            </p:txEl>
                                          </p:spTgt>
                                        </p:tgtEl>
                                        <p:attrNameLst>
                                          <p:attrName>style.visibility</p:attrName>
                                        </p:attrNameLst>
                                      </p:cBhvr>
                                      <p:to>
                                        <p:strVal val="visible"/>
                                      </p:to>
                                    </p:set>
                                    <p:animEffect transition="in" filter="dissolve">
                                      <p:cBhvr>
                                        <p:cTn id="13" dur="500"/>
                                        <p:tgtEl>
                                          <p:spTgt spid="146435">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6435">
                                            <p:txEl>
                                              <p:pRg st="4" end="4"/>
                                            </p:txEl>
                                          </p:spTgt>
                                        </p:tgtEl>
                                        <p:attrNameLst>
                                          <p:attrName>style.visibility</p:attrName>
                                        </p:attrNameLst>
                                      </p:cBhvr>
                                      <p:to>
                                        <p:strVal val="visible"/>
                                      </p:to>
                                    </p:set>
                                    <p:animEffect transition="in" filter="dissolve">
                                      <p:cBhvr>
                                        <p:cTn id="16" dur="500"/>
                                        <p:tgtEl>
                                          <p:spTgt spid="146435">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6435">
                                            <p:txEl>
                                              <p:pRg st="5" end="5"/>
                                            </p:txEl>
                                          </p:spTgt>
                                        </p:tgtEl>
                                        <p:attrNameLst>
                                          <p:attrName>style.visibility</p:attrName>
                                        </p:attrNameLst>
                                      </p:cBhvr>
                                      <p:to>
                                        <p:strVal val="visible"/>
                                      </p:to>
                                    </p:set>
                                    <p:animEffect transition="in" filter="dissolve">
                                      <p:cBhvr>
                                        <p:cTn id="19" dur="500"/>
                                        <p:tgtEl>
                                          <p:spTgt spid="146435">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6435">
                                            <p:txEl>
                                              <p:pRg st="6" end="6"/>
                                            </p:txEl>
                                          </p:spTgt>
                                        </p:tgtEl>
                                        <p:attrNameLst>
                                          <p:attrName>style.visibility</p:attrName>
                                        </p:attrNameLst>
                                      </p:cBhvr>
                                      <p:to>
                                        <p:strVal val="visible"/>
                                      </p:to>
                                    </p:set>
                                    <p:animEffect transition="in" filter="dissolve">
                                      <p:cBhvr>
                                        <p:cTn id="22" dur="500"/>
                                        <p:tgtEl>
                                          <p:spTgt spid="146435">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6435">
                                            <p:txEl>
                                              <p:pRg st="7" end="7"/>
                                            </p:txEl>
                                          </p:spTgt>
                                        </p:tgtEl>
                                        <p:attrNameLst>
                                          <p:attrName>style.visibility</p:attrName>
                                        </p:attrNameLst>
                                      </p:cBhvr>
                                      <p:to>
                                        <p:strVal val="visible"/>
                                      </p:to>
                                    </p:set>
                                    <p:animEffect transition="in" filter="dissolve">
                                      <p:cBhvr>
                                        <p:cTn id="25" dur="500"/>
                                        <p:tgtEl>
                                          <p:spTgt spid="146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381000" y="0"/>
            <a:ext cx="8229600" cy="990600"/>
          </a:xfrm>
          <a:prstGeom prst="rect">
            <a:avLst/>
          </a:prstGeom>
          <a:noFill/>
          <a:ln>
            <a:noFill/>
          </a:ln>
          <a:effectLst/>
          <a:extLst/>
        </p:spPr>
        <p:txBody>
          <a:bodyPr anchor="ctr"/>
          <a:lstStyle>
            <a:lvl1pPr>
              <a:defRPr sz="2400">
                <a:solidFill>
                  <a:schemeClr val="tx1"/>
                </a:solidFill>
                <a:latin typeface="Arial Narrow" pitchFamily="34" charset="0"/>
              </a:defRPr>
            </a:lvl1pPr>
            <a:lvl2pPr>
              <a:defRPr sz="2400">
                <a:solidFill>
                  <a:schemeClr val="tx1"/>
                </a:solidFill>
                <a:latin typeface="Arial Narrow" pitchFamily="34" charset="0"/>
              </a:defRPr>
            </a:lvl2pPr>
            <a:lvl3pPr>
              <a:defRPr sz="2400">
                <a:solidFill>
                  <a:schemeClr val="tx1"/>
                </a:solidFill>
                <a:latin typeface="Arial Narrow" pitchFamily="34" charset="0"/>
              </a:defRPr>
            </a:lvl3pPr>
            <a:lvl4pPr>
              <a:defRPr sz="2400">
                <a:solidFill>
                  <a:schemeClr val="tx1"/>
                </a:solidFill>
                <a:latin typeface="Arial Narrow" pitchFamily="34" charset="0"/>
              </a:defRPr>
            </a:lvl4pPr>
            <a:lvl5pPr>
              <a:defRPr sz="2400">
                <a:solidFill>
                  <a:schemeClr val="tx1"/>
                </a:solidFill>
                <a:latin typeface="Arial Narrow" pitchFamily="34" charset="0"/>
              </a:defRPr>
            </a:lvl5pPr>
            <a:lvl6pPr marL="457200" fontAlgn="base">
              <a:spcBef>
                <a:spcPct val="0"/>
              </a:spcBef>
              <a:spcAft>
                <a:spcPct val="0"/>
              </a:spcAft>
              <a:defRPr sz="2400">
                <a:solidFill>
                  <a:schemeClr val="tx1"/>
                </a:solidFill>
                <a:latin typeface="Arial Narrow" pitchFamily="34" charset="0"/>
              </a:defRPr>
            </a:lvl6pPr>
            <a:lvl7pPr marL="914400" fontAlgn="base">
              <a:spcBef>
                <a:spcPct val="0"/>
              </a:spcBef>
              <a:spcAft>
                <a:spcPct val="0"/>
              </a:spcAft>
              <a:defRPr sz="2400">
                <a:solidFill>
                  <a:schemeClr val="tx1"/>
                </a:solidFill>
                <a:latin typeface="Arial Narrow" pitchFamily="34" charset="0"/>
              </a:defRPr>
            </a:lvl7pPr>
            <a:lvl8pPr marL="1371600" fontAlgn="base">
              <a:spcBef>
                <a:spcPct val="0"/>
              </a:spcBef>
              <a:spcAft>
                <a:spcPct val="0"/>
              </a:spcAft>
              <a:defRPr sz="2400">
                <a:solidFill>
                  <a:schemeClr val="tx1"/>
                </a:solidFill>
                <a:latin typeface="Arial Narrow" pitchFamily="34" charset="0"/>
              </a:defRPr>
            </a:lvl8pPr>
            <a:lvl9pPr marL="1828800" fontAlgn="base">
              <a:spcBef>
                <a:spcPct val="0"/>
              </a:spcBef>
              <a:spcAft>
                <a:spcPct val="0"/>
              </a:spcAft>
              <a:defRPr sz="2400">
                <a:solidFill>
                  <a:schemeClr val="tx1"/>
                </a:solidFill>
                <a:latin typeface="Arial Narrow" pitchFamily="34" charset="0"/>
              </a:defRPr>
            </a:lvl9pPr>
          </a:lstStyle>
          <a:p>
            <a:pPr algn="ctr">
              <a:defRPr/>
            </a:pPr>
            <a:r>
              <a:rPr lang="en-US" altLang="en-US" sz="5400" b="1" smtClean="0">
                <a:effectLst>
                  <a:outerShdw blurRad="38100" dist="38100" dir="2700000" algn="tl">
                    <a:srgbClr val="000000"/>
                  </a:outerShdw>
                </a:effectLst>
                <a:latin typeface="Arial" charset="0"/>
              </a:rPr>
              <a:t>Lesson Plans</a:t>
            </a:r>
          </a:p>
        </p:txBody>
      </p:sp>
      <p:sp>
        <p:nvSpPr>
          <p:cNvPr id="28675" name="Text Box 3"/>
          <p:cNvSpPr txBox="1">
            <a:spLocks noChangeArrowheads="1"/>
          </p:cNvSpPr>
          <p:nvPr/>
        </p:nvSpPr>
        <p:spPr bwMode="auto">
          <a:xfrm>
            <a:off x="1752600" y="7620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Lucida Sans" pitchFamily="34" charset="0"/>
              </a:defRPr>
            </a:lvl1pPr>
            <a:lvl2pPr marL="742950" indent="-285750" eaLnBrk="0" hangingPunct="0">
              <a:defRPr sz="3200">
                <a:solidFill>
                  <a:schemeClr val="tx1"/>
                </a:solidFill>
                <a:latin typeface="Lucida Sans" pitchFamily="34" charset="0"/>
              </a:defRPr>
            </a:lvl2pPr>
            <a:lvl3pPr marL="1143000" indent="-228600" eaLnBrk="0" hangingPunct="0">
              <a:defRPr sz="3200">
                <a:solidFill>
                  <a:schemeClr val="tx1"/>
                </a:solidFill>
                <a:latin typeface="Lucida Sans" pitchFamily="34" charset="0"/>
              </a:defRPr>
            </a:lvl3pPr>
            <a:lvl4pPr marL="1600200" indent="-228600" eaLnBrk="0" hangingPunct="0">
              <a:defRPr sz="3200">
                <a:solidFill>
                  <a:schemeClr val="tx1"/>
                </a:solidFill>
                <a:latin typeface="Lucida Sans" pitchFamily="34" charset="0"/>
              </a:defRPr>
            </a:lvl4pPr>
            <a:lvl5pPr marL="2057400" indent="-228600" eaLnBrk="0" hangingPunct="0">
              <a:defRPr sz="3200">
                <a:solidFill>
                  <a:schemeClr val="tx1"/>
                </a:solidFill>
                <a:latin typeface="Lucida Sans" pitchFamily="34" charset="0"/>
              </a:defRPr>
            </a:lvl5pPr>
            <a:lvl6pPr marL="2514600" indent="-228600" eaLnBrk="0" fontAlgn="base" hangingPunct="0">
              <a:spcBef>
                <a:spcPct val="0"/>
              </a:spcBef>
              <a:spcAft>
                <a:spcPct val="0"/>
              </a:spcAft>
              <a:defRPr sz="3200">
                <a:solidFill>
                  <a:schemeClr val="tx1"/>
                </a:solidFill>
                <a:latin typeface="Lucida Sans" pitchFamily="34" charset="0"/>
              </a:defRPr>
            </a:lvl6pPr>
            <a:lvl7pPr marL="2971800" indent="-228600" eaLnBrk="0" fontAlgn="base" hangingPunct="0">
              <a:spcBef>
                <a:spcPct val="0"/>
              </a:spcBef>
              <a:spcAft>
                <a:spcPct val="0"/>
              </a:spcAft>
              <a:defRPr sz="3200">
                <a:solidFill>
                  <a:schemeClr val="tx1"/>
                </a:solidFill>
                <a:latin typeface="Lucida Sans" pitchFamily="34" charset="0"/>
              </a:defRPr>
            </a:lvl7pPr>
            <a:lvl8pPr marL="3429000" indent="-228600" eaLnBrk="0" fontAlgn="base" hangingPunct="0">
              <a:spcBef>
                <a:spcPct val="0"/>
              </a:spcBef>
              <a:spcAft>
                <a:spcPct val="0"/>
              </a:spcAft>
              <a:defRPr sz="3200">
                <a:solidFill>
                  <a:schemeClr val="tx1"/>
                </a:solidFill>
                <a:latin typeface="Lucida Sans" pitchFamily="34" charset="0"/>
              </a:defRPr>
            </a:lvl8pPr>
            <a:lvl9pPr marL="3886200" indent="-228600" eaLnBrk="0" fontAlgn="base" hangingPunct="0">
              <a:spcBef>
                <a:spcPct val="0"/>
              </a:spcBef>
              <a:spcAft>
                <a:spcPct val="0"/>
              </a:spcAft>
              <a:defRPr sz="3200">
                <a:solidFill>
                  <a:schemeClr val="tx1"/>
                </a:solidFill>
                <a:latin typeface="Lucida Sans" pitchFamily="34" charset="0"/>
              </a:defRPr>
            </a:lvl9pPr>
          </a:lstStyle>
          <a:p>
            <a:pPr algn="ctr" eaLnBrk="1" hangingPunct="1">
              <a:spcBef>
                <a:spcPct val="50000"/>
              </a:spcBef>
            </a:pPr>
            <a:r>
              <a:rPr lang="en-US" altLang="en-US" sz="4000" b="1">
                <a:latin typeface="Arial" charset="0"/>
              </a:rPr>
              <a:t>Bloom’s Taxonomy</a:t>
            </a:r>
          </a:p>
        </p:txBody>
      </p:sp>
      <p:sp>
        <p:nvSpPr>
          <p:cNvPr id="5" name="Content Placeholder 4"/>
          <p:cNvSpPr>
            <a:spLocks noGrp="1"/>
          </p:cNvSpPr>
          <p:nvPr>
            <p:ph/>
          </p:nvPr>
        </p:nvSpPr>
        <p:spPr>
          <a:xfrm>
            <a:off x="685800" y="1371600"/>
            <a:ext cx="7772400" cy="4724400"/>
          </a:xfrm>
        </p:spPr>
        <p:txBody>
          <a:bodyPr/>
          <a:lstStyle/>
          <a:p>
            <a:pPr marL="0" indent="0" algn="ctr" eaLnBrk="1" hangingPunct="1">
              <a:buFontTx/>
              <a:buNone/>
              <a:defRPr/>
            </a:pPr>
            <a:r>
              <a:rPr lang="en-US" altLang="en-US" b="1" u="sng" dirty="0" smtClean="0">
                <a:cs typeface="Times New Roman" charset="0"/>
              </a:rPr>
              <a:t>KNOWLEDGE </a:t>
            </a:r>
          </a:p>
          <a:p>
            <a:pPr marL="0" indent="0" eaLnBrk="1" hangingPunct="1">
              <a:buFontTx/>
              <a:buChar char="•"/>
              <a:defRPr/>
            </a:pPr>
            <a:r>
              <a:rPr lang="en-US" altLang="en-US" b="1" dirty="0" smtClean="0">
                <a:cs typeface="Times New Roman" charset="0"/>
              </a:rPr>
              <a:t>remembering; </a:t>
            </a:r>
          </a:p>
          <a:p>
            <a:pPr marL="0" indent="0" eaLnBrk="1" hangingPunct="1">
              <a:buFontTx/>
              <a:buChar char="•"/>
              <a:defRPr/>
            </a:pPr>
            <a:r>
              <a:rPr lang="en-US" altLang="en-US" b="1" dirty="0" smtClean="0">
                <a:cs typeface="Times New Roman" charset="0"/>
              </a:rPr>
              <a:t>memorizing; </a:t>
            </a:r>
          </a:p>
          <a:p>
            <a:pPr marL="0" indent="0" eaLnBrk="1" hangingPunct="1">
              <a:buFontTx/>
              <a:buChar char="•"/>
              <a:defRPr/>
            </a:pPr>
            <a:r>
              <a:rPr lang="en-US" altLang="en-US" b="1" dirty="0" smtClean="0">
                <a:cs typeface="Times New Roman" charset="0"/>
              </a:rPr>
              <a:t>recognizing; </a:t>
            </a:r>
          </a:p>
          <a:p>
            <a:pPr marL="0" indent="0" eaLnBrk="1" hangingPunct="1">
              <a:buFontTx/>
              <a:buChar char="•"/>
              <a:defRPr/>
            </a:pPr>
            <a:r>
              <a:rPr lang="en-US" altLang="en-US" b="1" dirty="0" smtClean="0">
                <a:cs typeface="Times New Roman" charset="0"/>
              </a:rPr>
              <a:t>recalling identification and </a:t>
            </a:r>
          </a:p>
          <a:p>
            <a:pPr marL="0" indent="0" eaLnBrk="1" hangingPunct="1">
              <a:buFontTx/>
              <a:buChar char="•"/>
              <a:defRPr/>
            </a:pPr>
            <a:r>
              <a:rPr lang="en-US" altLang="en-US" b="1" dirty="0" smtClean="0">
                <a:cs typeface="Times New Roman" charset="0"/>
              </a:rPr>
              <a:t>recall of information </a:t>
            </a:r>
          </a:p>
          <a:p>
            <a:pPr marL="0" indent="0" eaLnBrk="1" hangingPunct="1">
              <a:buFontTx/>
              <a:buChar char="•"/>
              <a:defRPr/>
            </a:pPr>
            <a:r>
              <a:rPr lang="en-US" altLang="en-US" b="1" dirty="0" smtClean="0">
                <a:cs typeface="Times New Roman" charset="0"/>
              </a:rPr>
              <a:t>Who, what, when, where, how ...? </a:t>
            </a:r>
          </a:p>
          <a:p>
            <a:pPr marL="0" indent="0" eaLnBrk="1" hangingPunct="1">
              <a:buFontTx/>
              <a:buChar char="•"/>
              <a:defRPr/>
            </a:pPr>
            <a:r>
              <a:rPr lang="en-US" altLang="en-US" b="1" dirty="0" smtClean="0">
                <a:cs typeface="Times New Roman" charset="0"/>
              </a:rPr>
              <a:t>Describe </a:t>
            </a:r>
          </a:p>
          <a:p>
            <a:pPr>
              <a:defRPr/>
            </a:pPr>
            <a:endParaRPr lang="en-US" dirty="0"/>
          </a:p>
        </p:txBody>
      </p:sp>
    </p:spTree>
    <p:extLst>
      <p:ext uri="{BB962C8B-B14F-4D97-AF65-F5344CB8AC3E}">
        <p14:creationId xmlns:p14="http://schemas.microsoft.com/office/powerpoint/2010/main" val="205366888"/>
      </p:ext>
    </p:extLst>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p:nvPr>
        </p:nvSpPr>
        <p:spPr/>
        <p:txBody>
          <a:bodyPr/>
          <a:lstStyle/>
          <a:p>
            <a:pPr marL="0" indent="0" algn="ctr" eaLnBrk="1" hangingPunct="1">
              <a:buFontTx/>
              <a:buNone/>
            </a:pPr>
            <a:r>
              <a:rPr lang="en-US" altLang="en-US" b="1" u="sng" smtClean="0"/>
              <a:t>COMPREHENSION </a:t>
            </a:r>
          </a:p>
          <a:p>
            <a:pPr marL="0" indent="0" eaLnBrk="1" hangingPunct="1">
              <a:buFontTx/>
              <a:buChar char="•"/>
            </a:pPr>
            <a:r>
              <a:rPr lang="en-US" altLang="en-US" b="1" smtClean="0"/>
              <a:t>interpreting; </a:t>
            </a:r>
          </a:p>
          <a:p>
            <a:pPr marL="0" indent="0" eaLnBrk="1" hangingPunct="1">
              <a:buFontTx/>
              <a:buChar char="•"/>
            </a:pPr>
            <a:r>
              <a:rPr lang="en-US" altLang="en-US" b="1" smtClean="0"/>
              <a:t>translating from one medium to another; </a:t>
            </a:r>
          </a:p>
          <a:p>
            <a:pPr marL="0" indent="0" eaLnBrk="1" hangingPunct="1">
              <a:buFontTx/>
              <a:buChar char="•"/>
            </a:pPr>
            <a:r>
              <a:rPr lang="en-US" altLang="en-US" b="1" smtClean="0"/>
              <a:t>describing in one's own words; </a:t>
            </a:r>
          </a:p>
          <a:p>
            <a:pPr marL="0" indent="0" eaLnBrk="1" hangingPunct="1">
              <a:buFontTx/>
              <a:buChar char="•"/>
            </a:pPr>
            <a:r>
              <a:rPr lang="en-US" altLang="en-US" b="1" smtClean="0"/>
              <a:t>organization and selection of facts and ideas </a:t>
            </a:r>
          </a:p>
          <a:p>
            <a:pPr marL="0" indent="0" eaLnBrk="1" hangingPunct="1">
              <a:buFontTx/>
              <a:buChar char="•"/>
            </a:pPr>
            <a:r>
              <a:rPr lang="en-US" altLang="en-US" b="1" smtClean="0"/>
              <a:t>Retell... </a:t>
            </a:r>
          </a:p>
        </p:txBody>
      </p:sp>
    </p:spTree>
    <p:extLst>
      <p:ext uri="{BB962C8B-B14F-4D97-AF65-F5344CB8AC3E}">
        <p14:creationId xmlns:p14="http://schemas.microsoft.com/office/powerpoint/2010/main" val="3262673051"/>
      </p:ext>
    </p:extLst>
  </p:cSld>
  <p:clrMapOvr>
    <a:masterClrMapping/>
  </p:clrMapOvr>
  <p:transition spd="med">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p:nvPr>
        </p:nvSpPr>
        <p:spPr/>
        <p:txBody>
          <a:bodyPr/>
          <a:lstStyle/>
          <a:p>
            <a:pPr marL="0" indent="0" algn="ctr" eaLnBrk="1" hangingPunct="1">
              <a:buFontTx/>
              <a:buNone/>
            </a:pPr>
            <a:r>
              <a:rPr lang="en-US" altLang="en-US" b="1" u="sng" smtClean="0"/>
              <a:t>APPLICATION </a:t>
            </a:r>
          </a:p>
          <a:p>
            <a:pPr marL="0" indent="0" eaLnBrk="1" hangingPunct="1">
              <a:buFontTx/>
              <a:buChar char="•"/>
            </a:pPr>
            <a:r>
              <a:rPr lang="en-US" altLang="en-US" b="1" smtClean="0"/>
              <a:t>problem solving; </a:t>
            </a:r>
          </a:p>
          <a:p>
            <a:pPr marL="0" indent="0" eaLnBrk="1" hangingPunct="1">
              <a:buFontTx/>
              <a:buChar char="•"/>
            </a:pPr>
            <a:r>
              <a:rPr lang="en-US" altLang="en-US" b="1" smtClean="0"/>
              <a:t>applying information to produce some result; </a:t>
            </a:r>
          </a:p>
          <a:p>
            <a:pPr marL="0" indent="0" eaLnBrk="1" hangingPunct="1">
              <a:buFontTx/>
              <a:buChar char="•"/>
            </a:pPr>
            <a:r>
              <a:rPr lang="en-US" altLang="en-US" b="1" smtClean="0"/>
              <a:t>use of facts, rules and principles </a:t>
            </a:r>
          </a:p>
          <a:p>
            <a:pPr marL="0" indent="0" eaLnBrk="1" hangingPunct="1">
              <a:buFontTx/>
              <a:buChar char="•"/>
            </a:pPr>
            <a:r>
              <a:rPr lang="en-US" altLang="en-US" b="1" smtClean="0"/>
              <a:t>How is...an example of...? </a:t>
            </a:r>
          </a:p>
          <a:p>
            <a:pPr marL="0" indent="0" eaLnBrk="1" hangingPunct="1">
              <a:buFontTx/>
              <a:buChar char="•"/>
            </a:pPr>
            <a:r>
              <a:rPr lang="en-US" altLang="en-US" b="1" smtClean="0"/>
              <a:t>How is...related to...?</a:t>
            </a:r>
          </a:p>
          <a:p>
            <a:pPr marL="0" indent="0" eaLnBrk="1" hangingPunct="1">
              <a:buFontTx/>
              <a:buChar char="•"/>
            </a:pPr>
            <a:r>
              <a:rPr lang="en-US" altLang="en-US" b="1" smtClean="0">
                <a:cs typeface="Times New Roman" pitchFamily="18" charset="0"/>
              </a:rPr>
              <a:t>Why is...significant?</a:t>
            </a:r>
          </a:p>
        </p:txBody>
      </p:sp>
    </p:spTree>
    <p:extLst>
      <p:ext uri="{BB962C8B-B14F-4D97-AF65-F5344CB8AC3E}">
        <p14:creationId xmlns:p14="http://schemas.microsoft.com/office/powerpoint/2010/main" val="1210116423"/>
      </p:ext>
    </p:extLst>
  </p:cSld>
  <p:clrMapOvr>
    <a:masterClrMapping/>
  </p:clrMapOvr>
  <p:transition spd="med">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1000" y="0"/>
            <a:ext cx="8229600" cy="1066800"/>
          </a:xfrm>
          <a:prstGeom prst="rect">
            <a:avLst/>
          </a:prstGeom>
          <a:noFill/>
          <a:ln>
            <a:noFill/>
          </a:ln>
          <a:effectLst/>
          <a:extLst/>
        </p:spPr>
        <p:txBody>
          <a:bodyPr anchor="ctr"/>
          <a:lstStyle>
            <a:lvl1pPr>
              <a:defRPr sz="2400">
                <a:solidFill>
                  <a:schemeClr val="tx1"/>
                </a:solidFill>
                <a:latin typeface="Arial Narrow" pitchFamily="34" charset="0"/>
              </a:defRPr>
            </a:lvl1pPr>
            <a:lvl2pPr>
              <a:defRPr sz="2400">
                <a:solidFill>
                  <a:schemeClr val="tx1"/>
                </a:solidFill>
                <a:latin typeface="Arial Narrow" pitchFamily="34" charset="0"/>
              </a:defRPr>
            </a:lvl2pPr>
            <a:lvl3pPr>
              <a:defRPr sz="2400">
                <a:solidFill>
                  <a:schemeClr val="tx1"/>
                </a:solidFill>
                <a:latin typeface="Arial Narrow" pitchFamily="34" charset="0"/>
              </a:defRPr>
            </a:lvl3pPr>
            <a:lvl4pPr>
              <a:defRPr sz="2400">
                <a:solidFill>
                  <a:schemeClr val="tx1"/>
                </a:solidFill>
                <a:latin typeface="Arial Narrow" pitchFamily="34" charset="0"/>
              </a:defRPr>
            </a:lvl4pPr>
            <a:lvl5pPr>
              <a:defRPr sz="2400">
                <a:solidFill>
                  <a:schemeClr val="tx1"/>
                </a:solidFill>
                <a:latin typeface="Arial Narrow" pitchFamily="34" charset="0"/>
              </a:defRPr>
            </a:lvl5pPr>
            <a:lvl6pPr marL="457200" fontAlgn="base">
              <a:spcBef>
                <a:spcPct val="0"/>
              </a:spcBef>
              <a:spcAft>
                <a:spcPct val="0"/>
              </a:spcAft>
              <a:defRPr sz="2400">
                <a:solidFill>
                  <a:schemeClr val="tx1"/>
                </a:solidFill>
                <a:latin typeface="Arial Narrow" pitchFamily="34" charset="0"/>
              </a:defRPr>
            </a:lvl6pPr>
            <a:lvl7pPr marL="914400" fontAlgn="base">
              <a:spcBef>
                <a:spcPct val="0"/>
              </a:spcBef>
              <a:spcAft>
                <a:spcPct val="0"/>
              </a:spcAft>
              <a:defRPr sz="2400">
                <a:solidFill>
                  <a:schemeClr val="tx1"/>
                </a:solidFill>
                <a:latin typeface="Arial Narrow" pitchFamily="34" charset="0"/>
              </a:defRPr>
            </a:lvl7pPr>
            <a:lvl8pPr marL="1371600" fontAlgn="base">
              <a:spcBef>
                <a:spcPct val="0"/>
              </a:spcBef>
              <a:spcAft>
                <a:spcPct val="0"/>
              </a:spcAft>
              <a:defRPr sz="2400">
                <a:solidFill>
                  <a:schemeClr val="tx1"/>
                </a:solidFill>
                <a:latin typeface="Arial Narrow" pitchFamily="34" charset="0"/>
              </a:defRPr>
            </a:lvl8pPr>
            <a:lvl9pPr marL="1828800" fontAlgn="base">
              <a:spcBef>
                <a:spcPct val="0"/>
              </a:spcBef>
              <a:spcAft>
                <a:spcPct val="0"/>
              </a:spcAft>
              <a:defRPr sz="2400">
                <a:solidFill>
                  <a:schemeClr val="tx1"/>
                </a:solidFill>
                <a:latin typeface="Arial Narrow" pitchFamily="34" charset="0"/>
              </a:defRPr>
            </a:lvl9pPr>
          </a:lstStyle>
          <a:p>
            <a:pPr algn="ctr">
              <a:defRPr/>
            </a:pPr>
            <a:r>
              <a:rPr lang="en-US" altLang="en-US" sz="4400" b="1" dirty="0" smtClean="0">
                <a:effectLst>
                  <a:outerShdw blurRad="38100" dist="38100" dir="2700000" algn="tl">
                    <a:srgbClr val="000000"/>
                  </a:outerShdw>
                </a:effectLst>
                <a:latin typeface="Arial" charset="0"/>
              </a:rPr>
              <a:t>Lesson Plans</a:t>
            </a:r>
            <a:r>
              <a:rPr lang="en-US" altLang="en-US" sz="4400" b="1" dirty="0" smtClean="0">
                <a:latin typeface="Arial" pitchFamily="34" charset="0"/>
              </a:rPr>
              <a:t> Bloom’s Taxonomy</a:t>
            </a:r>
            <a:endParaRPr lang="en-US" altLang="en-US" sz="5400" b="1" dirty="0" smtClean="0">
              <a:effectLst>
                <a:outerShdw blurRad="38100" dist="38100" dir="2700000" algn="tl">
                  <a:srgbClr val="000000"/>
                </a:outerShdw>
              </a:effectLst>
              <a:latin typeface="Arial" charset="0"/>
            </a:endParaRPr>
          </a:p>
        </p:txBody>
      </p:sp>
      <p:sp>
        <p:nvSpPr>
          <p:cNvPr id="5" name="Content Placeholder 4"/>
          <p:cNvSpPr>
            <a:spLocks noGrp="1"/>
          </p:cNvSpPr>
          <p:nvPr>
            <p:ph/>
          </p:nvPr>
        </p:nvSpPr>
        <p:spPr>
          <a:xfrm>
            <a:off x="282575" y="1066800"/>
            <a:ext cx="8861425" cy="5029200"/>
          </a:xfrm>
        </p:spPr>
        <p:txBody>
          <a:bodyPr/>
          <a:lstStyle/>
          <a:p>
            <a:pPr marL="0" indent="0" algn="ctr" eaLnBrk="1" hangingPunct="1">
              <a:spcBef>
                <a:spcPct val="0"/>
              </a:spcBef>
              <a:buSzPct val="100000"/>
              <a:buFontTx/>
              <a:buNone/>
              <a:defRPr/>
            </a:pPr>
            <a:r>
              <a:rPr lang="en-US" altLang="en-US" b="1" u="sng" dirty="0" smtClean="0"/>
              <a:t>ANALYSIS </a:t>
            </a:r>
          </a:p>
          <a:p>
            <a:pPr marL="0" indent="0" eaLnBrk="1" hangingPunct="1">
              <a:spcBef>
                <a:spcPct val="0"/>
              </a:spcBef>
              <a:buSzPct val="100000"/>
              <a:buFontTx/>
              <a:buChar char="•"/>
              <a:defRPr/>
            </a:pPr>
            <a:r>
              <a:rPr lang="en-US" altLang="en-US" b="1" dirty="0" smtClean="0"/>
              <a:t>subdividing something to show how it is put together; </a:t>
            </a:r>
          </a:p>
          <a:p>
            <a:pPr marL="0" indent="0" eaLnBrk="1" hangingPunct="1">
              <a:spcBef>
                <a:spcPct val="0"/>
              </a:spcBef>
              <a:buSzPct val="100000"/>
              <a:buFontTx/>
              <a:buChar char="•"/>
              <a:defRPr/>
            </a:pPr>
            <a:r>
              <a:rPr lang="en-US" altLang="en-US" b="1" dirty="0" smtClean="0"/>
              <a:t>finding the underlying structure of a communication; </a:t>
            </a:r>
          </a:p>
          <a:p>
            <a:pPr marL="0" indent="0" eaLnBrk="1" hangingPunct="1">
              <a:spcBef>
                <a:spcPct val="0"/>
              </a:spcBef>
              <a:buSzPct val="100000"/>
              <a:buFontTx/>
              <a:buChar char="•"/>
              <a:defRPr/>
            </a:pPr>
            <a:r>
              <a:rPr lang="en-US" altLang="en-US" b="1" dirty="0" smtClean="0"/>
              <a:t>identifying motives; </a:t>
            </a:r>
          </a:p>
          <a:p>
            <a:pPr marL="0" indent="0" eaLnBrk="1" hangingPunct="1">
              <a:spcBef>
                <a:spcPct val="0"/>
              </a:spcBef>
              <a:buSzPct val="100000"/>
              <a:buFontTx/>
              <a:buChar char="•"/>
              <a:defRPr/>
            </a:pPr>
            <a:r>
              <a:rPr lang="en-US" altLang="en-US" b="1" dirty="0" smtClean="0"/>
              <a:t>separation of a whole into component parts </a:t>
            </a:r>
          </a:p>
          <a:p>
            <a:pPr marL="0" indent="0" eaLnBrk="1" hangingPunct="1">
              <a:spcBef>
                <a:spcPct val="0"/>
              </a:spcBef>
              <a:buSzPct val="100000"/>
              <a:buFontTx/>
              <a:buChar char="•"/>
              <a:defRPr/>
            </a:pPr>
            <a:r>
              <a:rPr lang="en-US" altLang="en-US" b="1" dirty="0" smtClean="0"/>
              <a:t>What are the parts or features of...? </a:t>
            </a:r>
          </a:p>
          <a:p>
            <a:pPr marL="0" indent="0" eaLnBrk="1" hangingPunct="1">
              <a:spcBef>
                <a:spcPct val="0"/>
              </a:spcBef>
              <a:buSzPct val="100000"/>
              <a:buFontTx/>
              <a:buChar char="•"/>
              <a:defRPr/>
            </a:pPr>
            <a:r>
              <a:rPr lang="en-US" altLang="en-US" b="1" dirty="0" smtClean="0"/>
              <a:t>Classify...according to... </a:t>
            </a:r>
          </a:p>
          <a:p>
            <a:pPr marL="0" indent="0" eaLnBrk="1" hangingPunct="1">
              <a:spcBef>
                <a:spcPct val="0"/>
              </a:spcBef>
              <a:buSzPct val="100000"/>
              <a:buFontTx/>
              <a:buChar char="•"/>
              <a:defRPr/>
            </a:pPr>
            <a:r>
              <a:rPr lang="en-US" altLang="en-US" b="1" dirty="0" smtClean="0"/>
              <a:t>Outline/diagram... </a:t>
            </a:r>
          </a:p>
          <a:p>
            <a:pPr marL="0" indent="0" eaLnBrk="1" hangingPunct="1">
              <a:spcBef>
                <a:spcPct val="0"/>
              </a:spcBef>
              <a:buSzPct val="100000"/>
              <a:buFontTx/>
              <a:buChar char="•"/>
              <a:defRPr/>
            </a:pPr>
            <a:r>
              <a:rPr lang="en-US" altLang="en-US" b="1" dirty="0" smtClean="0"/>
              <a:t>How does...compare/contrast with...? </a:t>
            </a:r>
          </a:p>
          <a:p>
            <a:pPr marL="0" indent="0" eaLnBrk="1" hangingPunct="1">
              <a:spcBef>
                <a:spcPct val="0"/>
              </a:spcBef>
              <a:buSzPct val="100000"/>
              <a:buFontTx/>
              <a:buChar char="•"/>
              <a:defRPr/>
            </a:pPr>
            <a:r>
              <a:rPr lang="en-US" altLang="en-US" b="1" dirty="0" smtClean="0">
                <a:cs typeface="Times New Roman" charset="0"/>
              </a:rPr>
              <a:t>What evidence can you list for...? </a:t>
            </a:r>
          </a:p>
          <a:p>
            <a:pPr>
              <a:defRPr/>
            </a:pPr>
            <a:endParaRPr lang="en-US" dirty="0"/>
          </a:p>
        </p:txBody>
      </p:sp>
    </p:spTree>
    <p:extLst>
      <p:ext uri="{BB962C8B-B14F-4D97-AF65-F5344CB8AC3E}">
        <p14:creationId xmlns:p14="http://schemas.microsoft.com/office/powerpoint/2010/main" val="2064538989"/>
      </p:ext>
    </p:extLst>
  </p:cSld>
  <p:clrMapOvr>
    <a:masterClrMapping/>
  </p:clrMapOvr>
  <p:transition spd="med">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0"/>
            <a:ext cx="8839200" cy="6858000"/>
          </a:xfrm>
        </p:spPr>
        <p:txBody>
          <a:bodyPr/>
          <a:lstStyle/>
          <a:p>
            <a:pPr marL="0" indent="0" algn="ctr" eaLnBrk="1" hangingPunct="1">
              <a:spcBef>
                <a:spcPct val="0"/>
              </a:spcBef>
              <a:buSzPct val="100000"/>
              <a:buFontTx/>
              <a:buNone/>
              <a:defRPr/>
            </a:pPr>
            <a:r>
              <a:rPr lang="en-US" altLang="en-US" b="1" u="sng" dirty="0" smtClean="0"/>
              <a:t>SYNTHESIS </a:t>
            </a:r>
          </a:p>
          <a:p>
            <a:pPr marL="0" indent="0" algn="ctr" eaLnBrk="1" hangingPunct="1">
              <a:spcBef>
                <a:spcPct val="0"/>
              </a:spcBef>
              <a:buSzPct val="100000"/>
              <a:buFontTx/>
              <a:buNone/>
              <a:defRPr/>
            </a:pPr>
            <a:endParaRPr lang="en-US" altLang="en-US" b="1" u="sng" dirty="0" smtClean="0"/>
          </a:p>
          <a:p>
            <a:pPr marL="0" indent="0" eaLnBrk="1" hangingPunct="1">
              <a:spcBef>
                <a:spcPct val="0"/>
              </a:spcBef>
              <a:buSzPct val="100000"/>
              <a:buFontTx/>
              <a:buChar char="•"/>
              <a:defRPr/>
            </a:pPr>
            <a:r>
              <a:rPr lang="en-US" altLang="en-US" sz="3500" b="1" dirty="0" smtClean="0"/>
              <a:t>creating a unique, original product that may be in verbal form or may be a physical object; </a:t>
            </a:r>
          </a:p>
          <a:p>
            <a:pPr marL="0" indent="0" eaLnBrk="1" hangingPunct="1">
              <a:spcBef>
                <a:spcPct val="0"/>
              </a:spcBef>
              <a:buSzPct val="100000"/>
              <a:buFontTx/>
              <a:buChar char="•"/>
              <a:defRPr/>
            </a:pPr>
            <a:r>
              <a:rPr lang="en-US" altLang="en-US" sz="3500" b="1" dirty="0" smtClean="0"/>
              <a:t>combination of ideas to form a new whole </a:t>
            </a:r>
          </a:p>
          <a:p>
            <a:pPr marL="0" indent="0" eaLnBrk="1" hangingPunct="1">
              <a:spcBef>
                <a:spcPct val="0"/>
              </a:spcBef>
              <a:buSzPct val="100000"/>
              <a:buFontTx/>
              <a:buChar char="•"/>
              <a:defRPr/>
            </a:pPr>
            <a:r>
              <a:rPr lang="en-US" altLang="en-US" sz="3500" b="1" dirty="0" smtClean="0"/>
              <a:t>What would you predict/infer from...? </a:t>
            </a:r>
          </a:p>
          <a:p>
            <a:pPr marL="0" indent="0" eaLnBrk="1" hangingPunct="1">
              <a:spcBef>
                <a:spcPct val="0"/>
              </a:spcBef>
              <a:buSzPct val="100000"/>
              <a:buFontTx/>
              <a:buChar char="•"/>
              <a:defRPr/>
            </a:pPr>
            <a:r>
              <a:rPr lang="en-US" altLang="en-US" sz="3500" b="1" dirty="0" smtClean="0"/>
              <a:t>What ideas can you add to...? </a:t>
            </a:r>
          </a:p>
          <a:p>
            <a:pPr marL="0" indent="0" eaLnBrk="1" hangingPunct="1">
              <a:spcBef>
                <a:spcPct val="0"/>
              </a:spcBef>
              <a:buSzPct val="100000"/>
              <a:buFontTx/>
              <a:buChar char="•"/>
              <a:defRPr/>
            </a:pPr>
            <a:r>
              <a:rPr lang="en-US" altLang="en-US" sz="3500" b="1" dirty="0" smtClean="0"/>
              <a:t>How would you create/design a new...? </a:t>
            </a:r>
          </a:p>
          <a:p>
            <a:pPr marL="0" indent="0" eaLnBrk="1" hangingPunct="1">
              <a:spcBef>
                <a:spcPct val="0"/>
              </a:spcBef>
              <a:buSzPct val="100000"/>
              <a:buFontTx/>
              <a:buChar char="•"/>
              <a:defRPr/>
            </a:pPr>
            <a:r>
              <a:rPr lang="en-US" altLang="en-US" sz="3500" b="1" dirty="0" smtClean="0"/>
              <a:t>What might happen if you combined...? </a:t>
            </a:r>
          </a:p>
          <a:p>
            <a:pPr marL="0" indent="0" eaLnBrk="1" hangingPunct="1">
              <a:spcBef>
                <a:spcPct val="0"/>
              </a:spcBef>
              <a:buSzPct val="100000"/>
              <a:buFontTx/>
              <a:buChar char="•"/>
              <a:defRPr/>
            </a:pPr>
            <a:r>
              <a:rPr lang="en-US" altLang="en-US" sz="3500" b="1" dirty="0" smtClean="0">
                <a:cs typeface="Times New Roman" charset="0"/>
              </a:rPr>
              <a:t>What solutions would you suggest for...? </a:t>
            </a:r>
          </a:p>
          <a:p>
            <a:pPr>
              <a:defRPr/>
            </a:pPr>
            <a:endParaRPr lang="en-US" dirty="0"/>
          </a:p>
        </p:txBody>
      </p:sp>
    </p:spTree>
    <p:extLst>
      <p:ext uri="{BB962C8B-B14F-4D97-AF65-F5344CB8AC3E}">
        <p14:creationId xmlns:p14="http://schemas.microsoft.com/office/powerpoint/2010/main" val="3242944568"/>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948247" cy="647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1805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6324600"/>
          </a:xfrm>
        </p:spPr>
        <p:txBody>
          <a:bodyPr/>
          <a:lstStyle/>
          <a:p>
            <a:pPr marL="0" indent="0" algn="ctr" eaLnBrk="1" hangingPunct="1">
              <a:spcBef>
                <a:spcPct val="0"/>
              </a:spcBef>
              <a:buSzPct val="100000"/>
              <a:buFontTx/>
              <a:buNone/>
              <a:defRPr/>
            </a:pPr>
            <a:r>
              <a:rPr lang="en-US" altLang="en-US" b="1" u="sng" dirty="0" smtClean="0">
                <a:cs typeface="Times New Roman" charset="0"/>
              </a:rPr>
              <a:t>EVALUATION </a:t>
            </a:r>
          </a:p>
          <a:p>
            <a:pPr marL="0" indent="0" eaLnBrk="1" hangingPunct="1">
              <a:spcBef>
                <a:spcPct val="0"/>
              </a:spcBef>
              <a:buSzPct val="100000"/>
              <a:buFontTx/>
              <a:buChar char="•"/>
              <a:defRPr/>
            </a:pPr>
            <a:r>
              <a:rPr lang="en-US" altLang="en-US" b="1" dirty="0" smtClean="0">
                <a:cs typeface="Times New Roman" charset="0"/>
              </a:rPr>
              <a:t>making value decisions about issues; </a:t>
            </a:r>
          </a:p>
          <a:p>
            <a:pPr marL="0" indent="0" eaLnBrk="1" hangingPunct="1">
              <a:spcBef>
                <a:spcPct val="0"/>
              </a:spcBef>
              <a:buSzPct val="100000"/>
              <a:buFontTx/>
              <a:buChar char="•"/>
              <a:defRPr/>
            </a:pPr>
            <a:r>
              <a:rPr lang="en-US" altLang="en-US" b="1" dirty="0" smtClean="0">
                <a:cs typeface="Times New Roman" charset="0"/>
              </a:rPr>
              <a:t>resolving controversies or differences of opinion; </a:t>
            </a:r>
          </a:p>
          <a:p>
            <a:pPr marL="0" indent="0" eaLnBrk="1" hangingPunct="1">
              <a:spcBef>
                <a:spcPct val="0"/>
              </a:spcBef>
              <a:buSzPct val="100000"/>
              <a:buFontTx/>
              <a:buChar char="•"/>
              <a:defRPr/>
            </a:pPr>
            <a:r>
              <a:rPr lang="en-US" altLang="en-US" b="1" dirty="0" smtClean="0">
                <a:cs typeface="Times New Roman" charset="0"/>
              </a:rPr>
              <a:t>development of opinions, judgments or decisions </a:t>
            </a:r>
          </a:p>
          <a:p>
            <a:pPr marL="0" indent="0" eaLnBrk="1" hangingPunct="1">
              <a:spcBef>
                <a:spcPct val="0"/>
              </a:spcBef>
              <a:buSzPct val="100000"/>
              <a:buFontTx/>
              <a:buChar char="•"/>
              <a:defRPr/>
            </a:pPr>
            <a:r>
              <a:rPr lang="en-US" altLang="en-US" b="1" dirty="0" smtClean="0">
                <a:cs typeface="Times New Roman" charset="0"/>
              </a:rPr>
              <a:t>Do you agree...? </a:t>
            </a:r>
          </a:p>
          <a:p>
            <a:pPr marL="0" indent="0" eaLnBrk="1" hangingPunct="1">
              <a:spcBef>
                <a:spcPct val="0"/>
              </a:spcBef>
              <a:buSzPct val="100000"/>
              <a:buFontTx/>
              <a:buChar char="•"/>
              <a:defRPr/>
            </a:pPr>
            <a:r>
              <a:rPr lang="en-US" altLang="en-US" b="1" dirty="0" smtClean="0">
                <a:cs typeface="Times New Roman" charset="0"/>
              </a:rPr>
              <a:t>What do you think about...? </a:t>
            </a:r>
          </a:p>
          <a:p>
            <a:pPr marL="0" indent="0" eaLnBrk="1" hangingPunct="1">
              <a:spcBef>
                <a:spcPct val="0"/>
              </a:spcBef>
              <a:buSzPct val="100000"/>
              <a:buFontTx/>
              <a:buChar char="•"/>
              <a:defRPr/>
            </a:pPr>
            <a:r>
              <a:rPr lang="en-US" altLang="en-US" b="1" dirty="0" smtClean="0">
                <a:cs typeface="Times New Roman" charset="0"/>
              </a:rPr>
              <a:t>What is the most important...? </a:t>
            </a:r>
          </a:p>
          <a:p>
            <a:pPr marL="0" indent="0" eaLnBrk="1" hangingPunct="1">
              <a:spcBef>
                <a:spcPct val="0"/>
              </a:spcBef>
              <a:buSzPct val="100000"/>
              <a:buFontTx/>
              <a:buChar char="•"/>
              <a:defRPr/>
            </a:pPr>
            <a:r>
              <a:rPr lang="en-US" altLang="en-US" b="1" dirty="0" smtClean="0">
                <a:cs typeface="Times New Roman" charset="0"/>
              </a:rPr>
              <a:t>Place the following in order of priority... </a:t>
            </a:r>
          </a:p>
          <a:p>
            <a:pPr marL="0" indent="0" eaLnBrk="1" hangingPunct="1">
              <a:spcBef>
                <a:spcPct val="0"/>
              </a:spcBef>
              <a:buSzPct val="100000"/>
              <a:buFontTx/>
              <a:buChar char="•"/>
              <a:defRPr/>
            </a:pPr>
            <a:r>
              <a:rPr lang="en-US" altLang="en-US" b="1" dirty="0" smtClean="0">
                <a:cs typeface="Times New Roman" charset="0"/>
              </a:rPr>
              <a:t>How would you decide about...? </a:t>
            </a:r>
          </a:p>
          <a:p>
            <a:pPr marL="0" indent="0" eaLnBrk="1" hangingPunct="1">
              <a:spcBef>
                <a:spcPct val="0"/>
              </a:spcBef>
              <a:buSzPct val="100000"/>
              <a:buFontTx/>
              <a:buChar char="•"/>
              <a:defRPr/>
            </a:pPr>
            <a:r>
              <a:rPr lang="en-US" altLang="en-US" b="1" dirty="0" smtClean="0">
                <a:cs typeface="Times New Roman" charset="0"/>
              </a:rPr>
              <a:t>What criteria would you use to assess...? </a:t>
            </a:r>
          </a:p>
          <a:p>
            <a:pPr>
              <a:defRPr/>
            </a:pPr>
            <a:endParaRPr lang="en-US" dirty="0"/>
          </a:p>
        </p:txBody>
      </p:sp>
    </p:spTree>
    <p:extLst>
      <p:ext uri="{BB962C8B-B14F-4D97-AF65-F5344CB8AC3E}">
        <p14:creationId xmlns:p14="http://schemas.microsoft.com/office/powerpoint/2010/main" val="2030216643"/>
      </p:ext>
    </p:extLst>
  </p:cSld>
  <p:clrMapOvr>
    <a:masterClrMapping/>
  </p:clrMapOvr>
  <p:transition spd="med">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0"/>
            <a:ext cx="8763000" cy="2408238"/>
          </a:xfrm>
        </p:spPr>
        <p:txBody>
          <a:bodyPr/>
          <a:lstStyle/>
          <a:p>
            <a:pPr eaLnBrk="1" hangingPunct="1"/>
            <a:r>
              <a:rPr lang="en-US" altLang="en-US" sz="4000" b="1" smtClean="0">
                <a:solidFill>
                  <a:schemeClr val="tx1"/>
                </a:solidFill>
              </a:rPr>
              <a:t>GREAT TEACHING starts with GREAT PLANNING</a:t>
            </a:r>
            <a:br>
              <a:rPr lang="en-US" altLang="en-US" sz="4000" b="1" smtClean="0">
                <a:solidFill>
                  <a:schemeClr val="tx1"/>
                </a:solidFill>
              </a:rPr>
            </a:br>
            <a:r>
              <a:rPr lang="en-US" altLang="en-US" sz="4000" b="1" smtClean="0">
                <a:solidFill>
                  <a:schemeClr val="tx1"/>
                </a:solidFill>
              </a:rPr>
              <a:t/>
            </a:r>
            <a:br>
              <a:rPr lang="en-US" altLang="en-US" sz="4000" b="1" smtClean="0">
                <a:solidFill>
                  <a:schemeClr val="tx1"/>
                </a:solidFill>
              </a:rPr>
            </a:br>
            <a:r>
              <a:rPr lang="en-US" altLang="en-US" sz="3200" b="1" smtClean="0">
                <a:solidFill>
                  <a:schemeClr val="tx1"/>
                </a:solidFill>
              </a:rPr>
              <a:t>Characteristics of great lesson plans</a:t>
            </a:r>
            <a:endParaRPr lang="en-US" altLang="en-US" b="1" smtClean="0">
              <a:solidFill>
                <a:schemeClr val="tx1"/>
              </a:solidFill>
            </a:endParaRPr>
          </a:p>
        </p:txBody>
      </p:sp>
      <p:sp>
        <p:nvSpPr>
          <p:cNvPr id="34819" name="Rectangle 3"/>
          <p:cNvSpPr>
            <a:spLocks noGrp="1" noChangeArrowheads="1"/>
          </p:cNvSpPr>
          <p:nvPr>
            <p:ph type="body" idx="1"/>
          </p:nvPr>
        </p:nvSpPr>
        <p:spPr>
          <a:xfrm>
            <a:off x="304800" y="2514600"/>
            <a:ext cx="8153400" cy="4114800"/>
          </a:xfrm>
        </p:spPr>
        <p:txBody>
          <a:bodyPr/>
          <a:lstStyle/>
          <a:p>
            <a:pPr eaLnBrk="1" hangingPunct="1">
              <a:lnSpc>
                <a:spcPct val="90000"/>
              </a:lnSpc>
            </a:pPr>
            <a:r>
              <a:rPr lang="en-US" altLang="en-US" b="1" smtClean="0"/>
              <a:t>Clear instructions, explanations, timelines, expectations, and assessment</a:t>
            </a:r>
          </a:p>
          <a:p>
            <a:pPr eaLnBrk="1" hangingPunct="1">
              <a:lnSpc>
                <a:spcPct val="90000"/>
              </a:lnSpc>
            </a:pPr>
            <a:r>
              <a:rPr lang="en-US" altLang="en-US" b="1" smtClean="0"/>
              <a:t>Interactive; hands on activities</a:t>
            </a:r>
          </a:p>
          <a:p>
            <a:pPr eaLnBrk="1" hangingPunct="1">
              <a:lnSpc>
                <a:spcPct val="90000"/>
              </a:lnSpc>
            </a:pPr>
            <a:r>
              <a:rPr lang="en-US" altLang="en-US" b="1" smtClean="0"/>
              <a:t>Engaging and FUN!</a:t>
            </a:r>
          </a:p>
          <a:p>
            <a:pPr eaLnBrk="1" hangingPunct="1">
              <a:lnSpc>
                <a:spcPct val="90000"/>
              </a:lnSpc>
            </a:pPr>
            <a:r>
              <a:rPr lang="en-US" altLang="en-US" b="1" smtClean="0"/>
              <a:t>Allow students to feel a sense of shared exploration and discovery</a:t>
            </a:r>
          </a:p>
          <a:p>
            <a:pPr eaLnBrk="1" hangingPunct="1">
              <a:lnSpc>
                <a:spcPct val="90000"/>
              </a:lnSpc>
            </a:pPr>
            <a:r>
              <a:rPr lang="en-US" altLang="en-US" b="1" smtClean="0"/>
              <a:t>Give students choices</a:t>
            </a:r>
          </a:p>
        </p:txBody>
      </p:sp>
      <p:pic>
        <p:nvPicPr>
          <p:cNvPr id="34820" name="Picture 4" descr="MMAG00298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4191000"/>
            <a:ext cx="15906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7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816100"/>
          </a:xfrm>
        </p:spPr>
        <p:txBody>
          <a:bodyPr/>
          <a:lstStyle/>
          <a:p>
            <a:pPr eaLnBrk="1" hangingPunct="1"/>
            <a:r>
              <a:rPr lang="en-US" altLang="en-US" sz="4000" b="1" smtClean="0">
                <a:solidFill>
                  <a:schemeClr val="tx1"/>
                </a:solidFill>
              </a:rPr>
              <a:t>GREAT TEACHING starts with GREAT PLANNING</a:t>
            </a:r>
            <a:r>
              <a:rPr lang="en-US" altLang="en-US" b="1" smtClean="0">
                <a:solidFill>
                  <a:schemeClr val="tx1"/>
                </a:solidFill>
              </a:rPr>
              <a:t/>
            </a:r>
            <a:br>
              <a:rPr lang="en-US" altLang="en-US" b="1" smtClean="0">
                <a:solidFill>
                  <a:schemeClr val="tx1"/>
                </a:solidFill>
              </a:rPr>
            </a:br>
            <a:r>
              <a:rPr lang="en-US" altLang="en-US" sz="3200" b="1" smtClean="0">
                <a:solidFill>
                  <a:schemeClr val="tx1"/>
                </a:solidFill>
              </a:rPr>
              <a:t>Students engaged &amp; motivated</a:t>
            </a:r>
          </a:p>
        </p:txBody>
      </p:sp>
      <p:sp>
        <p:nvSpPr>
          <p:cNvPr id="35843" name="Rectangle 3"/>
          <p:cNvSpPr>
            <a:spLocks noGrp="1" noChangeArrowheads="1"/>
          </p:cNvSpPr>
          <p:nvPr>
            <p:ph type="body" idx="1"/>
          </p:nvPr>
        </p:nvSpPr>
        <p:spPr>
          <a:xfrm>
            <a:off x="152400" y="1828800"/>
            <a:ext cx="7924800" cy="4800600"/>
          </a:xfrm>
        </p:spPr>
        <p:txBody>
          <a:bodyPr/>
          <a:lstStyle/>
          <a:p>
            <a:pPr eaLnBrk="1" hangingPunct="1"/>
            <a:r>
              <a:rPr lang="en-US" altLang="en-US" sz="2800" b="1" smtClean="0"/>
              <a:t>Break assignments into small chunks</a:t>
            </a:r>
          </a:p>
          <a:p>
            <a:pPr eaLnBrk="1" hangingPunct="1"/>
            <a:r>
              <a:rPr lang="en-US" altLang="en-US" sz="2800" b="1" smtClean="0"/>
              <a:t>Hands-on manipulatives</a:t>
            </a:r>
          </a:p>
          <a:p>
            <a:pPr eaLnBrk="1" hangingPunct="1"/>
            <a:r>
              <a:rPr lang="en-US" altLang="en-US" sz="2800" b="1" smtClean="0"/>
              <a:t>Ask open ended questions</a:t>
            </a:r>
          </a:p>
          <a:p>
            <a:pPr eaLnBrk="1" hangingPunct="1"/>
            <a:r>
              <a:rPr lang="en-US" altLang="en-US" sz="2800" b="1" smtClean="0"/>
              <a:t>Make lesson relevant </a:t>
            </a:r>
          </a:p>
          <a:p>
            <a:pPr eaLnBrk="1" hangingPunct="1"/>
            <a:r>
              <a:rPr lang="en-US" altLang="en-US" sz="2800" b="1" smtClean="0"/>
              <a:t>Allow students to develop own questions to research</a:t>
            </a:r>
          </a:p>
          <a:p>
            <a:pPr eaLnBrk="1" hangingPunct="1"/>
            <a:r>
              <a:rPr lang="en-US" altLang="en-US" sz="2800" b="1" smtClean="0"/>
              <a:t>Integrate diverse teaching strategies</a:t>
            </a:r>
          </a:p>
          <a:p>
            <a:pPr eaLnBrk="1" hangingPunct="1"/>
            <a:r>
              <a:rPr lang="en-US" altLang="en-US" sz="2800" b="1" smtClean="0"/>
              <a:t>Talk at appropriate level</a:t>
            </a:r>
          </a:p>
        </p:txBody>
      </p:sp>
      <p:pic>
        <p:nvPicPr>
          <p:cNvPr id="35844" name="Picture 4" descr="bd0721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156200"/>
            <a:ext cx="18938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70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pPr eaLnBrk="1" hangingPunct="1"/>
            <a:r>
              <a:rPr lang="en-US" altLang="en-US" b="1" smtClean="0">
                <a:solidFill>
                  <a:schemeClr val="tx1"/>
                </a:solidFill>
              </a:rPr>
              <a:t>Foundational Habits</a:t>
            </a:r>
          </a:p>
        </p:txBody>
      </p:sp>
      <p:sp>
        <p:nvSpPr>
          <p:cNvPr id="36867" name="Rectangle 3"/>
          <p:cNvSpPr>
            <a:spLocks noGrp="1" noChangeArrowheads="1"/>
          </p:cNvSpPr>
          <p:nvPr>
            <p:ph type="body" idx="1"/>
          </p:nvPr>
        </p:nvSpPr>
        <p:spPr>
          <a:xfrm>
            <a:off x="457200" y="1905000"/>
            <a:ext cx="7626350" cy="4114800"/>
          </a:xfrm>
        </p:spPr>
        <p:txBody>
          <a:bodyPr/>
          <a:lstStyle/>
          <a:p>
            <a:pPr eaLnBrk="1" hangingPunct="1"/>
            <a:r>
              <a:rPr lang="en-US" altLang="en-US" sz="3600" b="1" smtClean="0"/>
              <a:t>Be Explicit</a:t>
            </a:r>
          </a:p>
          <a:p>
            <a:pPr eaLnBrk="1" hangingPunct="1">
              <a:buFontTx/>
              <a:buNone/>
            </a:pPr>
            <a:endParaRPr lang="en-US" altLang="en-US" sz="3600" b="1" smtClean="0"/>
          </a:p>
          <a:p>
            <a:pPr eaLnBrk="1" hangingPunct="1"/>
            <a:r>
              <a:rPr lang="en-US" altLang="en-US" sz="3600" b="1" smtClean="0"/>
              <a:t>Model</a:t>
            </a:r>
          </a:p>
          <a:p>
            <a:pPr eaLnBrk="1" hangingPunct="1">
              <a:buFontTx/>
              <a:buNone/>
            </a:pPr>
            <a:endParaRPr lang="en-US" altLang="en-US" sz="3600" b="1" smtClean="0"/>
          </a:p>
          <a:p>
            <a:pPr eaLnBrk="1" hangingPunct="1"/>
            <a:r>
              <a:rPr lang="en-US" altLang="en-US" sz="3600" b="1" smtClean="0"/>
              <a:t>Reinforce</a:t>
            </a:r>
          </a:p>
        </p:txBody>
      </p:sp>
      <p:pic>
        <p:nvPicPr>
          <p:cNvPr id="36868" name="Picture 4" descr="bd0721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276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bd0707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4800"/>
            <a:ext cx="32004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891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9850"/>
            <a:ext cx="7772400" cy="2224088"/>
          </a:xfrm>
        </p:spPr>
        <p:txBody>
          <a:bodyPr/>
          <a:lstStyle/>
          <a:p>
            <a:pPr eaLnBrk="1" hangingPunct="1"/>
            <a:r>
              <a:rPr lang="en-US" altLang="en-US" b="1" smtClean="0">
                <a:solidFill>
                  <a:schemeClr val="tx1"/>
                </a:solidFill>
              </a:rPr>
              <a:t>SET STUDENT GOALS</a:t>
            </a:r>
            <a:br>
              <a:rPr lang="en-US" altLang="en-US" b="1" smtClean="0">
                <a:solidFill>
                  <a:schemeClr val="tx1"/>
                </a:solidFill>
              </a:rPr>
            </a:br>
            <a:r>
              <a:rPr lang="en-US" altLang="en-US" sz="3200" b="1" smtClean="0">
                <a:solidFill>
                  <a:schemeClr val="tx1"/>
                </a:solidFill>
              </a:rPr>
              <a:t>They’re all about High Expectations</a:t>
            </a:r>
            <a:br>
              <a:rPr lang="en-US" altLang="en-US" sz="3200" b="1" smtClean="0">
                <a:solidFill>
                  <a:schemeClr val="tx1"/>
                </a:solidFill>
              </a:rPr>
            </a:br>
            <a:r>
              <a:rPr lang="en-US" altLang="en-US" sz="3200" b="1" smtClean="0">
                <a:solidFill>
                  <a:schemeClr val="tx1"/>
                </a:solidFill>
              </a:rPr>
              <a:t>Keys to great goal setting</a:t>
            </a:r>
          </a:p>
        </p:txBody>
      </p:sp>
      <p:sp>
        <p:nvSpPr>
          <p:cNvPr id="37891" name="Rectangle 3"/>
          <p:cNvSpPr>
            <a:spLocks noGrp="1" noChangeArrowheads="1"/>
          </p:cNvSpPr>
          <p:nvPr>
            <p:ph type="body" idx="1"/>
          </p:nvPr>
        </p:nvSpPr>
        <p:spPr>
          <a:xfrm>
            <a:off x="152400" y="2286000"/>
            <a:ext cx="8305800" cy="4572000"/>
          </a:xfrm>
        </p:spPr>
        <p:txBody>
          <a:bodyPr/>
          <a:lstStyle/>
          <a:p>
            <a:pPr eaLnBrk="1" hangingPunct="1"/>
            <a:r>
              <a:rPr lang="en-US" altLang="en-US" b="1" smtClean="0"/>
              <a:t>Regular Routine – “mini goals”- focus on small, immediate, action-oriented</a:t>
            </a:r>
          </a:p>
          <a:p>
            <a:pPr eaLnBrk="1" hangingPunct="1"/>
            <a:r>
              <a:rPr lang="en-US" altLang="en-US" b="1" smtClean="0"/>
              <a:t>Very Specific Actions-what, when, how??</a:t>
            </a:r>
          </a:p>
          <a:p>
            <a:pPr eaLnBrk="1" hangingPunct="1"/>
            <a:r>
              <a:rPr lang="en-US" altLang="en-US" b="1" smtClean="0"/>
              <a:t>Level Appropriate</a:t>
            </a:r>
          </a:p>
          <a:p>
            <a:pPr eaLnBrk="1" hangingPunct="1"/>
            <a:r>
              <a:rPr lang="en-US" altLang="en-US" b="1" smtClean="0"/>
              <a:t>Followed by reflection- students need to evaluate- leads to feeling of accomplishment and future goal setting</a:t>
            </a:r>
          </a:p>
        </p:txBody>
      </p:sp>
      <p:pic>
        <p:nvPicPr>
          <p:cNvPr id="37892" name="Picture 4" descr="hh0087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513" y="609600"/>
            <a:ext cx="186848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j00787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6200"/>
            <a:ext cx="2819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MMj028415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1447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440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1913"/>
            <a:ext cx="8575675" cy="2101851"/>
          </a:xfrm>
        </p:spPr>
        <p:txBody>
          <a:bodyPr/>
          <a:lstStyle/>
          <a:p>
            <a:pPr eaLnBrk="1" hangingPunct="1"/>
            <a:r>
              <a:rPr lang="en-US" altLang="en-US" b="1" smtClean="0">
                <a:solidFill>
                  <a:schemeClr val="tx1"/>
                </a:solidFill>
              </a:rPr>
              <a:t>The 5 Most Important Things You Can Do For Your Students</a:t>
            </a:r>
          </a:p>
        </p:txBody>
      </p:sp>
      <p:sp>
        <p:nvSpPr>
          <p:cNvPr id="38915" name="Rectangle 3"/>
          <p:cNvSpPr>
            <a:spLocks noGrp="1" noChangeArrowheads="1"/>
          </p:cNvSpPr>
          <p:nvPr>
            <p:ph type="body" idx="1"/>
          </p:nvPr>
        </p:nvSpPr>
        <p:spPr>
          <a:xfrm>
            <a:off x="152400" y="2057400"/>
            <a:ext cx="8229600" cy="4495800"/>
          </a:xfrm>
        </p:spPr>
        <p:txBody>
          <a:bodyPr/>
          <a:lstStyle/>
          <a:p>
            <a:pPr eaLnBrk="1" hangingPunct="1">
              <a:lnSpc>
                <a:spcPct val="90000"/>
              </a:lnSpc>
            </a:pPr>
            <a:r>
              <a:rPr lang="en-US" altLang="en-US" b="1" smtClean="0"/>
              <a:t>CARE</a:t>
            </a:r>
          </a:p>
          <a:p>
            <a:pPr eaLnBrk="1" hangingPunct="1">
              <a:lnSpc>
                <a:spcPct val="90000"/>
              </a:lnSpc>
            </a:pPr>
            <a:r>
              <a:rPr lang="en-US" altLang="en-US" b="1" smtClean="0"/>
              <a:t>SET HIGH EXPECTATIONS</a:t>
            </a:r>
          </a:p>
          <a:p>
            <a:pPr eaLnBrk="1" hangingPunct="1">
              <a:lnSpc>
                <a:spcPct val="90000"/>
              </a:lnSpc>
            </a:pPr>
            <a:r>
              <a:rPr lang="en-US" altLang="en-US" b="1" smtClean="0"/>
              <a:t>CREATE ORDERLY, STRUCTURED CLASSROOM</a:t>
            </a:r>
          </a:p>
          <a:p>
            <a:pPr eaLnBrk="1" hangingPunct="1">
              <a:lnSpc>
                <a:spcPct val="90000"/>
              </a:lnSpc>
            </a:pPr>
            <a:r>
              <a:rPr lang="en-US" altLang="en-US" b="1" smtClean="0"/>
              <a:t>EARN RESPECT- stay calm, exercise self control</a:t>
            </a:r>
          </a:p>
          <a:p>
            <a:pPr eaLnBrk="1" hangingPunct="1">
              <a:lnSpc>
                <a:spcPct val="90000"/>
              </a:lnSpc>
            </a:pPr>
            <a:r>
              <a:rPr lang="en-US" altLang="en-US" b="1" smtClean="0"/>
              <a:t>TREAT EACH STUDENT WITH </a:t>
            </a:r>
          </a:p>
          <a:p>
            <a:pPr eaLnBrk="1" hangingPunct="1">
              <a:lnSpc>
                <a:spcPct val="90000"/>
              </a:lnSpc>
              <a:buFontTx/>
              <a:buNone/>
            </a:pPr>
            <a:r>
              <a:rPr lang="en-US" altLang="en-US" b="1" smtClean="0"/>
              <a:t>     COURTESY AND RESPECT</a:t>
            </a:r>
          </a:p>
        </p:txBody>
      </p:sp>
      <p:pic>
        <p:nvPicPr>
          <p:cNvPr id="38916" name="Picture 4" descr="MMj0283002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19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MCj02974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975" y="1447800"/>
            <a:ext cx="12477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06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152400"/>
            <a:ext cx="8610600" cy="1431925"/>
          </a:xfrm>
        </p:spPr>
        <p:txBody>
          <a:bodyPr/>
          <a:lstStyle/>
          <a:p>
            <a:pPr eaLnBrk="1" hangingPunct="1"/>
            <a:r>
              <a:rPr lang="en-US" altLang="en-US" b="1" smtClean="0">
                <a:solidFill>
                  <a:schemeClr val="tx1"/>
                </a:solidFill>
              </a:rPr>
              <a:t>LESSON PLAN </a:t>
            </a:r>
            <a:br>
              <a:rPr lang="en-US" altLang="en-US" b="1" smtClean="0">
                <a:solidFill>
                  <a:schemeClr val="tx1"/>
                </a:solidFill>
              </a:rPr>
            </a:br>
            <a:r>
              <a:rPr lang="en-US" altLang="en-US" b="1" smtClean="0">
                <a:solidFill>
                  <a:schemeClr val="tx1"/>
                </a:solidFill>
              </a:rPr>
              <a:t>Preparation Summary:</a:t>
            </a:r>
          </a:p>
        </p:txBody>
      </p:sp>
      <p:graphicFrame>
        <p:nvGraphicFramePr>
          <p:cNvPr id="1026" name="Object 3"/>
          <p:cNvGraphicFramePr>
            <a:graphicFrameLocks noChangeAspect="1"/>
          </p:cNvGraphicFramePr>
          <p:nvPr>
            <p:ph idx="1"/>
          </p:nvPr>
        </p:nvGraphicFramePr>
        <p:xfrm>
          <a:off x="228600" y="1625600"/>
          <a:ext cx="5486400" cy="5130800"/>
        </p:xfrm>
        <a:graphic>
          <a:graphicData uri="http://schemas.openxmlformats.org/presentationml/2006/ole">
            <mc:AlternateContent xmlns:mc="http://schemas.openxmlformats.org/markup-compatibility/2006">
              <mc:Choice xmlns:v="urn:schemas-microsoft-com:vml" Requires="v">
                <p:oleObj spid="_x0000_s1026" name="Document" r:id="rId3" imgW="6394905" imgH="7015225" progId="Word.Document.8">
                  <p:embed/>
                </p:oleObj>
              </mc:Choice>
              <mc:Fallback>
                <p:oleObj name="Document" r:id="rId3" imgW="6394905" imgH="701522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25600"/>
                        <a:ext cx="5486400" cy="513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Rectangle 4"/>
          <p:cNvSpPr>
            <a:spLocks noChangeArrowheads="1"/>
          </p:cNvSpPr>
          <p:nvPr/>
        </p:nvSpPr>
        <p:spPr bwMode="auto">
          <a:xfrm>
            <a:off x="5486400" y="2133600"/>
            <a:ext cx="3352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marL="457200" indent="-457200" algn="ctr">
              <a:tabLst>
                <a:tab pos="457200" algn="l"/>
              </a:tabLst>
            </a:pPr>
            <a:r>
              <a:rPr lang="en-US" altLang="en-US" sz="1800">
                <a:latin typeface="Arial Black" pitchFamily="34" charset="0"/>
              </a:rPr>
              <a:t>Optional/Preferred: </a:t>
            </a:r>
          </a:p>
          <a:p>
            <a:pPr marL="457200" indent="-457200" algn="ctr">
              <a:tabLst>
                <a:tab pos="457200" algn="l"/>
              </a:tabLst>
            </a:pPr>
            <a:endParaRPr lang="en-US" altLang="en-US" sz="1800">
              <a:latin typeface="Arial Black" pitchFamily="34" charset="0"/>
            </a:endParaRPr>
          </a:p>
          <a:p>
            <a:pPr marL="457200" indent="-457200">
              <a:tabLst>
                <a:tab pos="457200" algn="l"/>
              </a:tabLst>
            </a:pPr>
            <a:r>
              <a:rPr lang="en-US" altLang="en-US" sz="1800">
                <a:latin typeface="Arial Black" pitchFamily="34" charset="0"/>
              </a:rPr>
              <a:t>Indicate…</a:t>
            </a:r>
          </a:p>
          <a:p>
            <a:pPr marL="457200" indent="-457200">
              <a:tabLst>
                <a:tab pos="457200" algn="l"/>
              </a:tabLst>
            </a:pPr>
            <a:endParaRPr lang="en-US" altLang="en-US" sz="1800">
              <a:latin typeface="Arial Black" pitchFamily="34" charset="0"/>
            </a:endParaRPr>
          </a:p>
          <a:p>
            <a:pPr marL="457200" indent="-457200">
              <a:buFontTx/>
              <a:buAutoNum type="arabicPeriod"/>
              <a:tabLst>
                <a:tab pos="457200" algn="l"/>
              </a:tabLst>
            </a:pPr>
            <a:r>
              <a:rPr lang="en-US" altLang="en-US" sz="1800">
                <a:latin typeface="Arial Black" pitchFamily="34" charset="0"/>
              </a:rPr>
              <a:t>Homework</a:t>
            </a:r>
          </a:p>
          <a:p>
            <a:pPr marL="457200" indent="-457200">
              <a:buFontTx/>
              <a:buAutoNum type="arabicPeriod"/>
              <a:tabLst>
                <a:tab pos="457200" algn="l"/>
              </a:tabLst>
            </a:pPr>
            <a:r>
              <a:rPr lang="en-US" altLang="en-US" sz="1800">
                <a:latin typeface="Arial Black" pitchFamily="34" charset="0"/>
              </a:rPr>
              <a:t>Field learning experiences</a:t>
            </a:r>
          </a:p>
          <a:p>
            <a:pPr marL="457200" indent="-457200">
              <a:buFontTx/>
              <a:buAutoNum type="arabicPeriod"/>
              <a:tabLst>
                <a:tab pos="457200" algn="l"/>
              </a:tabLst>
            </a:pPr>
            <a:r>
              <a:rPr lang="en-US" altLang="en-US" sz="1800">
                <a:latin typeface="Arial Black" pitchFamily="34" charset="0"/>
              </a:rPr>
              <a:t>Guest presentations</a:t>
            </a:r>
          </a:p>
          <a:p>
            <a:pPr marL="457200" indent="-457200">
              <a:buFontTx/>
              <a:buAutoNum type="arabicPeriod"/>
              <a:tabLst>
                <a:tab pos="457200" algn="l"/>
              </a:tabLst>
            </a:pPr>
            <a:r>
              <a:rPr lang="en-US" altLang="en-US" sz="1800">
                <a:latin typeface="Arial Black" pitchFamily="34" charset="0"/>
              </a:rPr>
              <a:t>Highlight interdisciplinary activities</a:t>
            </a:r>
          </a:p>
          <a:p>
            <a:pPr marL="457200" indent="-457200">
              <a:buFontTx/>
              <a:buAutoNum type="arabicPeriod"/>
              <a:tabLst>
                <a:tab pos="457200" algn="l"/>
              </a:tabLst>
            </a:pPr>
            <a:r>
              <a:rPr lang="en-US" altLang="en-US" sz="1800">
                <a:latin typeface="Arial Black" pitchFamily="34" charset="0"/>
              </a:rPr>
              <a:t>Video-aided learning and follow up (reflective) activity</a:t>
            </a:r>
          </a:p>
        </p:txBody>
      </p:sp>
    </p:spTree>
    <p:extLst>
      <p:ext uri="{BB962C8B-B14F-4D97-AF65-F5344CB8AC3E}">
        <p14:creationId xmlns:p14="http://schemas.microsoft.com/office/powerpoint/2010/main" val="1424412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93" y="116632"/>
            <a:ext cx="8889003" cy="6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74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5"/>
            <a:ext cx="9143999" cy="684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0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3390</Words>
  <Application>Microsoft Office PowerPoint</Application>
  <PresentationFormat>On-screen Show (4:3)</PresentationFormat>
  <Paragraphs>469</Paragraphs>
  <Slides>76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Microsoft Word Document</vt:lpstr>
      <vt:lpstr>INNOVATIVE METHODS OF  TEACHING</vt:lpstr>
      <vt:lpstr>IMPORTANCE OF EDUCATION</vt:lpstr>
      <vt:lpstr>ANALYSIS OF TRADITIONAL METHOD OF TEACHING</vt:lpstr>
      <vt:lpstr>LIMITATIONS of TRADITIONAL METHOD of TEACHING </vt:lpstr>
      <vt:lpstr>Innovative Methods of Teaching</vt:lpstr>
      <vt:lpstr>Innovative teaching methods</vt:lpstr>
      <vt:lpstr>PowerPoint Presentation</vt:lpstr>
      <vt:lpstr>PowerPoint Presentation</vt:lpstr>
      <vt:lpstr>PowerPoint Presentation</vt:lpstr>
      <vt:lpstr>Characteristics of an Innovative Classroom</vt:lpstr>
      <vt:lpstr>PowerPoint Presentation</vt:lpstr>
      <vt:lpstr>PowerPoint Presentation</vt:lpstr>
      <vt:lpstr>PowerPoint Presentation</vt:lpstr>
      <vt:lpstr>10. Opportunities for revision </vt:lpstr>
      <vt:lpstr>CHARACTERISTICS OF THE INNOVATIVE TEACHER</vt:lpstr>
      <vt:lpstr>Collaborative: </vt:lpstr>
      <vt:lpstr>PowerPoint Presentation</vt:lpstr>
      <vt:lpstr>PowerPoint Presentation</vt:lpstr>
      <vt:lpstr>Change Agents</vt:lpstr>
      <vt:lpstr>Standards for Effective Practices of Innovative Teachers (Ron Newell, Learning Program Director for EdVisions Schools (2003)  </vt:lpstr>
      <vt:lpstr>PowerPoint Presentation</vt:lpstr>
      <vt:lpstr>PowerPoint Presentation</vt:lpstr>
      <vt:lpstr>PowerPoint Presentation</vt:lpstr>
      <vt:lpstr>PowerPoint Presentation</vt:lpstr>
      <vt:lpstr>TEACHER THE GREATEST INNOVATOR</vt:lpstr>
      <vt:lpstr>PROJECT METHOD OF TEACHING</vt:lpstr>
      <vt:lpstr>Background History </vt:lpstr>
      <vt:lpstr>Meaning of Project</vt:lpstr>
      <vt:lpstr>Definitions</vt:lpstr>
      <vt:lpstr>Characteristics of Project on the basis of Definitions</vt:lpstr>
      <vt:lpstr>Basic PRINCIPLES</vt:lpstr>
      <vt:lpstr>Basic PRINCIPLES</vt:lpstr>
      <vt:lpstr>TYPES OF PROJECT </vt:lpstr>
      <vt:lpstr>STEPS / Procedure of Project method</vt:lpstr>
      <vt:lpstr>STEPS / Procedure of Project method</vt:lpstr>
      <vt:lpstr>ROLE OF THE TEACHER  </vt:lpstr>
      <vt:lpstr>ROLE OF THE TEACHER</vt:lpstr>
      <vt:lpstr>ADVANTAGES</vt:lpstr>
      <vt:lpstr>ADVANTAGES</vt:lpstr>
      <vt:lpstr>LIMITATIONS</vt:lpstr>
      <vt:lpstr>EFFECTIVE LESSON PLANNING</vt:lpstr>
      <vt:lpstr>EFFECTIVE TEACHERS…</vt:lpstr>
      <vt:lpstr>INSTRUCTIONAL PLANNING  AND STRATEGIES</vt:lpstr>
      <vt:lpstr>GENERAL POLICY</vt:lpstr>
      <vt:lpstr>GOOD PLANNING</vt:lpstr>
      <vt:lpstr>POOR PLANNING</vt:lpstr>
      <vt:lpstr>PowerPoint Presentation</vt:lpstr>
      <vt:lpstr>LET’S BEGIN…</vt:lpstr>
      <vt:lpstr>PowerPoint Presentation</vt:lpstr>
      <vt:lpstr>OBJECTIVES</vt:lpstr>
      <vt:lpstr>WARM-UP AND INTRODUCTION</vt:lpstr>
      <vt:lpstr>PRE-ASSESSMENT</vt:lpstr>
      <vt:lpstr>PROCEDURES AND PRESENTATION</vt:lpstr>
      <vt:lpstr>MATERIALS</vt:lpstr>
      <vt:lpstr>PRACTICE APPLYING WHAT IS LEARNED</vt:lpstr>
      <vt:lpstr>LEARNING ACTIVITIES</vt:lpstr>
      <vt:lpstr>CLOSURE</vt:lpstr>
      <vt:lpstr>EVALUATION</vt:lpstr>
      <vt:lpstr>REFLECTION</vt:lpstr>
      <vt:lpstr>THE SUBSTITUTE… NOW WHAT?</vt:lpstr>
      <vt:lpstr>PowerPoint Presentation</vt:lpstr>
      <vt:lpstr>PowerPoint Presentation</vt:lpstr>
      <vt:lpstr>Lesson Plans: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 TEACHING starts with GREAT PLANNING  Characteristics of great lesson plans</vt:lpstr>
      <vt:lpstr>GREAT TEACHING starts with GREAT PLANNING Students engaged &amp; motivated</vt:lpstr>
      <vt:lpstr>Foundational Habits</vt:lpstr>
      <vt:lpstr>SET STUDENT GOALS They’re all about High Expectations Keys to great goal setting</vt:lpstr>
      <vt:lpstr>The 5 Most Important Things You Can Do For Your Students</vt:lpstr>
      <vt:lpstr>LESSON PLAN  Preparation Summary:</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METHODS OF  TEACHING</dc:title>
  <dc:creator>Dr MAMALIK</dc:creator>
  <cp:lastModifiedBy>DrMushtaq</cp:lastModifiedBy>
  <cp:revision>8</cp:revision>
  <dcterms:created xsi:type="dcterms:W3CDTF">2020-03-15T19:07:08Z</dcterms:created>
  <dcterms:modified xsi:type="dcterms:W3CDTF">2020-05-02T19:09:00Z</dcterms:modified>
</cp:coreProperties>
</file>