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71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10FA-8490-4C10-9980-A47BBCCCA61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AAD70B-13A7-4FBC-B8BB-12F1D2DD8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84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10FA-8490-4C10-9980-A47BBCCCA61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AAD70B-13A7-4FBC-B8BB-12F1D2DD8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3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10FA-8490-4C10-9980-A47BBCCCA61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AAD70B-13A7-4FBC-B8BB-12F1D2DD8B5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375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10FA-8490-4C10-9980-A47BBCCCA61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AAD70B-13A7-4FBC-B8BB-12F1D2DD8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97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10FA-8490-4C10-9980-A47BBCCCA61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AAD70B-13A7-4FBC-B8BB-12F1D2DD8B5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8838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10FA-8490-4C10-9980-A47BBCCCA61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AAD70B-13A7-4FBC-B8BB-12F1D2DD8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47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10FA-8490-4C10-9980-A47BBCCCA61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AD70B-13A7-4FBC-B8BB-12F1D2DD8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7250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10FA-8490-4C10-9980-A47BBCCCA61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AD70B-13A7-4FBC-B8BB-12F1D2DD8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4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10FA-8490-4C10-9980-A47BBCCCA61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AD70B-13A7-4FBC-B8BB-12F1D2DD8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394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10FA-8490-4C10-9980-A47BBCCCA61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AAD70B-13A7-4FBC-B8BB-12F1D2DD8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84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10FA-8490-4C10-9980-A47BBCCCA61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AAD70B-13A7-4FBC-B8BB-12F1D2DD8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1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10FA-8490-4C10-9980-A47BBCCCA61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AAD70B-13A7-4FBC-B8BB-12F1D2DD8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820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10FA-8490-4C10-9980-A47BBCCCA61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AD70B-13A7-4FBC-B8BB-12F1D2DD8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300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10FA-8490-4C10-9980-A47BBCCCA61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AD70B-13A7-4FBC-B8BB-12F1D2DD8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832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10FA-8490-4C10-9980-A47BBCCCA61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AD70B-13A7-4FBC-B8BB-12F1D2DD8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07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10FA-8490-4C10-9980-A47BBCCCA61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AAD70B-13A7-4FBC-B8BB-12F1D2DD8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05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610FA-8490-4C10-9980-A47BBCCCA61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AAD70B-13A7-4FBC-B8BB-12F1D2DD8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39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Foundation and Socio Cultural Development of Mughal 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682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150" y="2236631"/>
            <a:ext cx="8915400" cy="3777622"/>
          </a:xfrm>
        </p:spPr>
        <p:txBody>
          <a:bodyPr>
            <a:normAutofit/>
          </a:bodyPr>
          <a:lstStyle/>
          <a:p>
            <a:r>
              <a:rPr lang="en-US" b="1" dirty="0"/>
              <a:t>Akbar: </a:t>
            </a:r>
            <a:endParaRPr lang="en-US" b="1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Akbar </a:t>
            </a:r>
            <a:r>
              <a:rPr lang="en-US" dirty="0"/>
              <a:t>was the first Mughal ruler, during whose rule; the construction went on a huge scale. 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His </a:t>
            </a:r>
            <a:r>
              <a:rPr lang="en-US" dirty="0"/>
              <a:t>constructions included a series the most </a:t>
            </a:r>
            <a:r>
              <a:rPr lang="en-US" b="1" dirty="0"/>
              <a:t>famous fort at Agra </a:t>
            </a:r>
            <a:r>
              <a:rPr lang="en-US" dirty="0"/>
              <a:t>and </a:t>
            </a:r>
            <a:r>
              <a:rPr lang="en-US" b="1" dirty="0"/>
              <a:t>Massive Red fort</a:t>
            </a:r>
            <a:r>
              <a:rPr lang="en-US" dirty="0"/>
              <a:t>, which had many magnificent gates</a:t>
            </a:r>
            <a:r>
              <a:rPr lang="en-US" dirty="0" smtClean="0"/>
              <a:t>.</a:t>
            </a:r>
          </a:p>
          <a:p>
            <a:r>
              <a:rPr lang="en-US" b="1" dirty="0"/>
              <a:t>Jahangir: </a:t>
            </a:r>
            <a:r>
              <a:rPr lang="en-US" dirty="0"/>
              <a:t>During his rule the Mughal architecture reached on its </a:t>
            </a:r>
            <a:r>
              <a:rPr lang="en-US" b="1" dirty="0"/>
              <a:t>climax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practice of putting up marble in the entire building and decorating the walls with floral designs semi-precious stones, became famous. This method of decoration is called </a:t>
            </a:r>
            <a:r>
              <a:rPr lang="en-US" b="1" dirty="0"/>
              <a:t>pietra </a:t>
            </a:r>
            <a:r>
              <a:rPr lang="en-US" b="1" dirty="0" err="1" smtClean="0"/>
              <a:t>dura</a:t>
            </a:r>
            <a:r>
              <a:rPr lang="en-US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5680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Pietra </a:t>
            </a:r>
            <a:r>
              <a:rPr lang="en-US" dirty="0" err="1" smtClean="0"/>
              <a:t>dura</a:t>
            </a:r>
            <a:r>
              <a:rPr lang="en-US" dirty="0" smtClean="0"/>
              <a:t>  </a:t>
            </a:r>
            <a:r>
              <a:rPr lang="en-US" dirty="0"/>
              <a:t>became even more popular under </a:t>
            </a:r>
            <a:r>
              <a:rPr lang="en-US" b="1" dirty="0"/>
              <a:t>Shah </a:t>
            </a:r>
            <a:r>
              <a:rPr lang="en-US" b="1" dirty="0" err="1"/>
              <a:t>Jahan</a:t>
            </a:r>
            <a:r>
              <a:rPr lang="en-US" b="1" dirty="0"/>
              <a:t> </a:t>
            </a:r>
            <a:r>
              <a:rPr lang="en-US" dirty="0"/>
              <a:t>who used it on a large scale, during the construction of </a:t>
            </a:r>
            <a:r>
              <a:rPr lang="en-US" b="1" dirty="0" err="1"/>
              <a:t>Taj</a:t>
            </a:r>
            <a:r>
              <a:rPr lang="en-US" b="1" dirty="0"/>
              <a:t> </a:t>
            </a:r>
            <a:r>
              <a:rPr lang="en-US" b="1" dirty="0" err="1"/>
              <a:t>Mahal</a:t>
            </a:r>
            <a:r>
              <a:rPr lang="en-US" dirty="0"/>
              <a:t>, which was regarded as a jewel of the builder art.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559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Shah </a:t>
            </a:r>
            <a:r>
              <a:rPr lang="en-US" b="1" dirty="0" err="1"/>
              <a:t>Jahan</a:t>
            </a:r>
            <a:r>
              <a:rPr lang="en-US" b="1" dirty="0"/>
              <a:t>: </a:t>
            </a:r>
            <a:endParaRPr lang="en-US" b="1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All </a:t>
            </a:r>
            <a:r>
              <a:rPr lang="en-US" dirty="0"/>
              <a:t>the architectural form, which was developed by Mughals, came together in a pleasant manner during the construction of The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 smtClean="0"/>
              <a:t>Mahal</a:t>
            </a:r>
            <a:r>
              <a:rPr lang="en-US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US" b="1" dirty="0" err="1" smtClean="0"/>
              <a:t>Humayun’s</a:t>
            </a:r>
            <a:r>
              <a:rPr lang="en-US" b="1" dirty="0" smtClean="0"/>
              <a:t> </a:t>
            </a:r>
            <a:r>
              <a:rPr lang="en-US" b="1" dirty="0"/>
              <a:t>tomb </a:t>
            </a:r>
            <a:r>
              <a:rPr lang="en-US" dirty="0"/>
              <a:t>which was built at Delhi just before the beginning of Akbar’s reign, had an enormous dome of marbles, and can be considered as a </a:t>
            </a:r>
            <a:r>
              <a:rPr lang="en-US" b="1" dirty="0"/>
              <a:t>ancestor of the </a:t>
            </a:r>
            <a:r>
              <a:rPr lang="en-US" b="1" dirty="0" err="1"/>
              <a:t>Taj</a:t>
            </a:r>
            <a:r>
              <a:rPr lang="en-US" b="1" dirty="0"/>
              <a:t> </a:t>
            </a:r>
            <a:r>
              <a:rPr lang="en-US" b="1" dirty="0" err="1"/>
              <a:t>Mahal</a:t>
            </a:r>
            <a:r>
              <a:rPr lang="en-US" dirty="0"/>
              <a:t>. Another feature of this building was the </a:t>
            </a:r>
            <a:r>
              <a:rPr lang="en-US" b="1" dirty="0"/>
              <a:t>double dome.</a:t>
            </a:r>
          </a:p>
        </p:txBody>
      </p:sp>
    </p:spTree>
    <p:extLst>
      <p:ext uri="{BB962C8B-B14F-4D97-AF65-F5344CB8AC3E}">
        <p14:creationId xmlns:p14="http://schemas.microsoft.com/office/powerpoint/2010/main" val="1474143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Aurangzeb: </a:t>
            </a:r>
            <a:endParaRPr lang="en-US" b="1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As </a:t>
            </a:r>
            <a:r>
              <a:rPr lang="en-US" dirty="0"/>
              <a:t>Aurangzeb was money minded ruler, not many buildings were constructed during his reign. 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In </a:t>
            </a:r>
            <a:r>
              <a:rPr lang="en-US" dirty="0"/>
              <a:t>the eighteenth and early nineteenth century, a Mughal architectural tradition was based on a </a:t>
            </a:r>
            <a:r>
              <a:rPr lang="en-US" b="1" dirty="0"/>
              <a:t>mixture of Hindu and </a:t>
            </a:r>
            <a:r>
              <a:rPr lang="en-US" b="1" dirty="0" err="1"/>
              <a:t>Turko-lranian</a:t>
            </a:r>
            <a:r>
              <a:rPr lang="en-US" b="1" dirty="0"/>
              <a:t> </a:t>
            </a:r>
            <a:r>
              <a:rPr lang="en-US" dirty="0"/>
              <a:t>forms and decorative designs</a:t>
            </a:r>
            <a:r>
              <a:rPr lang="en-US" dirty="0" smtClean="0"/>
              <a:t>.</a:t>
            </a:r>
          </a:p>
          <a:p>
            <a:pPr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949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Mughal ruling class was Muslims, although most of the subjects of the Empire were Hindu. </a:t>
            </a:r>
            <a:endParaRPr lang="en-US" dirty="0" smtClean="0"/>
          </a:p>
          <a:p>
            <a:r>
              <a:rPr lang="en-US" dirty="0" smtClean="0"/>
              <a:t>Although </a:t>
            </a:r>
            <a:r>
              <a:rPr lang="en-US" dirty="0"/>
              <a:t>Babur founded the Empire, the dynasty remained unstable until the reign of Akbar. </a:t>
            </a:r>
          </a:p>
          <a:p>
            <a:r>
              <a:rPr lang="en-US" dirty="0" smtClean="0"/>
              <a:t>Akbar </a:t>
            </a:r>
            <a:r>
              <a:rPr lang="en-US" dirty="0"/>
              <a:t>was quite possibly the emperor with the most tolerance for </a:t>
            </a:r>
            <a:r>
              <a:rPr lang="en-US" dirty="0" smtClean="0"/>
              <a:t>Hindus.</a:t>
            </a:r>
          </a:p>
          <a:p>
            <a:r>
              <a:rPr lang="en-US" dirty="0" smtClean="0"/>
              <a:t>He abolished </a:t>
            </a:r>
            <a:r>
              <a:rPr lang="en-US" dirty="0"/>
              <a:t>the </a:t>
            </a:r>
            <a:r>
              <a:rPr lang="en-US" dirty="0" smtClean="0"/>
              <a:t>taxes </a:t>
            </a:r>
            <a:r>
              <a:rPr lang="en-US" dirty="0"/>
              <a:t>on Hindus and even included non-Muslims in his group of </a:t>
            </a:r>
            <a:r>
              <a:rPr lang="en-US" dirty="0" smtClean="0"/>
              <a:t>advisors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914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Mughals used the </a:t>
            </a:r>
            <a:r>
              <a:rPr lang="en-US" dirty="0" err="1"/>
              <a:t>Mansabdar</a:t>
            </a:r>
            <a:r>
              <a:rPr lang="en-US" dirty="0"/>
              <a:t> system to generate land </a:t>
            </a:r>
            <a:r>
              <a:rPr lang="en-US" dirty="0" smtClean="0"/>
              <a:t>revenue.</a:t>
            </a:r>
          </a:p>
          <a:p>
            <a:r>
              <a:rPr lang="en-US" dirty="0" smtClean="0"/>
              <a:t>The emperor </a:t>
            </a:r>
            <a:r>
              <a:rPr lang="en-US" dirty="0"/>
              <a:t>would grant revenue rights to a </a:t>
            </a:r>
            <a:r>
              <a:rPr lang="en-US" dirty="0" err="1"/>
              <a:t>Mansabdar</a:t>
            </a:r>
            <a:r>
              <a:rPr lang="en-US" dirty="0"/>
              <a:t> in exchange for promises of soldiers in war-time. </a:t>
            </a:r>
            <a:endParaRPr lang="en-US" dirty="0" smtClean="0"/>
          </a:p>
          <a:p>
            <a:r>
              <a:rPr lang="en-US" dirty="0" smtClean="0"/>
              <a:t>The greater </a:t>
            </a:r>
            <a:r>
              <a:rPr lang="en-US" dirty="0"/>
              <a:t>the size of the land the emperor granted, the greater the number of soldiers the </a:t>
            </a:r>
            <a:r>
              <a:rPr lang="en-US" dirty="0" err="1"/>
              <a:t>Mansabdar</a:t>
            </a:r>
            <a:r>
              <a:rPr lang="en-US" dirty="0"/>
              <a:t> had to promise. </a:t>
            </a:r>
            <a:endParaRPr lang="en-US" dirty="0" smtClean="0"/>
          </a:p>
          <a:p>
            <a:r>
              <a:rPr lang="en-US" dirty="0" smtClean="0"/>
              <a:t>This gave </a:t>
            </a:r>
            <a:r>
              <a:rPr lang="en-US" dirty="0"/>
              <a:t>the center a fairly large degree of control over the </a:t>
            </a:r>
            <a:r>
              <a:rPr lang="en-US" dirty="0" err="1"/>
              <a:t>Mansabdars</a:t>
            </a:r>
            <a:r>
              <a:rPr lang="en-US" dirty="0"/>
              <a:t>. &lt;</a:t>
            </a:r>
          </a:p>
        </p:txBody>
      </p:sp>
    </p:spTree>
    <p:extLst>
      <p:ext uri="{BB962C8B-B14F-4D97-AF65-F5344CB8AC3E}">
        <p14:creationId xmlns:p14="http://schemas.microsoft.com/office/powerpoint/2010/main" val="1161787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Mughal </a:t>
            </a:r>
            <a:r>
              <a:rPr lang="en-US" dirty="0"/>
              <a:t>Empire, </a:t>
            </a:r>
            <a:r>
              <a:rPr lang="en-US" b="1" dirty="0"/>
              <a:t>1526–1761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Mughal Empire </a:t>
            </a:r>
            <a:r>
              <a:rPr lang="en-US" dirty="0" smtClean="0"/>
              <a:t>from </a:t>
            </a:r>
            <a:r>
              <a:rPr lang="en-US" b="1" dirty="0" smtClean="0"/>
              <a:t>1556 </a:t>
            </a:r>
            <a:r>
              <a:rPr lang="en-US" b="1" dirty="0"/>
              <a:t>to 1707</a:t>
            </a:r>
            <a:r>
              <a:rPr lang="en-US" dirty="0"/>
              <a:t>, during the </a:t>
            </a:r>
            <a:r>
              <a:rPr lang="en-US" dirty="0" smtClean="0"/>
              <a:t>peak </a:t>
            </a:r>
            <a:r>
              <a:rPr lang="en-US" dirty="0"/>
              <a:t>of its fabulous wealth and glory, the Mughal Empire was a fairly efficient and centralized organization, with a vast complex of personnel, money, and information dedicated to the service of the emperor and his nobility.</a:t>
            </a:r>
          </a:p>
        </p:txBody>
      </p:sp>
    </p:spTree>
    <p:extLst>
      <p:ext uri="{BB962C8B-B14F-4D97-AF65-F5344CB8AC3E}">
        <p14:creationId xmlns:p14="http://schemas.microsoft.com/office/powerpoint/2010/main" val="3889192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875763"/>
            <a:ext cx="8915400" cy="503545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200" b="1" dirty="0" smtClean="0">
                <a:solidFill>
                  <a:srgbClr val="FF0000"/>
                </a:solidFill>
              </a:rPr>
              <a:t>BHAJI SABJI FOR MAA SAAB</a:t>
            </a:r>
          </a:p>
          <a:p>
            <a:pPr>
              <a:buFont typeface="+mj-lt"/>
              <a:buAutoNum type="arabicPeriod"/>
            </a:pPr>
            <a:r>
              <a:rPr lang="en-US" sz="3100" b="1" dirty="0" smtClean="0"/>
              <a:t>B- Babur (</a:t>
            </a:r>
            <a:r>
              <a:rPr lang="en-US" sz="3100" b="1" dirty="0" err="1" smtClean="0"/>
              <a:t>Zahiruddin</a:t>
            </a:r>
            <a:r>
              <a:rPr lang="en-US" sz="3100" b="1" dirty="0" smtClean="0"/>
              <a:t> Muhammad Babur </a:t>
            </a:r>
            <a:r>
              <a:rPr lang="en-US" sz="3100" b="1" dirty="0" err="1" smtClean="0"/>
              <a:t>Mirza</a:t>
            </a:r>
            <a:r>
              <a:rPr lang="en-US" sz="3100" b="1" dirty="0" smtClean="0"/>
              <a:t>) </a:t>
            </a:r>
          </a:p>
          <a:p>
            <a:pPr>
              <a:buFont typeface="+mj-lt"/>
              <a:buAutoNum type="arabicPeriod"/>
            </a:pPr>
            <a:r>
              <a:rPr lang="en-US" sz="3100" b="1" dirty="0" smtClean="0"/>
              <a:t>H- </a:t>
            </a:r>
            <a:r>
              <a:rPr lang="en-US" sz="3100" b="1" dirty="0" err="1"/>
              <a:t>Humayun</a:t>
            </a:r>
            <a:r>
              <a:rPr lang="en-US" sz="3100" b="1" dirty="0"/>
              <a:t> </a:t>
            </a:r>
            <a:endParaRPr lang="en-US" sz="3100" b="1" dirty="0" smtClean="0"/>
          </a:p>
          <a:p>
            <a:pPr>
              <a:buFont typeface="+mj-lt"/>
              <a:buAutoNum type="arabicPeriod"/>
            </a:pPr>
            <a:r>
              <a:rPr lang="en-US" sz="3100" b="1" dirty="0" smtClean="0"/>
              <a:t>A- </a:t>
            </a:r>
            <a:r>
              <a:rPr lang="en-US" sz="3100" b="1" dirty="0"/>
              <a:t>Akbar </a:t>
            </a:r>
            <a:endParaRPr lang="en-US" sz="3100" b="1" dirty="0" smtClean="0"/>
          </a:p>
          <a:p>
            <a:pPr>
              <a:buFont typeface="+mj-lt"/>
              <a:buAutoNum type="arabicPeriod"/>
            </a:pPr>
            <a:r>
              <a:rPr lang="en-US" sz="3100" b="1" dirty="0" smtClean="0"/>
              <a:t>JI- </a:t>
            </a:r>
            <a:r>
              <a:rPr lang="en-US" sz="3100" b="1" dirty="0" err="1"/>
              <a:t>Jehangir</a:t>
            </a:r>
            <a:r>
              <a:rPr lang="en-US" sz="3100" b="1" dirty="0"/>
              <a:t> </a:t>
            </a:r>
            <a:endParaRPr lang="en-US" sz="3100" b="1" dirty="0" smtClean="0"/>
          </a:p>
          <a:p>
            <a:pPr>
              <a:buFont typeface="+mj-lt"/>
              <a:buAutoNum type="arabicPeriod"/>
            </a:pPr>
            <a:r>
              <a:rPr lang="en-US" sz="3100" b="1" dirty="0" smtClean="0"/>
              <a:t>S- </a:t>
            </a:r>
            <a:r>
              <a:rPr lang="en-US" sz="3100" b="1" dirty="0"/>
              <a:t>Shah </a:t>
            </a:r>
            <a:r>
              <a:rPr lang="en-US" sz="3100" b="1" dirty="0" err="1"/>
              <a:t>Jehan</a:t>
            </a:r>
            <a:r>
              <a:rPr lang="en-US" sz="3100" b="1" dirty="0"/>
              <a:t> </a:t>
            </a:r>
            <a:endParaRPr lang="en-US" sz="3100" b="1" dirty="0" smtClean="0"/>
          </a:p>
          <a:p>
            <a:pPr>
              <a:buFont typeface="+mj-lt"/>
              <a:buAutoNum type="arabicPeriod"/>
            </a:pPr>
            <a:r>
              <a:rPr lang="en-US" sz="3100" b="1" dirty="0" smtClean="0"/>
              <a:t>A- </a:t>
            </a:r>
            <a:r>
              <a:rPr lang="en-US" sz="3100" b="1" dirty="0"/>
              <a:t>Aurangzeb </a:t>
            </a:r>
            <a:endParaRPr lang="en-US" sz="3100" b="1" dirty="0" smtClean="0"/>
          </a:p>
          <a:p>
            <a:pPr>
              <a:buFont typeface="+mj-lt"/>
              <a:buAutoNum type="arabicPeriod"/>
            </a:pPr>
            <a:r>
              <a:rPr lang="en-US" sz="3100" b="1" dirty="0" smtClean="0"/>
              <a:t>B- </a:t>
            </a:r>
            <a:r>
              <a:rPr lang="en-US" sz="3100" b="1" dirty="0" err="1"/>
              <a:t>Bahadur</a:t>
            </a:r>
            <a:r>
              <a:rPr lang="en-US" sz="3100" b="1" dirty="0"/>
              <a:t> Shah </a:t>
            </a:r>
            <a:endParaRPr lang="en-US" sz="3100" b="1" dirty="0" smtClean="0"/>
          </a:p>
          <a:p>
            <a:pPr>
              <a:buFont typeface="+mj-lt"/>
              <a:buAutoNum type="arabicPeriod"/>
            </a:pPr>
            <a:r>
              <a:rPr lang="en-US" sz="3100" b="1" dirty="0" smtClean="0"/>
              <a:t>JI- </a:t>
            </a:r>
            <a:r>
              <a:rPr lang="en-US" sz="3100" b="1" dirty="0" err="1"/>
              <a:t>Jahandar</a:t>
            </a:r>
            <a:r>
              <a:rPr lang="en-US" sz="3100" b="1" dirty="0"/>
              <a:t> Shah </a:t>
            </a:r>
            <a:endParaRPr lang="en-US" sz="3100" b="1" dirty="0" smtClean="0"/>
          </a:p>
          <a:p>
            <a:pPr>
              <a:buFont typeface="+mj-lt"/>
              <a:buAutoNum type="arabicPeriod"/>
            </a:pPr>
            <a:r>
              <a:rPr lang="en-US" sz="3100" b="1" dirty="0" smtClean="0"/>
              <a:t>FOR- </a:t>
            </a:r>
            <a:r>
              <a:rPr lang="en-US" sz="3100" b="1" dirty="0" err="1"/>
              <a:t>Farrokhsiyar</a:t>
            </a:r>
            <a:r>
              <a:rPr lang="en-US" sz="3100" b="1" dirty="0"/>
              <a:t> </a:t>
            </a:r>
            <a:endParaRPr lang="en-US" sz="3100" b="1" dirty="0" smtClean="0"/>
          </a:p>
          <a:p>
            <a:pPr>
              <a:buFont typeface="+mj-lt"/>
              <a:buAutoNum type="arabicPeriod"/>
            </a:pPr>
            <a:r>
              <a:rPr lang="en-US" sz="3100" b="1" dirty="0" smtClean="0"/>
              <a:t>M- </a:t>
            </a:r>
            <a:r>
              <a:rPr lang="en-US" sz="3100" b="1" dirty="0"/>
              <a:t>Mohammad Shah </a:t>
            </a:r>
            <a:endParaRPr lang="en-US" sz="3100" b="1" dirty="0" smtClean="0"/>
          </a:p>
          <a:p>
            <a:pPr>
              <a:buFont typeface="+mj-lt"/>
              <a:buAutoNum type="arabicPeriod"/>
            </a:pPr>
            <a:r>
              <a:rPr lang="en-US" sz="3100" b="1" dirty="0" smtClean="0"/>
              <a:t>A- </a:t>
            </a:r>
            <a:r>
              <a:rPr lang="en-US" sz="3100" b="1" dirty="0"/>
              <a:t>Ahmad Shah </a:t>
            </a:r>
            <a:endParaRPr lang="en-US" sz="3100" b="1" dirty="0" smtClean="0"/>
          </a:p>
          <a:p>
            <a:pPr>
              <a:buFont typeface="+mj-lt"/>
              <a:buAutoNum type="arabicPeriod"/>
            </a:pPr>
            <a:r>
              <a:rPr lang="en-US" sz="3100" b="1" dirty="0" smtClean="0"/>
              <a:t>A- </a:t>
            </a:r>
            <a:r>
              <a:rPr lang="en-US" sz="3100" b="1" dirty="0"/>
              <a:t>Mohammad </a:t>
            </a:r>
            <a:r>
              <a:rPr lang="en-US" sz="3100" b="1" dirty="0" err="1"/>
              <a:t>Alamgir</a:t>
            </a:r>
            <a:r>
              <a:rPr lang="en-US" sz="3100" b="1" dirty="0"/>
              <a:t> </a:t>
            </a:r>
            <a:r>
              <a:rPr lang="en-US" sz="3100" b="1" dirty="0" smtClean="0"/>
              <a:t>2</a:t>
            </a:r>
            <a:r>
              <a:rPr lang="en-US" sz="3100" b="1" baseline="30000" dirty="0" smtClean="0"/>
              <a:t>nd</a:t>
            </a:r>
            <a:endParaRPr lang="en-US" sz="3100" b="1" dirty="0" smtClean="0"/>
          </a:p>
          <a:p>
            <a:pPr>
              <a:buFont typeface="+mj-lt"/>
              <a:buAutoNum type="arabicPeriod"/>
            </a:pPr>
            <a:r>
              <a:rPr lang="en-US" sz="3100" b="1" dirty="0" smtClean="0"/>
              <a:t> </a:t>
            </a:r>
            <a:r>
              <a:rPr lang="en-US" sz="3100" b="1" dirty="0"/>
              <a:t>S- Shah </a:t>
            </a:r>
            <a:r>
              <a:rPr lang="en-US" sz="3100" b="1" dirty="0" err="1"/>
              <a:t>Alam</a:t>
            </a:r>
            <a:r>
              <a:rPr lang="en-US" sz="3100" b="1" dirty="0"/>
              <a:t> 2nd </a:t>
            </a:r>
            <a:endParaRPr lang="en-US" sz="3100" b="1" dirty="0" smtClean="0"/>
          </a:p>
          <a:p>
            <a:pPr>
              <a:buFont typeface="+mj-lt"/>
              <a:buAutoNum type="arabicPeriod"/>
            </a:pPr>
            <a:r>
              <a:rPr lang="en-US" sz="3100" b="1" dirty="0" smtClean="0"/>
              <a:t>AA- </a:t>
            </a:r>
            <a:r>
              <a:rPr lang="en-US" sz="3100" b="1" dirty="0"/>
              <a:t>Akbar 2nd </a:t>
            </a:r>
            <a:endParaRPr lang="en-US" sz="3100" b="1" dirty="0" smtClean="0"/>
          </a:p>
          <a:p>
            <a:pPr>
              <a:buFont typeface="+mj-lt"/>
              <a:buAutoNum type="arabicPeriod"/>
            </a:pPr>
            <a:r>
              <a:rPr lang="en-US" sz="3100" b="1" dirty="0" smtClean="0"/>
              <a:t>B- </a:t>
            </a:r>
            <a:r>
              <a:rPr lang="en-US" sz="3100" b="1" dirty="0" err="1"/>
              <a:t>Bahadur</a:t>
            </a:r>
            <a:r>
              <a:rPr lang="en-US" sz="3100" b="1" dirty="0"/>
              <a:t> Shah Zafar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62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Development in Mughal 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Mughal ruler such as Babur, </a:t>
            </a:r>
            <a:r>
              <a:rPr lang="en-US" dirty="0" err="1"/>
              <a:t>Humayun</a:t>
            </a:r>
            <a:r>
              <a:rPr lang="en-US" dirty="0"/>
              <a:t>, Akbar and Jahangir were known to spread cultural development in our country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maximum works in these fields were done during Mughal rule. Mughal rulers were fond of </a:t>
            </a:r>
            <a:r>
              <a:rPr lang="en-US" dirty="0" smtClean="0"/>
              <a:t>culture</a:t>
            </a:r>
          </a:p>
          <a:p>
            <a:r>
              <a:rPr lang="en-US" dirty="0" smtClean="0"/>
              <a:t>All were </a:t>
            </a:r>
            <a:r>
              <a:rPr lang="en-US" dirty="0"/>
              <a:t>in the support of spreading education.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Mughal traditions highly influenced the palaces and forts of many regional and local kingdoms</a:t>
            </a:r>
          </a:p>
        </p:txBody>
      </p:sp>
    </p:spTree>
    <p:extLst>
      <p:ext uri="{BB962C8B-B14F-4D97-AF65-F5344CB8AC3E}">
        <p14:creationId xmlns:p14="http://schemas.microsoft.com/office/powerpoint/2010/main" val="511337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AND CULTURAL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Mughal </a:t>
            </a:r>
            <a:r>
              <a:rPr lang="en-US" dirty="0"/>
              <a:t>control of India impact the society in several large </a:t>
            </a:r>
            <a:r>
              <a:rPr lang="en-US" dirty="0" smtClean="0"/>
              <a:t>ways.</a:t>
            </a:r>
          </a:p>
          <a:p>
            <a:r>
              <a:rPr lang="en-US" dirty="0" smtClean="0"/>
              <a:t>Religious </a:t>
            </a:r>
            <a:r>
              <a:rPr lang="en-US" dirty="0"/>
              <a:t>tolerance was a new idea that Akbar brought with him, but this declined as other emperors came to power. </a:t>
            </a:r>
          </a:p>
          <a:p>
            <a:r>
              <a:rPr lang="en-US" dirty="0" smtClean="0"/>
              <a:t>He </a:t>
            </a:r>
            <a:r>
              <a:rPr lang="en-US" dirty="0"/>
              <a:t>also appreciated the arts, and brought Islamic and Persian perspective to the </a:t>
            </a:r>
            <a:r>
              <a:rPr lang="en-US" dirty="0" smtClean="0"/>
              <a:t>artwork.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619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Rulers of Mughal Empire</a:t>
            </a:r>
            <a:br>
              <a:rPr lang="en-US" dirty="0" smtClean="0"/>
            </a:br>
            <a:r>
              <a:rPr lang="en-US" b="1" dirty="0" smtClean="0"/>
              <a:t>Education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Babur: </a:t>
            </a:r>
            <a:r>
              <a:rPr lang="en-US" dirty="0"/>
              <a:t>He was a great scholar and had taken up a responsibility of building up of schools and colleges in his empire.</a:t>
            </a:r>
          </a:p>
          <a:p>
            <a:endParaRPr lang="en-US" dirty="0"/>
          </a:p>
          <a:p>
            <a:r>
              <a:rPr lang="en-US" b="1" dirty="0" err="1"/>
              <a:t>Humayun</a:t>
            </a:r>
            <a:r>
              <a:rPr lang="en-US" b="1" dirty="0"/>
              <a:t>: </a:t>
            </a:r>
            <a:endParaRPr lang="en-US" b="1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He </a:t>
            </a:r>
            <a:r>
              <a:rPr lang="en-US" dirty="0"/>
              <a:t>had huge love for books, of subject related to stars and natural </a:t>
            </a:r>
            <a:r>
              <a:rPr lang="en-US" dirty="0" smtClean="0"/>
              <a:t>features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he </a:t>
            </a:r>
            <a:r>
              <a:rPr lang="en-US" dirty="0"/>
              <a:t>also built, many </a:t>
            </a:r>
            <a:r>
              <a:rPr lang="en-US" dirty="0" err="1"/>
              <a:t>Madarsa</a:t>
            </a:r>
            <a:r>
              <a:rPr lang="en-US" dirty="0"/>
              <a:t> next to Delhi, so that people's can go there and learn.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317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Akbar: </a:t>
            </a:r>
            <a:endParaRPr lang="en-US" b="1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He </a:t>
            </a:r>
            <a:r>
              <a:rPr lang="en-US" dirty="0"/>
              <a:t>made to build a large number of colleges and schools at Agra and also at </a:t>
            </a:r>
            <a:r>
              <a:rPr lang="en-US" dirty="0" err="1"/>
              <a:t>Fatehpur</a:t>
            </a:r>
            <a:r>
              <a:rPr lang="en-US" dirty="0"/>
              <a:t> </a:t>
            </a:r>
            <a:r>
              <a:rPr lang="en-US" dirty="0" err="1"/>
              <a:t>Sikri</a:t>
            </a:r>
            <a:r>
              <a:rPr lang="en-US" dirty="0"/>
              <a:t> for high </a:t>
            </a:r>
            <a:r>
              <a:rPr lang="en-US" dirty="0" smtClean="0"/>
              <a:t>learning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He wanted </a:t>
            </a:r>
            <a:r>
              <a:rPr lang="en-US" dirty="0"/>
              <a:t>that every single person of his empire would receive an education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Jahangir</a:t>
            </a:r>
            <a:r>
              <a:rPr lang="en-US" dirty="0" smtClean="0"/>
              <a:t>: 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He was a great researcher of the languages like </a:t>
            </a:r>
            <a:r>
              <a:rPr lang="en-US" dirty="0" err="1" smtClean="0"/>
              <a:t>Turki</a:t>
            </a:r>
            <a:r>
              <a:rPr lang="en-US" dirty="0" smtClean="0"/>
              <a:t> and Persian</a:t>
            </a:r>
          </a:p>
          <a:p>
            <a:pPr>
              <a:buFont typeface="+mj-lt"/>
              <a:buAutoNum type="arabicPeriod"/>
            </a:pPr>
            <a:r>
              <a:rPr lang="en-US" dirty="0"/>
              <a:t>H</a:t>
            </a:r>
            <a:r>
              <a:rPr lang="en-US" dirty="0" smtClean="0"/>
              <a:t>e also had written a book </a:t>
            </a:r>
            <a:r>
              <a:rPr lang="en-US" dirty="0" err="1" smtClean="0"/>
              <a:t>Tuzuk-i</a:t>
            </a:r>
            <a:r>
              <a:rPr lang="en-US" dirty="0" smtClean="0"/>
              <a:t>- </a:t>
            </a:r>
            <a:r>
              <a:rPr lang="en-US" dirty="0" err="1" smtClean="0"/>
              <a:t>Jahangiri</a:t>
            </a:r>
            <a:r>
              <a:rPr lang="en-US" dirty="0" smtClean="0"/>
              <a:t>, expressing all his memories.</a:t>
            </a:r>
          </a:p>
          <a:p>
            <a:pPr>
              <a:buFont typeface="+mj-lt"/>
              <a:buAutoNum type="arabicPeriod"/>
            </a:pPr>
            <a:endParaRPr lang="en-US" dirty="0"/>
          </a:p>
          <a:p>
            <a:pPr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274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proved to be the one and only intermediate of the Hindu-Muslim unity, during the Mughal Rule. </a:t>
            </a:r>
            <a:endParaRPr lang="en-US" dirty="0" smtClean="0"/>
          </a:p>
          <a:p>
            <a:r>
              <a:rPr lang="en-US" dirty="0" smtClean="0"/>
              <a:t>Akbar </a:t>
            </a:r>
            <a:r>
              <a:rPr lang="en-US" dirty="0"/>
              <a:t>patronizes </a:t>
            </a:r>
            <a:r>
              <a:rPr lang="en-US" dirty="0" err="1"/>
              <a:t>Tansen</a:t>
            </a:r>
            <a:r>
              <a:rPr lang="en-US" dirty="0"/>
              <a:t> of Gwalior, in his court. </a:t>
            </a:r>
            <a:endParaRPr lang="en-US" dirty="0" smtClean="0"/>
          </a:p>
          <a:p>
            <a:r>
              <a:rPr lang="en-US" dirty="0" err="1" smtClean="0"/>
              <a:t>Tansen</a:t>
            </a:r>
            <a:r>
              <a:rPr lang="en-US" dirty="0" smtClean="0"/>
              <a:t> </a:t>
            </a:r>
            <a:r>
              <a:rPr lang="en-US" dirty="0"/>
              <a:t>was a person who was credited with composing of many new Melodies and Ragas.</a:t>
            </a:r>
          </a:p>
        </p:txBody>
      </p:sp>
    </p:spTree>
    <p:extLst>
      <p:ext uri="{BB962C8B-B14F-4D97-AF65-F5344CB8AC3E}">
        <p14:creationId xmlns:p14="http://schemas.microsoft.com/office/powerpoint/2010/main" val="3134920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Developments during Mughal </a:t>
            </a:r>
            <a:r>
              <a:rPr lang="en-US" dirty="0" smtClean="0"/>
              <a:t>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 the field of architecture, Mughal period was proved out to be a period of glory, as during this period many </a:t>
            </a:r>
            <a:r>
              <a:rPr lang="en-US" b="1" dirty="0"/>
              <a:t>formal gardens with running water </a:t>
            </a:r>
            <a:r>
              <a:rPr lang="en-US" dirty="0"/>
              <a:t>has </a:t>
            </a:r>
            <a:r>
              <a:rPr lang="en-US" dirty="0" smtClean="0"/>
              <a:t>been </a:t>
            </a:r>
            <a:r>
              <a:rPr lang="en-US" dirty="0"/>
              <a:t>laid out</a:t>
            </a:r>
            <a:r>
              <a:rPr lang="en-US" dirty="0" smtClean="0"/>
              <a:t>.</a:t>
            </a:r>
          </a:p>
          <a:p>
            <a:r>
              <a:rPr lang="en-US" b="1" dirty="0"/>
              <a:t>Babur: </a:t>
            </a:r>
            <a:endParaRPr lang="en-US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He </a:t>
            </a:r>
            <a:r>
              <a:rPr lang="en-US" dirty="0"/>
              <a:t>was very loving about the gardens; therefore he laid out many gardens in the </a:t>
            </a:r>
            <a:r>
              <a:rPr lang="en-US" dirty="0" smtClean="0"/>
              <a:t>neighborhood </a:t>
            </a:r>
            <a:r>
              <a:rPr lang="en-US" dirty="0"/>
              <a:t>of Agra and Lahore.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Some </a:t>
            </a:r>
            <a:r>
              <a:rPr lang="en-US" dirty="0"/>
              <a:t>of the examples of Mughal garden, developed during the rule of Babur were 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err="1" smtClean="0"/>
              <a:t>Nishal</a:t>
            </a:r>
            <a:r>
              <a:rPr lang="en-US" dirty="0" smtClean="0"/>
              <a:t> </a:t>
            </a:r>
            <a:r>
              <a:rPr lang="en-US" dirty="0" err="1"/>
              <a:t>Bagh</a:t>
            </a:r>
            <a:r>
              <a:rPr lang="en-US" dirty="0"/>
              <a:t> in Kashmir, 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Shalimar at Lahore, 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 err="1"/>
              <a:t>Pinjore</a:t>
            </a:r>
            <a:r>
              <a:rPr lang="en-US" dirty="0"/>
              <a:t> garden in the Punjab, and these gardens are still survived to this day.</a:t>
            </a:r>
          </a:p>
        </p:txBody>
      </p:sp>
    </p:spTree>
    <p:extLst>
      <p:ext uri="{BB962C8B-B14F-4D97-AF65-F5344CB8AC3E}">
        <p14:creationId xmlns:p14="http://schemas.microsoft.com/office/powerpoint/2010/main" val="161527631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92</TotalTime>
  <Words>889</Words>
  <Application>Microsoft Office PowerPoint</Application>
  <PresentationFormat>Widescreen</PresentationFormat>
  <Paragraphs>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Wisp</vt:lpstr>
      <vt:lpstr>Foundation and Socio Cultural Development of Mughal Era</vt:lpstr>
      <vt:lpstr>The Mughal Empire, 1526–1761</vt:lpstr>
      <vt:lpstr>PowerPoint Presentation</vt:lpstr>
      <vt:lpstr>Cultural Development in Mughal Era</vt:lpstr>
      <vt:lpstr>SOCIAL AND CULTURAL </vt:lpstr>
      <vt:lpstr>Rulers of Mughal Empire Education</vt:lpstr>
      <vt:lpstr>PowerPoint Presentation</vt:lpstr>
      <vt:lpstr>Music</vt:lpstr>
      <vt:lpstr>Architectural Developments during Mughal Era</vt:lpstr>
      <vt:lpstr>PowerPoint Presentation</vt:lpstr>
      <vt:lpstr>PowerPoint Presentation</vt:lpstr>
      <vt:lpstr>PowerPoint Presentation</vt:lpstr>
      <vt:lpstr>PowerPoint Presentation</vt:lpstr>
      <vt:lpstr>Religion</vt:lpstr>
      <vt:lpstr>ECONOMY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8</cp:revision>
  <dcterms:created xsi:type="dcterms:W3CDTF">2020-11-27T08:24:46Z</dcterms:created>
  <dcterms:modified xsi:type="dcterms:W3CDTF">2020-11-27T09:56:58Z</dcterms:modified>
</cp:coreProperties>
</file>