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81" autoAdjust="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FEF13-C033-4919-A796-E3B0C9FB5671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8A126-D3AA-4354-8A12-D967DB1A9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5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imited_partnership" TargetMode="External"/><Relationship Id="rId3" Type="http://schemas.openxmlformats.org/officeDocument/2006/relationships/hyperlink" Target="https://en.wikipedia.org/wiki/Legal_liability" TargetMode="External"/><Relationship Id="rId7" Type="http://schemas.openxmlformats.org/officeDocument/2006/relationships/hyperlink" Target="https://en.wikipedia.org/wiki/Limited_liability_partnership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Limited_company" TargetMode="External"/><Relationship Id="rId11" Type="http://schemas.openxmlformats.org/officeDocument/2006/relationships/hyperlink" Target="https://en.wikipedia.org/wiki/General_partnerships" TargetMode="External"/><Relationship Id="rId5" Type="http://schemas.openxmlformats.org/officeDocument/2006/relationships/hyperlink" Target="https://en.wikipedia.org/wiki/Shareholder" TargetMode="External"/><Relationship Id="rId10" Type="http://schemas.openxmlformats.org/officeDocument/2006/relationships/hyperlink" Target="https://en.wikipedia.org/wiki/Sole_proprietors" TargetMode="External"/><Relationship Id="rId4" Type="http://schemas.openxmlformats.org/officeDocument/2006/relationships/hyperlink" Target="https://en.wikipedia.org/wiki/Claimant" TargetMode="External"/><Relationship Id="rId9" Type="http://schemas.openxmlformats.org/officeDocument/2006/relationships/hyperlink" Target="https://en.wikipedia.org/wiki/Limited_liability#cite_note-1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c/capital.asp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Limited liability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where a person's financial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Legal liability"/>
              </a:rPr>
              <a:t>liability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limited to a fixed sum, most commonly the value of a person's investment in a company or partnership. If a company with limited liability is sued, then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Claimant"/>
              </a:rPr>
              <a:t>claimants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suing the company, not its owners or investors.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Shareholder"/>
              </a:rPr>
              <a:t>shareholder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Limited company"/>
              </a:rPr>
              <a:t>limited company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not personally liable for any of the debts of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company.The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same is true for the members of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Limited liability partnership"/>
              </a:rPr>
              <a:t>limited liability partnership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the limited partners in a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Limited partnership"/>
              </a:rPr>
              <a:t>limited partnership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[1]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contrast,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Sole proprietors"/>
              </a:rPr>
              <a:t>sole proprietors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partners in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General partnerships"/>
              </a:rPr>
              <a:t>general partnerships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each liable for all the debts of the business (unlimited liability).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8A126-D3AA-4354-8A12-D967DB1A9A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82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 companies are publicly traded within the open market, and a variety of investors buy the shares. Most public companies were once private companies that, after meeting all regulatory requirements, opted to become public to raise </a:t>
            </a:r>
            <a:r>
              <a:rPr 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capital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Examples of public companies include Chevron Corporation, F5 Networks, Inc., Google LLC, and Proctor &amp; Gamble Company.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8A126-D3AA-4354-8A12-D967DB1A9A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52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Provision : the action of providing or supplying something for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8A126-D3AA-4354-8A12-D967DB1A9A2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58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appendix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contains data that cannot be placed in the main document and has references in the original copy or file. 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annex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other hand, is usually a standalone document that offers additional information than contained in the main document.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8A126-D3AA-4354-8A12-D967DB1A9A2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8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parties sign.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8A126-D3AA-4354-8A12-D967DB1A9A2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Indemnity :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security or protection against a loss or other financial burden.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Inflation: When advising on long-term services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contracts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is therefore vital to ensure 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inflationary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mechanism is included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8A126-D3AA-4354-8A12-D967DB1A9A2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4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9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2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52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2132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9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33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2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65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7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1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5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8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2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3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5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3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188B589-3983-4031-BD77-AB9EF485F109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C2BE4-09C9-4E94-B12C-8746B7E52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405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stakbil.com/companies/company/822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594" y="52980"/>
            <a:ext cx="10610325" cy="3329581"/>
          </a:xfrm>
        </p:spPr>
        <p:txBody>
          <a:bodyPr/>
          <a:lstStyle/>
          <a:p>
            <a:r>
              <a:rPr lang="en-US" dirty="0" smtClean="0"/>
              <a:t>Professional Practice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Structure of Organizations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6959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Unlimited Company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" y="1295400"/>
            <a:ext cx="9524999" cy="4953000"/>
          </a:xfrm>
        </p:spPr>
      </p:pic>
    </p:spTree>
    <p:extLst>
      <p:ext uri="{BB962C8B-B14F-4D97-AF65-F5344CB8AC3E}">
        <p14:creationId xmlns:p14="http://schemas.microsoft.com/office/powerpoint/2010/main" val="121193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Unlimited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an </a:t>
            </a:r>
            <a:r>
              <a:rPr lang="en-US" b="1" i="1" dirty="0"/>
              <a:t>unlimited company</a:t>
            </a:r>
            <a:r>
              <a:rPr lang="en-US" dirty="0"/>
              <a:t>, the </a:t>
            </a:r>
            <a:r>
              <a:rPr lang="en-US" dirty="0" smtClean="0"/>
              <a:t>shareholders are </a:t>
            </a:r>
            <a:r>
              <a:rPr lang="en-US" dirty="0"/>
              <a:t>personally liable for all the </a:t>
            </a:r>
            <a:r>
              <a:rPr lang="en-US" dirty="0" smtClean="0"/>
              <a:t>company’s debts.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• The shareholders (or members) of this type </a:t>
            </a:r>
            <a:r>
              <a:rPr lang="en-US" dirty="0" smtClean="0"/>
              <a:t>of company </a:t>
            </a:r>
            <a:r>
              <a:rPr lang="en-US" dirty="0"/>
              <a:t>have unlimited liability.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83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Company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2444" y="2052638"/>
            <a:ext cx="6748887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9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Company limited by Guarantee: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 used where companies are formed for</a:t>
            </a:r>
            <a:br>
              <a:rPr lang="en-US" dirty="0"/>
            </a:br>
            <a:r>
              <a:rPr lang="en-US" dirty="0"/>
              <a:t>non-commercial purposes, such as professional</a:t>
            </a:r>
            <a:br>
              <a:rPr lang="en-US" dirty="0"/>
            </a:br>
            <a:r>
              <a:rPr lang="en-US" dirty="0"/>
              <a:t>bodies or charities.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The members guarantee the payment of certain</a:t>
            </a:r>
            <a:br>
              <a:rPr lang="en-US" dirty="0"/>
            </a:br>
            <a:r>
              <a:rPr lang="en-US" dirty="0"/>
              <a:t>fixed, usually small amount towards the</a:t>
            </a:r>
            <a:br>
              <a:rPr lang="en-US" dirty="0"/>
            </a:br>
            <a:r>
              <a:rPr lang="en-US" dirty="0"/>
              <a:t>company’s debts if the company wound up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otherwise they have no economic rights in</a:t>
            </a:r>
            <a:br>
              <a:rPr lang="en-US" dirty="0"/>
            </a:br>
            <a:r>
              <a:rPr lang="en-US" dirty="0"/>
              <a:t>relation to the company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86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by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most common form of company used for</a:t>
            </a:r>
            <a:br>
              <a:rPr lang="en-US" dirty="0"/>
            </a:br>
            <a:r>
              <a:rPr lang="en-US" dirty="0"/>
              <a:t>business </a:t>
            </a:r>
            <a:r>
              <a:rPr lang="en-US" dirty="0" smtClean="0"/>
              <a:t>ventures(risky investment : high success/failure)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Specifically, a limited company is a company in</a:t>
            </a:r>
            <a:br>
              <a:rPr lang="en-US" dirty="0"/>
            </a:br>
            <a:r>
              <a:rPr lang="en-US" dirty="0"/>
              <a:t>which the liability of each shareholder is limited to</a:t>
            </a:r>
            <a:br>
              <a:rPr lang="en-US" dirty="0"/>
            </a:br>
            <a:r>
              <a:rPr lang="en-US" dirty="0"/>
              <a:t>the amount individually invested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Corporations are the most common example of a</a:t>
            </a:r>
            <a:br>
              <a:rPr lang="en-US" dirty="0"/>
            </a:br>
            <a:r>
              <a:rPr lang="en-US" dirty="0"/>
              <a:t>limited company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85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120" y="167640"/>
            <a:ext cx="10347959" cy="653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6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i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“</a:t>
            </a:r>
            <a:r>
              <a:rPr lang="en-US" sz="6000" b="1" i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Computer Contracts</a:t>
            </a:r>
            <a:r>
              <a:rPr lang="en-US" sz="6000" b="1" i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”</a:t>
            </a:r>
            <a:r>
              <a:rPr lang="en-US" sz="6000" b="1" i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br>
              <a:rPr lang="en-US" sz="6000" b="1" i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en-US" sz="6000" b="1" i="1" u="sng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 contract is an agreement between two </a:t>
            </a:r>
            <a:r>
              <a:rPr lang="en-US" sz="2400" dirty="0" smtClean="0"/>
              <a:t>or more </a:t>
            </a:r>
            <a:r>
              <a:rPr lang="en-US" sz="2400" dirty="0"/>
              <a:t>persons creating rights &amp; duties </a:t>
            </a:r>
            <a:r>
              <a:rPr lang="en-US" sz="2400" dirty="0" smtClean="0"/>
              <a:t>and which </a:t>
            </a:r>
            <a:r>
              <a:rPr lang="en-US" sz="2400" dirty="0"/>
              <a:t>is enforceable by law.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• </a:t>
            </a:r>
            <a:r>
              <a:rPr lang="en-US" sz="2400" dirty="0"/>
              <a:t>A contract is a promise or set of promises that</a:t>
            </a:r>
            <a:br>
              <a:rPr lang="en-US" sz="2400" dirty="0"/>
            </a:br>
            <a:r>
              <a:rPr lang="en-US" sz="2400" dirty="0"/>
              <a:t>are legally enforceable and, if violated, allow</a:t>
            </a:r>
            <a:br>
              <a:rPr lang="en-US" sz="2400" dirty="0"/>
            </a:br>
            <a:r>
              <a:rPr lang="en-US" sz="2400" dirty="0"/>
              <a:t>the injured party access to legal remedies.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• </a:t>
            </a:r>
            <a:r>
              <a:rPr lang="en-US" sz="2400" dirty="0"/>
              <a:t>An agreement between persons which obliges</a:t>
            </a:r>
            <a:br>
              <a:rPr lang="en-US" sz="2400" dirty="0"/>
            </a:br>
            <a:r>
              <a:rPr lang="en-US" sz="2400" dirty="0"/>
              <a:t>each party to do or not to do a certain thing.</a:t>
            </a:r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440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be set out in a clear and logical manner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should be complete and consistent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Should have no </a:t>
            </a:r>
            <a:r>
              <a:rPr lang="en-US" dirty="0" smtClean="0"/>
              <a:t>ambiguity</a:t>
            </a:r>
          </a:p>
          <a:p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Should be free of doubts regarding the rights and</a:t>
            </a:r>
            <a:br>
              <a:rPr lang="en-US" dirty="0"/>
            </a:br>
            <a:r>
              <a:rPr lang="en-US" dirty="0"/>
              <a:t>duties of concerned parties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980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four types of </a:t>
            </a:r>
            <a:r>
              <a:rPr lang="en-US" dirty="0" smtClean="0"/>
              <a:t>contractual arrangement </a:t>
            </a:r>
            <a:r>
              <a:rPr lang="en-US" dirty="0"/>
              <a:t>which are widely used </a:t>
            </a:r>
            <a:r>
              <a:rPr lang="en-US" dirty="0" smtClean="0"/>
              <a:t>in connection </a:t>
            </a:r>
            <a:r>
              <a:rPr lang="en-US" dirty="0"/>
              <a:t>with the provision of software</a:t>
            </a:r>
            <a:br>
              <a:rPr lang="en-US" dirty="0"/>
            </a:br>
            <a:r>
              <a:rPr lang="en-US" dirty="0" smtClean="0"/>
              <a:t>services.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Contract hire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Time and materials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Consultancy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– </a:t>
            </a:r>
            <a:r>
              <a:rPr lang="en-US" dirty="0"/>
              <a:t>Fixed price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2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Contracts for the Supply </a:t>
            </a:r>
            <a:r>
              <a:rPr lang="en-US" b="1" dirty="0" smtClean="0"/>
              <a:t>of Custom-built </a:t>
            </a:r>
            <a:r>
              <a:rPr lang="en-US" b="1" dirty="0"/>
              <a:t>Software at </a:t>
            </a:r>
            <a:r>
              <a:rPr lang="en-US" b="1" dirty="0" smtClean="0"/>
              <a:t>a </a:t>
            </a:r>
            <a:r>
              <a:rPr lang="en-US" i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Fixed </a:t>
            </a:r>
            <a:r>
              <a:rPr lang="en-US" i="1" u="sng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Price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Structure of the </a:t>
            </a:r>
            <a:r>
              <a:rPr lang="en-US" b="1" dirty="0" smtClean="0"/>
              <a:t>Contract</a:t>
            </a:r>
          </a:p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b="1" dirty="0" smtClean="0"/>
          </a:p>
          <a:p>
            <a:r>
              <a:rPr lang="en-US" dirty="0" smtClean="0"/>
              <a:t>• </a:t>
            </a:r>
            <a:r>
              <a:rPr lang="en-US" dirty="0"/>
              <a:t>A short introductory section</a:t>
            </a:r>
            <a:br>
              <a:rPr lang="en-US" dirty="0"/>
            </a:br>
            <a:r>
              <a:rPr lang="en-US" dirty="0"/>
              <a:t>• A set of standard terms and conditions</a:t>
            </a:r>
            <a:br>
              <a:rPr lang="en-US" dirty="0"/>
            </a:br>
            <a:r>
              <a:rPr lang="en-US" dirty="0"/>
              <a:t>• A set of </a:t>
            </a:r>
            <a:r>
              <a:rPr lang="en-US" dirty="0" smtClean="0"/>
              <a:t>appendix </a:t>
            </a:r>
            <a:r>
              <a:rPr lang="en-US" dirty="0"/>
              <a:t>or annexes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79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Limited Liability Company (LLC)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LLC is a relatively new type of hybrid business</a:t>
            </a:r>
            <a:br>
              <a:rPr lang="en-US" dirty="0" smtClean="0"/>
            </a:br>
            <a:r>
              <a:rPr lang="en-US" dirty="0" smtClean="0"/>
              <a:t>structure. </a:t>
            </a:r>
            <a:br>
              <a:rPr lang="en-US" dirty="0" smtClean="0"/>
            </a:br>
            <a:r>
              <a:rPr lang="en-US" dirty="0" smtClean="0"/>
              <a:t>It is designed to provide limited liability features of a corporation and the tax efficiencies and operational flexibility of a partnership 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LLC</a:t>
            </a:r>
            <a:r>
              <a:rPr lang="en-US" dirty="0" smtClean="0"/>
              <a:t> can get a tax identification number, open a bank account and </a:t>
            </a:r>
            <a:r>
              <a:rPr lang="en-US" b="1" dirty="0" smtClean="0"/>
              <a:t>do business</a:t>
            </a:r>
            <a:r>
              <a:rPr lang="en-US" dirty="0" smtClean="0"/>
              <a:t>, all under its own name.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Tax Advantages of an LLC. ...</a:t>
            </a:r>
          </a:p>
          <a:p>
            <a:r>
              <a:rPr lang="en-US" dirty="0" smtClean="0"/>
              <a:t>Ownership Flexibility. ...</a:t>
            </a:r>
          </a:p>
          <a:p>
            <a:r>
              <a:rPr lang="en-US" dirty="0" smtClean="0"/>
              <a:t>Management Flexibility. ...</a:t>
            </a:r>
          </a:p>
          <a:p>
            <a:r>
              <a:rPr lang="en-US" dirty="0" smtClean="0"/>
              <a:t>Flexible Profit Distributions.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86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Introductory Section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introductory section states that it is </a:t>
            </a:r>
            <a:r>
              <a:rPr lang="en-US" dirty="0" smtClean="0"/>
              <a:t>an agreement </a:t>
            </a:r>
            <a:r>
              <a:rPr lang="en-US" dirty="0"/>
              <a:t>between the parties whose </a:t>
            </a:r>
            <a:r>
              <a:rPr lang="en-US" dirty="0" smtClean="0"/>
              <a:t>names and </a:t>
            </a:r>
            <a:r>
              <a:rPr lang="en-US" dirty="0"/>
              <a:t>registered addresses are given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• It is dated and signed by the </a:t>
            </a:r>
            <a:r>
              <a:rPr lang="en-US" dirty="0" smtClean="0"/>
              <a:t>authorized representatives </a:t>
            </a:r>
            <a:r>
              <a:rPr lang="en-US" dirty="0"/>
              <a:t>of the parties.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88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to be Produced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 must state what is to be produced.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Two level references is normally used.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41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to be Delivered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Producing software is not simply handing over</a:t>
            </a:r>
            <a:br>
              <a:rPr lang="en-US" dirty="0"/>
            </a:br>
            <a:r>
              <a:rPr lang="en-US" dirty="0"/>
              <a:t>the text of program.</a:t>
            </a:r>
            <a:br>
              <a:rPr lang="en-US" dirty="0"/>
            </a:br>
            <a:r>
              <a:rPr lang="en-US" dirty="0"/>
              <a:t>• Some other possibilities are</a:t>
            </a:r>
            <a:br>
              <a:rPr lang="en-US" dirty="0"/>
            </a:br>
            <a:r>
              <a:rPr lang="en-US" dirty="0"/>
              <a:t>– Source code</a:t>
            </a:r>
            <a:br>
              <a:rPr lang="en-US" dirty="0"/>
            </a:br>
            <a:r>
              <a:rPr lang="en-US" dirty="0"/>
              <a:t>– Command files for building the executable code</a:t>
            </a:r>
            <a:br>
              <a:rPr lang="en-US" dirty="0"/>
            </a:br>
            <a:r>
              <a:rPr lang="en-US" dirty="0"/>
              <a:t>from the source and installing it.</a:t>
            </a:r>
            <a:br>
              <a:rPr lang="en-US" dirty="0"/>
            </a:br>
            <a:r>
              <a:rPr lang="en-US" dirty="0"/>
              <a:t>– Documentation of the design and code.</a:t>
            </a:r>
            <a:br>
              <a:rPr lang="en-US" dirty="0"/>
            </a:br>
            <a:r>
              <a:rPr lang="en-US" dirty="0"/>
              <a:t>– Different manuals</a:t>
            </a:r>
            <a:br>
              <a:rPr lang="en-US" dirty="0"/>
            </a:br>
            <a:r>
              <a:rPr lang="en-US" dirty="0"/>
              <a:t>– Test data and test results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47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Ownership of Rights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 should state what legal rights </a:t>
            </a:r>
            <a:r>
              <a:rPr lang="en-US" dirty="0" smtClean="0"/>
              <a:t>are  being </a:t>
            </a:r>
            <a:r>
              <a:rPr lang="en-US" dirty="0"/>
              <a:t>passed by the software house the </a:t>
            </a:r>
            <a:r>
              <a:rPr lang="en-US" dirty="0" smtClean="0"/>
              <a:t>client under </a:t>
            </a:r>
            <a:r>
              <a:rPr lang="en-US" dirty="0"/>
              <a:t>the contract.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14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Confidentiality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Confidentiality </a:t>
            </a:r>
            <a:r>
              <a:rPr lang="en-US" dirty="0"/>
              <a:t>is the protection of personal</a:t>
            </a:r>
            <a:br>
              <a:rPr lang="en-US" dirty="0"/>
            </a:br>
            <a:r>
              <a:rPr lang="en-US" dirty="0"/>
              <a:t>information. </a:t>
            </a:r>
            <a:r>
              <a:rPr lang="en-US" i="1" dirty="0"/>
              <a:t>Confidentiality </a:t>
            </a:r>
            <a:r>
              <a:rPr lang="en-US" dirty="0"/>
              <a:t>means keeping a</a:t>
            </a:r>
            <a:br>
              <a:rPr lang="en-US" dirty="0"/>
            </a:br>
            <a:r>
              <a:rPr lang="en-US" dirty="0"/>
              <a:t>client's information between you and the</a:t>
            </a:r>
            <a:br>
              <a:rPr lang="en-US" dirty="0"/>
            </a:br>
            <a:r>
              <a:rPr lang="en-US" dirty="0"/>
              <a:t>client, and not telling others including coworkers, friends, family, etc.</a:t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• </a:t>
            </a:r>
            <a:r>
              <a:rPr lang="en-US" dirty="0"/>
              <a:t>It should be highly considered while writing a</a:t>
            </a:r>
            <a:br>
              <a:rPr lang="en-US" dirty="0"/>
            </a:br>
            <a:r>
              <a:rPr lang="en-US" dirty="0" smtClean="0"/>
              <a:t>contract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02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Payment Terms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terms and conditions will specify the</a:t>
            </a:r>
            <a:br>
              <a:rPr lang="en-US" dirty="0"/>
            </a:br>
            <a:r>
              <a:rPr lang="en-US" dirty="0"/>
              <a:t>payment conditions </a:t>
            </a:r>
            <a:r>
              <a:rPr lang="en-US" dirty="0" smtClean="0"/>
              <a:t>like “payment </a:t>
            </a:r>
            <a:r>
              <a:rPr lang="en-US" dirty="0"/>
              <a:t>shall become due within thirty days </a:t>
            </a:r>
            <a:r>
              <a:rPr lang="en-US" dirty="0" smtClean="0"/>
              <a:t>of the </a:t>
            </a:r>
            <a:r>
              <a:rPr lang="en-US" dirty="0"/>
              <a:t>date of issue of an invoice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If payment </a:t>
            </a:r>
            <a:r>
              <a:rPr lang="en-US" dirty="0" smtClean="0"/>
              <a:t>is delayed </a:t>
            </a:r>
            <a:r>
              <a:rPr lang="en-US" dirty="0"/>
              <a:t>by more than thirty days from due date,</a:t>
            </a:r>
            <a:br>
              <a:rPr lang="en-US" dirty="0"/>
            </a:br>
            <a:r>
              <a:rPr lang="en-US" dirty="0"/>
              <a:t>the company shall have the right to terminate</a:t>
            </a:r>
            <a:br>
              <a:rPr lang="en-US" dirty="0"/>
            </a:br>
            <a:r>
              <a:rPr lang="en-US" dirty="0"/>
              <a:t>the contract or to apply a surcharge at an</a:t>
            </a:r>
            <a:br>
              <a:rPr lang="en-US" dirty="0"/>
            </a:br>
            <a:r>
              <a:rPr lang="en-US" dirty="0"/>
              <a:t>interest rate of 2 per cent.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5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Penalty Clauses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Delays caused by suppliers are handled </a:t>
            </a:r>
            <a:r>
              <a:rPr lang="en-US" dirty="0" smtClean="0"/>
              <a:t>by penalty </a:t>
            </a:r>
            <a:r>
              <a:rPr lang="en-US" dirty="0"/>
              <a:t>clauses.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6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Some other sections of a contract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Standards and Methods of Working</a:t>
            </a:r>
            <a:br>
              <a:rPr lang="en-US" dirty="0"/>
            </a:br>
            <a:r>
              <a:rPr lang="en-US" dirty="0"/>
              <a:t>• Progress meetings</a:t>
            </a:r>
            <a:br>
              <a:rPr lang="en-US" dirty="0"/>
            </a:br>
            <a:r>
              <a:rPr lang="en-US" dirty="0"/>
              <a:t>• Project managers</a:t>
            </a:r>
            <a:br>
              <a:rPr lang="en-US" dirty="0"/>
            </a:br>
            <a:r>
              <a:rPr lang="en-US" dirty="0"/>
              <a:t>• Acceptance procedure</a:t>
            </a:r>
            <a:br>
              <a:rPr lang="en-US" dirty="0"/>
            </a:br>
            <a:r>
              <a:rPr lang="en-US" dirty="0"/>
              <a:t>• Warranty and maintenance</a:t>
            </a:r>
            <a:br>
              <a:rPr lang="en-US" dirty="0"/>
            </a:br>
            <a:r>
              <a:rPr lang="en-US" dirty="0"/>
              <a:t>• Indemnity</a:t>
            </a:r>
            <a:br>
              <a:rPr lang="en-US" dirty="0"/>
            </a:br>
            <a:r>
              <a:rPr lang="en-US" dirty="0"/>
              <a:t>• Termination of the contract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smtClean="0"/>
              <a:t>Arbitration</a:t>
            </a:r>
            <a:r>
              <a:rPr lang="en-US" sz="1600" dirty="0" smtClean="0"/>
              <a:t>(</a:t>
            </a:r>
            <a:r>
              <a:rPr lang="en-US" sz="1600" dirty="0"/>
              <a:t>Arbitration, a form of alternative dispute resolution, is a way to resolve disputes outside the courts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Inflation</a:t>
            </a:r>
            <a:br>
              <a:rPr lang="en-US" dirty="0"/>
            </a:br>
            <a:r>
              <a:rPr lang="en-US" dirty="0"/>
              <a:t>• Applicable law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23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Applicable Law</a:t>
            </a:r>
            <a:r>
              <a:rPr lang="en-US" dirty="0"/>
              <a:t> means all </a:t>
            </a:r>
            <a:r>
              <a:rPr lang="en-US" b="1" dirty="0"/>
              <a:t>applicable</a:t>
            </a:r>
            <a:r>
              <a:rPr lang="en-US" dirty="0"/>
              <a:t> provisions of constitutions, </a:t>
            </a:r>
            <a:r>
              <a:rPr lang="en-US" b="1" dirty="0"/>
              <a:t>laws</a:t>
            </a:r>
            <a:r>
              <a:rPr lang="en-US" dirty="0"/>
              <a:t>, statutes, ordinances, rules, treaties, regulations, permits, licenses, approvals, interpretations and orders of courts or Governmental Authorities and all orders and decrees of all courts and arbitrators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mtClean="0"/>
              <a:t>Stamp paper : way </a:t>
            </a:r>
            <a:r>
              <a:rPr lang="en-US" dirty="0" smtClean="0"/>
              <a:t>of collecting revenue for govt.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5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632" y="1321398"/>
            <a:ext cx="8946541" cy="4591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 A company is a legal entity made up of an association of people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•</a:t>
            </a:r>
            <a:r>
              <a:rPr lang="en-US" sz="2800" dirty="0"/>
              <a:t>Companymembersshareacommonpurpose,anduniteinordertofocustheirvarioustalentsandorganizetheircollectivelyavailableskillsorresourcestoachievespecific,declaredgoals.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993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127760"/>
            <a:ext cx="8946541" cy="5562600"/>
          </a:xfrm>
        </p:spPr>
        <p:txBody>
          <a:bodyPr>
            <a:noAutofit/>
          </a:bodyPr>
          <a:lstStyle/>
          <a:p>
            <a:r>
              <a:rPr lang="en-US" sz="2800" dirty="0"/>
              <a:t>The essence of a company is that it enjoys an</a:t>
            </a:r>
            <a:br>
              <a:rPr lang="en-US" sz="2800" dirty="0"/>
            </a:br>
            <a:r>
              <a:rPr lang="en-US" sz="2800" dirty="0"/>
              <a:t>independent existence as a legal person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• Ownership of the company is divided into a</a:t>
            </a:r>
            <a:br>
              <a:rPr lang="en-US" sz="2800" dirty="0"/>
            </a:br>
            <a:r>
              <a:rPr lang="en-US" sz="2800" dirty="0"/>
              <a:t>number of shares.</a:t>
            </a:r>
            <a:br>
              <a:rPr lang="en-US" sz="2800" dirty="0"/>
            </a:b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• </a:t>
            </a:r>
            <a:r>
              <a:rPr lang="en-US" sz="2800" dirty="0"/>
              <a:t>An individual or another company may own</a:t>
            </a:r>
            <a:br>
              <a:rPr lang="en-US" sz="2800" dirty="0"/>
            </a:br>
            <a:r>
              <a:rPr lang="en-US" sz="2800" dirty="0"/>
              <a:t>one or more shares.</a:t>
            </a:r>
            <a:br>
              <a:rPr lang="en-US" sz="2800" dirty="0"/>
            </a:b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• </a:t>
            </a:r>
            <a:r>
              <a:rPr lang="en-US" sz="2800" dirty="0"/>
              <a:t>Individuals who own shares in a company are</a:t>
            </a:r>
            <a:br>
              <a:rPr lang="en-US" sz="2800" dirty="0"/>
            </a:br>
            <a:r>
              <a:rPr lang="en-US" sz="2800" dirty="0"/>
              <a:t>known as the shareholders or members of the</a:t>
            </a:r>
            <a:br>
              <a:rPr lang="en-US" sz="2800" dirty="0"/>
            </a:br>
            <a:r>
              <a:rPr lang="en-US" sz="2800" dirty="0"/>
              <a:t>company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179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Private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</a:t>
            </a:r>
          </a:p>
          <a:p>
            <a:r>
              <a:rPr lang="en-US" dirty="0" smtClean="0"/>
              <a:t>Limited </a:t>
            </a:r>
          </a:p>
          <a:p>
            <a:endParaRPr lang="en-US" dirty="0" smtClean="0"/>
          </a:p>
          <a:p>
            <a:r>
              <a:rPr lang="en-US" dirty="0" smtClean="0"/>
              <a:t>Unlimited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053" y="1698307"/>
            <a:ext cx="678180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05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Public </a:t>
            </a:r>
            <a:r>
              <a:rPr lang="en-US" dirty="0"/>
              <a:t>companies are allowed to offer </a:t>
            </a:r>
            <a:r>
              <a:rPr lang="en-US" dirty="0" smtClean="0"/>
              <a:t>their share </a:t>
            </a:r>
            <a:r>
              <a:rPr lang="en-US" dirty="0"/>
              <a:t>to the public and their names must </a:t>
            </a:r>
            <a:r>
              <a:rPr lang="en-US" dirty="0" smtClean="0"/>
              <a:t>end with </a:t>
            </a:r>
            <a:r>
              <a:rPr lang="en-US" dirty="0"/>
              <a:t>the word “Public limited company”.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A public company has a minimum paid </a:t>
            </a:r>
            <a:r>
              <a:rPr lang="en-US" dirty="0" smtClean="0"/>
              <a:t>up capital </a:t>
            </a:r>
            <a:r>
              <a:rPr lang="en-US" dirty="0"/>
              <a:t>of </a:t>
            </a:r>
            <a:r>
              <a:rPr lang="en-US" dirty="0" err="1"/>
              <a:t>Rs</a:t>
            </a:r>
            <a:r>
              <a:rPr lang="en-US" dirty="0"/>
              <a:t>. 5 lacs.</a:t>
            </a:r>
            <a:br>
              <a:rPr lang="en-US" dirty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 Minimum 7 shareholder maximum </a:t>
            </a:r>
            <a:r>
              <a:rPr lang="en-US" dirty="0"/>
              <a:t>no limit for the number of </a:t>
            </a:r>
            <a:r>
              <a:rPr lang="en-US" dirty="0" smtClean="0"/>
              <a:t>members/shareholder.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Suitable for large business.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0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Paid</a:t>
            </a:r>
            <a:r>
              <a:rPr lang="en-US" dirty="0"/>
              <a:t>-</a:t>
            </a:r>
            <a:r>
              <a:rPr lang="en-US" b="1" dirty="0"/>
              <a:t>up capital</a:t>
            </a:r>
            <a:r>
              <a:rPr lang="en-US" dirty="0"/>
              <a:t> is the amount of money a company has received from shareholders in exchange for shares of stock. </a:t>
            </a:r>
            <a:r>
              <a:rPr lang="en-US" b="1" dirty="0"/>
              <a:t>Paid</a:t>
            </a:r>
            <a:r>
              <a:rPr lang="en-US" dirty="0"/>
              <a:t>-</a:t>
            </a:r>
            <a:r>
              <a:rPr lang="en-US" b="1" dirty="0"/>
              <a:t>up capital</a:t>
            </a:r>
            <a:r>
              <a:rPr lang="en-US" dirty="0"/>
              <a:t> is created when a company sells its shares on the primary market directly to investors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sz="2400" b="1" i="1" u="sng" dirty="0" smtClean="0">
                <a:solidFill>
                  <a:srgbClr val="FF0000"/>
                </a:solidFill>
              </a:rPr>
              <a:t>Examples of Public companies in Pakistan:</a:t>
            </a:r>
          </a:p>
          <a:p>
            <a:endParaRPr lang="en-US" sz="2400" b="1" i="1" u="sng" dirty="0">
              <a:solidFill>
                <a:srgbClr val="FF0000"/>
              </a:solidFill>
            </a:endParaRPr>
          </a:p>
          <a:p>
            <a:r>
              <a:rPr lang="en-US" dirty="0"/>
              <a:t>ITTEHAD CHEMICALS LTD. </a:t>
            </a:r>
            <a:r>
              <a:rPr lang="en-US" dirty="0" smtClean="0"/>
              <a:t>Lahore</a:t>
            </a:r>
          </a:p>
          <a:p>
            <a:r>
              <a:rPr lang="en-US" dirty="0"/>
              <a:t>SITARA CHEMICAL INDUSTRIES LIMITED. Karachi</a:t>
            </a:r>
            <a:endParaRPr lang="en-US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47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1" y="883920"/>
            <a:ext cx="11948160" cy="583692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r>
              <a:rPr lang="en-US" dirty="0"/>
              <a:t>A </a:t>
            </a:r>
            <a:r>
              <a:rPr lang="en-US" b="1" dirty="0"/>
              <a:t>private company</a:t>
            </a:r>
            <a:r>
              <a:rPr lang="en-US" dirty="0"/>
              <a:t> is a firm held under </a:t>
            </a:r>
            <a:r>
              <a:rPr lang="en-US" b="1" dirty="0"/>
              <a:t>private</a:t>
            </a:r>
            <a:r>
              <a:rPr lang="en-US" dirty="0"/>
              <a:t> ownership. </a:t>
            </a:r>
            <a:r>
              <a:rPr lang="en-US" b="1" dirty="0"/>
              <a:t>Private companies</a:t>
            </a:r>
            <a:r>
              <a:rPr lang="en-US" dirty="0"/>
              <a:t> may issue stock and have shareholders, but their shares do not trade on public exchanges and are not issued through an initial public offering (IPO)</a:t>
            </a:r>
          </a:p>
          <a:p>
            <a:endParaRPr lang="en-US" sz="2800" dirty="0" smtClean="0"/>
          </a:p>
          <a:p>
            <a:r>
              <a:rPr lang="en-US" sz="2800" dirty="0"/>
              <a:t>A </a:t>
            </a:r>
            <a:r>
              <a:rPr lang="en-US" sz="2800" b="1" i="1" dirty="0"/>
              <a:t>private </a:t>
            </a:r>
            <a:r>
              <a:rPr lang="en-US" sz="2800" dirty="0"/>
              <a:t>company cannot offer its shares </a:t>
            </a:r>
            <a:r>
              <a:rPr lang="en-US" sz="2800" dirty="0" smtClean="0"/>
              <a:t>to the </a:t>
            </a:r>
            <a:r>
              <a:rPr lang="en-US" sz="2800" dirty="0"/>
              <a:t>public and its name must end with </a:t>
            </a:r>
            <a:r>
              <a:rPr lang="en-US" sz="2800" dirty="0" smtClean="0"/>
              <a:t>the word </a:t>
            </a:r>
            <a:r>
              <a:rPr lang="en-US" sz="2800" dirty="0"/>
              <a:t>“limited”.</a:t>
            </a:r>
            <a:br>
              <a:rPr lang="en-US" sz="2800" dirty="0"/>
            </a:br>
            <a:r>
              <a:rPr lang="en-US" sz="2800" dirty="0"/>
              <a:t>• It has a minimum paid up capital of </a:t>
            </a:r>
            <a:r>
              <a:rPr lang="en-US" sz="2800" dirty="0" err="1"/>
              <a:t>Rs</a:t>
            </a:r>
            <a:r>
              <a:rPr lang="en-US" sz="2800" dirty="0"/>
              <a:t>. 1 lakh.</a:t>
            </a:r>
            <a:br>
              <a:rPr lang="en-US" sz="2800" dirty="0"/>
            </a:br>
            <a:r>
              <a:rPr lang="en-US" sz="2800" dirty="0" smtClean="0"/>
              <a:t>• </a:t>
            </a:r>
            <a:r>
              <a:rPr lang="en-US" sz="2800" dirty="0"/>
              <a:t>It prohibits any invitation from public </a:t>
            </a:r>
            <a:r>
              <a:rPr lang="en-US" sz="2800" dirty="0" smtClean="0"/>
              <a:t>for subscription </a:t>
            </a:r>
            <a:r>
              <a:rPr lang="en-US" sz="2800" dirty="0"/>
              <a:t>to shares and any acceptance </a:t>
            </a:r>
            <a:r>
              <a:rPr lang="en-US" sz="2800" dirty="0" smtClean="0"/>
              <a:t>of deposits </a:t>
            </a:r>
            <a:r>
              <a:rPr lang="en-US" sz="2800" dirty="0"/>
              <a:t>from persons other than members or</a:t>
            </a:r>
            <a:br>
              <a:rPr lang="en-US" sz="2800" dirty="0"/>
            </a:br>
            <a:r>
              <a:rPr lang="en-US" sz="2800" dirty="0"/>
              <a:t>directors.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Minimum 2 and maximum 200 shareholder.</a:t>
            </a:r>
            <a:endParaRPr lang="en-US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3984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Khalil Private </a:t>
            </a:r>
            <a:r>
              <a:rPr lang="nb-NO" b="1" dirty="0"/>
              <a:t>Limited</a:t>
            </a:r>
            <a:r>
              <a:rPr lang="nb-NO" dirty="0"/>
              <a:t>. ...</a:t>
            </a:r>
          </a:p>
          <a:p>
            <a:r>
              <a:rPr lang="nb-NO" dirty="0"/>
              <a:t>Ayan Citrus Private </a:t>
            </a:r>
            <a:r>
              <a:rPr lang="nb-NO" b="1" dirty="0"/>
              <a:t>Ltd</a:t>
            </a:r>
            <a:endParaRPr lang="nb-NO" dirty="0"/>
          </a:p>
          <a:p>
            <a:r>
              <a:rPr lang="en-US" dirty="0" err="1">
                <a:hlinkClick r:id="rId2" tooltip="Xpert Solutions Company Profile"/>
              </a:rPr>
              <a:t>Xpert</a:t>
            </a:r>
            <a:r>
              <a:rPr lang="en-US" dirty="0">
                <a:hlinkClick r:id="rId2" tooltip="Xpert Solutions Company Profile"/>
              </a:rPr>
              <a:t> Solutions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53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626</TotalTime>
  <Words>411</Words>
  <Application>Microsoft Office PowerPoint</Application>
  <PresentationFormat>Widescreen</PresentationFormat>
  <Paragraphs>132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Century Gothic</vt:lpstr>
      <vt:lpstr>Wingdings 3</vt:lpstr>
      <vt:lpstr>Ion</vt:lpstr>
      <vt:lpstr>Professional Practice </vt:lpstr>
      <vt:lpstr>Limited Liability Company (LLC)  </vt:lpstr>
      <vt:lpstr>Companies</vt:lpstr>
      <vt:lpstr>Companies</vt:lpstr>
      <vt:lpstr>Types of Companies</vt:lpstr>
      <vt:lpstr>Public Company</vt:lpstr>
      <vt:lpstr>Public Company</vt:lpstr>
      <vt:lpstr>Private Company</vt:lpstr>
      <vt:lpstr>Examples</vt:lpstr>
      <vt:lpstr>Unlimited Company</vt:lpstr>
      <vt:lpstr>Unlimited Company</vt:lpstr>
      <vt:lpstr>Limited Company</vt:lpstr>
      <vt:lpstr>Company limited by Guarantee:  </vt:lpstr>
      <vt:lpstr>Limited by share</vt:lpstr>
      <vt:lpstr>PowerPoint Presentation</vt:lpstr>
      <vt:lpstr>“Computer Contracts”  </vt:lpstr>
      <vt:lpstr>Contract</vt:lpstr>
      <vt:lpstr>Contract</vt:lpstr>
      <vt:lpstr>Contracts for the Supply of Custom-built Software at a Fixed Price  </vt:lpstr>
      <vt:lpstr>The Introductory Section  </vt:lpstr>
      <vt:lpstr>What is to be Produced  </vt:lpstr>
      <vt:lpstr>What Is to be Delivered  </vt:lpstr>
      <vt:lpstr>Ownership of Rights  </vt:lpstr>
      <vt:lpstr>Confidentiality  </vt:lpstr>
      <vt:lpstr>Payment Terms  </vt:lpstr>
      <vt:lpstr>Penalty Clauses  </vt:lpstr>
      <vt:lpstr>Some other sections of a contract  </vt:lpstr>
      <vt:lpstr>General Info.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 </dc:title>
  <dc:creator>Ali Qasim</dc:creator>
  <cp:lastModifiedBy>Ali Qasim</cp:lastModifiedBy>
  <cp:revision>13</cp:revision>
  <dcterms:created xsi:type="dcterms:W3CDTF">2020-02-06T19:09:13Z</dcterms:created>
  <dcterms:modified xsi:type="dcterms:W3CDTF">2020-02-07T05:51:32Z</dcterms:modified>
</cp:coreProperties>
</file>