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CF7247-A0A0-4149-9DBF-D0CA891A3D77}"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D7E5C-4EA7-436D-9F03-2F5FC3C297E6}" type="slidenum">
              <a:rPr lang="en-US" smtClean="0"/>
              <a:t>‹#›</a:t>
            </a:fld>
            <a:endParaRPr lang="en-US"/>
          </a:p>
        </p:txBody>
      </p:sp>
    </p:spTree>
    <p:extLst>
      <p:ext uri="{BB962C8B-B14F-4D97-AF65-F5344CB8AC3E}">
        <p14:creationId xmlns:p14="http://schemas.microsoft.com/office/powerpoint/2010/main" val="15729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CF7247-A0A0-4149-9DBF-D0CA891A3D77}"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D7E5C-4EA7-436D-9F03-2F5FC3C297E6}" type="slidenum">
              <a:rPr lang="en-US" smtClean="0"/>
              <a:t>‹#›</a:t>
            </a:fld>
            <a:endParaRPr lang="en-US"/>
          </a:p>
        </p:txBody>
      </p:sp>
    </p:spTree>
    <p:extLst>
      <p:ext uri="{BB962C8B-B14F-4D97-AF65-F5344CB8AC3E}">
        <p14:creationId xmlns:p14="http://schemas.microsoft.com/office/powerpoint/2010/main" val="1706997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CF7247-A0A0-4149-9DBF-D0CA891A3D77}"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D7E5C-4EA7-436D-9F03-2F5FC3C297E6}" type="slidenum">
              <a:rPr lang="en-US" smtClean="0"/>
              <a:t>‹#›</a:t>
            </a:fld>
            <a:endParaRPr lang="en-US"/>
          </a:p>
        </p:txBody>
      </p:sp>
    </p:spTree>
    <p:extLst>
      <p:ext uri="{BB962C8B-B14F-4D97-AF65-F5344CB8AC3E}">
        <p14:creationId xmlns:p14="http://schemas.microsoft.com/office/powerpoint/2010/main" val="2222371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CF7247-A0A0-4149-9DBF-D0CA891A3D77}"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D7E5C-4EA7-436D-9F03-2F5FC3C297E6}" type="slidenum">
              <a:rPr lang="en-US" smtClean="0"/>
              <a:t>‹#›</a:t>
            </a:fld>
            <a:endParaRPr lang="en-US"/>
          </a:p>
        </p:txBody>
      </p:sp>
    </p:spTree>
    <p:extLst>
      <p:ext uri="{BB962C8B-B14F-4D97-AF65-F5344CB8AC3E}">
        <p14:creationId xmlns:p14="http://schemas.microsoft.com/office/powerpoint/2010/main" val="1997049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DCF7247-A0A0-4149-9DBF-D0CA891A3D77}"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D7E5C-4EA7-436D-9F03-2F5FC3C297E6}" type="slidenum">
              <a:rPr lang="en-US" smtClean="0"/>
              <a:t>‹#›</a:t>
            </a:fld>
            <a:endParaRPr lang="en-US"/>
          </a:p>
        </p:txBody>
      </p:sp>
    </p:spTree>
    <p:extLst>
      <p:ext uri="{BB962C8B-B14F-4D97-AF65-F5344CB8AC3E}">
        <p14:creationId xmlns:p14="http://schemas.microsoft.com/office/powerpoint/2010/main" val="14054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CF7247-A0A0-4149-9DBF-D0CA891A3D77}"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D7E5C-4EA7-436D-9F03-2F5FC3C297E6}" type="slidenum">
              <a:rPr lang="en-US" smtClean="0"/>
              <a:t>‹#›</a:t>
            </a:fld>
            <a:endParaRPr lang="en-US"/>
          </a:p>
        </p:txBody>
      </p:sp>
    </p:spTree>
    <p:extLst>
      <p:ext uri="{BB962C8B-B14F-4D97-AF65-F5344CB8AC3E}">
        <p14:creationId xmlns:p14="http://schemas.microsoft.com/office/powerpoint/2010/main" val="4079193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CF7247-A0A0-4149-9DBF-D0CA891A3D77}" type="datetimeFigureOut">
              <a:rPr lang="en-US" smtClean="0"/>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7D7E5C-4EA7-436D-9F03-2F5FC3C297E6}" type="slidenum">
              <a:rPr lang="en-US" smtClean="0"/>
              <a:t>‹#›</a:t>
            </a:fld>
            <a:endParaRPr lang="en-US"/>
          </a:p>
        </p:txBody>
      </p:sp>
    </p:spTree>
    <p:extLst>
      <p:ext uri="{BB962C8B-B14F-4D97-AF65-F5344CB8AC3E}">
        <p14:creationId xmlns:p14="http://schemas.microsoft.com/office/powerpoint/2010/main" val="986413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CF7247-A0A0-4149-9DBF-D0CA891A3D77}" type="datetimeFigureOut">
              <a:rPr lang="en-US" smtClean="0"/>
              <a:t>4/2/2020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7D7E5C-4EA7-436D-9F03-2F5FC3C297E6}" type="slidenum">
              <a:rPr lang="en-US" smtClean="0"/>
              <a:t>‹#›</a:t>
            </a:fld>
            <a:endParaRPr lang="en-US"/>
          </a:p>
        </p:txBody>
      </p:sp>
    </p:spTree>
    <p:extLst>
      <p:ext uri="{BB962C8B-B14F-4D97-AF65-F5344CB8AC3E}">
        <p14:creationId xmlns:p14="http://schemas.microsoft.com/office/powerpoint/2010/main" val="1318562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CF7247-A0A0-4149-9DBF-D0CA891A3D77}" type="datetimeFigureOut">
              <a:rPr lang="en-US" smtClean="0"/>
              <a:t>4/2/2020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7D7E5C-4EA7-436D-9F03-2F5FC3C297E6}" type="slidenum">
              <a:rPr lang="en-US" smtClean="0"/>
              <a:t>‹#›</a:t>
            </a:fld>
            <a:endParaRPr lang="en-US"/>
          </a:p>
        </p:txBody>
      </p:sp>
    </p:spTree>
    <p:extLst>
      <p:ext uri="{BB962C8B-B14F-4D97-AF65-F5344CB8AC3E}">
        <p14:creationId xmlns:p14="http://schemas.microsoft.com/office/powerpoint/2010/main" val="474362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CF7247-A0A0-4149-9DBF-D0CA891A3D77}"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D7E5C-4EA7-436D-9F03-2F5FC3C297E6}" type="slidenum">
              <a:rPr lang="en-US" smtClean="0"/>
              <a:t>‹#›</a:t>
            </a:fld>
            <a:endParaRPr lang="en-US"/>
          </a:p>
        </p:txBody>
      </p:sp>
    </p:spTree>
    <p:extLst>
      <p:ext uri="{BB962C8B-B14F-4D97-AF65-F5344CB8AC3E}">
        <p14:creationId xmlns:p14="http://schemas.microsoft.com/office/powerpoint/2010/main" val="3080371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CF7247-A0A0-4149-9DBF-D0CA891A3D77}"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D7E5C-4EA7-436D-9F03-2F5FC3C297E6}" type="slidenum">
              <a:rPr lang="en-US" smtClean="0"/>
              <a:t>‹#›</a:t>
            </a:fld>
            <a:endParaRPr lang="en-US"/>
          </a:p>
        </p:txBody>
      </p:sp>
    </p:spTree>
    <p:extLst>
      <p:ext uri="{BB962C8B-B14F-4D97-AF65-F5344CB8AC3E}">
        <p14:creationId xmlns:p14="http://schemas.microsoft.com/office/powerpoint/2010/main" val="4057645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F7247-A0A0-4149-9DBF-D0CA891A3D77}" type="datetimeFigureOut">
              <a:rPr lang="en-US" smtClean="0"/>
              <a:t>4/2/2020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D7E5C-4EA7-436D-9F03-2F5FC3C297E6}" type="slidenum">
              <a:rPr lang="en-US" smtClean="0"/>
              <a:t>‹#›</a:t>
            </a:fld>
            <a:endParaRPr lang="en-US"/>
          </a:p>
        </p:txBody>
      </p:sp>
    </p:spTree>
    <p:extLst>
      <p:ext uri="{BB962C8B-B14F-4D97-AF65-F5344CB8AC3E}">
        <p14:creationId xmlns:p14="http://schemas.microsoft.com/office/powerpoint/2010/main" val="402489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SMUTS AND BUNTS</a:t>
            </a:r>
            <a:endParaRPr lang="en-US" dirty="0"/>
          </a:p>
        </p:txBody>
      </p:sp>
      <p:sp>
        <p:nvSpPr>
          <p:cNvPr id="3" name="Subtitle 2"/>
          <p:cNvSpPr>
            <a:spLocks noGrp="1"/>
          </p:cNvSpPr>
          <p:nvPr>
            <p:ph type="subTitle" idx="1"/>
          </p:nvPr>
        </p:nvSpPr>
        <p:spPr/>
        <p:txBody>
          <a:bodyPr/>
          <a:lstStyle/>
          <a:p>
            <a:r>
              <a:rPr lang="en-US" dirty="0" smtClean="0"/>
              <a:t>Dr. Salman Ahmad</a:t>
            </a:r>
          </a:p>
          <a:p>
            <a:r>
              <a:rPr lang="en-US" dirty="0" smtClean="0"/>
              <a:t>April 2, 2020</a:t>
            </a:r>
            <a:endParaRPr lang="en-US" dirty="0"/>
          </a:p>
        </p:txBody>
      </p:sp>
    </p:spTree>
    <p:extLst>
      <p:ext uri="{BB962C8B-B14F-4D97-AF65-F5344CB8AC3E}">
        <p14:creationId xmlns:p14="http://schemas.microsoft.com/office/powerpoint/2010/main" val="83478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Description:</a:t>
            </a:r>
            <a:endParaRPr lang="en-US" b="1" dirty="0"/>
          </a:p>
        </p:txBody>
      </p:sp>
      <p:sp>
        <p:nvSpPr>
          <p:cNvPr id="3" name="Content Placeholder 2"/>
          <p:cNvSpPr>
            <a:spLocks noGrp="1"/>
          </p:cNvSpPr>
          <p:nvPr>
            <p:ph idx="1"/>
          </p:nvPr>
        </p:nvSpPr>
        <p:spPr/>
        <p:txBody>
          <a:bodyPr/>
          <a:lstStyle/>
          <a:p>
            <a:r>
              <a:rPr lang="en-US" dirty="0"/>
              <a:t>Smuts and bunts belong to order </a:t>
            </a:r>
            <a:r>
              <a:rPr lang="en-US" dirty="0" err="1"/>
              <a:t>Ustilaginales</a:t>
            </a:r>
            <a:r>
              <a:rPr lang="en-US" dirty="0"/>
              <a:t> of class Basidiomycetes and are important group of plant diseases. Smuts commonly attack the ovaries of the seeds and replace them with smut </a:t>
            </a:r>
            <a:r>
              <a:rPr lang="en-US" dirty="0" err="1"/>
              <a:t>sori</a:t>
            </a:r>
            <a:r>
              <a:rPr lang="en-US" dirty="0"/>
              <a:t>. However, there are exceptions, where smuts may attack leaves e.g. flag smut of wheat, and at the apex of stem e.g. whip smut of sugarcane. Bunts attack usually on the grains and are localized in infection. Smuts have three ways of penetration i.e. seedling type of penetration, blossom type of penetration and local type of penetration. </a:t>
            </a:r>
          </a:p>
        </p:txBody>
      </p:sp>
    </p:spTree>
    <p:extLst>
      <p:ext uri="{BB962C8B-B14F-4D97-AF65-F5344CB8AC3E}">
        <p14:creationId xmlns:p14="http://schemas.microsoft.com/office/powerpoint/2010/main" val="2930331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Seedling type of penetration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5935308"/>
              </p:ext>
            </p:extLst>
          </p:nvPr>
        </p:nvGraphicFramePr>
        <p:xfrm>
          <a:off x="955964" y="1690690"/>
          <a:ext cx="9213272" cy="4737818"/>
        </p:xfrm>
        <a:graphic>
          <a:graphicData uri="http://schemas.openxmlformats.org/drawingml/2006/table">
            <a:tbl>
              <a:tblPr firstRow="1" firstCol="1" bandRow="1">
                <a:tableStyleId>{5C22544A-7EE6-4342-B048-85BDC9FD1C3A}</a:tableStyleId>
              </a:tblPr>
              <a:tblGrid>
                <a:gridCol w="1362363">
                  <a:extLst>
                    <a:ext uri="{9D8B030D-6E8A-4147-A177-3AD203B41FA5}">
                      <a16:colId xmlns:a16="http://schemas.microsoft.com/office/drawing/2014/main" val="1725848306"/>
                    </a:ext>
                  </a:extLst>
                </a:gridCol>
                <a:gridCol w="1362363">
                  <a:extLst>
                    <a:ext uri="{9D8B030D-6E8A-4147-A177-3AD203B41FA5}">
                      <a16:colId xmlns:a16="http://schemas.microsoft.com/office/drawing/2014/main" val="4224528828"/>
                    </a:ext>
                  </a:extLst>
                </a:gridCol>
                <a:gridCol w="1003493">
                  <a:extLst>
                    <a:ext uri="{9D8B030D-6E8A-4147-A177-3AD203B41FA5}">
                      <a16:colId xmlns:a16="http://schemas.microsoft.com/office/drawing/2014/main" val="3352002707"/>
                    </a:ext>
                  </a:extLst>
                </a:gridCol>
                <a:gridCol w="1415280">
                  <a:extLst>
                    <a:ext uri="{9D8B030D-6E8A-4147-A177-3AD203B41FA5}">
                      <a16:colId xmlns:a16="http://schemas.microsoft.com/office/drawing/2014/main" val="3725869935"/>
                    </a:ext>
                  </a:extLst>
                </a:gridCol>
                <a:gridCol w="4069773">
                  <a:extLst>
                    <a:ext uri="{9D8B030D-6E8A-4147-A177-3AD203B41FA5}">
                      <a16:colId xmlns:a16="http://schemas.microsoft.com/office/drawing/2014/main" val="2653593560"/>
                    </a:ext>
                  </a:extLst>
                </a:gridCol>
              </a:tblGrid>
              <a:tr h="883940">
                <a:tc gridSpan="5">
                  <a:txBody>
                    <a:bodyPr/>
                    <a:lstStyle/>
                    <a:p>
                      <a:pPr algn="just">
                        <a:lnSpc>
                          <a:spcPct val="115000"/>
                        </a:lnSpc>
                        <a:spcAft>
                          <a:spcPts val="0"/>
                        </a:spcAft>
                      </a:pPr>
                      <a:r>
                        <a:rPr lang="en-US" sz="1200" dirty="0">
                          <a:effectLst/>
                        </a:rPr>
                        <a:t>Most of the smut diseases come under seedling type of penetration. The </a:t>
                      </a:r>
                      <a:r>
                        <a:rPr lang="en-US" sz="1200" dirty="0" err="1">
                          <a:effectLst/>
                        </a:rPr>
                        <a:t>chlamydospores</a:t>
                      </a:r>
                      <a:r>
                        <a:rPr lang="en-US" sz="1200" dirty="0">
                          <a:effectLst/>
                        </a:rPr>
                        <a:t> of such type of smuts are infested on the seed and germinate after sowing. After germination of </a:t>
                      </a:r>
                      <a:r>
                        <a:rPr lang="en-US" sz="1200" dirty="0" err="1">
                          <a:effectLst/>
                        </a:rPr>
                        <a:t>chlamydospores</a:t>
                      </a:r>
                      <a:r>
                        <a:rPr lang="en-US" sz="1200" dirty="0">
                          <a:effectLst/>
                        </a:rPr>
                        <a:t>, smut fungus penetrates into the tissues of seedling and becomes systemic.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83307918"/>
                  </a:ext>
                </a:extLst>
              </a:tr>
              <a:tr h="282912">
                <a:tc gridSpan="5">
                  <a:txBody>
                    <a:bodyPr/>
                    <a:lstStyle/>
                    <a:p>
                      <a:pPr marL="457200">
                        <a:lnSpc>
                          <a:spcPct val="115000"/>
                        </a:lnSpc>
                        <a:spcAft>
                          <a:spcPts val="0"/>
                        </a:spcAft>
                      </a:pPr>
                      <a:r>
                        <a:rPr lang="en-US" sz="1200">
                          <a:effectLst/>
                        </a:rPr>
                        <a:t>                                          Summary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0395232"/>
                  </a:ext>
                </a:extLst>
              </a:tr>
              <a:tr h="883940">
                <a:tc>
                  <a:txBody>
                    <a:bodyPr/>
                    <a:lstStyle/>
                    <a:p>
                      <a:pPr algn="just">
                        <a:lnSpc>
                          <a:spcPct val="115000"/>
                        </a:lnSpc>
                        <a:spcAft>
                          <a:spcPts val="0"/>
                        </a:spcAft>
                      </a:pPr>
                      <a:r>
                        <a:rPr lang="en-US" sz="1200">
                          <a:effectLst/>
                        </a:rPr>
                        <a:t>Penetration site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Mode of Penetration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Disease Spread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Effective control strategy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Examples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4513405"/>
                  </a:ext>
                </a:extLst>
              </a:tr>
              <a:tr h="2687026">
                <a:tc>
                  <a:txBody>
                    <a:bodyPr/>
                    <a:lstStyle/>
                    <a:p>
                      <a:pPr algn="just">
                        <a:lnSpc>
                          <a:spcPct val="115000"/>
                        </a:lnSpc>
                        <a:spcAft>
                          <a:spcPts val="0"/>
                        </a:spcAft>
                      </a:pPr>
                      <a:r>
                        <a:rPr lang="en-US" sz="1200">
                          <a:effectLst/>
                        </a:rPr>
                        <a:t>Seedling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Systemic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Through seed and soil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dirty="0">
                          <a:effectLst/>
                        </a:rPr>
                        <a:t>Seed fungicides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dirty="0">
                          <a:effectLst/>
                        </a:rPr>
                        <a:t>Covered smut of oats and barley, loose smut of oats, head smut of corn, old bunt of wheat, flag smut of wheat, grain smut of sorghum and whip smut of sugarcane. The latter transmitted by diseased sets or through spores attached to the buds, and from infected sets fungus penetrates into the new emerging canes.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33470049"/>
                  </a:ext>
                </a:extLst>
              </a:tr>
            </a:tbl>
          </a:graphicData>
        </a:graphic>
      </p:graphicFrame>
    </p:spTree>
    <p:extLst>
      <p:ext uri="{BB962C8B-B14F-4D97-AF65-F5344CB8AC3E}">
        <p14:creationId xmlns:p14="http://schemas.microsoft.com/office/powerpoint/2010/main" val="4162492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Blossom type of penetration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45435529"/>
              </p:ext>
            </p:extLst>
          </p:nvPr>
        </p:nvGraphicFramePr>
        <p:xfrm>
          <a:off x="838201" y="1690688"/>
          <a:ext cx="10515598" cy="4259294"/>
        </p:xfrm>
        <a:graphic>
          <a:graphicData uri="http://schemas.openxmlformats.org/drawingml/2006/table">
            <a:tbl>
              <a:tblPr firstRow="1" firstCol="1" bandRow="1">
                <a:tableStyleId>{5C22544A-7EE6-4342-B048-85BDC9FD1C3A}</a:tableStyleId>
              </a:tblPr>
              <a:tblGrid>
                <a:gridCol w="1554938">
                  <a:extLst>
                    <a:ext uri="{9D8B030D-6E8A-4147-A177-3AD203B41FA5}">
                      <a16:colId xmlns:a16="http://schemas.microsoft.com/office/drawing/2014/main" val="2405831106"/>
                    </a:ext>
                  </a:extLst>
                </a:gridCol>
                <a:gridCol w="1554938">
                  <a:extLst>
                    <a:ext uri="{9D8B030D-6E8A-4147-A177-3AD203B41FA5}">
                      <a16:colId xmlns:a16="http://schemas.microsoft.com/office/drawing/2014/main" val="1555572987"/>
                    </a:ext>
                  </a:extLst>
                </a:gridCol>
                <a:gridCol w="1145339">
                  <a:extLst>
                    <a:ext uri="{9D8B030D-6E8A-4147-A177-3AD203B41FA5}">
                      <a16:colId xmlns:a16="http://schemas.microsoft.com/office/drawing/2014/main" val="1710354291"/>
                    </a:ext>
                  </a:extLst>
                </a:gridCol>
                <a:gridCol w="1615335">
                  <a:extLst>
                    <a:ext uri="{9D8B030D-6E8A-4147-A177-3AD203B41FA5}">
                      <a16:colId xmlns:a16="http://schemas.microsoft.com/office/drawing/2014/main" val="4167444385"/>
                    </a:ext>
                  </a:extLst>
                </a:gridCol>
                <a:gridCol w="4645048">
                  <a:extLst>
                    <a:ext uri="{9D8B030D-6E8A-4147-A177-3AD203B41FA5}">
                      <a16:colId xmlns:a16="http://schemas.microsoft.com/office/drawing/2014/main" val="1470283425"/>
                    </a:ext>
                  </a:extLst>
                </a:gridCol>
              </a:tblGrid>
              <a:tr h="1424445">
                <a:tc gridSpan="5">
                  <a:txBody>
                    <a:bodyPr/>
                    <a:lstStyle/>
                    <a:p>
                      <a:pPr algn="just">
                        <a:lnSpc>
                          <a:spcPct val="115000"/>
                        </a:lnSpc>
                        <a:spcAft>
                          <a:spcPts val="0"/>
                        </a:spcAft>
                      </a:pPr>
                      <a:r>
                        <a:rPr lang="en-US" sz="1200" dirty="0">
                          <a:effectLst/>
                        </a:rPr>
                        <a:t>The fungus remains dormant within the seed until the following season and becomes activated as the seed germinates. Fungus then moves into the tissues towards the growing point of the plant, and does not show external symptoms until the blossoming. At that time i.e. blossoming, it rapidly increases in mass within the floral parts, and as the head emerges from the boot leaf, the fungus completely replaces the grain by its own </a:t>
                      </a:r>
                      <a:r>
                        <a:rPr lang="en-US" sz="1200" dirty="0" err="1">
                          <a:effectLst/>
                        </a:rPr>
                        <a:t>chlamydospsores</a:t>
                      </a:r>
                      <a:r>
                        <a:rPr lang="en-US" sz="1200" dirty="0">
                          <a:effectLst/>
                        </a:rPr>
                        <a:t> and destroys the floral parts.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00496837"/>
                  </a:ext>
                </a:extLst>
              </a:tr>
              <a:tr h="225705">
                <a:tc gridSpan="5">
                  <a:txBody>
                    <a:bodyPr/>
                    <a:lstStyle/>
                    <a:p>
                      <a:pPr marL="457200">
                        <a:lnSpc>
                          <a:spcPct val="115000"/>
                        </a:lnSpc>
                        <a:spcAft>
                          <a:spcPts val="0"/>
                        </a:spcAft>
                      </a:pPr>
                      <a:r>
                        <a:rPr lang="en-US" sz="1200">
                          <a:effectLst/>
                        </a:rPr>
                        <a:t>                                          Summary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96116002"/>
                  </a:ext>
                </a:extLst>
              </a:tr>
              <a:tr h="705202">
                <a:tc>
                  <a:txBody>
                    <a:bodyPr/>
                    <a:lstStyle/>
                    <a:p>
                      <a:pPr algn="just">
                        <a:lnSpc>
                          <a:spcPct val="115000"/>
                        </a:lnSpc>
                        <a:spcAft>
                          <a:spcPts val="0"/>
                        </a:spcAft>
                      </a:pPr>
                      <a:r>
                        <a:rPr lang="en-US" sz="1200">
                          <a:effectLst/>
                        </a:rPr>
                        <a:t>Penetration site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Mode of Penetration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Disease Spread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Effective control strategy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Examples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8239487"/>
                  </a:ext>
                </a:extLst>
              </a:tr>
              <a:tr h="1903942">
                <a:tc>
                  <a:txBody>
                    <a:bodyPr/>
                    <a:lstStyle/>
                    <a:p>
                      <a:pPr algn="just">
                        <a:lnSpc>
                          <a:spcPct val="115000"/>
                        </a:lnSpc>
                        <a:spcAft>
                          <a:spcPts val="0"/>
                        </a:spcAft>
                      </a:pPr>
                      <a:r>
                        <a:rPr lang="en-US" sz="1200">
                          <a:effectLst/>
                        </a:rPr>
                        <a:t>Blossom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Systemic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Through seed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Hot water treatment, heat treatment, seed treatment with fungicides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dirty="0">
                          <a:effectLst/>
                        </a:rPr>
                        <a:t>Loose smut of wheat and barley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1546027"/>
                  </a:ext>
                </a:extLst>
              </a:tr>
            </a:tbl>
          </a:graphicData>
        </a:graphic>
      </p:graphicFrame>
    </p:spTree>
    <p:extLst>
      <p:ext uri="{BB962C8B-B14F-4D97-AF65-F5344CB8AC3E}">
        <p14:creationId xmlns:p14="http://schemas.microsoft.com/office/powerpoint/2010/main" val="6092725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Local type of penetration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5985199"/>
              </p:ext>
            </p:extLst>
          </p:nvPr>
        </p:nvGraphicFramePr>
        <p:xfrm>
          <a:off x="720436" y="1537854"/>
          <a:ext cx="9684329" cy="4419602"/>
        </p:xfrm>
        <a:graphic>
          <a:graphicData uri="http://schemas.openxmlformats.org/drawingml/2006/table">
            <a:tbl>
              <a:tblPr firstRow="1" firstCol="1" bandRow="1">
                <a:tableStyleId>{5C22544A-7EE6-4342-B048-85BDC9FD1C3A}</a:tableStyleId>
              </a:tblPr>
              <a:tblGrid>
                <a:gridCol w="1432019">
                  <a:extLst>
                    <a:ext uri="{9D8B030D-6E8A-4147-A177-3AD203B41FA5}">
                      <a16:colId xmlns:a16="http://schemas.microsoft.com/office/drawing/2014/main" val="1385351585"/>
                    </a:ext>
                  </a:extLst>
                </a:gridCol>
                <a:gridCol w="1432019">
                  <a:extLst>
                    <a:ext uri="{9D8B030D-6E8A-4147-A177-3AD203B41FA5}">
                      <a16:colId xmlns:a16="http://schemas.microsoft.com/office/drawing/2014/main" val="2171411578"/>
                    </a:ext>
                  </a:extLst>
                </a:gridCol>
                <a:gridCol w="1054799">
                  <a:extLst>
                    <a:ext uri="{9D8B030D-6E8A-4147-A177-3AD203B41FA5}">
                      <a16:colId xmlns:a16="http://schemas.microsoft.com/office/drawing/2014/main" val="3541263607"/>
                    </a:ext>
                  </a:extLst>
                </a:gridCol>
                <a:gridCol w="1487641">
                  <a:extLst>
                    <a:ext uri="{9D8B030D-6E8A-4147-A177-3AD203B41FA5}">
                      <a16:colId xmlns:a16="http://schemas.microsoft.com/office/drawing/2014/main" val="616862070"/>
                    </a:ext>
                  </a:extLst>
                </a:gridCol>
                <a:gridCol w="4277851">
                  <a:extLst>
                    <a:ext uri="{9D8B030D-6E8A-4147-A177-3AD203B41FA5}">
                      <a16:colId xmlns:a16="http://schemas.microsoft.com/office/drawing/2014/main" val="2169756304"/>
                    </a:ext>
                  </a:extLst>
                </a:gridCol>
              </a:tblGrid>
              <a:tr h="1104901">
                <a:tc gridSpan="5">
                  <a:txBody>
                    <a:bodyPr/>
                    <a:lstStyle/>
                    <a:p>
                      <a:pPr algn="just">
                        <a:lnSpc>
                          <a:spcPct val="115000"/>
                        </a:lnSpc>
                        <a:spcAft>
                          <a:spcPts val="0"/>
                        </a:spcAft>
                      </a:pPr>
                      <a:r>
                        <a:rPr lang="en-US" sz="1200" dirty="0">
                          <a:effectLst/>
                        </a:rPr>
                        <a:t>This type of penetration is localized in nature, the fungus causes infection where it lands or falls. </a:t>
                      </a:r>
                      <a:endParaRPr lang="en-US" sz="1100" dirty="0">
                        <a:effectLst/>
                      </a:endParaRPr>
                    </a:p>
                    <a:p>
                      <a:pPr algn="just">
                        <a:lnSpc>
                          <a:spcPct val="115000"/>
                        </a:lnSpc>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22245509"/>
                  </a:ext>
                </a:extLst>
              </a:tr>
              <a:tr h="353631">
                <a:tc gridSpan="5">
                  <a:txBody>
                    <a:bodyPr/>
                    <a:lstStyle/>
                    <a:p>
                      <a:pPr marL="457200">
                        <a:lnSpc>
                          <a:spcPct val="115000"/>
                        </a:lnSpc>
                        <a:spcAft>
                          <a:spcPts val="0"/>
                        </a:spcAft>
                      </a:pPr>
                      <a:r>
                        <a:rPr lang="en-US" sz="1200" dirty="0">
                          <a:effectLst/>
                        </a:rPr>
                        <a:t>                                          Summary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2477267"/>
                  </a:ext>
                </a:extLst>
              </a:tr>
              <a:tr h="1104901">
                <a:tc>
                  <a:txBody>
                    <a:bodyPr/>
                    <a:lstStyle/>
                    <a:p>
                      <a:pPr algn="just">
                        <a:lnSpc>
                          <a:spcPct val="115000"/>
                        </a:lnSpc>
                        <a:spcAft>
                          <a:spcPts val="0"/>
                        </a:spcAft>
                      </a:pPr>
                      <a:r>
                        <a:rPr lang="en-US" sz="1200">
                          <a:effectLst/>
                        </a:rPr>
                        <a:t>Penetration site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Mode of Penetration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Disease Spread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Effective control strategy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Examples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3425574"/>
                  </a:ext>
                </a:extLst>
              </a:tr>
              <a:tr h="1856169">
                <a:tc>
                  <a:txBody>
                    <a:bodyPr/>
                    <a:lstStyle/>
                    <a:p>
                      <a:pPr>
                        <a:lnSpc>
                          <a:spcPct val="115000"/>
                        </a:lnSpc>
                        <a:spcAft>
                          <a:spcPts val="0"/>
                        </a:spcAft>
                      </a:pPr>
                      <a:r>
                        <a:rPr lang="en-US" sz="1200">
                          <a:effectLst/>
                        </a:rPr>
                        <a:t>Leaves and inflorescence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Local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Through soil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a:effectLst/>
                        </a:rPr>
                        <a:t>Resistant varieties, crop rotation and sanitation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200" dirty="0">
                          <a:effectLst/>
                        </a:rPr>
                        <a:t>New bunt of wheat, bunt of rice and common smut of maize (corn).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5499336"/>
                  </a:ext>
                </a:extLst>
              </a:tr>
            </a:tbl>
          </a:graphicData>
        </a:graphic>
      </p:graphicFrame>
    </p:spTree>
    <p:extLst>
      <p:ext uri="{BB962C8B-B14F-4D97-AF65-F5344CB8AC3E}">
        <p14:creationId xmlns:p14="http://schemas.microsoft.com/office/powerpoint/2010/main" val="3337944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Questions</a:t>
            </a:r>
            <a:endParaRPr lang="en-US" dirty="0"/>
          </a:p>
        </p:txBody>
      </p:sp>
      <p:sp>
        <p:nvSpPr>
          <p:cNvPr id="3" name="Content Placeholder 2"/>
          <p:cNvSpPr>
            <a:spLocks noGrp="1"/>
          </p:cNvSpPr>
          <p:nvPr>
            <p:ph idx="1"/>
          </p:nvPr>
        </p:nvSpPr>
        <p:spPr/>
        <p:txBody>
          <a:bodyPr>
            <a:normAutofit fontScale="40000" lnSpcReduction="20000"/>
          </a:bodyPr>
          <a:lstStyle/>
          <a:p>
            <a:r>
              <a:rPr lang="en-US" dirty="0"/>
              <a:t>Write down the technical names of causal organisms of all three types of smut and bunt diseases? </a:t>
            </a:r>
            <a:endParaRPr lang="en-US" dirty="0" smtClean="0"/>
          </a:p>
          <a:p>
            <a:endParaRPr lang="en-US" dirty="0"/>
          </a:p>
          <a:p>
            <a:r>
              <a:rPr lang="en-US" i="1" dirty="0" err="1"/>
              <a:t>Ustilago</a:t>
            </a:r>
            <a:r>
              <a:rPr lang="en-US" i="1" dirty="0"/>
              <a:t> </a:t>
            </a:r>
            <a:r>
              <a:rPr lang="en-US" i="1" dirty="0" err="1"/>
              <a:t>tritici</a:t>
            </a:r>
            <a:r>
              <a:rPr lang="en-US" i="1" dirty="0"/>
              <a:t> </a:t>
            </a:r>
            <a:r>
              <a:rPr lang="en-US" i="1" dirty="0" smtClean="0"/>
              <a:t>                                </a:t>
            </a:r>
            <a:r>
              <a:rPr lang="en-US" dirty="0" smtClean="0"/>
              <a:t>loose </a:t>
            </a:r>
            <a:r>
              <a:rPr lang="en-US" dirty="0"/>
              <a:t>smut of wheat </a:t>
            </a:r>
          </a:p>
          <a:p>
            <a:r>
              <a:rPr lang="en-US" dirty="0"/>
              <a:t>2. </a:t>
            </a:r>
            <a:r>
              <a:rPr lang="en-US" i="1" dirty="0" err="1"/>
              <a:t>Ustilago</a:t>
            </a:r>
            <a:r>
              <a:rPr lang="en-US" i="1" dirty="0"/>
              <a:t> </a:t>
            </a:r>
            <a:r>
              <a:rPr lang="en-US" i="1" dirty="0" err="1"/>
              <a:t>nuda</a:t>
            </a:r>
            <a:r>
              <a:rPr lang="en-US" i="1" dirty="0"/>
              <a:t> </a:t>
            </a:r>
            <a:r>
              <a:rPr lang="en-US" i="1" dirty="0" smtClean="0"/>
              <a:t>                          </a:t>
            </a:r>
            <a:r>
              <a:rPr lang="en-US" dirty="0" smtClean="0"/>
              <a:t>loose </a:t>
            </a:r>
            <a:r>
              <a:rPr lang="en-US" dirty="0"/>
              <a:t>smut of barley </a:t>
            </a:r>
          </a:p>
          <a:p>
            <a:r>
              <a:rPr lang="en-US" dirty="0"/>
              <a:t>3. </a:t>
            </a:r>
            <a:r>
              <a:rPr lang="en-US" i="1" dirty="0"/>
              <a:t>U. </a:t>
            </a:r>
            <a:r>
              <a:rPr lang="en-US" i="1" dirty="0" err="1" smtClean="0"/>
              <a:t>avenae</a:t>
            </a:r>
            <a:r>
              <a:rPr lang="en-US" i="1" dirty="0" smtClean="0"/>
              <a:t>                                 </a:t>
            </a:r>
            <a:r>
              <a:rPr lang="en-US" dirty="0"/>
              <a:t>loose smut of oats </a:t>
            </a:r>
          </a:p>
          <a:p>
            <a:r>
              <a:rPr lang="en-US" dirty="0"/>
              <a:t>4. </a:t>
            </a:r>
            <a:r>
              <a:rPr lang="en-US" i="1" dirty="0"/>
              <a:t>U. </a:t>
            </a:r>
            <a:r>
              <a:rPr lang="en-US" i="1" dirty="0" err="1"/>
              <a:t>kolleri</a:t>
            </a:r>
            <a:r>
              <a:rPr lang="en-US" i="1" dirty="0"/>
              <a:t> </a:t>
            </a:r>
            <a:r>
              <a:rPr lang="en-US" i="1" dirty="0" smtClean="0"/>
              <a:t>                                  </a:t>
            </a:r>
            <a:r>
              <a:rPr lang="en-US" dirty="0" smtClean="0"/>
              <a:t>covered </a:t>
            </a:r>
            <a:r>
              <a:rPr lang="en-US" dirty="0"/>
              <a:t>smut of oats </a:t>
            </a:r>
          </a:p>
          <a:p>
            <a:r>
              <a:rPr lang="en-US" dirty="0"/>
              <a:t>5. </a:t>
            </a:r>
            <a:r>
              <a:rPr lang="en-US" i="1" dirty="0"/>
              <a:t>U. </a:t>
            </a:r>
            <a:r>
              <a:rPr lang="en-US" i="1" dirty="0" err="1"/>
              <a:t>hordei</a:t>
            </a:r>
            <a:r>
              <a:rPr lang="en-US" i="1" dirty="0"/>
              <a:t> </a:t>
            </a:r>
            <a:r>
              <a:rPr lang="en-US" i="1" dirty="0" smtClean="0"/>
              <a:t>                                 </a:t>
            </a:r>
            <a:r>
              <a:rPr lang="en-US" dirty="0" smtClean="0"/>
              <a:t>covered </a:t>
            </a:r>
            <a:r>
              <a:rPr lang="en-US" dirty="0"/>
              <a:t>smut of barley </a:t>
            </a:r>
          </a:p>
          <a:p>
            <a:r>
              <a:rPr lang="en-US" dirty="0"/>
              <a:t>6. </a:t>
            </a:r>
            <a:r>
              <a:rPr lang="en-US" i="1" dirty="0"/>
              <a:t>U. </a:t>
            </a:r>
            <a:r>
              <a:rPr lang="en-US" i="1" dirty="0" err="1"/>
              <a:t>scitaminea</a:t>
            </a:r>
            <a:r>
              <a:rPr lang="en-US" i="1" dirty="0"/>
              <a:t> </a:t>
            </a:r>
            <a:r>
              <a:rPr lang="en-US" i="1" dirty="0" smtClean="0"/>
              <a:t>                          </a:t>
            </a:r>
            <a:r>
              <a:rPr lang="en-US" dirty="0" smtClean="0"/>
              <a:t>Whip</a:t>
            </a:r>
            <a:r>
              <a:rPr lang="en-US" i="1" dirty="0" smtClean="0"/>
              <a:t> </a:t>
            </a:r>
            <a:r>
              <a:rPr lang="en-US" dirty="0" smtClean="0"/>
              <a:t>smut </a:t>
            </a:r>
            <a:r>
              <a:rPr lang="en-US" dirty="0"/>
              <a:t>of </a:t>
            </a:r>
            <a:r>
              <a:rPr lang="en-US" dirty="0" smtClean="0"/>
              <a:t>sugarcane </a:t>
            </a:r>
            <a:endParaRPr lang="en-US" dirty="0"/>
          </a:p>
          <a:p>
            <a:r>
              <a:rPr lang="en-US" dirty="0"/>
              <a:t>7. </a:t>
            </a:r>
            <a:r>
              <a:rPr lang="en-US" i="1" dirty="0" err="1"/>
              <a:t>Sphacelotheca</a:t>
            </a:r>
            <a:r>
              <a:rPr lang="en-US" i="1" dirty="0"/>
              <a:t> </a:t>
            </a:r>
            <a:r>
              <a:rPr lang="en-US" i="1" dirty="0" err="1"/>
              <a:t>sorghi</a:t>
            </a:r>
            <a:r>
              <a:rPr lang="en-US" i="1" dirty="0"/>
              <a:t> </a:t>
            </a:r>
            <a:r>
              <a:rPr lang="en-US" i="1" dirty="0" smtClean="0"/>
              <a:t>             </a:t>
            </a:r>
            <a:r>
              <a:rPr lang="en-US" dirty="0" smtClean="0"/>
              <a:t>Grain </a:t>
            </a:r>
            <a:r>
              <a:rPr lang="en-US" dirty="0"/>
              <a:t>smut of </a:t>
            </a:r>
            <a:r>
              <a:rPr lang="en-US" dirty="0" smtClean="0"/>
              <a:t>Sorghum </a:t>
            </a:r>
            <a:endParaRPr lang="en-US" dirty="0"/>
          </a:p>
          <a:p>
            <a:r>
              <a:rPr lang="en-US" dirty="0"/>
              <a:t>8. </a:t>
            </a:r>
            <a:r>
              <a:rPr lang="en-US" i="1" dirty="0"/>
              <a:t>S. </a:t>
            </a:r>
            <a:r>
              <a:rPr lang="en-US" i="1" dirty="0" err="1"/>
              <a:t>reiliana</a:t>
            </a:r>
            <a:r>
              <a:rPr lang="en-US" i="1" dirty="0"/>
              <a:t> </a:t>
            </a:r>
            <a:r>
              <a:rPr lang="en-US" i="1" dirty="0" smtClean="0"/>
              <a:t>                                 </a:t>
            </a:r>
            <a:r>
              <a:rPr lang="en-US" dirty="0" smtClean="0"/>
              <a:t>head </a:t>
            </a:r>
            <a:r>
              <a:rPr lang="en-US" dirty="0"/>
              <a:t>smut of maize </a:t>
            </a:r>
          </a:p>
          <a:p>
            <a:r>
              <a:rPr lang="en-US" dirty="0"/>
              <a:t>9. </a:t>
            </a:r>
            <a:r>
              <a:rPr lang="en-US" i="1" dirty="0" err="1"/>
              <a:t>Tolyposporium</a:t>
            </a:r>
            <a:r>
              <a:rPr lang="en-US" i="1" dirty="0"/>
              <a:t> </a:t>
            </a:r>
            <a:r>
              <a:rPr lang="en-US" i="1" dirty="0" err="1"/>
              <a:t>ehrenbergii</a:t>
            </a:r>
            <a:r>
              <a:rPr lang="en-US" i="1" dirty="0"/>
              <a:t> </a:t>
            </a:r>
            <a:r>
              <a:rPr lang="en-US" i="1" dirty="0" smtClean="0"/>
              <a:t>      </a:t>
            </a:r>
            <a:r>
              <a:rPr lang="en-US" dirty="0" smtClean="0"/>
              <a:t>Long </a:t>
            </a:r>
            <a:r>
              <a:rPr lang="en-US" dirty="0"/>
              <a:t>smut of </a:t>
            </a:r>
            <a:r>
              <a:rPr lang="en-US" dirty="0" err="1"/>
              <a:t>Jowar</a:t>
            </a:r>
            <a:r>
              <a:rPr lang="en-US" dirty="0"/>
              <a:t> </a:t>
            </a:r>
          </a:p>
          <a:p>
            <a:r>
              <a:rPr lang="en-US" dirty="0"/>
              <a:t>10. </a:t>
            </a:r>
            <a:r>
              <a:rPr lang="en-US" i="1" dirty="0" err="1"/>
              <a:t>Tolyposporium</a:t>
            </a:r>
            <a:r>
              <a:rPr lang="en-US" i="1" dirty="0"/>
              <a:t> </a:t>
            </a:r>
            <a:r>
              <a:rPr lang="en-US" i="1" dirty="0" err="1"/>
              <a:t>penicillariae</a:t>
            </a:r>
            <a:r>
              <a:rPr lang="en-US" i="1" dirty="0"/>
              <a:t> </a:t>
            </a:r>
            <a:r>
              <a:rPr lang="en-US" i="1" dirty="0" smtClean="0"/>
              <a:t>  </a:t>
            </a:r>
            <a:r>
              <a:rPr lang="en-US" dirty="0" smtClean="0"/>
              <a:t>Smut </a:t>
            </a:r>
            <a:r>
              <a:rPr lang="en-US" dirty="0"/>
              <a:t>of </a:t>
            </a:r>
            <a:r>
              <a:rPr lang="en-US" dirty="0" err="1"/>
              <a:t>bajra</a:t>
            </a:r>
            <a:r>
              <a:rPr lang="en-US" dirty="0"/>
              <a:t> </a:t>
            </a:r>
          </a:p>
          <a:p>
            <a:r>
              <a:rPr lang="en-US" dirty="0"/>
              <a:t>12. </a:t>
            </a:r>
            <a:r>
              <a:rPr lang="en-US" i="1"/>
              <a:t>Tilletia </a:t>
            </a:r>
            <a:r>
              <a:rPr lang="en-US" i="1" dirty="0"/>
              <a:t>caries </a:t>
            </a:r>
            <a:r>
              <a:rPr lang="en-US" i="1" dirty="0" smtClean="0"/>
              <a:t>                                   </a:t>
            </a:r>
            <a:r>
              <a:rPr lang="en-US" dirty="0" smtClean="0"/>
              <a:t>Old bunt </a:t>
            </a:r>
            <a:r>
              <a:rPr lang="en-US" dirty="0"/>
              <a:t>of wheat </a:t>
            </a:r>
          </a:p>
          <a:p>
            <a:r>
              <a:rPr lang="en-US" dirty="0"/>
              <a:t>13. </a:t>
            </a:r>
            <a:r>
              <a:rPr lang="en-US" i="1" dirty="0" err="1"/>
              <a:t>Neovossia</a:t>
            </a:r>
            <a:r>
              <a:rPr lang="en-US" i="1" dirty="0"/>
              <a:t> </a:t>
            </a:r>
            <a:r>
              <a:rPr lang="en-US" i="1" dirty="0" err="1"/>
              <a:t>indica</a:t>
            </a:r>
            <a:r>
              <a:rPr lang="en-US" i="1" dirty="0"/>
              <a:t> </a:t>
            </a:r>
            <a:r>
              <a:rPr lang="en-US" i="1" dirty="0" smtClean="0"/>
              <a:t>                 </a:t>
            </a:r>
            <a:r>
              <a:rPr lang="en-US" dirty="0" smtClean="0"/>
              <a:t>new </a:t>
            </a:r>
            <a:r>
              <a:rPr lang="en-US" dirty="0"/>
              <a:t>bunt of wheat </a:t>
            </a:r>
          </a:p>
          <a:p>
            <a:r>
              <a:rPr lang="en-US" dirty="0"/>
              <a:t>14. </a:t>
            </a:r>
            <a:r>
              <a:rPr lang="en-US" i="1" dirty="0" err="1"/>
              <a:t>Urocystis</a:t>
            </a:r>
            <a:r>
              <a:rPr lang="en-US" i="1" dirty="0"/>
              <a:t> </a:t>
            </a:r>
            <a:r>
              <a:rPr lang="en-US" i="1" dirty="0" err="1"/>
              <a:t>tritici</a:t>
            </a:r>
            <a:r>
              <a:rPr lang="en-US" i="1" dirty="0"/>
              <a:t> </a:t>
            </a:r>
            <a:r>
              <a:rPr lang="en-US" i="1" dirty="0" smtClean="0"/>
              <a:t>                    </a:t>
            </a:r>
            <a:r>
              <a:rPr lang="en-US" dirty="0" smtClean="0"/>
              <a:t>flag smut </a:t>
            </a:r>
            <a:r>
              <a:rPr lang="en-US" dirty="0"/>
              <a:t>of wheat </a:t>
            </a:r>
            <a:endParaRPr lang="en-US" dirty="0" smtClean="0"/>
          </a:p>
          <a:p>
            <a:r>
              <a:rPr lang="en-US" i="1" dirty="0" smtClean="0"/>
              <a:t>15. </a:t>
            </a:r>
            <a:r>
              <a:rPr lang="en-US" i="1" dirty="0" err="1" smtClean="0"/>
              <a:t>Ustilago</a:t>
            </a:r>
            <a:r>
              <a:rPr lang="en-US" i="1" dirty="0" smtClean="0"/>
              <a:t> </a:t>
            </a:r>
            <a:r>
              <a:rPr lang="en-US" i="1" dirty="0" err="1" smtClean="0"/>
              <a:t>maydis</a:t>
            </a:r>
            <a:r>
              <a:rPr lang="en-US" dirty="0" smtClean="0"/>
              <a:t>                     Common smut of maize           </a:t>
            </a:r>
            <a:endParaRPr lang="en-US" dirty="0"/>
          </a:p>
          <a:p>
            <a:r>
              <a:rPr lang="en-US" dirty="0" smtClean="0"/>
              <a:t>16. </a:t>
            </a:r>
            <a:r>
              <a:rPr lang="en-US" i="1" dirty="0" err="1"/>
              <a:t>Tilletia</a:t>
            </a:r>
            <a:r>
              <a:rPr lang="en-US" i="1" dirty="0"/>
              <a:t> </a:t>
            </a:r>
            <a:r>
              <a:rPr lang="en-US" i="1" dirty="0" err="1" smtClean="0"/>
              <a:t>barclayana</a:t>
            </a:r>
            <a:r>
              <a:rPr lang="en-US" i="1" dirty="0" smtClean="0"/>
              <a:t>                </a:t>
            </a:r>
            <a:r>
              <a:rPr lang="en-US" dirty="0" smtClean="0"/>
              <a:t>Bunt of rice</a:t>
            </a:r>
            <a:r>
              <a:rPr lang="en-US" i="1" dirty="0" smtClean="0"/>
              <a:t>      </a:t>
            </a:r>
            <a:endParaRPr lang="en-US" i="1" dirty="0"/>
          </a:p>
        </p:txBody>
      </p:sp>
    </p:spTree>
    <p:extLst>
      <p:ext uri="{BB962C8B-B14F-4D97-AF65-F5344CB8AC3E}">
        <p14:creationId xmlns:p14="http://schemas.microsoft.com/office/powerpoint/2010/main" val="2165207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Q. </a:t>
            </a:r>
            <a:r>
              <a:rPr lang="en-US" dirty="0"/>
              <a:t>What is </a:t>
            </a:r>
            <a:r>
              <a:rPr lang="en-US" dirty="0" err="1"/>
              <a:t>sorus</a:t>
            </a:r>
            <a:r>
              <a:rPr lang="en-US" dirty="0"/>
              <a:t>?</a:t>
            </a:r>
          </a:p>
          <a:p>
            <a:pPr marL="0" indent="0">
              <a:buNone/>
            </a:pPr>
            <a:r>
              <a:rPr lang="en-US" dirty="0" smtClean="0"/>
              <a:t>Answer: A compact mass of spores or fruiting structure found especially in rusts and smuts.  </a:t>
            </a:r>
          </a:p>
          <a:p>
            <a:pPr marL="0" lvl="0" indent="0">
              <a:buNone/>
            </a:pPr>
            <a:r>
              <a:rPr lang="en-US" dirty="0" smtClean="0"/>
              <a:t>Q. </a:t>
            </a:r>
            <a:r>
              <a:rPr lang="en-US" dirty="0"/>
              <a:t>Flag smut of wheat is different from other smut fungi, justify </a:t>
            </a:r>
            <a:r>
              <a:rPr lang="en-US" dirty="0" smtClean="0"/>
              <a:t>it?</a:t>
            </a:r>
          </a:p>
          <a:p>
            <a:pPr marL="0" lvl="0" indent="0">
              <a:buNone/>
            </a:pPr>
            <a:r>
              <a:rPr lang="en-US" dirty="0" smtClean="0"/>
              <a:t>Answer: Flag smut attacks on leaves while other smuts attack on the spike and </a:t>
            </a:r>
            <a:r>
              <a:rPr lang="en-US" dirty="0" err="1" smtClean="0"/>
              <a:t>spikelets</a:t>
            </a:r>
            <a:r>
              <a:rPr lang="en-US" dirty="0" smtClean="0"/>
              <a:t>. </a:t>
            </a:r>
          </a:p>
          <a:p>
            <a:pPr marL="0" indent="0">
              <a:buNone/>
            </a:pPr>
            <a:r>
              <a:rPr lang="en-US" dirty="0" smtClean="0"/>
              <a:t>Q. </a:t>
            </a:r>
            <a:r>
              <a:rPr lang="en-US" dirty="0"/>
              <a:t>What is difference between smut and bunt?</a:t>
            </a:r>
          </a:p>
          <a:p>
            <a:pPr marL="0" lvl="0" indent="0">
              <a:buNone/>
            </a:pPr>
            <a:r>
              <a:rPr lang="en-US" dirty="0" smtClean="0"/>
              <a:t>Answer: Smuts attack on spike and </a:t>
            </a:r>
            <a:r>
              <a:rPr lang="en-US" dirty="0" err="1" smtClean="0"/>
              <a:t>spikelets</a:t>
            </a:r>
            <a:r>
              <a:rPr lang="en-US" dirty="0" smtClean="0"/>
              <a:t> while bunts attack on grains only.</a:t>
            </a:r>
          </a:p>
          <a:p>
            <a:pPr marL="0" lvl="0" indent="0">
              <a:buNone/>
            </a:pPr>
            <a:r>
              <a:rPr lang="en-US" dirty="0" smtClean="0"/>
              <a:t>Q. </a:t>
            </a:r>
            <a:r>
              <a:rPr lang="en-US" dirty="0"/>
              <a:t>Where the smut </a:t>
            </a:r>
            <a:r>
              <a:rPr lang="en-US" dirty="0" err="1"/>
              <a:t>sori</a:t>
            </a:r>
            <a:r>
              <a:rPr lang="en-US" dirty="0"/>
              <a:t> are produced in whip smut of sugarcane</a:t>
            </a:r>
            <a:r>
              <a:rPr lang="en-US" dirty="0" smtClean="0"/>
              <a:t>?</a:t>
            </a:r>
          </a:p>
          <a:p>
            <a:pPr marL="0" lvl="0" indent="0">
              <a:buNone/>
            </a:pPr>
            <a:r>
              <a:rPr lang="en-US" dirty="0" smtClean="0"/>
              <a:t>Answer:  The smut </a:t>
            </a:r>
            <a:r>
              <a:rPr lang="en-US" dirty="0" err="1" smtClean="0"/>
              <a:t>sori</a:t>
            </a:r>
            <a:r>
              <a:rPr lang="en-US" dirty="0" smtClean="0"/>
              <a:t> are produced in </a:t>
            </a:r>
            <a:r>
              <a:rPr lang="en-US" smtClean="0"/>
              <a:t>the infected canes. </a:t>
            </a:r>
            <a:endParaRPr lang="en-US" dirty="0"/>
          </a:p>
        </p:txBody>
      </p:sp>
    </p:spTree>
    <p:extLst>
      <p:ext uri="{BB962C8B-B14F-4D97-AF65-F5344CB8AC3E}">
        <p14:creationId xmlns:p14="http://schemas.microsoft.com/office/powerpoint/2010/main" val="1106875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683</Words>
  <Application>Microsoft Office PowerPoint</Application>
  <PresentationFormat>Widescreen</PresentationFormat>
  <Paragraphs>72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SMUTS AND BUNTS</vt:lpstr>
      <vt:lpstr>Description:</vt:lpstr>
      <vt:lpstr>Seedling type of penetration</vt:lpstr>
      <vt:lpstr>Blossom type of penetration</vt:lpstr>
      <vt:lpstr>Local type of penetration</vt:lpstr>
      <vt:lpstr>Questions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SMUTS AND BUNTS</dc:title>
  <dc:creator>Windows User</dc:creator>
  <cp:lastModifiedBy>Windows User</cp:lastModifiedBy>
  <cp:revision>17</cp:revision>
  <dcterms:created xsi:type="dcterms:W3CDTF">2020-04-02T05:31:59Z</dcterms:created>
  <dcterms:modified xsi:type="dcterms:W3CDTF">2020-04-02T08:21:09Z</dcterms:modified>
</cp:coreProperties>
</file>