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298" r:id="rId2"/>
    <p:sldId id="295" r:id="rId3"/>
    <p:sldId id="256" r:id="rId4"/>
    <p:sldId id="296" r:id="rId5"/>
    <p:sldId id="297"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9" r:id="rId45"/>
    <p:sldId id="301" r:id="rId46"/>
    <p:sldId id="302" r:id="rId47"/>
    <p:sldId id="300"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24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9AF746-71B2-40EA-BD1A-6F8B7D11B136}"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B342CE-8B05-4907-B746-B57FB2BE5FC0}" type="slidenum">
              <a:rPr lang="en-US" smtClean="0"/>
              <a:pPr/>
              <a:t>‹#›</a:t>
            </a:fld>
            <a:endParaRPr lang="en-US"/>
          </a:p>
        </p:txBody>
      </p:sp>
    </p:spTree>
    <p:extLst>
      <p:ext uri="{BB962C8B-B14F-4D97-AF65-F5344CB8AC3E}">
        <p14:creationId xmlns:p14="http://schemas.microsoft.com/office/powerpoint/2010/main" val="1539667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342CE-8B05-4907-B746-B57FB2BE5FC0}" type="slidenum">
              <a:rPr lang="en-US" smtClean="0"/>
              <a:pPr/>
              <a:t>2</a:t>
            </a:fld>
            <a:endParaRPr lang="en-US"/>
          </a:p>
        </p:txBody>
      </p:sp>
    </p:spTree>
    <p:extLst>
      <p:ext uri="{BB962C8B-B14F-4D97-AF65-F5344CB8AC3E}">
        <p14:creationId xmlns:p14="http://schemas.microsoft.com/office/powerpoint/2010/main" val="1244155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B342CE-8B05-4907-B746-B57FB2BE5FC0}" type="slidenum">
              <a:rPr lang="en-US" smtClean="0"/>
              <a:pPr/>
              <a:t>25</a:t>
            </a:fld>
            <a:endParaRPr lang="en-US"/>
          </a:p>
        </p:txBody>
      </p:sp>
    </p:spTree>
    <p:extLst>
      <p:ext uri="{BB962C8B-B14F-4D97-AF65-F5344CB8AC3E}">
        <p14:creationId xmlns:p14="http://schemas.microsoft.com/office/powerpoint/2010/main" val="3512451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87F5C1-1FBC-4A36-ADA6-CA8203399155}" type="datetime1">
              <a:rPr lang="en-US" smtClean="0"/>
              <a:pPr/>
              <a:t>5/3/2020</a:t>
            </a:fld>
            <a:endParaRPr lang="en-US" dirty="0"/>
          </a:p>
        </p:txBody>
      </p:sp>
      <p:sp>
        <p:nvSpPr>
          <p:cNvPr id="19" name="Footer Placeholder 18"/>
          <p:cNvSpPr>
            <a:spLocks noGrp="1"/>
          </p:cNvSpPr>
          <p:nvPr>
            <p:ph type="ftr" sz="quarter" idx="11"/>
          </p:nvPr>
        </p:nvSpPr>
        <p:spPr/>
        <p:txBody>
          <a:bodyPr/>
          <a:lstStyle/>
          <a:p>
            <a:r>
              <a:rPr lang="en-US" smtClean="0"/>
              <a:t>Fazal e haq</a:t>
            </a:r>
            <a:endParaRPr lang="en-US" dirty="0"/>
          </a:p>
        </p:txBody>
      </p:sp>
      <p:sp>
        <p:nvSpPr>
          <p:cNvPr id="27" name="Slide Number Placeholder 26"/>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468E22-EFFA-4B11-9E19-1FBDFAF75A7A}" type="datetime1">
              <a:rPr lang="en-US" smtClean="0"/>
              <a:pPr/>
              <a:t>5/3/2020</a:t>
            </a:fld>
            <a:endParaRPr lang="en-US" dirty="0"/>
          </a:p>
        </p:txBody>
      </p:sp>
      <p:sp>
        <p:nvSpPr>
          <p:cNvPr id="5" name="Footer Placeholder 4"/>
          <p:cNvSpPr>
            <a:spLocks noGrp="1"/>
          </p:cNvSpPr>
          <p:nvPr>
            <p:ph type="ftr" sz="quarter" idx="11"/>
          </p:nvPr>
        </p:nvSpPr>
        <p:spPr/>
        <p:txBody>
          <a:bodyPr/>
          <a:lstStyle/>
          <a:p>
            <a:r>
              <a:rPr lang="en-US" smtClean="0"/>
              <a:t>Fazal e haq</a:t>
            </a:r>
            <a:endParaRPr lang="en-US" dirty="0"/>
          </a:p>
        </p:txBody>
      </p:sp>
      <p:sp>
        <p:nvSpPr>
          <p:cNvPr id="6" name="Slide Number Placeholder 5"/>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628E14-62F2-40BA-B239-67144CE6F506}" type="datetime1">
              <a:rPr lang="en-US" smtClean="0"/>
              <a:pPr/>
              <a:t>5/3/2020</a:t>
            </a:fld>
            <a:endParaRPr lang="en-US" dirty="0"/>
          </a:p>
        </p:txBody>
      </p:sp>
      <p:sp>
        <p:nvSpPr>
          <p:cNvPr id="5" name="Footer Placeholder 4"/>
          <p:cNvSpPr>
            <a:spLocks noGrp="1"/>
          </p:cNvSpPr>
          <p:nvPr>
            <p:ph type="ftr" sz="quarter" idx="11"/>
          </p:nvPr>
        </p:nvSpPr>
        <p:spPr/>
        <p:txBody>
          <a:bodyPr/>
          <a:lstStyle/>
          <a:p>
            <a:r>
              <a:rPr lang="en-US" smtClean="0"/>
              <a:t>Fazal e haq</a:t>
            </a:r>
            <a:endParaRPr lang="en-US" dirty="0"/>
          </a:p>
        </p:txBody>
      </p:sp>
      <p:sp>
        <p:nvSpPr>
          <p:cNvPr id="6" name="Slide Number Placeholder 5"/>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C41E66-1AEF-421A-AEEF-D72CBCF5C8C2}" type="datetime1">
              <a:rPr lang="en-US" smtClean="0"/>
              <a:pPr/>
              <a:t>5/3/2020</a:t>
            </a:fld>
            <a:endParaRPr lang="en-US" dirty="0"/>
          </a:p>
        </p:txBody>
      </p:sp>
      <p:sp>
        <p:nvSpPr>
          <p:cNvPr id="5" name="Footer Placeholder 4"/>
          <p:cNvSpPr>
            <a:spLocks noGrp="1"/>
          </p:cNvSpPr>
          <p:nvPr>
            <p:ph type="ftr" sz="quarter" idx="11"/>
          </p:nvPr>
        </p:nvSpPr>
        <p:spPr/>
        <p:txBody>
          <a:bodyPr/>
          <a:lstStyle/>
          <a:p>
            <a:r>
              <a:rPr lang="en-US" smtClean="0"/>
              <a:t>Fazal e haq</a:t>
            </a:r>
            <a:endParaRPr lang="en-US" dirty="0"/>
          </a:p>
        </p:txBody>
      </p:sp>
      <p:sp>
        <p:nvSpPr>
          <p:cNvPr id="6" name="Slide Number Placeholder 5"/>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4A79B37-AE97-40B5-B37F-0C8B633C2E32}" type="datetime1">
              <a:rPr lang="en-US" smtClean="0"/>
              <a:pPr/>
              <a:t>5/3/2020</a:t>
            </a:fld>
            <a:endParaRPr lang="en-US" dirty="0"/>
          </a:p>
        </p:txBody>
      </p:sp>
      <p:sp>
        <p:nvSpPr>
          <p:cNvPr id="5" name="Footer Placeholder 4"/>
          <p:cNvSpPr>
            <a:spLocks noGrp="1"/>
          </p:cNvSpPr>
          <p:nvPr>
            <p:ph type="ftr" sz="quarter" idx="11"/>
          </p:nvPr>
        </p:nvSpPr>
        <p:spPr/>
        <p:txBody>
          <a:bodyPr/>
          <a:lstStyle/>
          <a:p>
            <a:r>
              <a:rPr lang="en-US" smtClean="0"/>
              <a:t>Fazal e haq</a:t>
            </a:r>
            <a:endParaRPr lang="en-US" dirty="0"/>
          </a:p>
        </p:txBody>
      </p:sp>
      <p:sp>
        <p:nvSpPr>
          <p:cNvPr id="6" name="Slide Number Placeholder 5"/>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37CBB1-3CC7-4ECE-99EE-F66E3D173675}" type="datetime1">
              <a:rPr lang="en-US" smtClean="0"/>
              <a:pPr/>
              <a:t>5/3/2020</a:t>
            </a:fld>
            <a:endParaRPr lang="en-US" dirty="0"/>
          </a:p>
        </p:txBody>
      </p:sp>
      <p:sp>
        <p:nvSpPr>
          <p:cNvPr id="6" name="Footer Placeholder 5"/>
          <p:cNvSpPr>
            <a:spLocks noGrp="1"/>
          </p:cNvSpPr>
          <p:nvPr>
            <p:ph type="ftr" sz="quarter" idx="11"/>
          </p:nvPr>
        </p:nvSpPr>
        <p:spPr/>
        <p:txBody>
          <a:bodyPr/>
          <a:lstStyle/>
          <a:p>
            <a:r>
              <a:rPr lang="en-US" smtClean="0"/>
              <a:t>Fazal e haq</a:t>
            </a:r>
            <a:endParaRPr lang="en-US" dirty="0"/>
          </a:p>
        </p:txBody>
      </p:sp>
      <p:sp>
        <p:nvSpPr>
          <p:cNvPr id="7" name="Slide Number Placeholder 6"/>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232D5F0-B2C5-4D2B-9E4A-02C56675AAE9}" type="datetime1">
              <a:rPr lang="en-US" smtClean="0"/>
              <a:pPr/>
              <a:t>5/3/2020</a:t>
            </a:fld>
            <a:endParaRPr lang="en-US" dirty="0"/>
          </a:p>
        </p:txBody>
      </p:sp>
      <p:sp>
        <p:nvSpPr>
          <p:cNvPr id="8" name="Footer Placeholder 7"/>
          <p:cNvSpPr>
            <a:spLocks noGrp="1"/>
          </p:cNvSpPr>
          <p:nvPr>
            <p:ph type="ftr" sz="quarter" idx="11"/>
          </p:nvPr>
        </p:nvSpPr>
        <p:spPr/>
        <p:txBody>
          <a:bodyPr/>
          <a:lstStyle/>
          <a:p>
            <a:r>
              <a:rPr lang="en-US" smtClean="0"/>
              <a:t>Fazal e haq</a:t>
            </a:r>
            <a:endParaRPr lang="en-US" dirty="0"/>
          </a:p>
        </p:txBody>
      </p:sp>
      <p:sp>
        <p:nvSpPr>
          <p:cNvPr id="9" name="Slide Number Placeholder 8"/>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C84323A-10B2-4E5D-B733-B520D5F30C27}" type="datetime1">
              <a:rPr lang="en-US" smtClean="0"/>
              <a:pPr/>
              <a:t>5/3/2020</a:t>
            </a:fld>
            <a:endParaRPr lang="en-US" dirty="0"/>
          </a:p>
        </p:txBody>
      </p:sp>
      <p:sp>
        <p:nvSpPr>
          <p:cNvPr id="8" name="Slide Number Placeholder 7"/>
          <p:cNvSpPr>
            <a:spLocks noGrp="1"/>
          </p:cNvSpPr>
          <p:nvPr>
            <p:ph type="sldNum" sz="quarter" idx="11"/>
          </p:nvPr>
        </p:nvSpPr>
        <p:spPr/>
        <p:txBody>
          <a:bodyPr/>
          <a:lstStyle/>
          <a:p>
            <a:fld id="{4E41E7FF-C84E-4A57-AA5E-E43D30C9F8F2}"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Fazal e haq</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30C24-8F9A-4C41-961C-7E9E44F3D257}" type="datetime1">
              <a:rPr lang="en-US" smtClean="0"/>
              <a:pPr/>
              <a:t>5/3/2020</a:t>
            </a:fld>
            <a:endParaRPr lang="en-US" dirty="0"/>
          </a:p>
        </p:txBody>
      </p:sp>
      <p:sp>
        <p:nvSpPr>
          <p:cNvPr id="3" name="Footer Placeholder 2"/>
          <p:cNvSpPr>
            <a:spLocks noGrp="1"/>
          </p:cNvSpPr>
          <p:nvPr>
            <p:ph type="ftr" sz="quarter" idx="11"/>
          </p:nvPr>
        </p:nvSpPr>
        <p:spPr/>
        <p:txBody>
          <a:bodyPr/>
          <a:lstStyle/>
          <a:p>
            <a:r>
              <a:rPr lang="en-US" smtClean="0"/>
              <a:t>Fazal e 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3DF277-3459-412F-ABEE-D7EA6A252768}" type="datetime1">
              <a:rPr lang="en-US" smtClean="0"/>
              <a:pPr/>
              <a:t>5/3/2020</a:t>
            </a:fld>
            <a:endParaRPr lang="en-US" dirty="0"/>
          </a:p>
        </p:txBody>
      </p:sp>
      <p:sp>
        <p:nvSpPr>
          <p:cNvPr id="6" name="Footer Placeholder 5"/>
          <p:cNvSpPr>
            <a:spLocks noGrp="1"/>
          </p:cNvSpPr>
          <p:nvPr>
            <p:ph type="ftr" sz="quarter" idx="11"/>
          </p:nvPr>
        </p:nvSpPr>
        <p:spPr/>
        <p:txBody>
          <a:bodyPr/>
          <a:lstStyle/>
          <a:p>
            <a:r>
              <a:rPr lang="en-US" smtClean="0"/>
              <a:t>Fazal e haq</a:t>
            </a:r>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4E41E7FF-C84E-4A57-AA5E-E43D30C9F8F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A083084-E62B-436D-B4CF-81BB829CE0D2}" type="datetime1">
              <a:rPr lang="en-US" smtClean="0"/>
              <a:pPr/>
              <a:t>5/3/2020</a:t>
            </a:fld>
            <a:endParaRPr lang="en-US" dirty="0"/>
          </a:p>
        </p:txBody>
      </p:sp>
      <p:sp>
        <p:nvSpPr>
          <p:cNvPr id="6" name="Footer Placeholder 5"/>
          <p:cNvSpPr>
            <a:spLocks noGrp="1"/>
          </p:cNvSpPr>
          <p:nvPr>
            <p:ph type="ftr" sz="quarter" idx="11"/>
          </p:nvPr>
        </p:nvSpPr>
        <p:spPr/>
        <p:txBody>
          <a:bodyPr/>
          <a:lstStyle/>
          <a:p>
            <a:r>
              <a:rPr lang="en-US" smtClean="0"/>
              <a:t>Fazal e haq</a:t>
            </a:r>
            <a:endParaRPr lang="en-US" dirty="0"/>
          </a:p>
        </p:txBody>
      </p:sp>
      <p:sp>
        <p:nvSpPr>
          <p:cNvPr id="7" name="Slide Number Placeholder 6"/>
          <p:cNvSpPr>
            <a:spLocks noGrp="1"/>
          </p:cNvSpPr>
          <p:nvPr>
            <p:ph type="sldNum" sz="quarter" idx="12"/>
          </p:nvPr>
        </p:nvSpPr>
        <p:spPr/>
        <p:txBody>
          <a:bodyPr/>
          <a:lstStyle/>
          <a:p>
            <a:fld id="{4E41E7FF-C84E-4A57-AA5E-E43D30C9F8F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C3AA192-8ED1-4540-92CD-A6660304E442}" type="datetime1">
              <a:rPr lang="en-US" smtClean="0"/>
              <a:pPr/>
              <a:t>5/3/2020</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Fazal e haq</a:t>
            </a:r>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E41E7FF-C84E-4A57-AA5E-E43D30C9F8F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0"/>
            <a:ext cx="7772400" cy="1470025"/>
          </a:xfrm>
        </p:spPr>
        <p:txBody>
          <a:bodyPr>
            <a:normAutofit/>
          </a:bodyPr>
          <a:lstStyle/>
          <a:p>
            <a:r>
              <a:rPr lang="en-US" dirty="0" smtClean="0"/>
              <a:t>Experimental Research</a:t>
            </a:r>
            <a:endParaRPr lang="en-US" dirty="0"/>
          </a:p>
        </p:txBody>
      </p:sp>
      <p:sp>
        <p:nvSpPr>
          <p:cNvPr id="4" name="Footer Placeholder 3"/>
          <p:cNvSpPr>
            <a:spLocks noGrp="1"/>
          </p:cNvSpPr>
          <p:nvPr>
            <p:ph type="ftr" sz="quarter" idx="11"/>
          </p:nvPr>
        </p:nvSpPr>
        <p:spPr/>
        <p:txBody>
          <a:bodyPr/>
          <a:lstStyle/>
          <a:p>
            <a:r>
              <a:rPr lang="en-US" smtClean="0"/>
              <a:t>Imagination is better than knowledge</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Experimental Process-III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 experiment typically involves two groups, an experimental group and a control group.</a:t>
            </a:r>
          </a:p>
          <a:p>
            <a:r>
              <a:rPr lang="en-US" dirty="0" smtClean="0"/>
              <a:t>An experimental group typically receives a new, or novel treatment.</a:t>
            </a:r>
          </a:p>
          <a:p>
            <a:r>
              <a:rPr lang="en-US" dirty="0" smtClean="0"/>
              <a:t>The control group either receives a different treatment , or is treated as usual.</a:t>
            </a:r>
          </a:p>
          <a:p>
            <a:r>
              <a:rPr lang="en-US" dirty="0" smtClean="0"/>
              <a:t>The two groups that are to receive different treatments are equated on all other variables that might be related to performance on the dependent variable.</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Experimental Process-IV</a:t>
            </a:r>
            <a:endParaRPr lang="en-US" dirty="0"/>
          </a:p>
        </p:txBody>
      </p:sp>
      <p:sp>
        <p:nvSpPr>
          <p:cNvPr id="3" name="Content Placeholder 2"/>
          <p:cNvSpPr>
            <a:spLocks noGrp="1"/>
          </p:cNvSpPr>
          <p:nvPr>
            <p:ph idx="1"/>
          </p:nvPr>
        </p:nvSpPr>
        <p:spPr/>
        <p:txBody>
          <a:bodyPr>
            <a:normAutofit lnSpcReduction="10000"/>
          </a:bodyPr>
          <a:lstStyle/>
          <a:p>
            <a:r>
              <a:rPr lang="en-US" dirty="0" smtClean="0"/>
              <a:t>After the groups have been exposed to the treatment for some period of time, the researcher administers a test of the dependent variable and then determines whether there is a significant difference between the groups.</a:t>
            </a:r>
          </a:p>
          <a:p>
            <a:r>
              <a:rPr lang="en-US" b="1" dirty="0" smtClean="0"/>
              <a:t>A common misconception</a:t>
            </a:r>
            <a:r>
              <a:rPr lang="en-US" dirty="0" smtClean="0"/>
              <a:t> among beginning researchers is that a control group always receives nothing. (Right Or Wrong?)</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Manipulation and Control-I</a:t>
            </a:r>
            <a:endParaRPr lang="en-US" dirty="0"/>
          </a:p>
        </p:txBody>
      </p:sp>
      <p:sp>
        <p:nvSpPr>
          <p:cNvPr id="3" name="Content Placeholder 2"/>
          <p:cNvSpPr>
            <a:spLocks noGrp="1"/>
          </p:cNvSpPr>
          <p:nvPr>
            <p:ph idx="1"/>
          </p:nvPr>
        </p:nvSpPr>
        <p:spPr/>
        <p:txBody>
          <a:bodyPr/>
          <a:lstStyle/>
          <a:p>
            <a:r>
              <a:rPr lang="en-US" dirty="0" smtClean="0"/>
              <a:t>Direct manipulation by the researcher of at least one independent variable is the one single characteristics that differentiates all experimental research from other types of research.</a:t>
            </a:r>
          </a:p>
          <a:p>
            <a:r>
              <a:rPr lang="en-US" dirty="0" smtClean="0"/>
              <a:t>The different values or forms that the independent variable may take are basically presence versus absence(A versus no A)</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Manipulation and Control-II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Control refers to the efforts on the part of the researcher to remove  the influence of any variable(other than independent variable) that might affect performance on the dependent variable</a:t>
            </a:r>
          </a:p>
          <a:p>
            <a:r>
              <a:rPr lang="en-US" dirty="0" smtClean="0"/>
              <a:t>There are really two different kinds of variables that need to be controlled, subject variables(in which subjects in dif. </a:t>
            </a:r>
            <a:r>
              <a:rPr lang="en-US" dirty="0" err="1" smtClean="0"/>
              <a:t>Gp</a:t>
            </a:r>
            <a:r>
              <a:rPr lang="en-US" dirty="0" smtClean="0"/>
              <a:t> may dif.) and environmental variables, such as learning material, variable which might cause unwanted differences between groups.</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Threats to Experimental Validity-I</a:t>
            </a:r>
            <a:endParaRPr lang="en-US" dirty="0"/>
          </a:p>
        </p:txBody>
      </p:sp>
      <p:sp>
        <p:nvSpPr>
          <p:cNvPr id="3" name="Content Placeholder 2"/>
          <p:cNvSpPr>
            <a:spLocks noGrp="1"/>
          </p:cNvSpPr>
          <p:nvPr>
            <p:ph idx="1"/>
          </p:nvPr>
        </p:nvSpPr>
        <p:spPr/>
        <p:txBody>
          <a:bodyPr/>
          <a:lstStyle/>
          <a:p>
            <a:r>
              <a:rPr lang="en-US" dirty="0" smtClean="0"/>
              <a:t>Any uncontrolled extraneous variables affecting performance on the dependent variable are threats to the validity of an experiment.</a:t>
            </a:r>
          </a:p>
          <a:p>
            <a:r>
              <a:rPr lang="en-US" dirty="0" smtClean="0"/>
              <a:t>An experiment is valid if results obtained are due only to the manipulated independent variable, and if they are generalizable to situations outside of the experimental setting.</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Threats to Experimental Validity-II</a:t>
            </a:r>
            <a:endParaRPr lang="en-US" dirty="0"/>
          </a:p>
        </p:txBody>
      </p:sp>
      <p:sp>
        <p:nvSpPr>
          <p:cNvPr id="3" name="Content Placeholder 2"/>
          <p:cNvSpPr>
            <a:spLocks noGrp="1"/>
          </p:cNvSpPr>
          <p:nvPr>
            <p:ph idx="1"/>
          </p:nvPr>
        </p:nvSpPr>
        <p:spPr/>
        <p:txBody>
          <a:bodyPr>
            <a:normAutofit/>
          </a:bodyPr>
          <a:lstStyle/>
          <a:p>
            <a:r>
              <a:rPr lang="en-US" b="1" dirty="0" smtClean="0"/>
              <a:t>Internal validity</a:t>
            </a:r>
            <a:r>
              <a:rPr lang="en-US" dirty="0" smtClean="0"/>
              <a:t> refers to the condition that observed differences on the dependent variable are a direct result of manipulation of the independent variable, not some other variable.</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Threats to Experimental Validity-III</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External Validity</a:t>
            </a:r>
            <a:r>
              <a:rPr lang="en-US" dirty="0" smtClean="0"/>
              <a:t> refers to the condition that results are generalizable, or applicable, to groups and environment outside of the experimental setting.</a:t>
            </a:r>
          </a:p>
          <a:p>
            <a:r>
              <a:rPr lang="en-US" dirty="0" smtClean="0"/>
              <a:t>The term </a:t>
            </a:r>
            <a:r>
              <a:rPr lang="en-US" b="1" dirty="0" smtClean="0"/>
              <a:t>ecological validity</a:t>
            </a:r>
            <a:r>
              <a:rPr lang="en-US" dirty="0" smtClean="0"/>
              <a:t> is sometimes used to refer to the degree to which results can be generalized to other environments.</a:t>
            </a:r>
          </a:p>
          <a:p>
            <a:r>
              <a:rPr lang="en-US" dirty="0" smtClean="0"/>
              <a:t>Q: So all one has to do in order to conduct a valid experiment is to maximize internal and external validity,</a:t>
            </a:r>
            <a:r>
              <a:rPr lang="en-US" b="1" dirty="0" smtClean="0"/>
              <a:t> Right Or Wrong?</a:t>
            </a:r>
          </a:p>
          <a:p>
            <a:pPr>
              <a:buNone/>
            </a:pPr>
            <a:endParaRPr lang="en-US" b="1" dirty="0" smtClean="0"/>
          </a:p>
          <a:p>
            <a:pPr>
              <a:buNone/>
            </a:pP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Internal Validity-I</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Campbell Stanley</a:t>
            </a:r>
            <a:r>
              <a:rPr lang="en-US" dirty="0" smtClean="0"/>
              <a:t> have identified eight major threats to internal validity:</a:t>
            </a:r>
            <a:endParaRPr lang="en-US" b="1" dirty="0" smtClean="0"/>
          </a:p>
          <a:p>
            <a:r>
              <a:rPr lang="en-US" b="1" dirty="0" smtClean="0"/>
              <a:t>1-History :</a:t>
            </a:r>
            <a:r>
              <a:rPr lang="en-US" dirty="0" smtClean="0"/>
              <a:t> refers to the occurrence of any event that is not part of the experimental treatment but which may affect performance on the dependent variable.</a:t>
            </a:r>
          </a:p>
          <a:p>
            <a:r>
              <a:rPr lang="en-US" dirty="0" smtClean="0"/>
              <a:t>2-</a:t>
            </a:r>
            <a:r>
              <a:rPr lang="en-US" b="1" dirty="0" smtClean="0"/>
              <a:t>Maturation:</a:t>
            </a:r>
            <a:r>
              <a:rPr lang="en-US" dirty="0" smtClean="0"/>
              <a:t> refers to physical or mental changes that may occur within the subjects over a period of time. These changes may affect the subjects’ performance on the measure of the dependent variable.</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Internal Validity-II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3-Testing:</a:t>
            </a:r>
            <a:r>
              <a:rPr lang="en-US" dirty="0" smtClean="0"/>
              <a:t> refers to the improved scores on a posttest resulting from subjects having taken a pretest.</a:t>
            </a:r>
            <a:endParaRPr lang="en-US" b="1" dirty="0" smtClean="0"/>
          </a:p>
          <a:p>
            <a:r>
              <a:rPr lang="en-US" b="1" dirty="0" smtClean="0"/>
              <a:t>4- Instrumentation:</a:t>
            </a:r>
            <a:r>
              <a:rPr lang="en-US" dirty="0" smtClean="0"/>
              <a:t> refers to unreliability, or lack of consistency, in measuring instruments which may result in invalid assessment of performance.</a:t>
            </a:r>
            <a:endParaRPr lang="en-US" b="1" dirty="0" smtClean="0"/>
          </a:p>
          <a:p>
            <a:r>
              <a:rPr lang="en-US" b="1" dirty="0" smtClean="0"/>
              <a:t>5-Differential Selection of Subjects:</a:t>
            </a:r>
            <a:r>
              <a:rPr lang="en-US" dirty="0" smtClean="0"/>
              <a:t> it occurs when already formed groups are used and refers to the fact that the groups may be different before the study even begins, and this initial difference may at least partially account for posttest differences. </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Threats to Internal Validity-III</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6-Mortality: </a:t>
            </a:r>
            <a:r>
              <a:rPr lang="en-US" dirty="0" smtClean="0"/>
              <a:t>or attrition, is more likely to occur in longer studies and refers to the fact that  subjects who drop out of a study may share a characteristics such that their absence has a significant effect on the results of the study.</a:t>
            </a:r>
            <a:endParaRPr lang="en-US" b="1" dirty="0" smtClean="0"/>
          </a:p>
          <a:p>
            <a:r>
              <a:rPr lang="en-US" b="1" dirty="0" smtClean="0"/>
              <a:t>7-Statistical Regression:</a:t>
            </a:r>
            <a:r>
              <a:rPr lang="en-US" dirty="0" smtClean="0"/>
              <a:t> usually occurs when subjects are selected on the basis of their extreme scores and refers to the tendency of subjects who scores highest on a pretest to score lower on a posttest, and of subjects who score lowest on a pretest to score higher on a posttest.</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Research</a:t>
            </a:r>
            <a:endParaRPr lang="en-US" dirty="0"/>
          </a:p>
        </p:txBody>
      </p:sp>
      <p:sp>
        <p:nvSpPr>
          <p:cNvPr id="3" name="Content Placeholder 2"/>
          <p:cNvSpPr>
            <a:spLocks noGrp="1"/>
          </p:cNvSpPr>
          <p:nvPr>
            <p:ph idx="1"/>
          </p:nvPr>
        </p:nvSpPr>
        <p:spPr/>
        <p:txBody>
          <a:bodyPr/>
          <a:lstStyle/>
          <a:p>
            <a:r>
              <a:rPr lang="en-US" dirty="0" smtClean="0"/>
              <a:t>Its about inquiry: it has two components; </a:t>
            </a:r>
            <a:r>
              <a:rPr lang="en-US" b="1" dirty="0" smtClean="0"/>
              <a:t>Process and Product. </a:t>
            </a:r>
            <a:r>
              <a:rPr lang="en-US" dirty="0" smtClean="0"/>
              <a:t>The Process is about an area of inquiry and how it is pursued. The Product is the knowledge generated from the process as well as the initial area to be presented. (David </a:t>
            </a:r>
            <a:r>
              <a:rPr lang="en-US" dirty="0" err="1" smtClean="0"/>
              <a:t>Nunan</a:t>
            </a:r>
            <a:r>
              <a:rPr lang="en-US" dirty="0" smtClean="0"/>
              <a:t>)</a:t>
            </a:r>
          </a:p>
          <a:p>
            <a:r>
              <a:rPr lang="en-US" dirty="0" smtClean="0"/>
              <a:t>An activity which analyses and critically evaluates some problem.</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Threats to Internal Validity-IV</a:t>
            </a:r>
            <a:endParaRPr lang="en-US" dirty="0"/>
          </a:p>
        </p:txBody>
      </p:sp>
      <p:sp>
        <p:nvSpPr>
          <p:cNvPr id="3" name="Content Placeholder 2"/>
          <p:cNvSpPr>
            <a:spLocks noGrp="1"/>
          </p:cNvSpPr>
          <p:nvPr>
            <p:ph idx="1"/>
          </p:nvPr>
        </p:nvSpPr>
        <p:spPr/>
        <p:txBody>
          <a:bodyPr/>
          <a:lstStyle/>
          <a:p>
            <a:r>
              <a:rPr lang="en-US" b="1" dirty="0" smtClean="0"/>
              <a:t>8- Selection-Maturation Interaction, Etc:</a:t>
            </a:r>
            <a:r>
              <a:rPr lang="en-US" dirty="0" smtClean="0"/>
              <a:t> it means that if already formed groups are used, one group may profit more (or less) from a treatment or have an initial advantage (or disadvantage)because of maturation, history, or testing factors.</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External Validity-I</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Threats affecting </a:t>
            </a:r>
            <a:r>
              <a:rPr lang="en-US" b="1" dirty="0" smtClean="0"/>
              <a:t>‘to whom’</a:t>
            </a:r>
            <a:r>
              <a:rPr lang="en-US" dirty="0" smtClean="0"/>
              <a:t> to what persons, results can be generalized, are referred to s problems of population validity.</a:t>
            </a:r>
          </a:p>
          <a:p>
            <a:r>
              <a:rPr lang="en-US" dirty="0" smtClean="0"/>
              <a:t>Threats affecting </a:t>
            </a:r>
            <a:r>
              <a:rPr lang="en-US" b="1" dirty="0" smtClean="0"/>
              <a:t>‘ to what’</a:t>
            </a:r>
            <a:r>
              <a:rPr lang="en-US" dirty="0" smtClean="0"/>
              <a:t> to what environments (settings, dependent variable, and so forth) results can be generalized, are referred to as problems of ecological validity.</a:t>
            </a:r>
            <a:endParaRPr lang="en-US" b="1" dirty="0" smtClean="0"/>
          </a:p>
          <a:p>
            <a:r>
              <a:rPr lang="en-US" b="1" dirty="0" smtClean="0"/>
              <a:t>1-Pretest-Treatment Interaction: </a:t>
            </a:r>
            <a:r>
              <a:rPr lang="en-US" dirty="0" smtClean="0"/>
              <a:t>Occurs when subjects respond or react differently to a treatment because they have been pretested.</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External Validity-II</a:t>
            </a:r>
            <a:endParaRPr lang="en-US" dirty="0"/>
          </a:p>
        </p:txBody>
      </p:sp>
      <p:sp>
        <p:nvSpPr>
          <p:cNvPr id="3" name="Content Placeholder 2"/>
          <p:cNvSpPr>
            <a:spLocks noGrp="1"/>
          </p:cNvSpPr>
          <p:nvPr>
            <p:ph idx="1"/>
          </p:nvPr>
        </p:nvSpPr>
        <p:spPr/>
        <p:txBody>
          <a:bodyPr>
            <a:normAutofit lnSpcReduction="10000"/>
          </a:bodyPr>
          <a:lstStyle/>
          <a:p>
            <a:r>
              <a:rPr lang="en-US" b="1" dirty="0" smtClean="0"/>
              <a:t>2-Multiple-Treatment Interference:</a:t>
            </a:r>
            <a:r>
              <a:rPr lang="en-US" dirty="0" smtClean="0"/>
              <a:t> can occur when the same subjects receive more than one treatment in succession; it refers to the carryover effects from an earlier treatment which make it difficult to assess the effectiveness of a later treatment. It may also occur when subjects who have already participated in a study are selected for inclusion in another, theoretically unrelated study.</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External Validity-III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3- Selection Treatment Interaction:</a:t>
            </a:r>
            <a:r>
              <a:rPr lang="en-US" dirty="0" smtClean="0"/>
              <a:t> occurs when subjects are not randomly selected from a population, it severely limits the researcher’s ability to generalize since representativeness of the sample is in question.</a:t>
            </a:r>
            <a:endParaRPr lang="en-US" b="1" dirty="0" smtClean="0"/>
          </a:p>
          <a:p>
            <a:r>
              <a:rPr lang="en-US" b="1" dirty="0" smtClean="0"/>
              <a:t>4-Specificity of Variables:</a:t>
            </a:r>
            <a:r>
              <a:rPr lang="en-US" dirty="0" smtClean="0"/>
              <a:t> refers to the fact that a given study is conducted; with a specific kind of subject, based on a particular operational definition of the independent variable, using specific measuring instruments, at a specific time, and under a specific set of circumstances.</a:t>
            </a:r>
          </a:p>
          <a:p>
            <a:r>
              <a:rPr lang="en-US" dirty="0" smtClean="0"/>
              <a:t>It is a threat to generalizability.</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External Validity-IV</a:t>
            </a:r>
            <a:endParaRPr lang="en-US" dirty="0"/>
          </a:p>
        </p:txBody>
      </p:sp>
      <p:sp>
        <p:nvSpPr>
          <p:cNvPr id="3" name="Content Placeholder 2"/>
          <p:cNvSpPr>
            <a:spLocks noGrp="1"/>
          </p:cNvSpPr>
          <p:nvPr>
            <p:ph idx="1"/>
          </p:nvPr>
        </p:nvSpPr>
        <p:spPr/>
        <p:txBody>
          <a:bodyPr>
            <a:normAutofit lnSpcReduction="10000"/>
          </a:bodyPr>
          <a:lstStyle/>
          <a:p>
            <a:r>
              <a:rPr lang="en-US" b="1" dirty="0" smtClean="0"/>
              <a:t>5-Experimenter Effects:</a:t>
            </a:r>
            <a:r>
              <a:rPr lang="en-US" dirty="0" smtClean="0"/>
              <a:t> Experimenter personal attributes effect, experimenter bias effect.</a:t>
            </a:r>
          </a:p>
          <a:p>
            <a:r>
              <a:rPr lang="en-US" b="1" dirty="0" smtClean="0"/>
              <a:t>6-Reactive Arrangements:</a:t>
            </a:r>
            <a:r>
              <a:rPr lang="en-US" dirty="0" smtClean="0"/>
              <a:t> refers to a number of factors associated with the way in which a study is conducted and the feelings and attitudes of the subjects involved. It includes,</a:t>
            </a:r>
            <a:r>
              <a:rPr lang="en-US" b="1" dirty="0" smtClean="0"/>
              <a:t> Hawthorne</a:t>
            </a:r>
            <a:r>
              <a:rPr lang="en-US" dirty="0" smtClean="0"/>
              <a:t> effect, </a:t>
            </a:r>
            <a:r>
              <a:rPr lang="en-US" b="1" dirty="0" smtClean="0"/>
              <a:t>John Henry</a:t>
            </a:r>
            <a:r>
              <a:rPr lang="en-US" dirty="0" smtClean="0"/>
              <a:t> effect, </a:t>
            </a:r>
            <a:r>
              <a:rPr lang="en-US" b="1" dirty="0" smtClean="0"/>
              <a:t>Placebo</a:t>
            </a:r>
            <a:r>
              <a:rPr lang="en-US" dirty="0" smtClean="0"/>
              <a:t> effect and</a:t>
            </a:r>
            <a:r>
              <a:rPr lang="en-US" b="1" dirty="0" smtClean="0"/>
              <a:t> Novelty</a:t>
            </a:r>
            <a:r>
              <a:rPr lang="en-US" dirty="0" smtClean="0"/>
              <a:t> effect.</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Experimental Research</a:t>
            </a:r>
            <a:br>
              <a:rPr lang="en-US" dirty="0" smtClean="0"/>
            </a:br>
            <a:r>
              <a:rPr lang="en-US" dirty="0" smtClean="0"/>
              <a:t>(David </a:t>
            </a:r>
            <a:r>
              <a:rPr lang="en-US" dirty="0" err="1" smtClean="0"/>
              <a:t>Nunan</a:t>
            </a:r>
            <a:r>
              <a:rPr lang="en-US" dirty="0" smtClean="0"/>
              <a:t>)</a:t>
            </a:r>
            <a:endParaRPr lang="en-US" dirty="0"/>
          </a:p>
        </p:txBody>
      </p:sp>
      <p:graphicFrame>
        <p:nvGraphicFramePr>
          <p:cNvPr id="5" name="Content Placeholder 4"/>
          <p:cNvGraphicFramePr>
            <a:graphicFrameLocks noGrp="1"/>
          </p:cNvGraphicFramePr>
          <p:nvPr>
            <p:ph idx="1"/>
          </p:nvPr>
        </p:nvGraphicFramePr>
        <p:xfrm>
          <a:off x="457200" y="1600200"/>
          <a:ext cx="7467600" cy="4480560"/>
        </p:xfrm>
        <a:graphic>
          <a:graphicData uri="http://schemas.openxmlformats.org/drawingml/2006/table">
            <a:tbl>
              <a:tblPr firstRow="1" bandRow="1">
                <a:tableStyleId>{5C22544A-7EE6-4342-B048-85BDC9FD1C3A}</a:tableStyleId>
              </a:tblPr>
              <a:tblGrid>
                <a:gridCol w="3733800"/>
                <a:gridCol w="3733800"/>
              </a:tblGrid>
              <a:tr h="370840">
                <a:tc>
                  <a:txBody>
                    <a:bodyPr/>
                    <a:lstStyle/>
                    <a:p>
                      <a:r>
                        <a:rPr lang="en-US" dirty="0" smtClean="0"/>
                        <a:t>Type </a:t>
                      </a:r>
                      <a:endParaRPr lang="en-US" dirty="0"/>
                    </a:p>
                  </a:txBody>
                  <a:tcPr marL="82973" marR="82973"/>
                </a:tc>
                <a:tc>
                  <a:txBody>
                    <a:bodyPr/>
                    <a:lstStyle/>
                    <a:p>
                      <a:r>
                        <a:rPr lang="en-US" dirty="0" smtClean="0"/>
                        <a:t>Characteristics</a:t>
                      </a:r>
                    </a:p>
                    <a:p>
                      <a:endParaRPr lang="en-US" dirty="0"/>
                    </a:p>
                  </a:txBody>
                  <a:tcPr marL="82973" marR="82973"/>
                </a:tc>
              </a:tr>
              <a:tr h="370840">
                <a:tc>
                  <a:txBody>
                    <a:bodyPr/>
                    <a:lstStyle/>
                    <a:p>
                      <a:endParaRPr lang="en-US" dirty="0" smtClean="0"/>
                    </a:p>
                    <a:p>
                      <a:r>
                        <a:rPr lang="en-US" dirty="0" smtClean="0"/>
                        <a:t>Pre-experiment</a:t>
                      </a:r>
                      <a:endParaRPr lang="en-US" dirty="0"/>
                    </a:p>
                  </a:txBody>
                  <a:tcPr marL="82973" marR="82973"/>
                </a:tc>
                <a:tc>
                  <a:txBody>
                    <a:bodyPr/>
                    <a:lstStyle/>
                    <a:p>
                      <a:r>
                        <a:rPr lang="en-US" dirty="0" smtClean="0"/>
                        <a:t>May</a:t>
                      </a:r>
                      <a:r>
                        <a:rPr lang="en-US" baseline="0" dirty="0" smtClean="0"/>
                        <a:t> have pre and post treatment, but lacks a control group.</a:t>
                      </a:r>
                    </a:p>
                    <a:p>
                      <a:endParaRPr lang="en-US" baseline="0" dirty="0" smtClean="0"/>
                    </a:p>
                  </a:txBody>
                  <a:tcPr marL="82973" marR="82973"/>
                </a:tc>
              </a:tr>
              <a:tr h="370840">
                <a:tc>
                  <a:txBody>
                    <a:bodyPr/>
                    <a:lstStyle/>
                    <a:p>
                      <a:endParaRPr lang="en-US" dirty="0" smtClean="0"/>
                    </a:p>
                    <a:p>
                      <a:r>
                        <a:rPr lang="en-US" dirty="0" smtClean="0"/>
                        <a:t>Quasi-experiment</a:t>
                      </a:r>
                      <a:endParaRPr lang="en-US" dirty="0"/>
                    </a:p>
                  </a:txBody>
                  <a:tcPr marL="82973" marR="82973"/>
                </a:tc>
                <a:tc>
                  <a:txBody>
                    <a:bodyPr/>
                    <a:lstStyle/>
                    <a:p>
                      <a:r>
                        <a:rPr lang="en-US" dirty="0" smtClean="0"/>
                        <a:t>Has</a:t>
                      </a:r>
                      <a:r>
                        <a:rPr lang="en-US" baseline="0" dirty="0" smtClean="0"/>
                        <a:t> both pre and posttests and experimental and control groups, but no random assignment of subjects.</a:t>
                      </a:r>
                    </a:p>
                    <a:p>
                      <a:endParaRPr lang="en-US" dirty="0"/>
                    </a:p>
                  </a:txBody>
                  <a:tcPr marL="82973" marR="82973"/>
                </a:tc>
              </a:tr>
              <a:tr h="370840">
                <a:tc>
                  <a:txBody>
                    <a:bodyPr/>
                    <a:lstStyle/>
                    <a:p>
                      <a:endParaRPr lang="en-US" dirty="0" smtClean="0"/>
                    </a:p>
                    <a:p>
                      <a:r>
                        <a:rPr lang="en-US" dirty="0" smtClean="0"/>
                        <a:t>True experiment </a:t>
                      </a:r>
                      <a:endParaRPr lang="en-US" dirty="0"/>
                    </a:p>
                  </a:txBody>
                  <a:tcPr marL="82973" marR="82973"/>
                </a:tc>
                <a:tc>
                  <a:txBody>
                    <a:bodyPr/>
                    <a:lstStyle/>
                    <a:p>
                      <a:r>
                        <a:rPr lang="en-US" dirty="0" smtClean="0"/>
                        <a:t>Has both pre and posttests,</a:t>
                      </a:r>
                      <a:r>
                        <a:rPr lang="en-US" baseline="0" dirty="0" smtClean="0"/>
                        <a:t> experimental and control groups, and random assignment of subjects.</a:t>
                      </a:r>
                    </a:p>
                    <a:p>
                      <a:endParaRPr lang="en-US" dirty="0"/>
                    </a:p>
                  </a:txBody>
                  <a:tcPr marL="82973" marR="82973"/>
                </a:tc>
              </a:tr>
            </a:tbl>
          </a:graphicData>
        </a:graphic>
      </p:graphicFrame>
      <p:sp>
        <p:nvSpPr>
          <p:cNvPr id="6" name="Footer Placeholder 5"/>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Design-I</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1-Single Variable Design:</a:t>
            </a:r>
            <a:r>
              <a:rPr lang="en-US" dirty="0" smtClean="0"/>
              <a:t> Which involve one independent variable (Which is manipulated);</a:t>
            </a:r>
          </a:p>
          <a:p>
            <a:r>
              <a:rPr lang="en-US" b="1" dirty="0" smtClean="0"/>
              <a:t>Classification :	</a:t>
            </a:r>
            <a:r>
              <a:rPr lang="en-US" dirty="0" smtClean="0"/>
              <a:t>	</a:t>
            </a:r>
          </a:p>
          <a:p>
            <a:pPr>
              <a:buNone/>
            </a:pPr>
            <a:r>
              <a:rPr lang="en-US" dirty="0" smtClean="0"/>
              <a:t>					A- Pre-experimental</a:t>
            </a:r>
          </a:p>
          <a:p>
            <a:pPr lvl="8">
              <a:buNone/>
            </a:pPr>
            <a:r>
              <a:rPr lang="en-US" sz="2800" dirty="0" smtClean="0"/>
              <a:t>B-True-experimental</a:t>
            </a:r>
          </a:p>
          <a:p>
            <a:pPr lvl="8">
              <a:buNone/>
            </a:pPr>
            <a:r>
              <a:rPr lang="en-US" sz="2800" dirty="0" smtClean="0"/>
              <a:t>C-Quasi-experimental</a:t>
            </a:r>
          </a:p>
          <a:p>
            <a:pPr lvl="8">
              <a:buNone/>
            </a:pPr>
            <a:endParaRPr lang="en-US" sz="2800" dirty="0" smtClean="0"/>
          </a:p>
          <a:p>
            <a:pPr lvl="8">
              <a:buNone/>
            </a:pPr>
            <a:endParaRPr lang="en-US" sz="2800" dirty="0" smtClean="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Design-II</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2-Factorial Design: </a:t>
            </a:r>
            <a:r>
              <a:rPr lang="en-US" dirty="0" smtClean="0"/>
              <a:t>Is basically elaborations of true experimental designs and permit investigation of two or more variables, individually and in interaction with each other.</a:t>
            </a:r>
          </a:p>
          <a:p>
            <a:r>
              <a:rPr lang="en-US" dirty="0" smtClean="0"/>
              <a:t>In education, variables do not operate in isolation. After an independent variable has been investigated using a single-variable design, it is often useful to then study the variable in combination with one or more other variables.</a:t>
            </a:r>
          </a:p>
          <a:p>
            <a:pPr>
              <a:buNone/>
            </a:pPr>
            <a:endParaRPr lang="en-US" b="1"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Design-III(Explanation)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(A) Pre-Experimental Designs</a:t>
            </a:r>
          </a:p>
          <a:p>
            <a:pPr>
              <a:buNone/>
            </a:pPr>
            <a:r>
              <a:rPr lang="en-US" b="1" dirty="0" smtClean="0"/>
              <a:t>		(</a:t>
            </a:r>
            <a:r>
              <a:rPr lang="en-US" b="1" dirty="0" err="1" smtClean="0"/>
              <a:t>i</a:t>
            </a:r>
            <a:r>
              <a:rPr lang="en-US" b="1" dirty="0" smtClean="0"/>
              <a:t>) The One-Shot Case Study:</a:t>
            </a:r>
          </a:p>
          <a:p>
            <a:pPr>
              <a:buFont typeface="Arial" charset="0"/>
              <a:buChar char="•"/>
            </a:pPr>
            <a:r>
              <a:rPr lang="en-US" dirty="0" smtClean="0"/>
              <a:t>The one-shot case study involves one group which is exposed to a treatment(X) and then post tested (O).</a:t>
            </a:r>
          </a:p>
          <a:p>
            <a:pPr>
              <a:buFont typeface="Arial" charset="0"/>
              <a:buChar char="•"/>
            </a:pPr>
            <a:r>
              <a:rPr lang="en-US" dirty="0" smtClean="0"/>
              <a:t>Non of the threats to validity that are relevant is controlled.</a:t>
            </a:r>
          </a:p>
          <a:p>
            <a:pPr>
              <a:buNone/>
            </a:pPr>
            <a:endParaRPr lang="en-US" dirty="0" smtClean="0"/>
          </a:p>
          <a:p>
            <a:pPr>
              <a:buNone/>
            </a:pPr>
            <a:endParaRPr lang="en-US" b="1" dirty="0" smtClean="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Design-IV(Explanation)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lnSpcReduction="10000"/>
          </a:bodyPr>
          <a:lstStyle/>
          <a:p>
            <a:r>
              <a:rPr lang="en-US" b="1" dirty="0" smtClean="0"/>
              <a:t>(ii) The One-Group Pretest-Posttest Design</a:t>
            </a:r>
          </a:p>
          <a:p>
            <a:r>
              <a:rPr lang="en-US" dirty="0" smtClean="0"/>
              <a:t>This design involves one group which is pretested (O), exposed to a treatment (X), and post tested (O).</a:t>
            </a:r>
          </a:p>
          <a:p>
            <a:r>
              <a:rPr lang="en-US" dirty="0" smtClean="0"/>
              <a:t>Although it controls several sources of invalidity not controlled by the one shot case study, a number of additional factors are relevant to this design that are not controlled.</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7772400" cy="1470025"/>
          </a:xfrm>
        </p:spPr>
        <p:txBody>
          <a:bodyPr>
            <a:normAutofit fontScale="90000"/>
          </a:bodyPr>
          <a:lstStyle/>
          <a:p>
            <a:r>
              <a:rPr lang="en-US" dirty="0" smtClean="0"/>
              <a:t>Classification of Research-I</a:t>
            </a:r>
            <a:endParaRPr lang="en-US" dirty="0"/>
          </a:p>
        </p:txBody>
      </p:sp>
      <p:sp>
        <p:nvSpPr>
          <p:cNvPr id="3" name="Subtitle 2"/>
          <p:cNvSpPr>
            <a:spLocks noGrp="1"/>
          </p:cNvSpPr>
          <p:nvPr>
            <p:ph type="subTitle" idx="1"/>
          </p:nvPr>
        </p:nvSpPr>
        <p:spPr>
          <a:xfrm>
            <a:off x="914400" y="1447800"/>
            <a:ext cx="6400800" cy="3657600"/>
          </a:xfrm>
        </p:spPr>
        <p:txBody>
          <a:bodyPr>
            <a:normAutofit fontScale="92500" lnSpcReduction="10000"/>
          </a:bodyPr>
          <a:lstStyle/>
          <a:p>
            <a:pPr algn="l"/>
            <a:r>
              <a:rPr lang="en-US" b="1" dirty="0" smtClean="0"/>
              <a:t>By Purpose:</a:t>
            </a:r>
          </a:p>
          <a:p>
            <a:pPr algn="l"/>
            <a:r>
              <a:rPr lang="en-US" b="1" dirty="0" smtClean="0"/>
              <a:t>		</a:t>
            </a:r>
            <a:r>
              <a:rPr lang="en-US" dirty="0" smtClean="0">
                <a:effectLst>
                  <a:outerShdw blurRad="38100" dist="38100" dir="2700000" algn="tl">
                    <a:srgbClr val="000000">
                      <a:alpha val="43137"/>
                    </a:srgbClr>
                  </a:outerShdw>
                </a:effectLst>
              </a:rPr>
              <a:t>Applied Research</a:t>
            </a:r>
          </a:p>
          <a:p>
            <a:pPr algn="l"/>
            <a:r>
              <a:rPr lang="en-US" dirty="0" smtClean="0">
                <a:effectLst>
                  <a:outerShdw blurRad="38100" dist="38100" dir="2700000" algn="tl">
                    <a:srgbClr val="000000">
                      <a:alpha val="43137"/>
                    </a:srgbClr>
                  </a:outerShdw>
                </a:effectLst>
              </a:rPr>
              <a:t>		Basic Research</a:t>
            </a:r>
          </a:p>
          <a:p>
            <a:pPr algn="l"/>
            <a:r>
              <a:rPr lang="en-US" dirty="0" smtClean="0">
                <a:effectLst>
                  <a:outerShdw blurRad="38100" dist="38100" dir="2700000" algn="tl">
                    <a:srgbClr val="000000">
                      <a:alpha val="43137"/>
                    </a:srgbClr>
                  </a:outerShdw>
                </a:effectLst>
              </a:rPr>
              <a:t>		Qualitative Research</a:t>
            </a:r>
          </a:p>
          <a:p>
            <a:pPr algn="l"/>
            <a:r>
              <a:rPr lang="en-US" dirty="0" smtClean="0">
                <a:effectLst>
                  <a:outerShdw blurRad="38100" dist="38100" dir="2700000" algn="tl">
                    <a:srgbClr val="000000">
                      <a:alpha val="43137"/>
                    </a:srgbClr>
                  </a:outerShdw>
                </a:effectLst>
              </a:rPr>
              <a:t>		Quantitative Research</a:t>
            </a:r>
          </a:p>
          <a:p>
            <a:pPr algn="l"/>
            <a:r>
              <a:rPr lang="en-US" dirty="0" smtClean="0">
                <a:effectLst>
                  <a:outerShdw blurRad="38100" dist="38100" dir="2700000" algn="tl">
                    <a:srgbClr val="000000">
                      <a:alpha val="43137"/>
                    </a:srgbClr>
                  </a:outerShdw>
                </a:effectLst>
              </a:rPr>
              <a:t>By Method:	</a:t>
            </a:r>
          </a:p>
          <a:p>
            <a:pPr algn="l"/>
            <a:r>
              <a:rPr lang="en-US" dirty="0" smtClean="0"/>
              <a:t>		</a:t>
            </a:r>
            <a:r>
              <a:rPr lang="en-US" dirty="0" smtClean="0">
                <a:effectLst>
                  <a:outerShdw blurRad="38100" dist="38100" dir="2700000" algn="tl">
                    <a:srgbClr val="000000">
                      <a:alpha val="43137"/>
                    </a:srgbClr>
                  </a:outerShdw>
                </a:effectLst>
              </a:rPr>
              <a:t>Descriptive Studies</a:t>
            </a:r>
          </a:p>
          <a:p>
            <a:pPr algn="l"/>
            <a:r>
              <a:rPr lang="en-US" dirty="0" smtClean="0">
                <a:effectLst>
                  <a:outerShdw blurRad="38100" dist="38100" dir="2700000" algn="tl">
                    <a:srgbClr val="000000">
                      <a:alpha val="43137"/>
                    </a:srgbClr>
                  </a:outerShdw>
                </a:effectLst>
              </a:rPr>
              <a:t>			case study</a:t>
            </a:r>
          </a:p>
          <a:p>
            <a:pPr algn="l"/>
            <a:r>
              <a:rPr lang="en-US" dirty="0" smtClean="0">
                <a:effectLst>
                  <a:outerShdw blurRad="38100" dist="38100" dir="2700000" algn="tl">
                    <a:srgbClr val="000000">
                      <a:alpha val="43137"/>
                    </a:srgbClr>
                  </a:outerShdw>
                </a:effectLst>
              </a:rPr>
              <a:t>			causal comparative studies</a:t>
            </a:r>
          </a:p>
          <a:p>
            <a:pPr algn="l"/>
            <a:r>
              <a:rPr lang="en-US" dirty="0" smtClean="0">
                <a:effectLst>
                  <a:outerShdw blurRad="38100" dist="38100" dir="2700000" algn="tl">
                    <a:srgbClr val="000000">
                      <a:alpha val="43137"/>
                    </a:srgbClr>
                  </a:outerShdw>
                </a:effectLst>
              </a:rPr>
              <a:t>			correlation Research</a:t>
            </a:r>
          </a:p>
          <a:p>
            <a:pPr algn="l"/>
            <a:r>
              <a:rPr lang="en-US" dirty="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Design-V(Explanation)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(iii) the Static-Group Comparison: </a:t>
            </a:r>
            <a:r>
              <a:rPr lang="en-US" dirty="0" smtClean="0"/>
              <a:t>The static-group comparison involves at least two groups; one receives a new, or unusual, treatment and both groups are post tested.</a:t>
            </a:r>
          </a:p>
          <a:p>
            <a:r>
              <a:rPr lang="en-US" dirty="0" smtClean="0"/>
              <a:t>Since subjects are not randomly assigned to groups, and since there is no pretest data, it is difficult to determine just how equivalent they are.</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Design-VI(Explanation)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lnSpcReduction="10000"/>
          </a:bodyPr>
          <a:lstStyle/>
          <a:p>
            <a:r>
              <a:rPr lang="en-US" b="1" dirty="0" smtClean="0"/>
              <a:t>(B) True Experimental Designs:</a:t>
            </a:r>
          </a:p>
          <a:p>
            <a:r>
              <a:rPr lang="en-US" dirty="0" smtClean="0"/>
              <a:t>The true experimental designs control for nearly all sources of internal and external invalidity.</a:t>
            </a:r>
          </a:p>
          <a:p>
            <a:r>
              <a:rPr lang="en-US" dirty="0" smtClean="0"/>
              <a:t>All of the true experimental designs have one characteristics in common that none of the other designs has-random assignment of subjects to groups.</a:t>
            </a:r>
          </a:p>
          <a:p>
            <a:r>
              <a:rPr lang="en-US" dirty="0" smtClean="0"/>
              <a:t>Ideally, subjects should be randomly assigned.</a:t>
            </a:r>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Design-VII(Explanation)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fontScale="92500" lnSpcReduction="20000"/>
          </a:bodyPr>
          <a:lstStyle/>
          <a:p>
            <a:pPr marL="571500" indent="-571500">
              <a:buAutoNum type="romanLcParenBoth"/>
            </a:pPr>
            <a:r>
              <a:rPr lang="en-US" b="1" dirty="0" smtClean="0"/>
              <a:t>The Pretest-Posttest Control Group Design:</a:t>
            </a:r>
            <a:r>
              <a:rPr lang="en-US" dirty="0" smtClean="0"/>
              <a:t> *The design involves at least two groups, both of which are formed by random assignment; both groups are administered a pretest of the dependent variable, one group receives a new, or unusual, treatment, and both groups are post tested.</a:t>
            </a:r>
          </a:p>
          <a:p>
            <a:pPr marL="571500" indent="-571500">
              <a:buNone/>
            </a:pPr>
            <a:r>
              <a:rPr lang="en-US" dirty="0" smtClean="0"/>
              <a:t>	* The combination of random assignment and the presence of a pretest and a control group serve to control for all sources of internal invalidity.</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Design-VIII(Explanation)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lnSpcReduction="10000"/>
          </a:bodyPr>
          <a:lstStyle/>
          <a:p>
            <a:r>
              <a:rPr lang="en-US" b="1" dirty="0" smtClean="0"/>
              <a:t>(ii) The Post test-Only Control Group Design:</a:t>
            </a:r>
          </a:p>
          <a:p>
            <a:r>
              <a:rPr lang="en-US" dirty="0" smtClean="0"/>
              <a:t>This design is exactly the same as the pretest-posttest design except there is no pretest, subjects are randomly assigned to groups, exposed to the independent variable, and Posttested. Posttested scores are then compared to determine the effectiveness of the treatment. </a:t>
            </a:r>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(iii) The Solomon Four-Group Design: </a:t>
            </a:r>
            <a:endParaRPr lang="en-US" dirty="0" smtClean="0"/>
          </a:p>
          <a:p>
            <a:r>
              <a:rPr lang="en-US" dirty="0" smtClean="0"/>
              <a:t>The Solomon four-group design involves random assignment of subjects to one of four groups. Two of the groups are pretested and two are not; one of the pretested groups and one of the unpretested groups receive the experimental treatment. All four groups are Posttested.</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(C) Quasi Experimental Designs:</a:t>
            </a:r>
            <a:r>
              <a:rPr lang="en-US" dirty="0" smtClean="0"/>
              <a:t> </a:t>
            </a:r>
          </a:p>
          <a:p>
            <a:r>
              <a:rPr lang="en-US" b="1" dirty="0" smtClean="0"/>
              <a:t>(</a:t>
            </a:r>
            <a:r>
              <a:rPr lang="en-US" b="1" dirty="0" err="1" smtClean="0"/>
              <a:t>i</a:t>
            </a:r>
            <a:r>
              <a:rPr lang="en-US" b="1" dirty="0" smtClean="0"/>
              <a:t>) The Nonequivalent Control Design: </a:t>
            </a:r>
          </a:p>
          <a:p>
            <a:r>
              <a:rPr lang="en-US" dirty="0" smtClean="0"/>
              <a:t>This design looks very much like the pretest-posttest control group design; the only difference is that the nonequivalent control group design does not involve random assignment.</a:t>
            </a:r>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a:bodyPr>
          <a:lstStyle/>
          <a:p>
            <a:r>
              <a:rPr lang="en-US" b="1" dirty="0" smtClean="0"/>
              <a:t>(iii) The Time-Series Design:</a:t>
            </a:r>
          </a:p>
          <a:p>
            <a:r>
              <a:rPr lang="en-US" dirty="0" smtClean="0"/>
              <a:t>The time-series design is actually an elaboration of the one-group pretest-posttest design. One group is repeatedly pretested, exposed to a treatment, and then repeatedly Posttested.</a:t>
            </a:r>
          </a:p>
          <a:p>
            <a:pPr>
              <a:buNone/>
            </a:pPr>
            <a:endParaRPr lang="en-US" dirty="0" smtClean="0"/>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Design-XIII(Explanation)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dirty="0" smtClean="0"/>
              <a:t>If a group scores essentially the same on a number of pretests and then significantly improves following a treatment, the researcher has more confidence in the effectiveness of the treatment than if just one pretest and one posttest are administered.</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Design-XIV(Explanation)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(iii) Counterbalanced Designs:</a:t>
            </a:r>
            <a:endParaRPr lang="en-US" dirty="0" smtClean="0"/>
          </a:p>
          <a:p>
            <a:r>
              <a:rPr lang="en-US" dirty="0" smtClean="0"/>
              <a:t>In a counterbalance design all groups receive all treatments but in a different order.</a:t>
            </a:r>
          </a:p>
          <a:p>
            <a:r>
              <a:rPr lang="en-US" dirty="0" smtClean="0"/>
              <a:t>The only restriction is that the number of groups equals the number of treatments.</a:t>
            </a:r>
          </a:p>
          <a:p>
            <a:r>
              <a:rPr lang="en-US" dirty="0" smtClean="0"/>
              <a:t>While subjects may be pretested, this design is usually employed when intact groups must be used and when administration of a pretest is not possible or feasible.</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Design-XV(Explanation)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2-Factorial Designs:</a:t>
            </a:r>
          </a:p>
          <a:p>
            <a:r>
              <a:rPr lang="en-US" dirty="0" smtClean="0"/>
              <a:t>Factorial designs involve two or more independent variables, at least one of which is manipulated by the researcher.</a:t>
            </a:r>
          </a:p>
          <a:p>
            <a:r>
              <a:rPr lang="en-US" dirty="0" smtClean="0"/>
              <a:t>The term ‘ Factorial’ refers to the fact that the design involves several factors. Each factor has two or more levels.</a:t>
            </a:r>
          </a:p>
          <a:p>
            <a:r>
              <a:rPr lang="en-US" dirty="0" smtClean="0"/>
              <a:t>The 2×2 is the simplest factorial design.</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Research-II</a:t>
            </a:r>
            <a:endParaRPr lang="en-US" dirty="0"/>
          </a:p>
        </p:txBody>
      </p:sp>
      <p:sp>
        <p:nvSpPr>
          <p:cNvPr id="3" name="Content Placeholder 2"/>
          <p:cNvSpPr>
            <a:spLocks noGrp="1"/>
          </p:cNvSpPr>
          <p:nvPr>
            <p:ph idx="1"/>
          </p:nvPr>
        </p:nvSpPr>
        <p:spPr/>
        <p:txBody>
          <a:bodyPr>
            <a:normAutofit/>
          </a:bodyPr>
          <a:lstStyle/>
          <a:p>
            <a:pPr>
              <a:buNone/>
            </a:pPr>
            <a:r>
              <a:rPr lang="en-US" dirty="0" smtClean="0"/>
              <a:t>				Historical Research</a:t>
            </a:r>
          </a:p>
          <a:p>
            <a:pPr>
              <a:buNone/>
            </a:pPr>
            <a:r>
              <a:rPr lang="en-US" dirty="0" smtClean="0"/>
              <a:t>				Philosophical Research</a:t>
            </a:r>
          </a:p>
          <a:p>
            <a:pPr>
              <a:buNone/>
            </a:pPr>
            <a:r>
              <a:rPr lang="en-US" dirty="0" smtClean="0"/>
              <a:t>				Survey</a:t>
            </a:r>
          </a:p>
          <a:p>
            <a:pPr>
              <a:buNone/>
            </a:pPr>
            <a:r>
              <a:rPr lang="en-US" dirty="0" smtClean="0"/>
              <a:t>			</a:t>
            </a:r>
            <a:r>
              <a:rPr lang="en-US" b="1" dirty="0" smtClean="0"/>
              <a:t>Experimental  Studies</a:t>
            </a:r>
          </a:p>
          <a:p>
            <a:pPr>
              <a:buNone/>
            </a:pPr>
            <a:r>
              <a:rPr lang="en-US" dirty="0" smtClean="0"/>
              <a:t>By Source:</a:t>
            </a:r>
          </a:p>
          <a:p>
            <a:pPr>
              <a:buNone/>
            </a:pPr>
            <a:r>
              <a:rPr lang="en-US" dirty="0" smtClean="0"/>
              <a:t>			Primary Source</a:t>
            </a:r>
          </a:p>
          <a:p>
            <a:pPr>
              <a:buNone/>
            </a:pPr>
            <a:r>
              <a:rPr lang="en-US" dirty="0" smtClean="0"/>
              <a:t>			Secondary Source</a:t>
            </a:r>
          </a:p>
          <a:p>
            <a:pPr>
              <a:buNone/>
            </a:pPr>
            <a:r>
              <a:rPr lang="en-US" dirty="0" smtClean="0"/>
              <a:t>		</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Design-XVI(Explanation)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normAutofit/>
          </a:bodyPr>
          <a:lstStyle/>
          <a:p>
            <a:r>
              <a:rPr lang="en-US" dirty="0" smtClean="0"/>
              <a:t>Both variable may be manipulated, but the 2×2 design usually involves the one manipulated, or experimental, variable and one nonmanipulated variable; the nonmanipulated variable is often referred to as a control variable.</a:t>
            </a:r>
          </a:p>
          <a:p>
            <a:r>
              <a:rPr lang="en-US" dirty="0" smtClean="0"/>
              <a:t>Control variables are usually physical or mental characteristics of the subjects such as sex, IQ, or math aptitude.</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Design-XVII(Explanation)</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dirty="0" smtClean="0"/>
              <a:t>The purpose of a factorial design is to determine whether the effects of an experimental variable are generalizable across all levels of a control variable or whether the effects are specific to specific levels of the control variable. Also, a factorial design can demonstrate relationships that single-variable experiment cannot.</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Design-XVIII</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b="1" dirty="0" smtClean="0"/>
              <a:t>Single Subject Experimental Design</a:t>
            </a:r>
          </a:p>
          <a:p>
            <a:r>
              <a:rPr lang="en-US" dirty="0" smtClean="0"/>
              <a:t>Referred to as single-case experimental designs.</a:t>
            </a:r>
          </a:p>
          <a:p>
            <a:r>
              <a:rPr lang="en-US" dirty="0" smtClean="0"/>
              <a:t>It can be applied when the sample size is one.</a:t>
            </a:r>
          </a:p>
          <a:p>
            <a:r>
              <a:rPr lang="en-US" dirty="0" smtClean="0"/>
              <a:t>Single-Subject designs are typically used to study the behaviour change an individual exhibits as a result of some intervention, or treatment.</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Experimental Design-XIX</a:t>
            </a:r>
            <a:br>
              <a:rPr lang="en-US" dirty="0" smtClean="0"/>
            </a:br>
            <a:r>
              <a:rPr lang="en-US" dirty="0" smtClean="0"/>
              <a:t>(L. R. Gay)</a:t>
            </a:r>
            <a:endParaRPr lang="en-US" dirty="0"/>
          </a:p>
        </p:txBody>
      </p:sp>
      <p:sp>
        <p:nvSpPr>
          <p:cNvPr id="3" name="Content Placeholder 2"/>
          <p:cNvSpPr>
            <a:spLocks noGrp="1"/>
          </p:cNvSpPr>
          <p:nvPr>
            <p:ph idx="1"/>
          </p:nvPr>
        </p:nvSpPr>
        <p:spPr/>
        <p:txBody>
          <a:bodyPr/>
          <a:lstStyle/>
          <a:p>
            <a:r>
              <a:rPr lang="en-US" dirty="0" smtClean="0"/>
              <a:t>Basically, the subject is alternately exposed to a nontreatment and a treatment condition, or phase, and performance is repeatedly measured during each phase.</a:t>
            </a:r>
          </a:p>
          <a:p>
            <a:r>
              <a:rPr lang="en-US" dirty="0" smtClean="0"/>
              <a:t>The nontreatment condition is symbolized as A and the treatment condition </a:t>
            </a:r>
            <a:r>
              <a:rPr lang="en-US" smtClean="0"/>
              <a:t>is symbolized </a:t>
            </a:r>
            <a:r>
              <a:rPr lang="en-US" dirty="0" smtClean="0"/>
              <a:t>as B.</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in Conducting Experimental Research-I</a:t>
            </a:r>
            <a:endParaRPr lang="en-US" dirty="0"/>
          </a:p>
        </p:txBody>
      </p:sp>
      <p:sp>
        <p:nvSpPr>
          <p:cNvPr id="3" name="Content Placeholder 2"/>
          <p:cNvSpPr>
            <a:spLocks noGrp="1"/>
          </p:cNvSpPr>
          <p:nvPr>
            <p:ph idx="1"/>
          </p:nvPr>
        </p:nvSpPr>
        <p:spPr/>
        <p:txBody>
          <a:bodyPr/>
          <a:lstStyle/>
          <a:p>
            <a:r>
              <a:rPr lang="en-US" b="1" dirty="0" smtClean="0"/>
              <a:t>Borg and Gall (1979:547)</a:t>
            </a:r>
            <a:r>
              <a:rPr lang="en-US" dirty="0" smtClean="0"/>
              <a:t> set out a useful series of steps in the planning and conduct of an experiment;</a:t>
            </a:r>
          </a:p>
          <a:p>
            <a:r>
              <a:rPr lang="en-US" b="1" dirty="0" smtClean="0"/>
              <a:t>Step-1:</a:t>
            </a:r>
            <a:r>
              <a:rPr lang="en-US" dirty="0" smtClean="0"/>
              <a:t> Carry out a measure of the dependent variable.</a:t>
            </a:r>
          </a:p>
          <a:p>
            <a:r>
              <a:rPr lang="en-US" b="1" dirty="0" smtClean="0"/>
              <a:t>Step-2:</a:t>
            </a:r>
            <a:r>
              <a:rPr lang="en-US" dirty="0" smtClean="0"/>
              <a:t> Assign participants to matched pairs, based on the scores and measures established from step 1.</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in Conducting Experimental Research-II</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Step 3:</a:t>
            </a:r>
            <a:r>
              <a:rPr lang="en-US" dirty="0" smtClean="0"/>
              <a:t> Randomly assign one person from each pair to the control group and the other to the experimental group.</a:t>
            </a:r>
          </a:p>
          <a:p>
            <a:r>
              <a:rPr lang="en-US" b="1" dirty="0" smtClean="0"/>
              <a:t>Step 4:</a:t>
            </a:r>
            <a:r>
              <a:rPr lang="en-US" dirty="0" smtClean="0"/>
              <a:t> Administer the experimental treatment.</a:t>
            </a:r>
          </a:p>
          <a:p>
            <a:r>
              <a:rPr lang="en-US" b="1" dirty="0" smtClean="0"/>
              <a:t>Step 5:</a:t>
            </a:r>
            <a:r>
              <a:rPr lang="en-US" dirty="0" smtClean="0"/>
              <a:t> Carry out a measure of the dependent variable with both groups and compare/measure them in order to determine the effect and its size on the dependent variable.</a:t>
            </a:r>
            <a:endParaRPr lang="en-US" dirty="0"/>
          </a:p>
        </p:txBody>
      </p:sp>
      <p:sp>
        <p:nvSpPr>
          <p:cNvPr id="6" name="Footer Placeholder 5"/>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5" name="Slide Number Placeholder 4"/>
          <p:cNvSpPr>
            <a:spLocks noGrp="1"/>
          </p:cNvSpPr>
          <p:nvPr>
            <p:ph type="sldNum" sz="quarter" idx="12"/>
          </p:nvPr>
        </p:nvSpPr>
        <p:spPr/>
        <p:txBody>
          <a:bodyPr/>
          <a:lstStyle/>
          <a:p>
            <a:fld id="{4E41E7FF-C84E-4A57-AA5E-E43D30C9F8F2}" type="slidenum">
              <a:rPr lang="en-US" smtClean="0"/>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Topics</a:t>
            </a:r>
            <a:endParaRPr lang="en-US" dirty="0"/>
          </a:p>
        </p:txBody>
      </p:sp>
      <p:sp>
        <p:nvSpPr>
          <p:cNvPr id="3" name="Content Placeholder 2"/>
          <p:cNvSpPr>
            <a:spLocks noGrp="1"/>
          </p:cNvSpPr>
          <p:nvPr>
            <p:ph idx="1"/>
          </p:nvPr>
        </p:nvSpPr>
        <p:spPr/>
        <p:txBody>
          <a:bodyPr/>
          <a:lstStyle/>
          <a:p>
            <a:r>
              <a:rPr lang="en-US" dirty="0" smtClean="0"/>
              <a:t>The effects of colored lights on students learning input.</a:t>
            </a:r>
          </a:p>
          <a:p>
            <a:r>
              <a:rPr lang="en-US" dirty="0" smtClean="0"/>
              <a:t>Laboratory listening in second language learning: Merits and demerits</a:t>
            </a:r>
          </a:p>
          <a:p>
            <a:r>
              <a:rPr lang="en-US" dirty="0" smtClean="0"/>
              <a:t>Teaching Prose in second language Class: An analysis of Davies Model</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5" name="Slide Number Placeholder 4"/>
          <p:cNvSpPr>
            <a:spLocks noGrp="1"/>
          </p:cNvSpPr>
          <p:nvPr>
            <p:ph type="sldNum" sz="quarter" idx="12"/>
          </p:nvPr>
        </p:nvSpPr>
        <p:spPr/>
        <p:txBody>
          <a:bodyPr/>
          <a:lstStyle/>
          <a:p>
            <a:fld id="{4E41E7FF-C84E-4A57-AA5E-E43D30C9F8F2}" type="slidenum">
              <a:rPr lang="en-US" smtClean="0"/>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Effort</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sz="4000" dirty="0" smtClean="0"/>
              <a:t>“Its hard to fail but its worst never to have tried for success”</a:t>
            </a:r>
            <a:endParaRPr lang="en-US" sz="4000"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lstStyle/>
          <a:p>
            <a:fld id="{4E41E7FF-C84E-4A57-AA5E-E43D30C9F8F2}" type="slidenum">
              <a:rPr lang="en-US" smtClean="0"/>
              <a:pPr/>
              <a:t>47</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Research</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t>
            </a:r>
            <a:r>
              <a:rPr lang="en-US" sz="6000" dirty="0" smtClean="0"/>
              <a:t>Definition and Purpose</a:t>
            </a:r>
            <a:endParaRPr lang="en-US" sz="6000"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and Purpose-I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an experimental study, the researcher </a:t>
            </a:r>
            <a:r>
              <a:rPr lang="en-US" b="1" dirty="0" smtClean="0"/>
              <a:t>manipulates at least one independent variable,</a:t>
            </a:r>
            <a:r>
              <a:rPr lang="en-US" dirty="0" smtClean="0"/>
              <a:t> controls other relevant variables, and observes the effect on one or more dependent variables.</a:t>
            </a:r>
          </a:p>
          <a:p>
            <a:r>
              <a:rPr lang="en-US" dirty="0" smtClean="0"/>
              <a:t>The independent variable, also referred to as the experimental variable, the cause, or the treatment, is the activity or characteristic believed to make a difference.</a:t>
            </a:r>
          </a:p>
          <a:p>
            <a:pPr>
              <a:buNone/>
            </a:pPr>
            <a:r>
              <a:rPr lang="en-US" dirty="0" smtClean="0"/>
              <a:t> </a:t>
            </a:r>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and Purpose-II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dependent variable, also referred to as the criterion variable, effect or outcome of the study, e.g. attendance or number of suspensions etc. </a:t>
            </a:r>
          </a:p>
          <a:p>
            <a:r>
              <a:rPr lang="en-US" dirty="0" smtClean="0"/>
              <a:t>Predictions based on </a:t>
            </a:r>
            <a:r>
              <a:rPr lang="en-US" b="1" dirty="0" smtClean="0"/>
              <a:t>experimental </a:t>
            </a:r>
            <a:r>
              <a:rPr lang="en-US" dirty="0" smtClean="0"/>
              <a:t>findings (in contrast to those based on correlation studies) are more global and take the form </a:t>
            </a:r>
            <a:r>
              <a:rPr lang="en-US" b="1" dirty="0" smtClean="0"/>
              <a:t>“ if you use approach X you will probably get results than if you use approach Y.</a:t>
            </a:r>
          </a:p>
          <a:p>
            <a:r>
              <a:rPr lang="en-US" b="1" dirty="0" smtClean="0"/>
              <a:t>Co relational</a:t>
            </a:r>
            <a:r>
              <a:rPr lang="en-US" dirty="0" smtClean="0"/>
              <a:t>  is specific and predicts a particular score for a particular individual</a:t>
            </a:r>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Experimental Process-I</a:t>
            </a:r>
            <a:endParaRPr lang="en-US" dirty="0"/>
          </a:p>
        </p:txBody>
      </p:sp>
      <p:sp>
        <p:nvSpPr>
          <p:cNvPr id="3" name="Content Placeholder 2"/>
          <p:cNvSpPr>
            <a:spLocks noGrp="1"/>
          </p:cNvSpPr>
          <p:nvPr>
            <p:ph idx="1"/>
          </p:nvPr>
        </p:nvSpPr>
        <p:spPr/>
        <p:txBody>
          <a:bodyPr>
            <a:normAutofit fontScale="92500"/>
          </a:bodyPr>
          <a:lstStyle/>
          <a:p>
            <a:r>
              <a:rPr lang="en-US" dirty="0" smtClean="0"/>
              <a:t>The steps in an experimental study are basically the same as for other types of research: selection and definition a problem, selection of subjects and measuring instruments, selection of design, execution procedures, analysis of data, and formulation of conclusions.</a:t>
            </a:r>
          </a:p>
          <a:p>
            <a:r>
              <a:rPr lang="en-US" dirty="0" smtClean="0"/>
              <a:t>An experimental study is guided by at least one hypothesis that states an expected causal relationship between two variables.</a:t>
            </a:r>
          </a:p>
          <a:p>
            <a:pPr>
              <a:buNone/>
            </a:pPr>
            <a:endParaRPr lang="en-US" dirty="0" smtClean="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Experimental Process-II</a:t>
            </a:r>
            <a:endParaRPr lang="en-US" dirty="0"/>
          </a:p>
        </p:txBody>
      </p:sp>
      <p:sp>
        <p:nvSpPr>
          <p:cNvPr id="3" name="Content Placeholder 2"/>
          <p:cNvSpPr>
            <a:spLocks noGrp="1"/>
          </p:cNvSpPr>
          <p:nvPr>
            <p:ph idx="1"/>
          </p:nvPr>
        </p:nvSpPr>
        <p:spPr/>
        <p:txBody>
          <a:bodyPr/>
          <a:lstStyle/>
          <a:p>
            <a:r>
              <a:rPr lang="en-US" dirty="0" smtClean="0"/>
              <a:t>In an experimental study, the researcher is on the action from the very beginning: the researcher forms or selects the groups, decides what is going to happen to each group, tries to control all other relevant factors besides the changes that she or he has introduced, and observes or measures the effect on the groups at the end of the study.</a:t>
            </a:r>
          </a:p>
          <a:p>
            <a:endParaRPr lang="en-US" dirty="0" smtClean="0"/>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dirty="0" smtClean="0"/>
              <a:t>Fazal e </a:t>
            </a:r>
            <a:r>
              <a:rPr lang="en-US" dirty="0" err="1" smtClean="0"/>
              <a:t>haq</a:t>
            </a:r>
            <a:endParaRPr lang="en-US" dirty="0"/>
          </a:p>
        </p:txBody>
      </p:sp>
      <p:sp>
        <p:nvSpPr>
          <p:cNvPr id="4" name="Slide Number Placeholder 3"/>
          <p:cNvSpPr>
            <a:spLocks noGrp="1"/>
          </p:cNvSpPr>
          <p:nvPr>
            <p:ph type="sldNum" sz="quarter" idx="12"/>
          </p:nvPr>
        </p:nvSpPr>
        <p:spPr/>
        <p:txBody>
          <a:bodyPr>
            <a:normAutofit/>
          </a:bodyPr>
          <a:lstStyle/>
          <a:p>
            <a:fld id="{4E41E7FF-C84E-4A57-AA5E-E43D30C9F8F2}" type="slidenum">
              <a:rPr lang="en-US" smtClean="0"/>
              <a:pPr/>
              <a:t>9</a:t>
            </a:fld>
            <a:endParaRPr lang="en-US" dirty="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2293433</TotalTime>
  <Words>2739</Words>
  <Application>Microsoft Office PowerPoint</Application>
  <PresentationFormat>On-screen Show (4:3)</PresentationFormat>
  <Paragraphs>280</Paragraphs>
  <Slides>47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Franklin Gothic Book</vt:lpstr>
      <vt:lpstr>Wingdings 2</vt:lpstr>
      <vt:lpstr>Technic</vt:lpstr>
      <vt:lpstr>Experimental Research</vt:lpstr>
      <vt:lpstr>What is Research</vt:lpstr>
      <vt:lpstr>Classification of Research-I</vt:lpstr>
      <vt:lpstr>Classification of Research-II</vt:lpstr>
      <vt:lpstr>Experimental Research</vt:lpstr>
      <vt:lpstr>Definition and Purpose-I</vt:lpstr>
      <vt:lpstr>Definition and Purpose-II</vt:lpstr>
      <vt:lpstr>The Experimental Process-I</vt:lpstr>
      <vt:lpstr>The Experimental Process-II</vt:lpstr>
      <vt:lpstr>The Experimental Process-III</vt:lpstr>
      <vt:lpstr>The Experimental Process-IV</vt:lpstr>
      <vt:lpstr>Manipulation and Control-I</vt:lpstr>
      <vt:lpstr>Manipulation and Control-II</vt:lpstr>
      <vt:lpstr>Threats to Experimental Validity-I</vt:lpstr>
      <vt:lpstr>Threats to Experimental Validity-II</vt:lpstr>
      <vt:lpstr>Threats to Experimental Validity-III</vt:lpstr>
      <vt:lpstr>Threats to Internal Validity-I</vt:lpstr>
      <vt:lpstr>Threats to Internal Validity-II</vt:lpstr>
      <vt:lpstr>Threats to Internal Validity-III</vt:lpstr>
      <vt:lpstr>Threats to Internal Validity-IV</vt:lpstr>
      <vt:lpstr>Threats to External Validity-I</vt:lpstr>
      <vt:lpstr>Threats to External Validity-II</vt:lpstr>
      <vt:lpstr>Threats to External Validity-III</vt:lpstr>
      <vt:lpstr>Threats to External Validity-IV</vt:lpstr>
      <vt:lpstr>Types of Experimental Research (David Nunan)</vt:lpstr>
      <vt:lpstr>Experimental Design-I (L. R. Gay)</vt:lpstr>
      <vt:lpstr>Experimental Design-II (L. R. Gay)</vt:lpstr>
      <vt:lpstr>Experimental Design-III(Explanation) (L. R. Gay)</vt:lpstr>
      <vt:lpstr>Experimental Design-IV(Explanation) (L. R. Gay)</vt:lpstr>
      <vt:lpstr>Experimental Design-V(Explanation) (L. R. Gay)</vt:lpstr>
      <vt:lpstr>Experimental Design-VI(Explanation) (L. R. Gay)</vt:lpstr>
      <vt:lpstr>Experimental Design-VII(Explanation) (L. R. Gay)</vt:lpstr>
      <vt:lpstr>Experimental Design-VIII(Explanation) (L. R. Gay)</vt:lpstr>
      <vt:lpstr>Experimental Design-X(Explanation) (L. R. Gay)</vt:lpstr>
      <vt:lpstr>Experimental Design-XI(Explanation) (L. R. Gay)</vt:lpstr>
      <vt:lpstr>Experimental Design-XII(Explanation) (L. R. Gay)</vt:lpstr>
      <vt:lpstr>Experimental Design-XIII(Explanation) (L. R. Gay)</vt:lpstr>
      <vt:lpstr>Experimental Design-XIV(Explanation) (L. R. Gay)</vt:lpstr>
      <vt:lpstr>Experimental Design-XV(Explanation) (L. R. Gay)</vt:lpstr>
      <vt:lpstr>Experimental Design-XVI(Explanation) (L. R. Gay)</vt:lpstr>
      <vt:lpstr>Experimental Design-XVII(Explanation) (L. R. Gay)</vt:lpstr>
      <vt:lpstr>Experimental Design-XVIII (L. R. Gay)</vt:lpstr>
      <vt:lpstr>Experimental Design-XIX (L. R. Gay)</vt:lpstr>
      <vt:lpstr>Procedure in Conducting Experimental Research-I</vt:lpstr>
      <vt:lpstr>Procedure in Conducting Experimental Research-II</vt:lpstr>
      <vt:lpstr>Research Topics</vt:lpstr>
      <vt:lpstr>My Effort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Research</dc:title>
  <dc:creator>HP</dc:creator>
  <cp:lastModifiedBy>Windows User</cp:lastModifiedBy>
  <cp:revision>137</cp:revision>
  <dcterms:created xsi:type="dcterms:W3CDTF">2010-02-15T11:00:19Z</dcterms:created>
  <dcterms:modified xsi:type="dcterms:W3CDTF">2020-05-03T11:01:20Z</dcterms:modified>
</cp:coreProperties>
</file>