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0E3F9-7B19-4549-A163-68E68053E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C41723A-970E-A944-A7D3-2A77B208C9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8192" y="2097088"/>
            <a:ext cx="3955653" cy="1702990"/>
          </a:xfrm>
        </p:spPr>
      </p:pic>
    </p:spTree>
    <p:extLst>
      <p:ext uri="{BB962C8B-B14F-4D97-AF65-F5344CB8AC3E}">
        <p14:creationId xmlns:p14="http://schemas.microsoft.com/office/powerpoint/2010/main" val="3890989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B8BB1-B6FC-C740-A404-8B8E89B16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5E00F-60BF-3E40-8DE4-5A9A15897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203" y="910828"/>
            <a:ext cx="8768954" cy="3960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>
                <a:solidFill>
                  <a:schemeClr val="bg1"/>
                </a:solidFill>
              </a:rPr>
              <a:t>After the formation of pyruvic acid if oxygen is present then It is subjected to a process called respiration </a:t>
            </a:r>
          </a:p>
          <a:p>
            <a:pPr marL="0" indent="0">
              <a:buNone/>
            </a:pPr>
            <a:r>
              <a:rPr lang="en-US" sz="1800" b="1">
                <a:solidFill>
                  <a:schemeClr val="bg1"/>
                </a:solidFill>
              </a:rPr>
              <a:t>While in the absence of oxygen it undergoes fermentation</a:t>
            </a:r>
          </a:p>
          <a:p>
            <a:pPr marL="0" indent="0">
              <a:buNone/>
            </a:pPr>
            <a:r>
              <a:rPr lang="en-US" sz="3200" b="1">
                <a:solidFill>
                  <a:schemeClr val="accent3"/>
                </a:solidFill>
              </a:rPr>
              <a:t>Types of fermentation</a:t>
            </a:r>
          </a:p>
          <a:p>
            <a:pPr marL="0" indent="0">
              <a:buNone/>
            </a:pPr>
            <a:r>
              <a:rPr lang="en-US" sz="1800"/>
              <a:t>There are two types of fermentation </a:t>
            </a:r>
          </a:p>
          <a:p>
            <a:pPr marL="342900" indent="-342900">
              <a:buAutoNum type="arabicPeriod"/>
            </a:pPr>
            <a:r>
              <a:rPr lang="en-US" sz="1800"/>
              <a:t>Alcohol fermentation</a:t>
            </a:r>
          </a:p>
          <a:p>
            <a:pPr marL="342900" indent="-342900">
              <a:buAutoNum type="arabicPeriod"/>
            </a:pPr>
            <a:r>
              <a:rPr lang="en-US" sz="1800"/>
              <a:t>Lactic acid fermentation</a:t>
            </a:r>
          </a:p>
        </p:txBody>
      </p:sp>
    </p:spTree>
    <p:extLst>
      <p:ext uri="{BB962C8B-B14F-4D97-AF65-F5344CB8AC3E}">
        <p14:creationId xmlns:p14="http://schemas.microsoft.com/office/powerpoint/2010/main" val="468314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DC18E-9B68-684E-B494-124AE98F6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1AADD-6917-6D45-925C-101FF0278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368" y="1219199"/>
            <a:ext cx="9494835" cy="3541714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b="1">
                <a:solidFill>
                  <a:schemeClr val="accent3"/>
                </a:solidFill>
              </a:rPr>
              <a:t>Alcohol fermentation</a:t>
            </a:r>
          </a:p>
          <a:p>
            <a:r>
              <a:rPr lang="en-US" sz="1800"/>
              <a:t>It is a biological processwhich converts sugars such as glucose , fructose and sucrose into cellular energy producing ethanol and carbon dioxide as side product.</a:t>
            </a:r>
          </a:p>
          <a:p>
            <a:r>
              <a:rPr lang="en-US" sz="1800"/>
              <a:t>One glucose molecule is converted into two molecule of ethanol and two carbon dioxide molecules.</a:t>
            </a:r>
          </a:p>
          <a:p>
            <a:endParaRPr lang="en-US" sz="1800"/>
          </a:p>
          <a:p>
            <a:endParaRPr lang="en-US" sz="1800"/>
          </a:p>
          <a:p>
            <a:r>
              <a:rPr lang="en-US" sz="1800"/>
              <a:t>Ethanol fermentation has many uses including the production of alcoholic beverages, the production of ethanol fuel and bread cooking .</a:t>
            </a:r>
          </a:p>
          <a:p>
            <a:endParaRPr lang="en-US" sz="1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F36B0A7-7FF3-BA47-AB57-4F65E97AD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007" y="3133725"/>
            <a:ext cx="402907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5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2092A-DBC7-7F4D-B173-D0EC1AE47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A0379FB-8E97-E14E-A604-8D53C7C67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38" y="1339454"/>
            <a:ext cx="6965156" cy="4625578"/>
          </a:xfrm>
        </p:spPr>
      </p:pic>
    </p:spTree>
    <p:extLst>
      <p:ext uri="{BB962C8B-B14F-4D97-AF65-F5344CB8AC3E}">
        <p14:creationId xmlns:p14="http://schemas.microsoft.com/office/powerpoint/2010/main" val="1916172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F1322-4E05-4444-8117-6BB8DE9F8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D714E-631C-9C4A-8748-A28F7F479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232297"/>
            <a:ext cx="9905999" cy="4558904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3"/>
                </a:solidFill>
              </a:rPr>
              <a:t>2 .Lactic Acid fermentation</a:t>
            </a:r>
          </a:p>
          <a:p>
            <a:pPr marL="0" indent="0">
              <a:buNone/>
            </a:pPr>
            <a:r>
              <a:rPr lang="en-US" sz="1800"/>
              <a:t>It is a metabolic process by which glucose and other six carbons sugar converted into cellular energy and metabolite lactate.</a:t>
            </a:r>
          </a:p>
          <a:p>
            <a:pPr marL="0" indent="0">
              <a:buNone/>
            </a:pPr>
            <a:r>
              <a:rPr lang="en-US" sz="1800"/>
              <a:t>Lactate dehydrogenase catalyze the interconversion of pyruvate and lactate with interconversion of NADH and NAD+.</a:t>
            </a:r>
          </a:p>
          <a:p>
            <a:pPr marL="0" indent="0">
              <a:buNone/>
            </a:pPr>
            <a:r>
              <a:rPr lang="en-US" sz="1800"/>
              <a:t>One molecule of sugar converted into two molecules of lactic acid.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27CD542-F08F-3247-8B75-90C693402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261" y="4189412"/>
            <a:ext cx="6257925" cy="88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473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33C34-962B-8F4A-8F1F-09E52C505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0F58E1C-D9A6-AE44-99E7-AC0EF92EF3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8171" y="1482328"/>
            <a:ext cx="6429375" cy="4286250"/>
          </a:xfrm>
        </p:spPr>
      </p:pic>
    </p:spTree>
    <p:extLst>
      <p:ext uri="{BB962C8B-B14F-4D97-AF65-F5344CB8AC3E}">
        <p14:creationId xmlns:p14="http://schemas.microsoft.com/office/powerpoint/2010/main" val="4065411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4DA8A-BA00-CC41-B54C-83BF0738C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68C2-46B2-4E45-AA89-D4982F697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178" y="876300"/>
            <a:ext cx="9109869" cy="44338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800"/>
              <a:t>Lactic acid fermentation is further divided into two types .</a:t>
            </a:r>
          </a:p>
          <a:p>
            <a:pPr marL="0" indent="0">
              <a:buNone/>
            </a:pPr>
            <a:r>
              <a:rPr lang="en-US"/>
              <a:t>1.</a:t>
            </a:r>
            <a:r>
              <a:rPr lang="en-US" sz="1800"/>
              <a:t>Homolactic Fermentation</a:t>
            </a:r>
          </a:p>
          <a:p>
            <a:pPr marL="0" indent="0">
              <a:buNone/>
            </a:pPr>
            <a:r>
              <a:rPr lang="en-US" sz="1800"/>
              <a:t>2. Heterolactic  Fermentation</a:t>
            </a:r>
          </a:p>
          <a:p>
            <a:pPr marL="0" indent="0">
              <a:buNone/>
            </a:pPr>
            <a:r>
              <a:rPr lang="en-US">
                <a:solidFill>
                  <a:schemeClr val="accent3"/>
                </a:solidFill>
              </a:rPr>
              <a:t>1 Homolactic Fermentation</a:t>
            </a:r>
          </a:p>
          <a:p>
            <a:pPr marL="0" indent="0">
              <a:buNone/>
            </a:pPr>
            <a:r>
              <a:rPr lang="en-US" sz="1800"/>
              <a:t>In homolactic fermentation one molecule of glucose is converted into two molecules of lactic acid.</a:t>
            </a:r>
          </a:p>
          <a:p>
            <a:pPr marL="0" indent="0">
              <a:buNone/>
            </a:pPr>
            <a:r>
              <a:rPr lang="en-US" sz="1800"/>
              <a:t>It is simplest simplest type of fermentation.</a:t>
            </a:r>
          </a:p>
          <a:p>
            <a:endParaRPr lang="en-US" sz="1800"/>
          </a:p>
          <a:p>
            <a:endParaRPr lang="en-US" sz="1800"/>
          </a:p>
          <a:p>
            <a:endParaRPr lang="en-US" sz="1800"/>
          </a:p>
          <a:p>
            <a:r>
              <a:rPr lang="en-US" sz="1800"/>
              <a:t>Occurs in lactobacillus.</a:t>
            </a:r>
          </a:p>
          <a:p>
            <a:r>
              <a:rPr lang="en-US" sz="1800"/>
              <a:t>It also occurs in muscle cell of animals when they need energy faster then the blood can supply oxygen.</a:t>
            </a:r>
          </a:p>
          <a:p>
            <a:endParaRPr lang="en-US" sz="180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EFA6098D-B112-424E-9215-6A551AA36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3358752"/>
            <a:ext cx="27241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101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E4B51-C0CC-6A4E-AC8F-AA209C50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EC6121F-F09B-2A4F-B6A1-4B4D0AB626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4530" y="1079698"/>
            <a:ext cx="8501063" cy="4867474"/>
          </a:xfrm>
        </p:spPr>
      </p:pic>
    </p:spTree>
    <p:extLst>
      <p:ext uri="{BB962C8B-B14F-4D97-AF65-F5344CB8AC3E}">
        <p14:creationId xmlns:p14="http://schemas.microsoft.com/office/powerpoint/2010/main" val="1482839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2BD5-D0AF-BA4F-8A97-A27FC44A3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5272-74E1-D54D-B9F7-3F52198A5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196578"/>
            <a:ext cx="9484916" cy="4594623"/>
          </a:xfrm>
        </p:spPr>
        <p:txBody>
          <a:bodyPr/>
          <a:lstStyle/>
          <a:p>
            <a:r>
              <a:rPr lang="en-US">
                <a:solidFill>
                  <a:schemeClr val="accent3"/>
                </a:solidFill>
              </a:rPr>
              <a:t>Heterlactic Fermentation</a:t>
            </a:r>
          </a:p>
          <a:p>
            <a:pPr marL="0" indent="0">
              <a:buNone/>
            </a:pPr>
            <a:r>
              <a:rPr lang="en-US" sz="1800"/>
              <a:t>In heterlactic fermentation one glucose molecule is converted into one molecule of ethanol and carbon dioxide, acetate or  other metabolic product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  <a:p>
            <a:r>
              <a:rPr lang="en-US" sz="1800"/>
              <a:t>It is intermediate between lactic acid and other types eg alcoholic.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6939EC3-2274-B549-8104-2B7CD46D8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319" y="2675148"/>
            <a:ext cx="3190875" cy="101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896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5F3C8-23C3-A74C-B44C-F95797F1E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681C6E5-8576-5C49-BE33-AFCC98AAD5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8845" y="821531"/>
            <a:ext cx="7572374" cy="4969669"/>
          </a:xfrm>
        </p:spPr>
      </p:pic>
    </p:spTree>
    <p:extLst>
      <p:ext uri="{BB962C8B-B14F-4D97-AF65-F5344CB8AC3E}">
        <p14:creationId xmlns:p14="http://schemas.microsoft.com/office/powerpoint/2010/main" val="1684458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D3A84-E392-5746-B190-F57E7BDF5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B539B-2E9B-8D4C-921B-98F201F06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43000"/>
            <a:ext cx="9905999" cy="4648201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   </a:t>
            </a:r>
            <a:r>
              <a:rPr lang="en-US" b="1">
                <a:solidFill>
                  <a:schemeClr val="accent3"/>
                </a:solidFill>
              </a:rPr>
              <a:t>Applications  of fermentation in daily Life</a:t>
            </a:r>
            <a:r>
              <a:rPr lang="en-US"/>
              <a:t> </a:t>
            </a:r>
          </a:p>
          <a:p>
            <a:pPr marL="0" indent="0">
              <a:buNone/>
            </a:pPr>
            <a:r>
              <a:rPr lang="en-US" sz="1800"/>
              <a:t>Fermentation is also used </a:t>
            </a:r>
          </a:p>
          <a:p>
            <a:r>
              <a:rPr lang="en-US" sz="1800"/>
              <a:t>To produce antibiotics.</a:t>
            </a:r>
          </a:p>
          <a:p>
            <a:r>
              <a:rPr lang="en-US" sz="1800"/>
              <a:t>To produce Ethyl alcohol.</a:t>
            </a:r>
          </a:p>
          <a:p>
            <a:r>
              <a:rPr lang="en-US" sz="1800"/>
              <a:t>To produce alcoholic beverages eg beer from barley and wine from grapes.</a:t>
            </a:r>
          </a:p>
          <a:p>
            <a:r>
              <a:rPr lang="en-US" sz="1800"/>
              <a:t>Used to preserve and store vegetables in the form of pickles.</a:t>
            </a:r>
          </a:p>
          <a:p>
            <a:r>
              <a:rPr lang="en-US" sz="1800"/>
              <a:t>Yougart us formed by fermentation of milk .</a:t>
            </a:r>
          </a:p>
        </p:txBody>
      </p:sp>
    </p:spTree>
    <p:extLst>
      <p:ext uri="{BB962C8B-B14F-4D97-AF65-F5344CB8AC3E}">
        <p14:creationId xmlns:p14="http://schemas.microsoft.com/office/powerpoint/2010/main" val="241656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B699F-E304-9D4E-A8EF-D175F949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B3328-9479-D141-BF40-37E44B70B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7313" y="857250"/>
            <a:ext cx="9072562" cy="4933951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                            </a:t>
            </a:r>
            <a:r>
              <a:rPr lang="en-US" sz="3200" b="1"/>
              <a:t>Fermentation </a:t>
            </a:r>
          </a:p>
          <a:p>
            <a:r>
              <a:rPr lang="en-US" sz="1800"/>
              <a:t>Fermentation I’d the metabolic process that converts sugar to acids, gasesor alcohol.</a:t>
            </a:r>
          </a:p>
          <a:p>
            <a:r>
              <a:rPr lang="en-US" sz="1800"/>
              <a:t>It ocuure in yeast , bacteria and also in oxygen deficient  muscle cell .</a:t>
            </a:r>
          </a:p>
          <a:p>
            <a:r>
              <a:rPr lang="en-US" sz="1800"/>
              <a:t>It is a chemical process by which molecules such as glucose are broken down anaerobically.</a:t>
            </a:r>
          </a:p>
          <a:p>
            <a:r>
              <a:rPr lang="en-US" sz="1800"/>
              <a:t>Fermentation is the foaming that occurs during the manufacturing of wine and beer .</a:t>
            </a:r>
          </a:p>
          <a:p>
            <a:pPr marL="0" indent="0">
              <a:buNone/>
            </a:pPr>
            <a:r>
              <a:rPr lang="en-US" sz="2800" b="1" u="sng">
                <a:solidFill>
                  <a:schemeClr val="accent3"/>
                </a:solidFill>
              </a:rPr>
              <a:t>Conditions for fermentation to occur </a:t>
            </a:r>
          </a:p>
          <a:p>
            <a:r>
              <a:rPr lang="en-US" sz="1800"/>
              <a:t> fermentation take place when the electron transport chain is unusable .</a:t>
            </a:r>
          </a:p>
          <a:p>
            <a:r>
              <a:rPr lang="en-US" sz="1800"/>
              <a:t>In this case it becomes cells primary means of ATP production.</a:t>
            </a:r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84069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9C245-E063-5140-9680-C3AF0E98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7DB4161-6177-C048-A2CE-42CAF480DB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7468" y="1723628"/>
            <a:ext cx="6893719" cy="4044950"/>
          </a:xfrm>
        </p:spPr>
      </p:pic>
    </p:spTree>
    <p:extLst>
      <p:ext uri="{BB962C8B-B14F-4D97-AF65-F5344CB8AC3E}">
        <p14:creationId xmlns:p14="http://schemas.microsoft.com/office/powerpoint/2010/main" val="191958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08E21-BCF9-FC4A-9C8C-EFA458AF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12F4D-B326-A04D-9B18-CF8F3212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235" y="1043384"/>
            <a:ext cx="8417124" cy="3278585"/>
          </a:xfrm>
        </p:spPr>
        <p:txBody>
          <a:bodyPr>
            <a:normAutofit/>
          </a:bodyPr>
          <a:lstStyle/>
          <a:p>
            <a:r>
              <a:rPr lang="en-US" sz="1800"/>
              <a:t> Fermentation turns NADH and pyruvate produced in glycolysis into NAD+ and an organic molecule.</a:t>
            </a:r>
          </a:p>
          <a:p>
            <a:r>
              <a:rPr lang="en-US" sz="1800"/>
              <a:t>While in the presence of oxygen NADH and pyruvate are used to generste ATP in the process called respiration.</a:t>
            </a:r>
          </a:p>
          <a:p>
            <a:r>
              <a:rPr lang="en-US" sz="1800"/>
              <a:t>Net energy gain in the fermentation is 2 ATP.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88247CA-95E1-584F-BC22-0A3D7EB38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6892" y="3175211"/>
            <a:ext cx="453628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2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3CDE8-9364-8A46-BDEA-0094E4A0F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206DE-E97D-FE4C-9D73-F51072A33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928688"/>
            <a:ext cx="9905998" cy="4862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/>
              <a:t>       Glycolytic pathways </a:t>
            </a:r>
          </a:p>
          <a:p>
            <a:pPr marL="0" indent="0">
              <a:buNone/>
            </a:pPr>
            <a:r>
              <a:rPr lang="en-US" sz="1800"/>
              <a:t>There are four glycolytic pathway found in different bacteria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>
                <a:solidFill>
                  <a:schemeClr val="accent3"/>
                </a:solidFill>
              </a:rPr>
              <a:t>Embdon Mayerhof parnas </a:t>
            </a:r>
          </a:p>
          <a:p>
            <a:pPr marL="0" indent="0">
              <a:buNone/>
            </a:pPr>
            <a:r>
              <a:rPr lang="en-US" sz="1800"/>
              <a:t>  it is step wise conversion of glucose .</a:t>
            </a:r>
          </a:p>
          <a:p>
            <a:pPr marL="342900" indent="-342900">
              <a:buAutoNum type="arabicPeriod" startAt="2"/>
            </a:pPr>
            <a:r>
              <a:rPr lang="en-US" sz="2000">
                <a:solidFill>
                  <a:schemeClr val="accent3"/>
                </a:solidFill>
              </a:rPr>
              <a:t>Hexose monophosphate pathway</a:t>
            </a:r>
          </a:p>
          <a:p>
            <a:pPr marL="0" indent="0">
              <a:buNone/>
            </a:pPr>
            <a:r>
              <a:rPr lang="en-US" sz="1800"/>
              <a:t>   responsible for synthesis of pentose  sugars used  nucleotide synthesis.</a:t>
            </a:r>
          </a:p>
          <a:p>
            <a:pPr marL="342900" indent="-342900">
              <a:buAutoNum type="arabicPeriod" startAt="3"/>
            </a:pPr>
            <a:r>
              <a:rPr lang="en-US" sz="2000">
                <a:solidFill>
                  <a:schemeClr val="accent3"/>
                </a:solidFill>
              </a:rPr>
              <a:t>Entner Doudoroff pathway</a:t>
            </a:r>
          </a:p>
          <a:p>
            <a:pPr marL="0" indent="0">
              <a:buNone/>
            </a:pPr>
            <a:r>
              <a:rPr lang="en-US" sz="1800"/>
              <a:t>     found in pseudomonas and related genera .</a:t>
            </a:r>
          </a:p>
          <a:p>
            <a:pPr marL="342900" indent="-342900">
              <a:buAutoNum type="arabicPeriod" startAt="4"/>
            </a:pPr>
            <a:r>
              <a:rPr lang="en-US" sz="2000">
                <a:solidFill>
                  <a:schemeClr val="accent3"/>
                </a:solidFill>
              </a:rPr>
              <a:t>PhosphoKetolase Pathway </a:t>
            </a:r>
          </a:p>
          <a:p>
            <a:pPr marL="0" indent="0">
              <a:buNone/>
            </a:pPr>
            <a:r>
              <a:rPr lang="en-US" sz="1800"/>
              <a:t>      found in Bifidobacterium and Leuconostoc bacter.</a:t>
            </a:r>
          </a:p>
        </p:txBody>
      </p:sp>
    </p:spTree>
    <p:extLst>
      <p:ext uri="{BB962C8B-B14F-4D97-AF65-F5344CB8AC3E}">
        <p14:creationId xmlns:p14="http://schemas.microsoft.com/office/powerpoint/2010/main" val="100532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76879-18B6-4D4E-8EC7-F888108DE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1FC1-D047-8C4C-A267-2AA2A4ECD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219199"/>
            <a:ext cx="9905999" cy="35417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>
                <a:solidFill>
                  <a:schemeClr val="accent3"/>
                </a:solidFill>
              </a:rPr>
              <a:t>Embden Mayerhof Pathway.</a:t>
            </a:r>
          </a:p>
          <a:p>
            <a:r>
              <a:rPr lang="en-US" sz="1800"/>
              <a:t>It is step wise conversion of glucose to pyruvate and each step require specific enzyme.</a:t>
            </a:r>
          </a:p>
          <a:p>
            <a:r>
              <a:rPr lang="en-US" sz="1800"/>
              <a:t>Occurs in cytosol .</a:t>
            </a:r>
          </a:p>
          <a:p>
            <a:r>
              <a:rPr lang="en-US" sz="1800"/>
              <a:t>Not require oxygen.</a:t>
            </a:r>
          </a:p>
          <a:p>
            <a:r>
              <a:rPr lang="en-US" sz="1800"/>
              <a:t>Occurs in both aerobic and anaerobic bacteria.</a:t>
            </a:r>
          </a:p>
          <a:p>
            <a:r>
              <a:rPr lang="en-US" sz="1800"/>
              <a:t>2 molecules of pyruvic acid form from each glucose molecule .</a:t>
            </a:r>
          </a:p>
          <a:p>
            <a:r>
              <a:rPr lang="en-US" sz="1800"/>
              <a:t>Net gain of 2 ATP and 2 NADH.</a:t>
            </a:r>
          </a:p>
        </p:txBody>
      </p:sp>
    </p:spTree>
    <p:extLst>
      <p:ext uri="{BB962C8B-B14F-4D97-AF65-F5344CB8AC3E}">
        <p14:creationId xmlns:p14="http://schemas.microsoft.com/office/powerpoint/2010/main" val="1202522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C227E-ADF7-E543-AB8F-C7ABC2E5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1DAE2C8-24E0-E045-90FF-0AFFAC9B13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9031" y="964406"/>
            <a:ext cx="5250657" cy="5679282"/>
          </a:xfrm>
        </p:spPr>
      </p:pic>
    </p:spTree>
    <p:extLst>
      <p:ext uri="{BB962C8B-B14F-4D97-AF65-F5344CB8AC3E}">
        <p14:creationId xmlns:p14="http://schemas.microsoft.com/office/powerpoint/2010/main" val="391488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BA6EC-89F4-6448-9E28-820895FFB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FCE1B32-C706-D642-A9FD-8021382A6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37443"/>
            <a:ext cx="4502151" cy="3541714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2.</a:t>
            </a:r>
            <a:r>
              <a:rPr lang="en-US" b="1">
                <a:solidFill>
                  <a:schemeClr val="accent3"/>
                </a:solidFill>
              </a:rPr>
              <a:t>Entner Doudoroff Pathway</a:t>
            </a:r>
          </a:p>
          <a:p>
            <a:r>
              <a:rPr lang="en-US" sz="1800"/>
              <a:t>In this way , glucose convert into phosphogluconate and then into one molecule of pyruvic acid and one glyceraldehyde 3 phosphate.</a:t>
            </a:r>
          </a:p>
          <a:p>
            <a:r>
              <a:rPr lang="en-US" sz="1800"/>
              <a:t>Glyceraldehyde 3phosphate then follow the EMP pathway and form pyruvic acid and ATP and NADH..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7B486DC2-FE1B-964F-9349-FF04C7F15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375172"/>
            <a:ext cx="4951411" cy="441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71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2F23B-E04A-F744-86C6-8A81473C5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322F-F01E-6045-B26D-80A9009F5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266826"/>
            <a:ext cx="4734322" cy="4524375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3. </a:t>
            </a:r>
            <a:r>
              <a:rPr lang="en-US" b="1">
                <a:solidFill>
                  <a:schemeClr val="accent3"/>
                </a:solidFill>
              </a:rPr>
              <a:t>Phosphoketolase pathway </a:t>
            </a:r>
          </a:p>
          <a:p>
            <a:r>
              <a:rPr lang="en-US" sz="1800"/>
              <a:t>In this way phosphogluconate convert into 5carbon intermediate and  release carbon dioxide.</a:t>
            </a:r>
          </a:p>
          <a:p>
            <a:r>
              <a:rPr lang="en-US" sz="1800"/>
              <a:t>Then intermediate compound converted into glyceraldehyde 3 phosphate and acetyl CoA</a:t>
            </a:r>
          </a:p>
          <a:p>
            <a:r>
              <a:rPr lang="en-US" sz="1800"/>
              <a:t>Glyceraldehyde 3 phosphate by following EMP form pyruvic acid and ATP , NADH.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B117C78-48AF-CB41-B357-A7726636B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7969" y="1357803"/>
            <a:ext cx="4885134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24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A8C5E-7351-3748-A301-B1A86746C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33577-B0BE-FE4C-A182-13145D285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60922"/>
            <a:ext cx="4954588" cy="4130279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4 .  </a:t>
            </a:r>
            <a:r>
              <a:rPr lang="en-US">
                <a:solidFill>
                  <a:schemeClr val="accent3"/>
                </a:solidFill>
              </a:rPr>
              <a:t>Hexose monophosphate Pathway</a:t>
            </a:r>
          </a:p>
          <a:p>
            <a:r>
              <a:rPr lang="en-US" sz="1800"/>
              <a:t>In this pathway  , Phosphogluconate is Interconnected Into different intermediates which follow the EMP pathway and form pyruvic acid, ATP and NADH.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7D020F8A-F752-9245-A479-D1534E6CB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3016" y="1428750"/>
            <a:ext cx="4325540" cy="481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350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Bacteriology and virology</dc:title>
  <dc:creator>nisafatima726@gmail.com</dc:creator>
  <cp:lastModifiedBy>nisafatima726@gmail.com</cp:lastModifiedBy>
  <cp:revision>15</cp:revision>
  <dcterms:created xsi:type="dcterms:W3CDTF">2020-11-15T23:54:03Z</dcterms:created>
  <dcterms:modified xsi:type="dcterms:W3CDTF">2020-11-17T10:18:29Z</dcterms:modified>
</cp:coreProperties>
</file>