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2"/>
  </p:notesMasterIdLst>
  <p:sldIdLst>
    <p:sldId id="327" r:id="rId2"/>
    <p:sldId id="325" r:id="rId3"/>
    <p:sldId id="314" r:id="rId4"/>
    <p:sldId id="256" r:id="rId5"/>
    <p:sldId id="356" r:id="rId6"/>
    <p:sldId id="338" r:id="rId7"/>
    <p:sldId id="355" r:id="rId8"/>
    <p:sldId id="341" r:id="rId9"/>
    <p:sldId id="342" r:id="rId10"/>
    <p:sldId id="357" r:id="rId11"/>
    <p:sldId id="343" r:id="rId12"/>
    <p:sldId id="353" r:id="rId13"/>
    <p:sldId id="349" r:id="rId14"/>
    <p:sldId id="358" r:id="rId15"/>
    <p:sldId id="359" r:id="rId16"/>
    <p:sldId id="360" r:id="rId17"/>
    <p:sldId id="361" r:id="rId18"/>
    <p:sldId id="362" r:id="rId19"/>
    <p:sldId id="363" r:id="rId20"/>
    <p:sldId id="354" r:id="rId21"/>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25"/>
            <p14:sldId id="314"/>
            <p14:sldId id="256"/>
            <p14:sldId id="356"/>
            <p14:sldId id="338"/>
            <p14:sldId id="355"/>
            <p14:sldId id="341"/>
            <p14:sldId id="342"/>
            <p14:sldId id="357"/>
            <p14:sldId id="343"/>
            <p14:sldId id="353"/>
            <p14:sldId id="349"/>
            <p14:sldId id="358"/>
            <p14:sldId id="359"/>
            <p14:sldId id="360"/>
            <p14:sldId id="361"/>
            <p14:sldId id="362"/>
            <p14:sldId id="363"/>
            <p14:sldId id="354"/>
          </p14:sldIdLst>
        </p14:section>
        <p14:section name="Untitled Section" id="{15FBEDD5-7809-4B27-8193-8E6ACF6D2E2A}">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9228" autoAdjust="0"/>
  </p:normalViewPr>
  <p:slideViewPr>
    <p:cSldViewPr>
      <p:cViewPr varScale="1">
        <p:scale>
          <a:sx n="70" d="100"/>
          <a:sy n="70" d="100"/>
        </p:scale>
        <p:origin x="738" y="48"/>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D51799-D5B1-4A14-AB3D-2893EB5CEE18}" type="doc">
      <dgm:prSet loTypeId="urn:microsoft.com/office/officeart/2008/layout/AlternatingHexagons" loCatId="list" qsTypeId="urn:microsoft.com/office/officeart/2005/8/quickstyle/simple3" qsCatId="simple" csTypeId="urn:microsoft.com/office/officeart/2005/8/colors/accent1_2" csCatId="accent1" phldr="1"/>
      <dgm:spPr/>
      <dgm:t>
        <a:bodyPr/>
        <a:lstStyle/>
        <a:p>
          <a:endParaRPr lang="en-US"/>
        </a:p>
      </dgm:t>
    </dgm:pt>
    <dgm:pt modelId="{3AF651D5-3711-4C8B-B21D-3D5C46D9A62C}">
      <dgm:prSet phldrT="[Text]" custT="1"/>
      <dgm:spPr/>
      <dgm:t>
        <a:bodyPr/>
        <a:lstStyle/>
        <a:p>
          <a:r>
            <a:rPr lang="en-US" sz="1800" b="1" dirty="0" smtClean="0"/>
            <a:t>   NEUTRALIZATION </a:t>
          </a:r>
          <a:endParaRPr lang="en-US" sz="1800" b="1" dirty="0"/>
        </a:p>
      </dgm:t>
    </dgm:pt>
    <dgm:pt modelId="{BD55BFC5-8C31-4B4A-A596-2F7E27C72F0C}" type="parTrans" cxnId="{DD89BF4A-8CBE-4E10-8953-3541FDCCD70C}">
      <dgm:prSet/>
      <dgm:spPr/>
      <dgm:t>
        <a:bodyPr/>
        <a:lstStyle/>
        <a:p>
          <a:endParaRPr lang="en-US"/>
        </a:p>
      </dgm:t>
    </dgm:pt>
    <dgm:pt modelId="{14B457C8-1158-42A5-962A-9B1F7ABAEB20}" type="sibTrans" cxnId="{DD89BF4A-8CBE-4E10-8953-3541FDCCD70C}">
      <dgm:prSet custT="1"/>
      <dgm:spPr/>
      <dgm:t>
        <a:bodyPr/>
        <a:lstStyle/>
        <a:p>
          <a:r>
            <a:rPr lang="en-US" sz="1800" b="1" dirty="0" smtClean="0"/>
            <a:t>DEGUMMING </a:t>
          </a:r>
          <a:endParaRPr lang="en-US" sz="1800" b="1" dirty="0"/>
        </a:p>
      </dgm:t>
    </dgm:pt>
    <dgm:pt modelId="{1DCA680E-8F2C-483B-964F-7D20AB1802BA}">
      <dgm:prSet phldrT="[Text]" custT="1"/>
      <dgm:spPr/>
      <dgm:t>
        <a:bodyPr/>
        <a:lstStyle/>
        <a:p>
          <a:r>
            <a:rPr lang="en-US" sz="1800" b="1" dirty="0" smtClean="0"/>
            <a:t>BLEACHING </a:t>
          </a:r>
          <a:endParaRPr lang="en-US" sz="1800" b="1" dirty="0"/>
        </a:p>
      </dgm:t>
    </dgm:pt>
    <dgm:pt modelId="{ED3A345C-4872-4269-8C4F-DA524781F607}" type="parTrans" cxnId="{11D6AF8A-3ED5-4AA4-A59C-F7B010EA0A5E}">
      <dgm:prSet/>
      <dgm:spPr/>
      <dgm:t>
        <a:bodyPr/>
        <a:lstStyle/>
        <a:p>
          <a:endParaRPr lang="en-US"/>
        </a:p>
      </dgm:t>
    </dgm:pt>
    <dgm:pt modelId="{EB1CD26B-5AA3-40E2-B90C-83964EA0E444}" type="sibTrans" cxnId="{11D6AF8A-3ED5-4AA4-A59C-F7B010EA0A5E}">
      <dgm:prSet custT="1"/>
      <dgm:spPr/>
      <dgm:t>
        <a:bodyPr/>
        <a:lstStyle/>
        <a:p>
          <a:r>
            <a:rPr lang="en-US" sz="1800" b="1" dirty="0" smtClean="0"/>
            <a:t>DEODORIZATION </a:t>
          </a:r>
          <a:endParaRPr lang="en-US" sz="1800" b="1" dirty="0"/>
        </a:p>
      </dgm:t>
    </dgm:pt>
    <dgm:pt modelId="{0414D836-B3FA-4870-922F-AB4B6D3C8F14}" type="pres">
      <dgm:prSet presAssocID="{C8D51799-D5B1-4A14-AB3D-2893EB5CEE18}" presName="Name0" presStyleCnt="0">
        <dgm:presLayoutVars>
          <dgm:chMax/>
          <dgm:chPref/>
          <dgm:dir/>
          <dgm:animLvl val="lvl"/>
        </dgm:presLayoutVars>
      </dgm:prSet>
      <dgm:spPr/>
    </dgm:pt>
    <dgm:pt modelId="{B7C52B1A-9515-4CB2-9E1C-C9A5C05306D6}" type="pres">
      <dgm:prSet presAssocID="{3AF651D5-3711-4C8B-B21D-3D5C46D9A62C}" presName="composite" presStyleCnt="0"/>
      <dgm:spPr/>
    </dgm:pt>
    <dgm:pt modelId="{D985E4C9-FB6E-44BD-A3E8-9B5260F3B2D7}" type="pres">
      <dgm:prSet presAssocID="{3AF651D5-3711-4C8B-B21D-3D5C46D9A62C}" presName="Parent1" presStyleLbl="node1" presStyleIdx="0" presStyleCnt="4" custScaleX="176663" custScaleY="111404">
        <dgm:presLayoutVars>
          <dgm:chMax val="1"/>
          <dgm:chPref val="1"/>
          <dgm:bulletEnabled val="1"/>
        </dgm:presLayoutVars>
      </dgm:prSet>
      <dgm:spPr/>
      <dgm:t>
        <a:bodyPr/>
        <a:lstStyle/>
        <a:p>
          <a:endParaRPr lang="en-US"/>
        </a:p>
      </dgm:t>
    </dgm:pt>
    <dgm:pt modelId="{058A79E9-C8EF-4863-ACA2-7904B9F59F94}" type="pres">
      <dgm:prSet presAssocID="{3AF651D5-3711-4C8B-B21D-3D5C46D9A62C}" presName="Childtext1" presStyleLbl="revTx" presStyleIdx="0" presStyleCnt="2">
        <dgm:presLayoutVars>
          <dgm:chMax val="0"/>
          <dgm:chPref val="0"/>
          <dgm:bulletEnabled val="1"/>
        </dgm:presLayoutVars>
      </dgm:prSet>
      <dgm:spPr/>
      <dgm:t>
        <a:bodyPr/>
        <a:lstStyle/>
        <a:p>
          <a:endParaRPr lang="en-US"/>
        </a:p>
      </dgm:t>
    </dgm:pt>
    <dgm:pt modelId="{3664A3AC-D7A7-4E7E-A2FC-C424CF249B3D}" type="pres">
      <dgm:prSet presAssocID="{3AF651D5-3711-4C8B-B21D-3D5C46D9A62C}" presName="BalanceSpacing" presStyleCnt="0"/>
      <dgm:spPr/>
    </dgm:pt>
    <dgm:pt modelId="{C81BE282-ABBC-495F-983A-C2D4C6C756DE}" type="pres">
      <dgm:prSet presAssocID="{3AF651D5-3711-4C8B-B21D-3D5C46D9A62C}" presName="BalanceSpacing1" presStyleCnt="0"/>
      <dgm:spPr/>
    </dgm:pt>
    <dgm:pt modelId="{6A4AD15A-5EE7-4F99-BC51-D703C83345AA}" type="pres">
      <dgm:prSet presAssocID="{14B457C8-1158-42A5-962A-9B1F7ABAEB20}" presName="Accent1Text" presStyleLbl="node1" presStyleIdx="1" presStyleCnt="4" custScaleX="118377"/>
      <dgm:spPr/>
    </dgm:pt>
    <dgm:pt modelId="{38AE2BFF-01B8-4594-A209-4B3252C8729C}" type="pres">
      <dgm:prSet presAssocID="{14B457C8-1158-42A5-962A-9B1F7ABAEB20}" presName="spaceBetweenRectangles" presStyleCnt="0"/>
      <dgm:spPr/>
    </dgm:pt>
    <dgm:pt modelId="{2AE27DEC-4535-4C3F-AF43-E377D9B57B39}" type="pres">
      <dgm:prSet presAssocID="{1DCA680E-8F2C-483B-964F-7D20AB1802BA}" presName="composite" presStyleCnt="0"/>
      <dgm:spPr/>
    </dgm:pt>
    <dgm:pt modelId="{113DF07B-6A61-4A83-9E15-AC440163044C}" type="pres">
      <dgm:prSet presAssocID="{1DCA680E-8F2C-483B-964F-7D20AB1802BA}" presName="Parent1" presStyleLbl="node1" presStyleIdx="2" presStyleCnt="4" custScaleX="134140">
        <dgm:presLayoutVars>
          <dgm:chMax val="1"/>
          <dgm:chPref val="1"/>
          <dgm:bulletEnabled val="1"/>
        </dgm:presLayoutVars>
      </dgm:prSet>
      <dgm:spPr/>
    </dgm:pt>
    <dgm:pt modelId="{4B190450-DCBA-4E0B-8DD6-B776735C7373}" type="pres">
      <dgm:prSet presAssocID="{1DCA680E-8F2C-483B-964F-7D20AB1802BA}" presName="Childtext1" presStyleLbl="revTx" presStyleIdx="1" presStyleCnt="2">
        <dgm:presLayoutVars>
          <dgm:chMax val="0"/>
          <dgm:chPref val="0"/>
          <dgm:bulletEnabled val="1"/>
        </dgm:presLayoutVars>
      </dgm:prSet>
      <dgm:spPr/>
      <dgm:t>
        <a:bodyPr/>
        <a:lstStyle/>
        <a:p>
          <a:endParaRPr lang="en-US"/>
        </a:p>
      </dgm:t>
    </dgm:pt>
    <dgm:pt modelId="{D43708C4-1815-4A4C-B1D2-80E979157EAB}" type="pres">
      <dgm:prSet presAssocID="{1DCA680E-8F2C-483B-964F-7D20AB1802BA}" presName="BalanceSpacing" presStyleCnt="0"/>
      <dgm:spPr/>
    </dgm:pt>
    <dgm:pt modelId="{62231958-943E-4CA9-B888-B1F0ADBEEA5E}" type="pres">
      <dgm:prSet presAssocID="{1DCA680E-8F2C-483B-964F-7D20AB1802BA}" presName="BalanceSpacing1" presStyleCnt="0"/>
      <dgm:spPr/>
    </dgm:pt>
    <dgm:pt modelId="{68A0B7FD-429C-435E-B9AB-DC3124CEEA33}" type="pres">
      <dgm:prSet presAssocID="{EB1CD26B-5AA3-40E2-B90C-83964EA0E444}" presName="Accent1Text" presStyleLbl="node1" presStyleIdx="3" presStyleCnt="4" custScaleX="151097"/>
      <dgm:spPr/>
      <dgm:t>
        <a:bodyPr/>
        <a:lstStyle/>
        <a:p>
          <a:endParaRPr lang="en-US"/>
        </a:p>
      </dgm:t>
    </dgm:pt>
  </dgm:ptLst>
  <dgm:cxnLst>
    <dgm:cxn modelId="{1CC32906-C8CB-4C44-A3C9-0AA2BF72FFC3}" type="presOf" srcId="{14B457C8-1158-42A5-962A-9B1F7ABAEB20}" destId="{6A4AD15A-5EE7-4F99-BC51-D703C83345AA}" srcOrd="0" destOrd="0" presId="urn:microsoft.com/office/officeart/2008/layout/AlternatingHexagons"/>
    <dgm:cxn modelId="{90F022B8-6E8C-4D0D-87AA-A45277AE1DEF}" type="presOf" srcId="{C8D51799-D5B1-4A14-AB3D-2893EB5CEE18}" destId="{0414D836-B3FA-4870-922F-AB4B6D3C8F14}" srcOrd="0" destOrd="0" presId="urn:microsoft.com/office/officeart/2008/layout/AlternatingHexagons"/>
    <dgm:cxn modelId="{D5D44A20-7DC7-4843-8D55-1CABEBFF1189}" type="presOf" srcId="{EB1CD26B-5AA3-40E2-B90C-83964EA0E444}" destId="{68A0B7FD-429C-435E-B9AB-DC3124CEEA33}" srcOrd="0" destOrd="0" presId="urn:microsoft.com/office/officeart/2008/layout/AlternatingHexagons"/>
    <dgm:cxn modelId="{DD89BF4A-8CBE-4E10-8953-3541FDCCD70C}" srcId="{C8D51799-D5B1-4A14-AB3D-2893EB5CEE18}" destId="{3AF651D5-3711-4C8B-B21D-3D5C46D9A62C}" srcOrd="0" destOrd="0" parTransId="{BD55BFC5-8C31-4B4A-A596-2F7E27C72F0C}" sibTransId="{14B457C8-1158-42A5-962A-9B1F7ABAEB20}"/>
    <dgm:cxn modelId="{455A5F15-F6B3-4DE5-9683-CAFD0474DA02}" type="presOf" srcId="{1DCA680E-8F2C-483B-964F-7D20AB1802BA}" destId="{113DF07B-6A61-4A83-9E15-AC440163044C}" srcOrd="0" destOrd="0" presId="urn:microsoft.com/office/officeart/2008/layout/AlternatingHexagons"/>
    <dgm:cxn modelId="{11D6AF8A-3ED5-4AA4-A59C-F7B010EA0A5E}" srcId="{C8D51799-D5B1-4A14-AB3D-2893EB5CEE18}" destId="{1DCA680E-8F2C-483B-964F-7D20AB1802BA}" srcOrd="1" destOrd="0" parTransId="{ED3A345C-4872-4269-8C4F-DA524781F607}" sibTransId="{EB1CD26B-5AA3-40E2-B90C-83964EA0E444}"/>
    <dgm:cxn modelId="{A5B3D477-03ED-4CF2-9FDA-167DB03BA4B6}" type="presOf" srcId="{3AF651D5-3711-4C8B-B21D-3D5C46D9A62C}" destId="{D985E4C9-FB6E-44BD-A3E8-9B5260F3B2D7}" srcOrd="0" destOrd="0" presId="urn:microsoft.com/office/officeart/2008/layout/AlternatingHexagons"/>
    <dgm:cxn modelId="{E6F6AD06-D1FE-4F98-BF54-79D864E6444D}" type="presParOf" srcId="{0414D836-B3FA-4870-922F-AB4B6D3C8F14}" destId="{B7C52B1A-9515-4CB2-9E1C-C9A5C05306D6}" srcOrd="0" destOrd="0" presId="urn:microsoft.com/office/officeart/2008/layout/AlternatingHexagons"/>
    <dgm:cxn modelId="{41608B42-BB8A-42E7-97F2-916E6210BE31}" type="presParOf" srcId="{B7C52B1A-9515-4CB2-9E1C-C9A5C05306D6}" destId="{D985E4C9-FB6E-44BD-A3E8-9B5260F3B2D7}" srcOrd="0" destOrd="0" presId="urn:microsoft.com/office/officeart/2008/layout/AlternatingHexagons"/>
    <dgm:cxn modelId="{70F037F4-493E-4BD6-8E91-6C15E0F38950}" type="presParOf" srcId="{B7C52B1A-9515-4CB2-9E1C-C9A5C05306D6}" destId="{058A79E9-C8EF-4863-ACA2-7904B9F59F94}" srcOrd="1" destOrd="0" presId="urn:microsoft.com/office/officeart/2008/layout/AlternatingHexagons"/>
    <dgm:cxn modelId="{3D998E23-8CF7-4FAE-83C9-7C78B9431CE0}" type="presParOf" srcId="{B7C52B1A-9515-4CB2-9E1C-C9A5C05306D6}" destId="{3664A3AC-D7A7-4E7E-A2FC-C424CF249B3D}" srcOrd="2" destOrd="0" presId="urn:microsoft.com/office/officeart/2008/layout/AlternatingHexagons"/>
    <dgm:cxn modelId="{8AC2D544-63F0-484E-A252-14E952830E66}" type="presParOf" srcId="{B7C52B1A-9515-4CB2-9E1C-C9A5C05306D6}" destId="{C81BE282-ABBC-495F-983A-C2D4C6C756DE}" srcOrd="3" destOrd="0" presId="urn:microsoft.com/office/officeart/2008/layout/AlternatingHexagons"/>
    <dgm:cxn modelId="{8FC29F41-5DB1-4F3D-9FF0-147E0B61C686}" type="presParOf" srcId="{B7C52B1A-9515-4CB2-9E1C-C9A5C05306D6}" destId="{6A4AD15A-5EE7-4F99-BC51-D703C83345AA}" srcOrd="4" destOrd="0" presId="urn:microsoft.com/office/officeart/2008/layout/AlternatingHexagons"/>
    <dgm:cxn modelId="{4A5E1CEF-8CC1-45D1-B190-A34CFEAF69D2}" type="presParOf" srcId="{0414D836-B3FA-4870-922F-AB4B6D3C8F14}" destId="{38AE2BFF-01B8-4594-A209-4B3252C8729C}" srcOrd="1" destOrd="0" presId="urn:microsoft.com/office/officeart/2008/layout/AlternatingHexagons"/>
    <dgm:cxn modelId="{FAAE120F-39D5-4666-8790-2C1AF149CDE5}" type="presParOf" srcId="{0414D836-B3FA-4870-922F-AB4B6D3C8F14}" destId="{2AE27DEC-4535-4C3F-AF43-E377D9B57B39}" srcOrd="2" destOrd="0" presId="urn:microsoft.com/office/officeart/2008/layout/AlternatingHexagons"/>
    <dgm:cxn modelId="{6C503CBC-BE6A-498E-BC6D-8970B019729D}" type="presParOf" srcId="{2AE27DEC-4535-4C3F-AF43-E377D9B57B39}" destId="{113DF07B-6A61-4A83-9E15-AC440163044C}" srcOrd="0" destOrd="0" presId="urn:microsoft.com/office/officeart/2008/layout/AlternatingHexagons"/>
    <dgm:cxn modelId="{82E35F9C-0EC6-4621-A11D-69CB3FD2C8BE}" type="presParOf" srcId="{2AE27DEC-4535-4C3F-AF43-E377D9B57B39}" destId="{4B190450-DCBA-4E0B-8DD6-B776735C7373}" srcOrd="1" destOrd="0" presId="urn:microsoft.com/office/officeart/2008/layout/AlternatingHexagons"/>
    <dgm:cxn modelId="{2627B171-F1A2-461A-9D29-0E4D0306CC62}" type="presParOf" srcId="{2AE27DEC-4535-4C3F-AF43-E377D9B57B39}" destId="{D43708C4-1815-4A4C-B1D2-80E979157EAB}" srcOrd="2" destOrd="0" presId="urn:microsoft.com/office/officeart/2008/layout/AlternatingHexagons"/>
    <dgm:cxn modelId="{52059344-9B17-4E7B-9221-6635C189D977}" type="presParOf" srcId="{2AE27DEC-4535-4C3F-AF43-E377D9B57B39}" destId="{62231958-943E-4CA9-B888-B1F0ADBEEA5E}" srcOrd="3" destOrd="0" presId="urn:microsoft.com/office/officeart/2008/layout/AlternatingHexagons"/>
    <dgm:cxn modelId="{647B2DC6-AA0B-4CC0-BE11-B396CB3B2335}" type="presParOf" srcId="{2AE27DEC-4535-4C3F-AF43-E377D9B57B39}" destId="{68A0B7FD-429C-435E-B9AB-DC3124CEEA33}"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85E4C9-FB6E-44BD-A3E8-9B5260F3B2D7}">
      <dsp:nvSpPr>
        <dsp:cNvPr id="0" name=""/>
        <dsp:cNvSpPr/>
      </dsp:nvSpPr>
      <dsp:spPr>
        <a:xfrm rot="5400000">
          <a:off x="3420140" y="-405173"/>
          <a:ext cx="2141338" cy="2954264"/>
        </a:xfrm>
        <a:prstGeom prst="hexagon">
          <a:avLst>
            <a:gd name="adj" fmla="val 25000"/>
            <a:gd name="vf" fmla="val 11547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   NEUTRALIZATION </a:t>
          </a:r>
          <a:endParaRPr lang="en-US" sz="1800" b="1" kern="1200" dirty="0"/>
        </a:p>
      </dsp:txBody>
      <dsp:txXfrm rot="-5400000">
        <a:off x="3506054" y="358180"/>
        <a:ext cx="1969510" cy="1427558"/>
      </dsp:txXfrm>
    </dsp:sp>
    <dsp:sp modelId="{058A79E9-C8EF-4863-ACA2-7904B9F59F94}">
      <dsp:nvSpPr>
        <dsp:cNvPr id="0" name=""/>
        <dsp:cNvSpPr/>
      </dsp:nvSpPr>
      <dsp:spPr>
        <a:xfrm>
          <a:off x="5377683" y="495317"/>
          <a:ext cx="2145106" cy="1153282"/>
        </a:xfrm>
        <a:prstGeom prst="rect">
          <a:avLst/>
        </a:prstGeom>
        <a:noFill/>
        <a:ln>
          <a:noFill/>
        </a:ln>
        <a:effectLst/>
      </dsp:spPr>
      <dsp:style>
        <a:lnRef idx="0">
          <a:scrgbClr r="0" g="0" b="0"/>
        </a:lnRef>
        <a:fillRef idx="0">
          <a:scrgbClr r="0" g="0" b="0"/>
        </a:fillRef>
        <a:effectRef idx="0">
          <a:scrgbClr r="0" g="0" b="0"/>
        </a:effectRef>
        <a:fontRef idx="minor"/>
      </dsp:style>
    </dsp:sp>
    <dsp:sp modelId="{6A4AD15A-5EE7-4F99-BC51-D703C83345AA}">
      <dsp:nvSpPr>
        <dsp:cNvPr id="0" name=""/>
        <dsp:cNvSpPr/>
      </dsp:nvSpPr>
      <dsp:spPr>
        <a:xfrm rot="5400000">
          <a:off x="1723699" y="82172"/>
          <a:ext cx="1922138" cy="1979571"/>
        </a:xfrm>
        <a:prstGeom prst="hexagon">
          <a:avLst>
            <a:gd name="adj" fmla="val 25000"/>
            <a:gd name="vf" fmla="val 11547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kern="1200" dirty="0" smtClean="0"/>
            <a:t>DEGUMMING </a:t>
          </a:r>
          <a:endParaRPr lang="en-US" sz="1800" b="1" kern="1200" dirty="0"/>
        </a:p>
      </dsp:txBody>
      <dsp:txXfrm rot="-5400000">
        <a:off x="2024911" y="431245"/>
        <a:ext cx="1319714" cy="1281426"/>
      </dsp:txXfrm>
    </dsp:sp>
    <dsp:sp modelId="{113DF07B-6A61-4A83-9E15-AC440163044C}">
      <dsp:nvSpPr>
        <dsp:cNvPr id="0" name=""/>
        <dsp:cNvSpPr/>
      </dsp:nvSpPr>
      <dsp:spPr>
        <a:xfrm rot="5400000">
          <a:off x="2623260" y="1691484"/>
          <a:ext cx="1922138" cy="2243169"/>
        </a:xfrm>
        <a:prstGeom prst="hexagon">
          <a:avLst>
            <a:gd name="adj" fmla="val 25000"/>
            <a:gd name="vf" fmla="val 11547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BLEACHING </a:t>
          </a:r>
          <a:endParaRPr lang="en-US" sz="1800" b="1" kern="1200" dirty="0"/>
        </a:p>
      </dsp:txBody>
      <dsp:txXfrm rot="-5400000">
        <a:off x="2836606" y="2172356"/>
        <a:ext cx="1495446" cy="1281426"/>
      </dsp:txXfrm>
    </dsp:sp>
    <dsp:sp modelId="{4B190450-DCBA-4E0B-8DD6-B776735C7373}">
      <dsp:nvSpPr>
        <dsp:cNvPr id="0" name=""/>
        <dsp:cNvSpPr/>
      </dsp:nvSpPr>
      <dsp:spPr>
        <a:xfrm>
          <a:off x="603092" y="2236428"/>
          <a:ext cx="2075909" cy="1153282"/>
        </a:xfrm>
        <a:prstGeom prst="rect">
          <a:avLst/>
        </a:prstGeom>
        <a:noFill/>
        <a:ln>
          <a:noFill/>
        </a:ln>
        <a:effectLst/>
      </dsp:spPr>
      <dsp:style>
        <a:lnRef idx="0">
          <a:scrgbClr r="0" g="0" b="0"/>
        </a:lnRef>
        <a:fillRef idx="0">
          <a:scrgbClr r="0" g="0" b="0"/>
        </a:fillRef>
        <a:effectRef idx="0">
          <a:scrgbClr r="0" g="0" b="0"/>
        </a:effectRef>
        <a:fontRef idx="minor"/>
      </dsp:style>
    </dsp:sp>
    <dsp:sp modelId="{68A0B7FD-429C-435E-B9AB-DC3124CEEA33}">
      <dsp:nvSpPr>
        <dsp:cNvPr id="0" name=""/>
        <dsp:cNvSpPr/>
      </dsp:nvSpPr>
      <dsp:spPr>
        <a:xfrm rot="5400000">
          <a:off x="4429301" y="1549702"/>
          <a:ext cx="1922138" cy="2526734"/>
        </a:xfrm>
        <a:prstGeom prst="hexagon">
          <a:avLst>
            <a:gd name="adj" fmla="val 25000"/>
            <a:gd name="vf" fmla="val 11547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kern="1200" dirty="0" smtClean="0"/>
            <a:t>DEODORIZATION </a:t>
          </a:r>
          <a:endParaRPr lang="en-US" sz="1800" b="1" kern="1200" dirty="0"/>
        </a:p>
      </dsp:txBody>
      <dsp:txXfrm rot="-5400000">
        <a:off x="4548125" y="2172356"/>
        <a:ext cx="1684490" cy="1281426"/>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12/9/2020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7A468D-7BD5-40FF-875C-17B7FE385E6B}" type="slidenum">
              <a:rPr lang="en-US" smtClean="0"/>
              <a:pPr/>
              <a:t>2</a:t>
            </a:fld>
            <a:endParaRPr lang="en-US"/>
          </a:p>
        </p:txBody>
      </p:sp>
    </p:spTree>
    <p:extLst>
      <p:ext uri="{BB962C8B-B14F-4D97-AF65-F5344CB8AC3E}">
        <p14:creationId xmlns:p14="http://schemas.microsoft.com/office/powerpoint/2010/main" val="159322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4</a:t>
            </a:fld>
            <a:endParaRPr lang="en-US"/>
          </a:p>
        </p:txBody>
      </p:sp>
    </p:spTree>
    <p:extLst>
      <p:ext uri="{BB962C8B-B14F-4D97-AF65-F5344CB8AC3E}">
        <p14:creationId xmlns:p14="http://schemas.microsoft.com/office/powerpoint/2010/main" val="114381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9988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1189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22844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2458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548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8023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73060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6524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18633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60877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5180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1AA1B-AE58-423A-A191-EC85F87580CB}" type="slidenum">
              <a:rPr lang="en-US" smtClean="0"/>
              <a:t>‹#›</a:t>
            </a:fld>
            <a:endParaRPr lang="en-US"/>
          </a:p>
        </p:txBody>
      </p:sp>
    </p:spTree>
    <p:extLst>
      <p:ext uri="{BB962C8B-B14F-4D97-AF65-F5344CB8AC3E}">
        <p14:creationId xmlns:p14="http://schemas.microsoft.com/office/powerpoint/2010/main" val="146325230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n.wikipedia.org/wiki/Degumm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88" y="15240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WATER DEGUMMING</a:t>
            </a:r>
            <a:br>
              <a:rPr lang="en-US" b="1" dirty="0">
                <a:solidFill>
                  <a:srgbClr val="FF0000"/>
                </a:solidFill>
              </a:rPr>
            </a:br>
            <a:endParaRPr lang="en-US" dirty="0">
              <a:solidFill>
                <a:srgbClr val="FF0000"/>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2412" y="1690689"/>
            <a:ext cx="8382000" cy="4038600"/>
          </a:xfrm>
        </p:spPr>
      </p:pic>
      <p:sp>
        <p:nvSpPr>
          <p:cNvPr id="4" name="Slide Number Placeholder 3"/>
          <p:cNvSpPr>
            <a:spLocks noGrp="1"/>
          </p:cNvSpPr>
          <p:nvPr>
            <p:ph type="sldNum" sz="quarter" idx="12"/>
          </p:nvPr>
        </p:nvSpPr>
        <p:spPr/>
        <p:txBody>
          <a:bodyPr/>
          <a:lstStyle/>
          <a:p>
            <a:fld id="{C781AA1B-AE58-423A-A191-EC85F87580CB}" type="slidenum">
              <a:rPr lang="en-US" smtClean="0"/>
              <a:t>10</a:t>
            </a:fld>
            <a:endParaRPr lang="en-US"/>
          </a:p>
        </p:txBody>
      </p:sp>
    </p:spTree>
    <p:extLst>
      <p:ext uri="{BB962C8B-B14F-4D97-AF65-F5344CB8AC3E}">
        <p14:creationId xmlns:p14="http://schemas.microsoft.com/office/powerpoint/2010/main" val="278750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255134"/>
            <a:ext cx="10512862" cy="1325563"/>
          </a:xfrm>
        </p:spPr>
        <p:txBody>
          <a:bodyPr>
            <a:normAutofit/>
          </a:bodyPr>
          <a:lstStyle/>
          <a:p>
            <a:pPr algn="ctr"/>
            <a:r>
              <a:rPr lang="en-US" sz="4000" b="1" dirty="0">
                <a:solidFill>
                  <a:srgbClr val="FF0000"/>
                </a:solidFill>
                <a:latin typeface="Times New Roman" panose="02020603050405020304" pitchFamily="18" charset="0"/>
                <a:cs typeface="Times New Roman" panose="02020603050405020304" pitchFamily="18" charset="0"/>
              </a:rPr>
              <a:t>DEGUMMING OF OIL</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837982" y="1143000"/>
            <a:ext cx="10512862" cy="5033963"/>
          </a:xfrm>
        </p:spPr>
        <p:txBody>
          <a:bodyPr>
            <a:normAutofit/>
          </a:bodyPr>
          <a:lstStyle/>
          <a:p>
            <a:pPr marL="0" indent="0">
              <a:buNone/>
            </a:pPr>
            <a:r>
              <a:rPr lang="en-US" b="1" u="sng" dirty="0" smtClean="0">
                <a:cs typeface="Times New Roman" panose="02020603050405020304" pitchFamily="18" charset="0"/>
              </a:rPr>
              <a:t>ACID DEGUMMING</a:t>
            </a:r>
          </a:p>
          <a:p>
            <a:pPr marL="0" indent="0">
              <a:buNone/>
            </a:pPr>
            <a:r>
              <a:rPr lang="en-US" dirty="0"/>
              <a:t>The acid-degumming process is a variant of the water-degumming process in that it uses a combination of acid and water. Acid degumming leads to a lower residual phosphorus content than water </a:t>
            </a:r>
            <a:r>
              <a:rPr lang="en-US" dirty="0" smtClean="0"/>
              <a:t>degumming</a:t>
            </a:r>
          </a:p>
          <a:p>
            <a:pPr marL="0" indent="0">
              <a:buNone/>
            </a:pPr>
            <a:r>
              <a:rPr lang="en-US" dirty="0" smtClean="0"/>
              <a:t>The procedure is same as that of water degumming </a:t>
            </a:r>
          </a:p>
          <a:p>
            <a:r>
              <a:rPr lang="en-US" dirty="0" smtClean="0">
                <a:cs typeface="Times New Roman" panose="02020603050405020304" pitchFamily="18" charset="0"/>
              </a:rPr>
              <a:t>Oil is heated up to 60C to 70C</a:t>
            </a:r>
          </a:p>
          <a:p>
            <a:r>
              <a:rPr lang="en-US" dirty="0" smtClean="0">
                <a:cs typeface="Times New Roman" panose="02020603050405020304" pitchFamily="18" charset="0"/>
              </a:rPr>
              <a:t>Acid addition and mixing is done </a:t>
            </a:r>
          </a:p>
          <a:p>
            <a:r>
              <a:rPr lang="en-US" dirty="0" smtClean="0">
                <a:cs typeface="Times New Roman" panose="02020603050405020304" pitchFamily="18" charset="0"/>
              </a:rPr>
              <a:t>Centrifugal separation of gums</a:t>
            </a:r>
          </a:p>
          <a:p>
            <a:r>
              <a:rPr lang="en-US" dirty="0" smtClean="0">
                <a:cs typeface="Times New Roman" panose="02020603050405020304" pitchFamily="18" charset="0"/>
              </a:rPr>
              <a:t>Vacuum drying </a:t>
            </a:r>
          </a:p>
          <a:p>
            <a:pPr marL="0" indent="0">
              <a:buNone/>
            </a:pPr>
            <a:endParaRPr lang="en-US" b="1" dirty="0" smtClean="0">
              <a:latin typeface="+mj-lt"/>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11</a:t>
            </a:fld>
            <a:endParaRPr lang="en-US"/>
          </a:p>
        </p:txBody>
      </p:sp>
    </p:spTree>
    <p:extLst>
      <p:ext uri="{BB962C8B-B14F-4D97-AF65-F5344CB8AC3E}">
        <p14:creationId xmlns:p14="http://schemas.microsoft.com/office/powerpoint/2010/main" val="1591075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anose="02020603050405020304" pitchFamily="18" charset="0"/>
                <a:cs typeface="Times New Roman" panose="02020603050405020304" pitchFamily="18" charset="0"/>
              </a:rPr>
              <a:t>DEGUMMING OF OIL</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12</a:t>
            </a:fld>
            <a:endParaRPr lang="en-US"/>
          </a:p>
        </p:txBody>
      </p:sp>
      <p:sp>
        <p:nvSpPr>
          <p:cNvPr id="6" name="Content Placeholder 5"/>
          <p:cNvSpPr>
            <a:spLocks noGrp="1"/>
          </p:cNvSpPr>
          <p:nvPr>
            <p:ph idx="1"/>
          </p:nvPr>
        </p:nvSpPr>
        <p:spPr/>
        <p:txBody>
          <a:bodyPr>
            <a:normAutofit/>
          </a:bodyPr>
          <a:lstStyle/>
          <a:p>
            <a:pPr marL="0" indent="0">
              <a:buNone/>
            </a:pPr>
            <a:r>
              <a:rPr lang="en-US" b="1" u="sng" dirty="0" smtClean="0"/>
              <a:t>DRY DEGUMMING</a:t>
            </a:r>
          </a:p>
          <a:p>
            <a:pPr marL="0" indent="0">
              <a:buNone/>
            </a:pPr>
            <a:r>
              <a:rPr lang="en-US" dirty="0" smtClean="0"/>
              <a:t>Dry degumming process is similar to acid degumming just an additional bleaching earth is mixed during process. The main purpose is to decompose the metal ion complexes </a:t>
            </a:r>
          </a:p>
          <a:p>
            <a:r>
              <a:rPr lang="en-US" dirty="0" smtClean="0"/>
              <a:t>85% of acid usually phosphoric is added to oil at 80 to 100C</a:t>
            </a:r>
          </a:p>
          <a:p>
            <a:r>
              <a:rPr lang="en-US" dirty="0" smtClean="0"/>
              <a:t>After a short reaction time, some water is also added</a:t>
            </a:r>
          </a:p>
          <a:p>
            <a:r>
              <a:rPr lang="en-US" dirty="0" smtClean="0"/>
              <a:t>Afterwards 1 to 3% bleaching earth is added and vacuum applied </a:t>
            </a:r>
          </a:p>
          <a:p>
            <a:r>
              <a:rPr lang="en-US" dirty="0" smtClean="0"/>
              <a:t>Then oil is heated to 140C for 15minutes</a:t>
            </a:r>
          </a:p>
          <a:p>
            <a:r>
              <a:rPr lang="en-US" dirty="0" smtClean="0"/>
              <a:t>At the end bleaching earth is removed using filtration process</a:t>
            </a:r>
            <a:endParaRPr lang="en-US" dirty="0" smtClean="0"/>
          </a:p>
          <a:p>
            <a:endParaRPr lang="en-US" dirty="0" smtClean="0"/>
          </a:p>
          <a:p>
            <a:pPr marL="0" indent="0">
              <a:buNone/>
            </a:pPr>
            <a:endParaRPr lang="en-US" dirty="0" smtClean="0"/>
          </a:p>
        </p:txBody>
      </p:sp>
    </p:spTree>
    <p:extLst>
      <p:ext uri="{BB962C8B-B14F-4D97-AF65-F5344CB8AC3E}">
        <p14:creationId xmlns:p14="http://schemas.microsoft.com/office/powerpoint/2010/main" val="2447083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anose="02020603050405020304" pitchFamily="18" charset="0"/>
                <a:cs typeface="Times New Roman" panose="02020603050405020304" pitchFamily="18" charset="0"/>
              </a:rPr>
              <a:t>DEGUMMING OF OIL</a:t>
            </a:r>
            <a:endParaRPr lang="en-US" dirty="0"/>
          </a:p>
        </p:txBody>
      </p:sp>
      <p:sp>
        <p:nvSpPr>
          <p:cNvPr id="3" name="Content Placeholder 2"/>
          <p:cNvSpPr>
            <a:spLocks noGrp="1"/>
          </p:cNvSpPr>
          <p:nvPr>
            <p:ph idx="1"/>
          </p:nvPr>
        </p:nvSpPr>
        <p:spPr>
          <a:xfrm>
            <a:off x="837982" y="1524000"/>
            <a:ext cx="10512862" cy="4652963"/>
          </a:xfrm>
        </p:spPr>
        <p:txBody>
          <a:bodyPr>
            <a:normAutofit/>
          </a:bodyPr>
          <a:lstStyle/>
          <a:p>
            <a:pPr marL="0" indent="0">
              <a:buNone/>
            </a:pPr>
            <a:r>
              <a:rPr lang="en-US" b="1" u="sng" dirty="0" smtClean="0"/>
              <a:t>ENZYMATIC DEGUMMING</a:t>
            </a:r>
          </a:p>
          <a:p>
            <a:pPr marL="0" indent="0">
              <a:buNone/>
            </a:pPr>
            <a:r>
              <a:rPr lang="en-US" dirty="0"/>
              <a:t>One of the most recent methods is enzymatic degumming. The enzymatic method is based on the conversion of non-hydratable phospholipids to hydratable </a:t>
            </a:r>
            <a:r>
              <a:rPr lang="en-US" dirty="0" err="1"/>
              <a:t>lyso</a:t>
            </a:r>
            <a:r>
              <a:rPr lang="en-US" dirty="0"/>
              <a:t>-phospholipids, which are easy to eliminate with the water phase by </a:t>
            </a:r>
            <a:r>
              <a:rPr lang="en-US" dirty="0" smtClean="0"/>
              <a:t>centrifugation</a:t>
            </a:r>
          </a:p>
          <a:p>
            <a:pPr marL="0" indent="0">
              <a:buNone/>
            </a:pPr>
            <a:r>
              <a:rPr lang="en-US" dirty="0" smtClean="0"/>
              <a:t>It has following steps </a:t>
            </a:r>
          </a:p>
          <a:p>
            <a:r>
              <a:rPr lang="en-US" dirty="0" smtClean="0"/>
              <a:t>Adjustment of pH to about 4.5 with buffer</a:t>
            </a:r>
          </a:p>
          <a:p>
            <a:r>
              <a:rPr lang="en-US" dirty="0" smtClean="0"/>
              <a:t>Addition of enzyme(phospholipase) and reaction time in mixing tank</a:t>
            </a:r>
          </a:p>
          <a:p>
            <a:r>
              <a:rPr lang="en-US" dirty="0" smtClean="0"/>
              <a:t>Separation of sludge from oil </a:t>
            </a:r>
            <a:endParaRPr lang="en-US" dirty="0" smtClean="0"/>
          </a:p>
        </p:txBody>
      </p:sp>
      <p:sp>
        <p:nvSpPr>
          <p:cNvPr id="4" name="Slide Number Placeholder 3"/>
          <p:cNvSpPr>
            <a:spLocks noGrp="1"/>
          </p:cNvSpPr>
          <p:nvPr>
            <p:ph type="sldNum" sz="quarter" idx="12"/>
          </p:nvPr>
        </p:nvSpPr>
        <p:spPr/>
        <p:txBody>
          <a:bodyPr/>
          <a:lstStyle/>
          <a:p>
            <a:fld id="{C781AA1B-AE58-423A-A191-EC85F87580CB}" type="slidenum">
              <a:rPr lang="en-US" smtClean="0"/>
              <a:t>13</a:t>
            </a:fld>
            <a:endParaRPr lang="en-US"/>
          </a:p>
        </p:txBody>
      </p:sp>
    </p:spTree>
    <p:extLst>
      <p:ext uri="{BB962C8B-B14F-4D97-AF65-F5344CB8AC3E}">
        <p14:creationId xmlns:p14="http://schemas.microsoft.com/office/powerpoint/2010/main" val="2044896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latin typeface="Times New Roman" panose="02020603050405020304" pitchFamily="18" charset="0"/>
                <a:cs typeface="Times New Roman" panose="02020603050405020304" pitchFamily="18" charset="0"/>
              </a:rPr>
              <a:t>ADVANTAGES OF DEGUMMING </a:t>
            </a:r>
            <a:r>
              <a:rPr lang="en-US" sz="4400" b="1" dirty="0">
                <a:solidFill>
                  <a:srgbClr val="FF0000"/>
                </a:solidFill>
                <a:latin typeface="Times New Roman" panose="02020603050405020304" pitchFamily="18" charset="0"/>
                <a:cs typeface="Times New Roman" panose="02020603050405020304" pitchFamily="18" charset="0"/>
              </a:rPr>
              <a:t>OF OIL</a:t>
            </a:r>
            <a:endParaRPr lang="en-US" dirty="0"/>
          </a:p>
        </p:txBody>
      </p:sp>
      <p:sp>
        <p:nvSpPr>
          <p:cNvPr id="3" name="Content Placeholder 2"/>
          <p:cNvSpPr>
            <a:spLocks noGrp="1"/>
          </p:cNvSpPr>
          <p:nvPr>
            <p:ph idx="1"/>
          </p:nvPr>
        </p:nvSpPr>
        <p:spPr/>
        <p:txBody>
          <a:bodyPr/>
          <a:lstStyle/>
          <a:p>
            <a:pPr>
              <a:lnSpc>
                <a:spcPct val="150000"/>
              </a:lnSpc>
            </a:pPr>
            <a:r>
              <a:rPr lang="en-US" dirty="0" smtClean="0"/>
              <a:t>It satisfies exports oil requirement for a product free from impurities</a:t>
            </a:r>
          </a:p>
          <a:p>
            <a:pPr>
              <a:lnSpc>
                <a:spcPct val="150000"/>
              </a:lnSpc>
            </a:pPr>
            <a:r>
              <a:rPr lang="en-US" dirty="0" smtClean="0"/>
              <a:t>It reduces the chemical refining process</a:t>
            </a:r>
          </a:p>
          <a:p>
            <a:pPr>
              <a:lnSpc>
                <a:spcPct val="150000"/>
              </a:lnSpc>
            </a:pPr>
            <a:r>
              <a:rPr lang="en-US" dirty="0" smtClean="0"/>
              <a:t> Hydrated gums can be converted to emulsifier lecithin</a:t>
            </a:r>
          </a:p>
          <a:p>
            <a:pPr>
              <a:lnSpc>
                <a:spcPct val="150000"/>
              </a:lnSpc>
            </a:pPr>
            <a:r>
              <a:rPr lang="en-US" dirty="0" smtClean="0"/>
              <a:t>It prepares the oil for physical refining processes due to significant reduction of non volatile impurities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14</a:t>
            </a:fld>
            <a:endParaRPr lang="en-US"/>
          </a:p>
        </p:txBody>
      </p:sp>
    </p:spTree>
    <p:extLst>
      <p:ext uri="{BB962C8B-B14F-4D97-AF65-F5344CB8AC3E}">
        <p14:creationId xmlns:p14="http://schemas.microsoft.com/office/powerpoint/2010/main" val="216006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latin typeface="Times New Roman" panose="02020603050405020304" pitchFamily="18" charset="0"/>
                <a:cs typeface="Times New Roman" panose="02020603050405020304" pitchFamily="18" charset="0"/>
              </a:rPr>
              <a:t>NEUTRALIZATION </a:t>
            </a:r>
            <a:r>
              <a:rPr lang="en-US" sz="4400" b="1" dirty="0">
                <a:solidFill>
                  <a:srgbClr val="FF0000"/>
                </a:solidFill>
                <a:latin typeface="Times New Roman" panose="02020603050405020304" pitchFamily="18" charset="0"/>
                <a:cs typeface="Times New Roman" panose="02020603050405020304" pitchFamily="18" charset="0"/>
              </a:rPr>
              <a:t>OF OIL</a:t>
            </a:r>
            <a:endParaRPr lang="en-US" dirty="0"/>
          </a:p>
        </p:txBody>
      </p:sp>
      <p:sp>
        <p:nvSpPr>
          <p:cNvPr id="3" name="Content Placeholder 2"/>
          <p:cNvSpPr>
            <a:spLocks noGrp="1"/>
          </p:cNvSpPr>
          <p:nvPr>
            <p:ph idx="1"/>
          </p:nvPr>
        </p:nvSpPr>
        <p:spPr/>
        <p:txBody>
          <a:bodyPr>
            <a:normAutofit lnSpcReduction="10000"/>
          </a:bodyPr>
          <a:lstStyle/>
          <a:p>
            <a:r>
              <a:rPr lang="en-US" b="1" dirty="0" smtClean="0"/>
              <a:t>Neutralization</a:t>
            </a:r>
            <a:endParaRPr lang="en-US" b="1" dirty="0"/>
          </a:p>
          <a:p>
            <a:r>
              <a:rPr lang="en-US" dirty="0"/>
              <a:t>The second step in the refining process is the separation of the free fatty acids (FFA) from the oil through alkaline neutralization. Depending on the type of oil being processed, there can be either two or three stages during neutralization, where three stages are done to produce a higher quality </a:t>
            </a:r>
            <a:r>
              <a:rPr lang="en-US" dirty="0" smtClean="0"/>
              <a:t>oil</a:t>
            </a:r>
          </a:p>
          <a:p>
            <a:r>
              <a:rPr lang="en-US" dirty="0" smtClean="0"/>
              <a:t>In this caustic soda is added to the mixture of degummed oil</a:t>
            </a:r>
          </a:p>
          <a:p>
            <a:r>
              <a:rPr lang="en-US" dirty="0" smtClean="0"/>
              <a:t>The negative charge of hydroxyl group reacts with positive charge on FFA</a:t>
            </a:r>
          </a:p>
          <a:p>
            <a:r>
              <a:rPr lang="en-US" dirty="0" smtClean="0"/>
              <a:t>This reaction produces soap and glycerol</a:t>
            </a:r>
            <a:endParaRPr lang="en-US" dirty="0"/>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15</a:t>
            </a:fld>
            <a:endParaRPr lang="en-US"/>
          </a:p>
        </p:txBody>
      </p:sp>
    </p:spTree>
    <p:extLst>
      <p:ext uri="{BB962C8B-B14F-4D97-AF65-F5344CB8AC3E}">
        <p14:creationId xmlns:p14="http://schemas.microsoft.com/office/powerpoint/2010/main" val="1140339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anose="02020603050405020304" pitchFamily="18" charset="0"/>
                <a:cs typeface="Times New Roman" panose="02020603050405020304" pitchFamily="18" charset="0"/>
              </a:rPr>
              <a:t>NEUTRALIZATION OF OIL</a:t>
            </a:r>
            <a:endParaRPr lang="en-US" dirty="0"/>
          </a:p>
        </p:txBody>
      </p:sp>
      <p:sp>
        <p:nvSpPr>
          <p:cNvPr id="3" name="Content Placeholder 2"/>
          <p:cNvSpPr>
            <a:spLocks noGrp="1"/>
          </p:cNvSpPr>
          <p:nvPr>
            <p:ph idx="1"/>
          </p:nvPr>
        </p:nvSpPr>
        <p:spPr>
          <a:xfrm>
            <a:off x="684212" y="1219200"/>
            <a:ext cx="10512862" cy="4351338"/>
          </a:xfrm>
        </p:spPr>
        <p:txBody>
          <a:bodyPr/>
          <a:lstStyle/>
          <a:p>
            <a:r>
              <a:rPr lang="en-US" dirty="0" smtClean="0"/>
              <a:t>The reaction is also called saponification reaction</a:t>
            </a:r>
          </a:p>
          <a:p>
            <a:r>
              <a:rPr lang="en-US" dirty="0" smtClean="0"/>
              <a:t>The prepared soap is separated from oil by decantation or centrifugal force</a:t>
            </a:r>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16</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012" y="2346278"/>
            <a:ext cx="4800600" cy="3994151"/>
          </a:xfrm>
          <a:prstGeom prst="rect">
            <a:avLst/>
          </a:prstGeom>
        </p:spPr>
      </p:pic>
    </p:spTree>
    <p:extLst>
      <p:ext uri="{BB962C8B-B14F-4D97-AF65-F5344CB8AC3E}">
        <p14:creationId xmlns:p14="http://schemas.microsoft.com/office/powerpoint/2010/main" val="45481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latin typeface="Times New Roman" panose="02020603050405020304" pitchFamily="18" charset="0"/>
                <a:cs typeface="Times New Roman" panose="02020603050405020304" pitchFamily="18" charset="0"/>
              </a:rPr>
              <a:t>BLEACHING </a:t>
            </a:r>
            <a:r>
              <a:rPr lang="en-US" sz="4400" b="1" dirty="0">
                <a:solidFill>
                  <a:srgbClr val="FF0000"/>
                </a:solidFill>
                <a:latin typeface="Times New Roman" panose="02020603050405020304" pitchFamily="18" charset="0"/>
                <a:cs typeface="Times New Roman" panose="02020603050405020304" pitchFamily="18" charset="0"/>
              </a:rPr>
              <a:t>OF OIL</a:t>
            </a:r>
            <a:endParaRPr lang="en-US" dirty="0"/>
          </a:p>
        </p:txBody>
      </p:sp>
      <p:sp>
        <p:nvSpPr>
          <p:cNvPr id="3" name="Content Placeholder 2"/>
          <p:cNvSpPr>
            <a:spLocks noGrp="1"/>
          </p:cNvSpPr>
          <p:nvPr>
            <p:ph idx="1"/>
          </p:nvPr>
        </p:nvSpPr>
        <p:spPr/>
        <p:txBody>
          <a:bodyPr/>
          <a:lstStyle/>
          <a:p>
            <a:r>
              <a:rPr lang="en-US" b="1" dirty="0" smtClean="0"/>
              <a:t>Bleaching</a:t>
            </a:r>
            <a:endParaRPr lang="en-US" b="1" dirty="0"/>
          </a:p>
          <a:p>
            <a:r>
              <a:rPr lang="en-US" dirty="0"/>
              <a:t>The third stage in the refining process is the removal of any residual </a:t>
            </a:r>
            <a:r>
              <a:rPr lang="en-US" dirty="0" smtClean="0"/>
              <a:t>pigments </a:t>
            </a:r>
            <a:r>
              <a:rPr lang="en-US" dirty="0"/>
              <a:t>through </a:t>
            </a:r>
            <a:r>
              <a:rPr lang="en-US" dirty="0" smtClean="0"/>
              <a:t>bleaching</a:t>
            </a:r>
          </a:p>
          <a:p>
            <a:r>
              <a:rPr lang="en-US" dirty="0" smtClean="0"/>
              <a:t>The </a:t>
            </a:r>
            <a:r>
              <a:rPr lang="en-US" dirty="0"/>
              <a:t>most common bleaching agent employed </a:t>
            </a:r>
            <a:r>
              <a:rPr lang="en-US" dirty="0" smtClean="0"/>
              <a:t>is</a:t>
            </a:r>
            <a:r>
              <a:rPr lang="en-US" dirty="0"/>
              <a:t> </a:t>
            </a:r>
            <a:r>
              <a:rPr lang="en-US" dirty="0" smtClean="0"/>
              <a:t>bentonite clay</a:t>
            </a:r>
            <a:endParaRPr lang="en-US" dirty="0"/>
          </a:p>
          <a:p>
            <a:r>
              <a:rPr lang="en-US" dirty="0" smtClean="0"/>
              <a:t> </a:t>
            </a:r>
            <a:r>
              <a:rPr lang="en-US" dirty="0"/>
              <a:t>Once the clay is added, the mixture is agitated, which allows the clay to bind the contaminants in the oil, either physically (</a:t>
            </a:r>
            <a:r>
              <a:rPr lang="en-US" dirty="0" err="1"/>
              <a:t>eg</a:t>
            </a:r>
            <a:r>
              <a:rPr lang="en-US" dirty="0"/>
              <a:t>. Van der Waal forces) or chemically (</a:t>
            </a:r>
            <a:r>
              <a:rPr lang="en-US" dirty="0" smtClean="0"/>
              <a:t>chemisorption)</a:t>
            </a:r>
          </a:p>
          <a:p>
            <a:r>
              <a:rPr lang="en-US" dirty="0" smtClean="0"/>
              <a:t>The </a:t>
            </a:r>
            <a:r>
              <a:rPr lang="en-US" dirty="0"/>
              <a:t>mixture is then filtered to remove the clay with the bound contaminants</a:t>
            </a:r>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17</a:t>
            </a:fld>
            <a:endParaRPr lang="en-US"/>
          </a:p>
        </p:txBody>
      </p:sp>
    </p:spTree>
    <p:extLst>
      <p:ext uri="{BB962C8B-B14F-4D97-AF65-F5344CB8AC3E}">
        <p14:creationId xmlns:p14="http://schemas.microsoft.com/office/powerpoint/2010/main" val="3007097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latin typeface="Times New Roman" panose="02020603050405020304" pitchFamily="18" charset="0"/>
                <a:cs typeface="Times New Roman" panose="02020603050405020304" pitchFamily="18" charset="0"/>
              </a:rPr>
              <a:t>BLEACHING </a:t>
            </a:r>
            <a:r>
              <a:rPr lang="en-US" sz="4400" b="1" dirty="0">
                <a:solidFill>
                  <a:srgbClr val="FF0000"/>
                </a:solidFill>
                <a:latin typeface="Times New Roman" panose="02020603050405020304" pitchFamily="18" charset="0"/>
                <a:cs typeface="Times New Roman" panose="02020603050405020304" pitchFamily="18" charset="0"/>
              </a:rPr>
              <a:t>OF OIL</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18</a:t>
            </a:fld>
            <a:endParaRPr lang="en-US"/>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9612" y="2286000"/>
            <a:ext cx="7162799" cy="3505199"/>
          </a:xfrm>
        </p:spPr>
      </p:pic>
    </p:spTree>
    <p:extLst>
      <p:ext uri="{BB962C8B-B14F-4D97-AF65-F5344CB8AC3E}">
        <p14:creationId xmlns:p14="http://schemas.microsoft.com/office/powerpoint/2010/main" val="3240013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FF0000"/>
                </a:solidFill>
                <a:latin typeface="Times New Roman" panose="02020603050405020304" pitchFamily="18" charset="0"/>
                <a:cs typeface="Times New Roman" panose="02020603050405020304" pitchFamily="18" charset="0"/>
              </a:rPr>
              <a:t>DEODORIZATION OF </a:t>
            </a:r>
            <a:r>
              <a:rPr lang="en-US" sz="4400" b="1" dirty="0">
                <a:solidFill>
                  <a:srgbClr val="FF0000"/>
                </a:solidFill>
                <a:latin typeface="Times New Roman" panose="02020603050405020304" pitchFamily="18" charset="0"/>
                <a:cs typeface="Times New Roman" panose="02020603050405020304" pitchFamily="18" charset="0"/>
              </a:rPr>
              <a:t>OIL</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Deodorization</a:t>
            </a:r>
            <a:endParaRPr lang="en-US" b="1" dirty="0"/>
          </a:p>
          <a:p>
            <a:r>
              <a:rPr lang="en-US" dirty="0"/>
              <a:t>The fourth stage in the refining process is </a:t>
            </a:r>
            <a:r>
              <a:rPr lang="en-US" i="1" dirty="0"/>
              <a:t>deodorization</a:t>
            </a:r>
            <a:r>
              <a:rPr lang="en-US" dirty="0"/>
              <a:t> to remove any volatile </a:t>
            </a:r>
            <a:r>
              <a:rPr lang="en-US" dirty="0" smtClean="0"/>
              <a:t>substances and odoriferous compounds to produce stable and bland oil</a:t>
            </a:r>
          </a:p>
          <a:p>
            <a:r>
              <a:rPr lang="en-US" dirty="0" smtClean="0"/>
              <a:t> </a:t>
            </a:r>
            <a:r>
              <a:rPr lang="en-US" dirty="0"/>
              <a:t>The molecules are distilled using high pressure steam injected through a vacuum </a:t>
            </a:r>
            <a:r>
              <a:rPr lang="en-US" dirty="0" smtClean="0"/>
              <a:t>system</a:t>
            </a:r>
          </a:p>
          <a:p>
            <a:r>
              <a:rPr lang="en-US" dirty="0"/>
              <a:t>The temperature of the bleached vegetable oil is further raised from 120 C to 200 </a:t>
            </a:r>
            <a:r>
              <a:rPr lang="en-US" dirty="0" smtClean="0"/>
              <a:t>C</a:t>
            </a:r>
          </a:p>
          <a:p>
            <a:r>
              <a:rPr lang="en-US" dirty="0"/>
              <a:t>The oil is subjected to steam distillation under high temperature and vacuum to evaporate all odor substances. The resulting deodorized oil is almost bland and tasteless.</a:t>
            </a:r>
            <a:endParaRPr lang="en-US" dirty="0"/>
          </a:p>
          <a:p>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19</a:t>
            </a:fld>
            <a:endParaRPr lang="en-US"/>
          </a:p>
        </p:txBody>
      </p:sp>
    </p:spTree>
    <p:extLst>
      <p:ext uri="{BB962C8B-B14F-4D97-AF65-F5344CB8AC3E}">
        <p14:creationId xmlns:p14="http://schemas.microsoft.com/office/powerpoint/2010/main" val="3070821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82588" y="-91701"/>
            <a:ext cx="12032111" cy="929640"/>
          </a:xfrm>
        </p:spPr>
        <p:txBody>
          <a:bodyPr>
            <a:noAutofit/>
          </a:bodyPr>
          <a:lstStyle/>
          <a:p>
            <a:pPr>
              <a:lnSpc>
                <a:spcPct val="150000"/>
              </a:lnSpc>
              <a:spcBef>
                <a:spcPts val="0"/>
              </a:spcBef>
            </a:pPr>
            <a:r>
              <a:rPr lang="en-US" sz="4000" b="1" dirty="0" smtClean="0">
                <a:solidFill>
                  <a:srgbClr val="0070C0"/>
                </a:solidFill>
                <a:effectLst/>
                <a:latin typeface="Times New Roman" panose="02020603050405020304" pitchFamily="18" charset="0"/>
                <a:cs typeface="Times New Roman" panose="02020603050405020304" pitchFamily="18" charset="0"/>
              </a:rPr>
              <a:t>FATS AND OILS </a:t>
            </a:r>
            <a:endParaRPr lang="en-US" sz="4000" b="1" dirty="0">
              <a:solidFill>
                <a:srgbClr val="0070C0"/>
              </a:solidFill>
              <a:effectLst/>
              <a:latin typeface="Times New Roman" panose="02020603050405020304" pitchFamily="18" charset="0"/>
              <a:cs typeface="Times New Roman" panose="02020603050405020304" pitchFamily="18" charset="0"/>
            </a:endParaRPr>
          </a:p>
        </p:txBody>
      </p:sp>
      <p:sp>
        <p:nvSpPr>
          <p:cNvPr id="5" name="Subtitle 2"/>
          <p:cNvSpPr>
            <a:spLocks noGrp="1"/>
          </p:cNvSpPr>
          <p:nvPr>
            <p:ph type="subTitle" idx="1"/>
          </p:nvPr>
        </p:nvSpPr>
        <p:spPr>
          <a:xfrm>
            <a:off x="293742" y="720991"/>
            <a:ext cx="11738369" cy="6137009"/>
          </a:xfrm>
        </p:spPr>
        <p:txBody>
          <a:bodyPr>
            <a:noAutofit/>
          </a:bodyPr>
          <a:lstStyle/>
          <a:p>
            <a:pPr algn="ctr">
              <a:lnSpc>
                <a:spcPct val="150000"/>
              </a:lnSpc>
              <a:spcBef>
                <a:spcPts val="0"/>
              </a:spcBef>
            </a:pPr>
            <a:r>
              <a:rPr lang="en-US" sz="2800" dirty="0" smtClean="0">
                <a:latin typeface="Times New Roman" panose="02020603050405020304" pitchFamily="18" charset="0"/>
                <a:cs typeface="Times New Roman" panose="02020603050405020304" pitchFamily="18" charset="0"/>
              </a:rPr>
              <a:t>  LECTURE </a:t>
            </a:r>
            <a:r>
              <a:rPr lang="en-US" sz="2800" dirty="0" smtClean="0">
                <a:latin typeface="Times New Roman" panose="02020603050405020304" pitchFamily="18" charset="0"/>
                <a:cs typeface="Times New Roman" panose="02020603050405020304" pitchFamily="18" charset="0"/>
              </a:rPr>
              <a:t>9</a:t>
            </a:r>
            <a:endParaRPr lang="en-US" sz="2800" dirty="0" smtClean="0">
              <a:latin typeface="Times New Roman" panose="02020603050405020304" pitchFamily="18" charset="0"/>
              <a:cs typeface="Times New Roman" panose="02020603050405020304" pitchFamily="18" charset="0"/>
            </a:endParaRPr>
          </a:p>
          <a:p>
            <a:pPr algn="l">
              <a:lnSpc>
                <a:spcPct val="150000"/>
              </a:lnSpc>
              <a:spcBef>
                <a:spcPts val="0"/>
              </a:spcBef>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FST-403</a:t>
            </a: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B. Sc. (Hons). Food and Science and technology</a:t>
            </a:r>
          </a:p>
          <a:p>
            <a:pPr algn="ctr">
              <a:lnSpc>
                <a:spcPct val="150000"/>
              </a:lnSpc>
              <a:spcBef>
                <a:spcPts val="0"/>
              </a:spcBef>
            </a:pPr>
            <a:r>
              <a:rPr lang="en-US" sz="2800" dirty="0" smtClean="0">
                <a:solidFill>
                  <a:schemeClr val="tx1"/>
                </a:solidFill>
                <a:latin typeface="Times New Roman" panose="02020603050405020304" pitchFamily="18" charset="0"/>
                <a:cs typeface="Times New Roman" panose="02020603050405020304" pitchFamily="18" charset="0"/>
              </a:rPr>
              <a:t>Semester-7</a:t>
            </a:r>
            <a:endParaRPr lang="en-US" sz="2800" b="1" dirty="0" smtClean="0">
              <a:solidFill>
                <a:prstClr val="black"/>
              </a:solidFill>
              <a:latin typeface="Times New Roman" pitchFamily="18" charset="0"/>
              <a:cs typeface="Times New Roman" pitchFamily="18" charset="0"/>
            </a:endParaRP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nSpc>
                <a:spcPct val="100000"/>
              </a:lnSpc>
              <a:spcBef>
                <a:spcPts val="0"/>
              </a:spcBef>
            </a:pPr>
            <a:endParaRPr lang="en-US" sz="2800" b="1" dirty="0" smtClean="0">
              <a:solidFill>
                <a:srgbClr val="FF0000"/>
              </a:solidFill>
              <a:latin typeface="Times New Roman" pitchFamily="18" charset="0"/>
              <a:cs typeface="Times New Roman" pitchFamily="18" charset="0"/>
            </a:endParaRPr>
          </a:p>
          <a:p>
            <a:pPr lvl="0" algn="ctr">
              <a:lnSpc>
                <a:spcPct val="100000"/>
              </a:lnSpc>
              <a:spcBef>
                <a:spcPts val="0"/>
              </a:spcBef>
            </a:pPr>
            <a:r>
              <a:rPr lang="en-US" sz="2400" b="1" u="sng" dirty="0" smtClean="0">
                <a:latin typeface="Times New Roman" pitchFamily="18" charset="0"/>
                <a:cs typeface="Times New Roman" pitchFamily="18" charset="0"/>
              </a:rPr>
              <a:t>INSTITUTE </a:t>
            </a:r>
            <a:r>
              <a:rPr lang="en-US" sz="2400" b="1" u="sng" dirty="0">
                <a:latin typeface="Times New Roman" pitchFamily="18" charset="0"/>
                <a:cs typeface="Times New Roman" pitchFamily="18" charset="0"/>
              </a:rPr>
              <a:t>OF FOOD SCIENCE AND </a:t>
            </a:r>
            <a:r>
              <a:rPr lang="en-US" sz="2400" b="1" u="sng" dirty="0" smtClean="0">
                <a:latin typeface="Times New Roman" pitchFamily="18" charset="0"/>
                <a:cs typeface="Times New Roman" pitchFamily="18" charset="0"/>
              </a:rPr>
              <a:t>NUTRITION</a:t>
            </a:r>
          </a:p>
          <a:p>
            <a:pPr lvl="0" algn="ctr">
              <a:lnSpc>
                <a:spcPct val="100000"/>
              </a:lnSpc>
              <a:spcBef>
                <a:spcPts val="0"/>
              </a:spcBef>
            </a:pPr>
            <a:r>
              <a:rPr lang="en-US" sz="2400" b="1" u="sng" dirty="0" smtClean="0">
                <a:latin typeface="Times New Roman" pitchFamily="18" charset="0"/>
                <a:cs typeface="Times New Roman" pitchFamily="18" charset="0"/>
              </a:rPr>
              <a:t>UNIVERSITY </a:t>
            </a:r>
            <a:r>
              <a:rPr lang="en-US" sz="2400" b="1" u="sng" dirty="0">
                <a:latin typeface="Times New Roman" pitchFamily="18" charset="0"/>
                <a:cs typeface="Times New Roman" pitchFamily="18" charset="0"/>
              </a:rPr>
              <a:t>OF SARGODHA, </a:t>
            </a:r>
            <a:r>
              <a:rPr lang="en-US" sz="2400" b="1" u="sng" dirty="0" smtClean="0">
                <a:latin typeface="Times New Roman" pitchFamily="18" charset="0"/>
                <a:cs typeface="Times New Roman" pitchFamily="18" charset="0"/>
              </a:rPr>
              <a:t>SARGODHA</a:t>
            </a:r>
          </a:p>
          <a:p>
            <a:pPr lvl="0">
              <a:lnSpc>
                <a:spcPct val="170000"/>
              </a:lnSpc>
              <a:spcBef>
                <a:spcPts val="0"/>
              </a:spcBef>
            </a:pPr>
            <a:endParaRPr lang="en-US" sz="2400" b="1" u="sng" dirty="0">
              <a:solidFill>
                <a:prstClr val="black"/>
              </a:solidFill>
              <a:latin typeface="Times New Roman" pitchFamily="18" charset="0"/>
              <a:cs typeface="Times New Roman" pitchFamily="18"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a:xfrm>
            <a:off x="9446339" y="6492877"/>
            <a:ext cx="2742486" cy="365125"/>
          </a:xfrm>
        </p:spPr>
        <p:txBody>
          <a:bodyPr/>
          <a:lstStyle/>
          <a:p>
            <a:fld id="{11F54D89-8ECD-48C2-BC8A-6587B8EE4BD1}" type="slidenum">
              <a:rPr lang="en-US" smtClean="0"/>
              <a:pPr/>
              <a:t>2</a:t>
            </a:fld>
            <a:endParaRPr lang="en-US"/>
          </a:p>
        </p:txBody>
      </p:sp>
      <p:pic>
        <p:nvPicPr>
          <p:cNvPr id="9" name="Picture 8" descr="C:\Users\Talha Computers\Desktop\788971.jpg"/>
          <p:cNvPicPr/>
          <p:nvPr/>
        </p:nvPicPr>
        <p:blipFill>
          <a:blip r:embed="rId3" cstate="print"/>
          <a:srcRect/>
          <a:stretch>
            <a:fillRect/>
          </a:stretch>
        </p:blipFill>
        <p:spPr bwMode="auto">
          <a:xfrm>
            <a:off x="5256212" y="3352800"/>
            <a:ext cx="1554075" cy="1592670"/>
          </a:xfrm>
          <a:prstGeom prst="rect">
            <a:avLst/>
          </a:prstGeom>
          <a:noFill/>
          <a:ln w="9525">
            <a:noFill/>
            <a:miter lim="800000"/>
            <a:headEnd/>
            <a:tailEnd/>
          </a:ln>
        </p:spPr>
      </p:pic>
    </p:spTree>
    <p:extLst>
      <p:ext uri="{BB962C8B-B14F-4D97-AF65-F5344CB8AC3E}">
        <p14:creationId xmlns:p14="http://schemas.microsoft.com/office/powerpoint/2010/main" val="325185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2164" y="1825625"/>
            <a:ext cx="6524497" cy="4351338"/>
          </a:xfrm>
        </p:spPr>
      </p:pic>
      <p:sp>
        <p:nvSpPr>
          <p:cNvPr id="4" name="Slide Number Placeholder 3"/>
          <p:cNvSpPr>
            <a:spLocks noGrp="1"/>
          </p:cNvSpPr>
          <p:nvPr>
            <p:ph type="sldNum" sz="quarter" idx="12"/>
          </p:nvPr>
        </p:nvSpPr>
        <p:spPr/>
        <p:txBody>
          <a:bodyPr/>
          <a:lstStyle/>
          <a:p>
            <a:fld id="{C781AA1B-AE58-423A-A191-EC85F87580CB}" type="slidenum">
              <a:rPr lang="en-US" smtClean="0"/>
              <a:t>20</a:t>
            </a:fld>
            <a:endParaRPr lang="en-US"/>
          </a:p>
        </p:txBody>
      </p:sp>
    </p:spTree>
    <p:extLst>
      <p:ext uri="{BB962C8B-B14F-4D97-AF65-F5344CB8AC3E}">
        <p14:creationId xmlns:p14="http://schemas.microsoft.com/office/powerpoint/2010/main" val="3808213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1295400"/>
          </a:xfrm>
        </p:spPr>
        <p:txBody>
          <a:bodyPr/>
          <a:lstStyle/>
          <a:p>
            <a:pPr algn="l"/>
            <a:r>
              <a:rPr lang="en-US" sz="4000" b="1" dirty="0" smtClean="0">
                <a:solidFill>
                  <a:srgbClr val="FF0000"/>
                </a:solidFill>
                <a:effectLst/>
                <a:latin typeface="Times New Roman" panose="02020603050405020304" pitchFamily="18" charset="0"/>
                <a:cs typeface="Times New Roman" panose="02020603050405020304" pitchFamily="18" charset="0"/>
              </a:rPr>
              <a:t>                         LECTURE OUTLINE</a:t>
            </a:r>
            <a:endParaRPr lang="en-US" sz="4000" b="1" dirty="0">
              <a:solidFill>
                <a:srgbClr val="FF0000"/>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5411" y="1273629"/>
            <a:ext cx="11734800" cy="5548700"/>
          </a:xfrm>
        </p:spPr>
        <p:txBody>
          <a:bodyPr>
            <a:noAutofit/>
          </a:bodyPr>
          <a:lstStyle/>
          <a:p>
            <a:pPr marL="342900" lvl="0" indent="-342900" algn="just">
              <a:lnSpc>
                <a:spcPct val="250000"/>
              </a:lnSpc>
              <a:spcBef>
                <a:spcPts val="0"/>
              </a:spcBef>
              <a:buFont typeface="Arial" panose="020B0604020202020204" pitchFamily="34" charset="0"/>
              <a:buChar char="•"/>
            </a:pPr>
            <a:r>
              <a:rPr lang="en-US" dirty="0" smtClean="0">
                <a:solidFill>
                  <a:prstClr val="black"/>
                </a:solidFill>
                <a:latin typeface="Times New Roman" pitchFamily="18" charset="0"/>
                <a:cs typeface="Times New Roman" pitchFamily="18" charset="0"/>
              </a:rPr>
              <a:t>Physical refining of oil</a:t>
            </a:r>
          </a:p>
          <a:p>
            <a:pPr marL="342900" lvl="0" indent="-342900" algn="just">
              <a:lnSpc>
                <a:spcPct val="250000"/>
              </a:lnSpc>
              <a:spcBef>
                <a:spcPts val="0"/>
              </a:spcBef>
              <a:buFont typeface="Wingdings" panose="05000000000000000000" pitchFamily="2" charset="2"/>
              <a:buChar char="v"/>
            </a:pPr>
            <a:r>
              <a:rPr lang="en-US" dirty="0" smtClean="0">
                <a:solidFill>
                  <a:prstClr val="black"/>
                </a:solidFill>
                <a:latin typeface="Times New Roman" pitchFamily="18" charset="0"/>
                <a:cs typeface="Times New Roman" pitchFamily="18" charset="0"/>
              </a:rPr>
              <a:t>Degumming</a:t>
            </a:r>
          </a:p>
          <a:p>
            <a:pPr marL="342900" lvl="0" indent="-342900" algn="just">
              <a:lnSpc>
                <a:spcPct val="250000"/>
              </a:lnSpc>
              <a:spcBef>
                <a:spcPts val="0"/>
              </a:spcBef>
              <a:buFont typeface="Wingdings" panose="05000000000000000000" pitchFamily="2" charset="2"/>
              <a:buChar char="v"/>
            </a:pPr>
            <a:r>
              <a:rPr lang="en-US" dirty="0" smtClean="0">
                <a:solidFill>
                  <a:prstClr val="black"/>
                </a:solidFill>
                <a:latin typeface="Times New Roman" pitchFamily="18" charset="0"/>
                <a:cs typeface="Times New Roman" pitchFamily="18" charset="0"/>
              </a:rPr>
              <a:t>Neutralization </a:t>
            </a:r>
          </a:p>
          <a:p>
            <a:pPr marL="342900" lvl="0" indent="-342900" algn="just">
              <a:lnSpc>
                <a:spcPct val="250000"/>
              </a:lnSpc>
              <a:spcBef>
                <a:spcPts val="0"/>
              </a:spcBef>
              <a:buFont typeface="Wingdings" panose="05000000000000000000" pitchFamily="2" charset="2"/>
              <a:buChar char="v"/>
            </a:pPr>
            <a:r>
              <a:rPr lang="en-US" dirty="0" smtClean="0">
                <a:solidFill>
                  <a:prstClr val="black"/>
                </a:solidFill>
                <a:latin typeface="Times New Roman" pitchFamily="18" charset="0"/>
                <a:cs typeface="Times New Roman" pitchFamily="18" charset="0"/>
              </a:rPr>
              <a:t>Bleaching</a:t>
            </a:r>
          </a:p>
          <a:p>
            <a:pPr marL="342900" lvl="0" indent="-342900" algn="just">
              <a:lnSpc>
                <a:spcPct val="250000"/>
              </a:lnSpc>
              <a:spcBef>
                <a:spcPts val="0"/>
              </a:spcBef>
              <a:buFont typeface="Wingdings" panose="05000000000000000000" pitchFamily="2" charset="2"/>
              <a:buChar char="v"/>
            </a:pPr>
            <a:r>
              <a:rPr lang="en-US" dirty="0" smtClean="0">
                <a:solidFill>
                  <a:prstClr val="black"/>
                </a:solidFill>
                <a:latin typeface="Times New Roman" pitchFamily="18" charset="0"/>
                <a:cs typeface="Times New Roman" pitchFamily="18" charset="0"/>
              </a:rPr>
              <a:t>Deodorization </a:t>
            </a:r>
            <a:endParaRPr lang="en-US" dirty="0" smtClean="0">
              <a:solidFill>
                <a:prstClr val="black"/>
              </a:solidFill>
              <a:latin typeface="Times New Roman" pitchFamily="18" charset="0"/>
              <a:cs typeface="Times New Roman" pitchFamily="18" charset="0"/>
            </a:endParaRPr>
          </a:p>
          <a:p>
            <a:pPr algn="l">
              <a:lnSpc>
                <a:spcPct val="250000"/>
              </a:lnSpc>
              <a:spcBef>
                <a:spcPts val="0"/>
              </a:spcBef>
            </a:pP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3</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Tree>
    <p:extLst>
      <p:ext uri="{BB962C8B-B14F-4D97-AF65-F5344CB8AC3E}">
        <p14:creationId xmlns:p14="http://schemas.microsoft.com/office/powerpoint/2010/main" val="182081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12" y="0"/>
            <a:ext cx="12114213" cy="1143000"/>
          </a:xfrm>
        </p:spPr>
        <p:txBody>
          <a:bodyPr>
            <a:normAutofit/>
          </a:bodyPr>
          <a:lstStyle/>
          <a:p>
            <a:pPr algn="ctr">
              <a:lnSpc>
                <a:spcPct val="150000"/>
              </a:lnSpc>
            </a:pPr>
            <a:r>
              <a:rPr lang="en-US" sz="4000" b="1" dirty="0" smtClean="0">
                <a:solidFill>
                  <a:srgbClr val="FF0000"/>
                </a:solidFill>
                <a:latin typeface="Times New Roman" panose="02020603050405020304" pitchFamily="18" charset="0"/>
                <a:cs typeface="Times New Roman" panose="02020603050405020304" pitchFamily="18" charset="0"/>
              </a:rPr>
              <a:t>PHYSICAL REFINING OF OIL</a:t>
            </a:r>
            <a:endParaRPr lang="en-US" sz="4000" b="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idx="1"/>
          </p:nvPr>
        </p:nvSpPr>
        <p:spPr>
          <a:xfrm>
            <a:off x="74611" y="1066800"/>
            <a:ext cx="12114213" cy="6476999"/>
          </a:xfrm>
        </p:spPr>
        <p:txBody>
          <a:bodyPr>
            <a:noAutofit/>
          </a:bodyPr>
          <a:lstStyle/>
          <a:p>
            <a:pPr marL="0" indent="0">
              <a:lnSpc>
                <a:spcPct val="100000"/>
              </a:lnSpc>
              <a:buNone/>
            </a:pPr>
            <a:r>
              <a:rPr lang="en-US" dirty="0"/>
              <a:t>Once the crude oil is </a:t>
            </a:r>
            <a:r>
              <a:rPr lang="en-US" dirty="0" smtClean="0"/>
              <a:t>extracted</a:t>
            </a:r>
            <a:r>
              <a:rPr lang="en-US" dirty="0"/>
              <a:t> </a:t>
            </a:r>
            <a:r>
              <a:rPr lang="en-US" dirty="0" smtClean="0"/>
              <a:t>either through</a:t>
            </a:r>
          </a:p>
          <a:p>
            <a:pPr>
              <a:lnSpc>
                <a:spcPct val="100000"/>
              </a:lnSpc>
            </a:pPr>
            <a:r>
              <a:rPr lang="en-US" dirty="0" smtClean="0"/>
              <a:t>Mechanical extraction</a:t>
            </a:r>
          </a:p>
          <a:p>
            <a:pPr>
              <a:lnSpc>
                <a:spcPct val="100000"/>
              </a:lnSpc>
            </a:pPr>
            <a:r>
              <a:rPr lang="en-US" dirty="0" smtClean="0"/>
              <a:t>Solvent extraction</a:t>
            </a:r>
          </a:p>
          <a:p>
            <a:pPr marL="0" indent="0">
              <a:lnSpc>
                <a:spcPct val="100000"/>
              </a:lnSpc>
              <a:buNone/>
            </a:pPr>
            <a:r>
              <a:rPr lang="en-US" dirty="0" smtClean="0"/>
              <a:t>it </a:t>
            </a:r>
            <a:r>
              <a:rPr lang="en-US" dirty="0"/>
              <a:t>must be processed and refined before it can be used for </a:t>
            </a:r>
            <a:r>
              <a:rPr lang="en-US" dirty="0" smtClean="0"/>
              <a:t>consumption </a:t>
            </a:r>
            <a:r>
              <a:rPr lang="en-US" dirty="0"/>
              <a:t>in order to remove impurities, including </a:t>
            </a:r>
            <a:endParaRPr lang="en-US" dirty="0" smtClean="0"/>
          </a:p>
          <a:p>
            <a:pPr>
              <a:lnSpc>
                <a:spcPct val="100000"/>
              </a:lnSpc>
              <a:buFont typeface="Wingdings" panose="05000000000000000000" pitchFamily="2" charset="2"/>
              <a:buChar char="ü"/>
            </a:pPr>
            <a:r>
              <a:rPr lang="en-US" dirty="0" smtClean="0"/>
              <a:t>free </a:t>
            </a:r>
            <a:r>
              <a:rPr lang="en-US" dirty="0"/>
              <a:t>fatty acids (</a:t>
            </a:r>
            <a:r>
              <a:rPr lang="en-US" dirty="0" smtClean="0"/>
              <a:t>FFA)</a:t>
            </a:r>
          </a:p>
          <a:p>
            <a:pPr>
              <a:lnSpc>
                <a:spcPct val="100000"/>
              </a:lnSpc>
              <a:buFont typeface="Wingdings" panose="05000000000000000000" pitchFamily="2" charset="2"/>
              <a:buChar char="ü"/>
            </a:pPr>
            <a:r>
              <a:rPr lang="en-US" dirty="0" smtClean="0"/>
              <a:t>Phospholipids</a:t>
            </a:r>
          </a:p>
          <a:p>
            <a:pPr>
              <a:lnSpc>
                <a:spcPct val="100000"/>
              </a:lnSpc>
              <a:buFont typeface="Wingdings" panose="05000000000000000000" pitchFamily="2" charset="2"/>
              <a:buChar char="ü"/>
            </a:pPr>
            <a:r>
              <a:rPr lang="en-US" dirty="0" smtClean="0"/>
              <a:t>pigments </a:t>
            </a:r>
          </a:p>
          <a:p>
            <a:pPr>
              <a:lnSpc>
                <a:spcPct val="100000"/>
              </a:lnSpc>
              <a:buFont typeface="Wingdings" panose="05000000000000000000" pitchFamily="2" charset="2"/>
              <a:buChar char="ü"/>
            </a:pPr>
            <a:r>
              <a:rPr lang="en-US" dirty="0" smtClean="0"/>
              <a:t>and </a:t>
            </a:r>
            <a:r>
              <a:rPr lang="en-US" dirty="0"/>
              <a:t>volatile compounds</a:t>
            </a:r>
            <a:endParaRPr lang="en-US" u="sng" dirty="0" smtClean="0"/>
          </a:p>
        </p:txBody>
      </p:sp>
      <p:sp>
        <p:nvSpPr>
          <p:cNvPr id="4" name="Slide Number Placeholder 3"/>
          <p:cNvSpPr>
            <a:spLocks noGrp="1"/>
          </p:cNvSpPr>
          <p:nvPr>
            <p:ph type="sldNum" sz="quarter" idx="12"/>
          </p:nvPr>
        </p:nvSpPr>
        <p:spPr/>
        <p:txBody>
          <a:bodyPr/>
          <a:lstStyle/>
          <a:p>
            <a:fld id="{C781AA1B-AE58-423A-A191-EC85F87580CB}" type="slidenum">
              <a:rPr lang="en-US" smtClean="0"/>
              <a:t>4</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4612" y="3917950"/>
            <a:ext cx="2105025" cy="2143125"/>
          </a:xfrm>
          <a:prstGeom prst="rect">
            <a:avLst/>
          </a:prstGeom>
        </p:spPr>
      </p:pic>
    </p:spTree>
    <p:extLst>
      <p:ext uri="{BB962C8B-B14F-4D97-AF65-F5344CB8AC3E}">
        <p14:creationId xmlns:p14="http://schemas.microsoft.com/office/powerpoint/2010/main" val="4164508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anose="02020603050405020304" pitchFamily="18" charset="0"/>
                <a:cs typeface="Times New Roman" panose="02020603050405020304" pitchFamily="18" charset="0"/>
              </a:rPr>
              <a:t>PHYSICAL REFINING OF OIL</a:t>
            </a:r>
            <a:endParaRPr lang="en-US" dirty="0"/>
          </a:p>
        </p:txBody>
      </p:sp>
      <p:sp>
        <p:nvSpPr>
          <p:cNvPr id="3" name="Content Placeholder 2"/>
          <p:cNvSpPr>
            <a:spLocks noGrp="1"/>
          </p:cNvSpPr>
          <p:nvPr>
            <p:ph idx="1"/>
          </p:nvPr>
        </p:nvSpPr>
        <p:spPr/>
        <p:txBody>
          <a:bodyPr/>
          <a:lstStyle/>
          <a:p>
            <a:r>
              <a:rPr lang="en-US" dirty="0" smtClean="0"/>
              <a:t>The processes include in the physical refining of oil are</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5</a:t>
            </a:fld>
            <a:endParaRPr lang="en-US"/>
          </a:p>
        </p:txBody>
      </p:sp>
      <p:graphicFrame>
        <p:nvGraphicFramePr>
          <p:cNvPr id="6" name="Diagram 5"/>
          <p:cNvGraphicFramePr/>
          <p:nvPr>
            <p:extLst>
              <p:ext uri="{D42A27DB-BD31-4B8C-83A1-F6EECF244321}">
                <p14:modId xmlns:p14="http://schemas.microsoft.com/office/powerpoint/2010/main" val="2553311635"/>
              </p:ext>
            </p:extLst>
          </p:nvPr>
        </p:nvGraphicFramePr>
        <p:xfrm>
          <a:off x="2031471" y="2401535"/>
          <a:ext cx="8125883" cy="37754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7005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400" b="1" dirty="0">
                <a:solidFill>
                  <a:srgbClr val="FF0000"/>
                </a:solidFill>
                <a:latin typeface="Times New Roman" panose="02020603050405020304" pitchFamily="18" charset="0"/>
                <a:cs typeface="Times New Roman" panose="02020603050405020304" pitchFamily="18" charset="0"/>
              </a:rPr>
              <a:t>PHYSICAL REFINING OF OIL</a:t>
            </a:r>
            <a:endParaRPr lang="en-US" dirty="0"/>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2012" y="1690689"/>
            <a:ext cx="6705600" cy="4252911"/>
          </a:xfrm>
        </p:spPr>
      </p:pic>
    </p:spTree>
    <p:extLst>
      <p:ext uri="{BB962C8B-B14F-4D97-AF65-F5344CB8AC3E}">
        <p14:creationId xmlns:p14="http://schemas.microsoft.com/office/powerpoint/2010/main" val="172668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FF0000"/>
                </a:solidFill>
                <a:latin typeface="Times New Roman" panose="02020603050405020304" pitchFamily="18" charset="0"/>
                <a:cs typeface="Times New Roman" panose="02020603050405020304" pitchFamily="18" charset="0"/>
              </a:rPr>
              <a:t>PHYSICAL REFINING OF OIL</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7</a:t>
            </a:fld>
            <a:endParaRPr lang="en-US"/>
          </a:p>
        </p:txBody>
      </p:sp>
      <p:sp>
        <p:nvSpPr>
          <p:cNvPr id="6" name="Content Placeholder 5"/>
          <p:cNvSpPr>
            <a:spLocks noGrp="1"/>
          </p:cNvSpPr>
          <p:nvPr>
            <p:ph idx="1"/>
          </p:nvPr>
        </p:nvSpPr>
        <p:spPr/>
        <p:txBody>
          <a:bodyPr>
            <a:normAutofit/>
          </a:bodyPr>
          <a:lstStyle/>
          <a:p>
            <a:pPr marL="514350" indent="-514350">
              <a:buAutoNum type="arabicPeriod"/>
            </a:pPr>
            <a:r>
              <a:rPr lang="en-US" dirty="0" smtClean="0"/>
              <a:t>DEGUMMING</a:t>
            </a:r>
          </a:p>
          <a:p>
            <a:r>
              <a:rPr lang="en-US" dirty="0" smtClean="0">
                <a:hlinkClick r:id="rId2"/>
              </a:rPr>
              <a:t>Degumming</a:t>
            </a:r>
            <a:r>
              <a:rPr lang="en-US" dirty="0"/>
              <a:t> is the first step in the refining process to remove phospholipids, gums, waxes and other impurities from the crude oil</a:t>
            </a:r>
            <a:r>
              <a:rPr lang="en-US" dirty="0" smtClean="0"/>
              <a:t>.</a:t>
            </a:r>
          </a:p>
          <a:p>
            <a:r>
              <a:rPr lang="en-US" dirty="0"/>
              <a:t> The oil is treated with water or dilute acids such as phosphoric acid, which exploits the fact that the phospholipids are attracted to water because of their </a:t>
            </a:r>
            <a:r>
              <a:rPr lang="en-US" dirty="0" smtClean="0"/>
              <a:t>nature</a:t>
            </a:r>
            <a:r>
              <a:rPr lang="en-US" dirty="0"/>
              <a:t>, and turns the </a:t>
            </a:r>
            <a:r>
              <a:rPr lang="en-US" dirty="0" smtClean="0"/>
              <a:t>lipids</a:t>
            </a:r>
            <a:r>
              <a:rPr lang="en-US" dirty="0"/>
              <a:t> </a:t>
            </a:r>
            <a:r>
              <a:rPr lang="en-US" dirty="0" smtClean="0"/>
              <a:t>into </a:t>
            </a:r>
            <a:r>
              <a:rPr lang="en-US" dirty="0"/>
              <a:t>hydrated gums. These gums are insoluble in oil and are then separated from the oil using centrifuges. The separated gums are then dried and manufactured into emulsifying agents such as lecithin.</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003843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FF0000"/>
                </a:solidFill>
                <a:latin typeface="Times New Roman" panose="02020603050405020304" pitchFamily="18" charset="0"/>
                <a:cs typeface="Times New Roman" panose="02020603050405020304" pitchFamily="18" charset="0"/>
              </a:rPr>
              <a:t>PHYSICAL REFINING OF OIL</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837981" y="1371600"/>
            <a:ext cx="10512862" cy="4677940"/>
          </a:xfrm>
        </p:spPr>
        <p:txBody>
          <a:bodyPr>
            <a:normAutofit/>
          </a:bodyPr>
          <a:lstStyle/>
          <a:p>
            <a:pPr marL="0" indent="0">
              <a:lnSpc>
                <a:spcPct val="100000"/>
              </a:lnSpc>
              <a:buNone/>
            </a:pPr>
            <a:r>
              <a:rPr lang="en-US" dirty="0" smtClean="0"/>
              <a:t>Types of degumming</a:t>
            </a:r>
          </a:p>
          <a:p>
            <a:pPr marL="514350" indent="-514350">
              <a:lnSpc>
                <a:spcPct val="100000"/>
              </a:lnSpc>
              <a:buFont typeface="+mj-lt"/>
              <a:buAutoNum type="arabicPeriod"/>
            </a:pPr>
            <a:r>
              <a:rPr lang="en-US" dirty="0" smtClean="0"/>
              <a:t>Water Degumming</a:t>
            </a:r>
          </a:p>
          <a:p>
            <a:pPr marL="514350" indent="-514350">
              <a:lnSpc>
                <a:spcPct val="100000"/>
              </a:lnSpc>
              <a:buFont typeface="+mj-lt"/>
              <a:buAutoNum type="arabicPeriod"/>
            </a:pPr>
            <a:r>
              <a:rPr lang="en-US" dirty="0" smtClean="0"/>
              <a:t>Acid Degumming</a:t>
            </a:r>
          </a:p>
          <a:p>
            <a:pPr marL="514350" indent="-514350">
              <a:lnSpc>
                <a:spcPct val="100000"/>
              </a:lnSpc>
              <a:buFont typeface="+mj-lt"/>
              <a:buAutoNum type="arabicPeriod"/>
            </a:pPr>
            <a:r>
              <a:rPr lang="en-US" dirty="0" smtClean="0"/>
              <a:t>Dry degumming</a:t>
            </a:r>
          </a:p>
          <a:p>
            <a:pPr marL="514350" indent="-514350">
              <a:lnSpc>
                <a:spcPct val="100000"/>
              </a:lnSpc>
              <a:buFont typeface="+mj-lt"/>
              <a:buAutoNum type="arabicPeriod"/>
            </a:pPr>
            <a:r>
              <a:rPr lang="en-US" dirty="0" smtClean="0"/>
              <a:t>Enzymatic degumming</a:t>
            </a:r>
          </a:p>
          <a:p>
            <a:pPr marL="0" indent="0">
              <a:lnSpc>
                <a:spcPct val="100000"/>
              </a:lnSpc>
              <a:buNone/>
            </a:pPr>
            <a:endParaRPr lang="en-US" dirty="0" smtClean="0"/>
          </a:p>
          <a:p>
            <a:pPr marL="0" indent="0">
              <a:lnSpc>
                <a:spcPct val="100000"/>
              </a:lnSpc>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6212" y="1690689"/>
            <a:ext cx="4900612" cy="4358851"/>
          </a:xfrm>
          <a:prstGeom prst="rect">
            <a:avLst/>
          </a:prstGeom>
        </p:spPr>
      </p:pic>
    </p:spTree>
    <p:extLst>
      <p:ext uri="{BB962C8B-B14F-4D97-AF65-F5344CB8AC3E}">
        <p14:creationId xmlns:p14="http://schemas.microsoft.com/office/powerpoint/2010/main" val="2120821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FF0000"/>
                </a:solidFill>
                <a:latin typeface="Times New Roman" panose="02020603050405020304" pitchFamily="18" charset="0"/>
                <a:cs typeface="Times New Roman" panose="02020603050405020304" pitchFamily="18" charset="0"/>
              </a:rPr>
              <a:t>DEGUMMING OF </a:t>
            </a:r>
            <a:r>
              <a:rPr lang="en-US" sz="4000" b="1" dirty="0">
                <a:solidFill>
                  <a:srgbClr val="FF0000"/>
                </a:solidFill>
                <a:latin typeface="Times New Roman" panose="02020603050405020304" pitchFamily="18" charset="0"/>
                <a:cs typeface="Times New Roman" panose="02020603050405020304" pitchFamily="18" charset="0"/>
              </a:rPr>
              <a:t>OIL</a:t>
            </a:r>
            <a:endParaRPr lang="en-US" sz="4000" b="1"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sp>
        <p:nvSpPr>
          <p:cNvPr id="3" name="Content Placeholder 2"/>
          <p:cNvSpPr>
            <a:spLocks noGrp="1"/>
          </p:cNvSpPr>
          <p:nvPr>
            <p:ph idx="1"/>
          </p:nvPr>
        </p:nvSpPr>
        <p:spPr>
          <a:xfrm>
            <a:off x="837982" y="1371600"/>
            <a:ext cx="10512862" cy="5349876"/>
          </a:xfrm>
        </p:spPr>
        <p:txBody>
          <a:bodyPr/>
          <a:lstStyle/>
          <a:p>
            <a:pPr marL="0" indent="0">
              <a:buNone/>
            </a:pPr>
            <a:r>
              <a:rPr lang="en-US" b="1" dirty="0" smtClean="0"/>
              <a:t>WATER DEGUMMING</a:t>
            </a:r>
          </a:p>
          <a:p>
            <a:r>
              <a:rPr lang="en-US" dirty="0" smtClean="0"/>
              <a:t>The main purpose of water degumming is to produce oil that does not deposit residue during transportation and storage</a:t>
            </a:r>
          </a:p>
          <a:p>
            <a:r>
              <a:rPr lang="en-US" dirty="0" smtClean="0"/>
              <a:t>Approximately 2% water by oil volume is brought into contact with crude oil by mechanical agitation in mixing tank</a:t>
            </a:r>
          </a:p>
          <a:p>
            <a:r>
              <a:rPr lang="en-US" dirty="0" smtClean="0"/>
              <a:t>Complete process requires 30 minutes of agitation at 60 to 171C </a:t>
            </a:r>
          </a:p>
          <a:p>
            <a:r>
              <a:rPr lang="en-US" dirty="0" smtClean="0"/>
              <a:t>Temperature is very important factor because degumming is incomplete at higher temperatures due to increased solubility of phosphatides and lower temperature results in increased viscosity of oil</a:t>
            </a:r>
          </a:p>
          <a:p>
            <a:r>
              <a:rPr lang="en-US" dirty="0" smtClean="0"/>
              <a:t>After degumming, centrifuges separates the sludge and degummed oil</a:t>
            </a:r>
          </a:p>
          <a:p>
            <a:pPr marL="0" indent="0">
              <a:buNone/>
            </a:pPr>
            <a:endParaRPr lang="en-US" dirty="0"/>
          </a:p>
        </p:txBody>
      </p:sp>
    </p:spTree>
    <p:extLst>
      <p:ext uri="{BB962C8B-B14F-4D97-AF65-F5344CB8AC3E}">
        <p14:creationId xmlns:p14="http://schemas.microsoft.com/office/powerpoint/2010/main" val="4098842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25899</TotalTime>
  <Words>648</Words>
  <Application>Microsoft Office PowerPoint</Application>
  <PresentationFormat>Custom</PresentationFormat>
  <Paragraphs>122</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Times New Roman</vt:lpstr>
      <vt:lpstr>Wingdings</vt:lpstr>
      <vt:lpstr>Office Theme</vt:lpstr>
      <vt:lpstr>PowerPoint Presentation</vt:lpstr>
      <vt:lpstr>FATS AND OILS </vt:lpstr>
      <vt:lpstr>                         LECTURE OUTLINE</vt:lpstr>
      <vt:lpstr>PHYSICAL REFINING OF OIL</vt:lpstr>
      <vt:lpstr>PHYSICAL REFINING OF OIL</vt:lpstr>
      <vt:lpstr>PHYSICAL REFINING OF OIL</vt:lpstr>
      <vt:lpstr>PHYSICAL REFINING OF OIL</vt:lpstr>
      <vt:lpstr>PHYSICAL REFINING OF OIL</vt:lpstr>
      <vt:lpstr>DEGUMMING OF OIL</vt:lpstr>
      <vt:lpstr>WATER DEGUMMING </vt:lpstr>
      <vt:lpstr>DEGUMMING OF OIL</vt:lpstr>
      <vt:lpstr>DEGUMMING OF OIL</vt:lpstr>
      <vt:lpstr>DEGUMMING OF OIL</vt:lpstr>
      <vt:lpstr>ADVANTAGES OF DEGUMMING OF OIL</vt:lpstr>
      <vt:lpstr>NEUTRALIZATION OF OIL</vt:lpstr>
      <vt:lpstr>NEUTRALIZATION OF OIL</vt:lpstr>
      <vt:lpstr>BLEACHING OF OIL</vt:lpstr>
      <vt:lpstr>BLEACHING OF OIL</vt:lpstr>
      <vt:lpstr>DEODORIZATION OF OIL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Ushna Khalid</cp:lastModifiedBy>
  <cp:revision>159</cp:revision>
  <dcterms:created xsi:type="dcterms:W3CDTF">2016-11-19T17:38:05Z</dcterms:created>
  <dcterms:modified xsi:type="dcterms:W3CDTF">2020-12-09T05:13:31Z</dcterms:modified>
</cp:coreProperties>
</file>