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70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DA05-5230-4D8F-A2E1-6D3481E7C077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1324-4FF0-457F-8245-24593EA9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Foot </a:t>
            </a:r>
            <a:r>
              <a:rPr lang="en-US" dirty="0" err="1" smtClean="0"/>
              <a:t>Orthoses</a:t>
            </a:r>
            <a:r>
              <a:rPr lang="en-US" dirty="0" smtClean="0"/>
              <a:t> </a:t>
            </a:r>
            <a:r>
              <a:rPr lang="en-US" smtClean="0"/>
              <a:t>(Shoe)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Iqra</a:t>
            </a:r>
            <a:r>
              <a:rPr lang="en-US" dirty="0" smtClean="0"/>
              <a:t> </a:t>
            </a:r>
            <a:r>
              <a:rPr lang="en-US" dirty="0" err="1" smtClean="0"/>
              <a:t>nadeem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Heel</a:t>
            </a:r>
            <a:r>
              <a:rPr lang="en-US" dirty="0" smtClean="0"/>
              <a:t>  is the portion of the shoe adjacent to the outer sole, under the anatomical heel.</a:t>
            </a:r>
          </a:p>
          <a:p>
            <a:r>
              <a:rPr lang="en-US" dirty="0" smtClean="0"/>
              <a:t>Broad, low heel provides </a:t>
            </a:r>
            <a:r>
              <a:rPr lang="en-US" u="sng" dirty="0" smtClean="0"/>
              <a:t>greatest stability </a:t>
            </a:r>
            <a:r>
              <a:rPr lang="en-US" dirty="0" smtClean="0"/>
              <a:t>and distributes force between the back and front of the foot.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adults, a 1 in. (2.5cm) heel tilts the centre of gravity </a:t>
            </a:r>
            <a:r>
              <a:rPr lang="en-US" b="1" i="1" u="sng" dirty="0" smtClean="0">
                <a:solidFill>
                  <a:srgbClr val="FF0000"/>
                </a:solidFill>
              </a:rPr>
              <a:t>slightly forward </a:t>
            </a:r>
            <a:r>
              <a:rPr lang="en-US" dirty="0" smtClean="0">
                <a:solidFill>
                  <a:srgbClr val="FF0000"/>
                </a:solidFill>
              </a:rPr>
              <a:t>to aid transition </a:t>
            </a:r>
            <a:r>
              <a:rPr lang="en-US" dirty="0" smtClean="0"/>
              <a:t>through stance phase, but does not disturb normal knee and hip alignment significantly.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higher heel places ankle in its extreme </a:t>
            </a:r>
            <a:r>
              <a:rPr lang="en-US" dirty="0" err="1" smtClean="0"/>
              <a:t>plantarflexion</a:t>
            </a:r>
            <a:r>
              <a:rPr lang="en-US" dirty="0" smtClean="0"/>
              <a:t> range and forces the tibia forward.</a:t>
            </a:r>
          </a:p>
          <a:p>
            <a:r>
              <a:rPr lang="en-US" dirty="0" smtClean="0"/>
              <a:t>Wearer compensates either by retaining slight knee and hip flexion</a:t>
            </a:r>
          </a:p>
          <a:p>
            <a:r>
              <a:rPr lang="en-US" dirty="0" smtClean="0"/>
              <a:t>Or by extending the knee and exaggerating lumbar </a:t>
            </a:r>
            <a:r>
              <a:rPr lang="en-US" dirty="0" err="1" smtClean="0"/>
              <a:t>lordosis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Higher heel transmits more stress to the metatarsals.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heel also reduces tension on </a:t>
            </a:r>
            <a:r>
              <a:rPr lang="en-US" dirty="0" err="1" smtClean="0"/>
              <a:t>achilles</a:t>
            </a:r>
            <a:r>
              <a:rPr lang="en-US" dirty="0" smtClean="0"/>
              <a:t> tendon and other posterior structures and </a:t>
            </a:r>
            <a:r>
              <a:rPr lang="en-US" dirty="0" err="1" smtClean="0"/>
              <a:t>accomodates</a:t>
            </a:r>
            <a:r>
              <a:rPr lang="en-US" dirty="0" smtClean="0"/>
              <a:t> </a:t>
            </a:r>
            <a:r>
              <a:rPr lang="en-US" b="1" u="sng" dirty="0" smtClean="0"/>
              <a:t>rigid </a:t>
            </a:r>
            <a:r>
              <a:rPr lang="en-US" b="1" u="sng" dirty="0" err="1" smtClean="0"/>
              <a:t>pes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equinus</a:t>
            </a:r>
            <a:r>
              <a:rPr lang="en-US" b="1" u="sng" dirty="0" smtClean="0"/>
              <a:t>.</a:t>
            </a:r>
          </a:p>
          <a:p>
            <a:r>
              <a:rPr lang="en-US" dirty="0" smtClean="0"/>
              <a:t>Heels made of firm material with a </a:t>
            </a:r>
            <a:r>
              <a:rPr lang="en-US" smtClean="0"/>
              <a:t>rubber planter surface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Reinforcements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Preserve the shape of the shoe</a:t>
            </a:r>
          </a:p>
          <a:p>
            <a:r>
              <a:rPr lang="en-US" b="1" i="1" u="sng" dirty="0" smtClean="0"/>
              <a:t>Toe boxing </a:t>
            </a:r>
            <a:r>
              <a:rPr lang="en-US" dirty="0" smtClean="0"/>
              <a:t>in the vamp protects the toes from stubbing and vertical trauma.</a:t>
            </a:r>
          </a:p>
          <a:p>
            <a:r>
              <a:rPr lang="en-US" i="1" dirty="0" smtClean="0"/>
              <a:t>High </a:t>
            </a:r>
            <a:r>
              <a:rPr lang="en-US" dirty="0" smtClean="0"/>
              <a:t>enough to accommodate hammer toe or similar deformity</a:t>
            </a:r>
          </a:p>
          <a:p>
            <a:r>
              <a:rPr lang="en-US" b="1" i="1" u="sng" dirty="0" smtClean="0"/>
              <a:t>Shank piece is longitudinal</a:t>
            </a:r>
            <a:r>
              <a:rPr lang="en-US" dirty="0" smtClean="0"/>
              <a:t> plate that reinforces the sole between the ant. border of heel &amp; the widest part of the sole at the metatarsal heads.</a:t>
            </a:r>
          </a:p>
          <a:p>
            <a:r>
              <a:rPr lang="en-US" dirty="0" smtClean="0"/>
              <a:t>Patient with </a:t>
            </a:r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dirty="0" err="1" smtClean="0"/>
              <a:t>valgus</a:t>
            </a:r>
            <a:r>
              <a:rPr lang="en-US" dirty="0" smtClean="0"/>
              <a:t>, however, should have a shoe with a long medial counter that provides </a:t>
            </a:r>
            <a:r>
              <a:rPr lang="en-US" dirty="0" err="1" smtClean="0"/>
              <a:t>reiforcement</a:t>
            </a:r>
            <a:r>
              <a:rPr lang="en-US" dirty="0" smtClean="0"/>
              <a:t> along the medial border of the foot…..resisting tendency of the foot to collapse medially.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over which the shoe is made.</a:t>
            </a:r>
          </a:p>
          <a:p>
            <a:r>
              <a:rPr lang="en-US" dirty="0" smtClean="0"/>
              <a:t>Traditional </a:t>
            </a:r>
            <a:r>
              <a:rPr lang="en-US" dirty="0" err="1" smtClean="0"/>
              <a:t>wood,custom</a:t>
            </a:r>
            <a:r>
              <a:rPr lang="en-US" dirty="0" smtClean="0"/>
              <a:t>-made plaster, or computer generated design.</a:t>
            </a:r>
          </a:p>
          <a:p>
            <a:r>
              <a:rPr lang="en-US" dirty="0" smtClean="0"/>
              <a:t>The patient with a markedly deformed foot requires a shoe made over a special last, either factory </a:t>
            </a:r>
            <a:r>
              <a:rPr lang="en-US" smtClean="0"/>
              <a:t>or custom- made.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Foundation for most L/L </a:t>
            </a:r>
            <a:r>
              <a:rPr lang="en-US" dirty="0" err="1" smtClean="0"/>
              <a:t>orthoses</a:t>
            </a:r>
            <a:endParaRPr lang="en-US" dirty="0" smtClean="0"/>
          </a:p>
          <a:p>
            <a:r>
              <a:rPr lang="en-US" dirty="0" smtClean="0"/>
              <a:t>Transfer body weight to the ground  and protect the wearer from the terrain and weather.</a:t>
            </a:r>
          </a:p>
          <a:p>
            <a:r>
              <a:rPr lang="en-US" dirty="0" smtClean="0"/>
              <a:t>Individual with an </a:t>
            </a:r>
            <a:r>
              <a:rPr lang="en-US" dirty="0" err="1" smtClean="0"/>
              <a:t>orthopaedic</a:t>
            </a:r>
            <a:r>
              <a:rPr lang="en-US" dirty="0" smtClean="0"/>
              <a:t> disorder, </a:t>
            </a:r>
            <a:r>
              <a:rPr lang="en-US" dirty="0" err="1" smtClean="0"/>
              <a:t>fotwear</a:t>
            </a:r>
            <a:r>
              <a:rPr lang="en-US" dirty="0" smtClean="0"/>
              <a:t> can serve two additional purposes:</a:t>
            </a:r>
          </a:p>
          <a:p>
            <a:r>
              <a:rPr lang="en-US" dirty="0" smtClean="0"/>
              <a:t>1) it reduces pressure by redistributing force</a:t>
            </a:r>
          </a:p>
          <a:p>
            <a:r>
              <a:rPr lang="en-US" dirty="0" smtClean="0"/>
              <a:t>2) it serves as the </a:t>
            </a:r>
            <a:r>
              <a:rPr lang="en-US" dirty="0" err="1" smtClean="0"/>
              <a:t>fondation</a:t>
            </a:r>
            <a:r>
              <a:rPr lang="en-US" dirty="0" smtClean="0"/>
              <a:t> for AFOs and more extensive brace.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parts of the shoe are </a:t>
            </a:r>
          </a:p>
          <a:p>
            <a:r>
              <a:rPr lang="en-US" dirty="0" smtClean="0"/>
              <a:t>Upper</a:t>
            </a:r>
          </a:p>
          <a:p>
            <a:r>
              <a:rPr lang="en-US" dirty="0" smtClean="0"/>
              <a:t>Sole</a:t>
            </a:r>
          </a:p>
          <a:p>
            <a:r>
              <a:rPr lang="en-US" dirty="0" smtClean="0"/>
              <a:t>Heel </a:t>
            </a:r>
          </a:p>
          <a:p>
            <a:r>
              <a:rPr lang="en-US" dirty="0" smtClean="0"/>
              <a:t>Reinforcements</a:t>
            </a:r>
          </a:p>
          <a:p>
            <a:r>
              <a:rPr lang="en-US" dirty="0" smtClean="0"/>
              <a:t>These features are found in both the traditional leather shoes and athletic sneaker.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Portion of the shoe over dorsum of the foot is the </a:t>
            </a:r>
            <a:r>
              <a:rPr lang="en-US" i="1" u="sng" dirty="0" smtClean="0"/>
              <a:t>Upper.</a:t>
            </a:r>
          </a:p>
          <a:p>
            <a:r>
              <a:rPr lang="en-US" i="1" u="sng" dirty="0" smtClean="0"/>
              <a:t>Anterior component</a:t>
            </a:r>
            <a:r>
              <a:rPr lang="en-US" i="1" dirty="0" smtClean="0"/>
              <a:t>:-  </a:t>
            </a:r>
            <a:r>
              <a:rPr lang="en-US" dirty="0" smtClean="0"/>
              <a:t>vamp</a:t>
            </a:r>
            <a:endParaRPr lang="en-US" i="1" u="sng" dirty="0" smtClean="0"/>
          </a:p>
          <a:p>
            <a:r>
              <a:rPr lang="en-US" i="1" u="sng" dirty="0" smtClean="0"/>
              <a:t>Posterior part</a:t>
            </a:r>
            <a:r>
              <a:rPr lang="en-US" i="1" dirty="0" smtClean="0"/>
              <a:t>:- quarter</a:t>
            </a:r>
          </a:p>
          <a:p>
            <a:r>
              <a:rPr lang="en-US" dirty="0" smtClean="0"/>
              <a:t>In a laced shoe, the vamp contains the lace stays, which have eyelets for shoelaces. </a:t>
            </a:r>
          </a:p>
          <a:p>
            <a:r>
              <a:rPr lang="en-US" dirty="0" smtClean="0"/>
              <a:t>Laces</a:t>
            </a:r>
            <a:r>
              <a:rPr lang="en-US" i="1" dirty="0" smtClean="0"/>
              <a:t> </a:t>
            </a:r>
            <a:r>
              <a:rPr lang="en-US" dirty="0" smtClean="0"/>
              <a:t>provide more precise adjustment over the entire opening than do strap closure, but strap shoe however enable some individuals with limited manual dexterity to manage the shoe </a:t>
            </a:r>
            <a:r>
              <a:rPr lang="en-US" smtClean="0"/>
              <a:t>more easily.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most orthotic purposes, a </a:t>
            </a:r>
            <a:r>
              <a:rPr lang="en-US" i="1" u="sng" dirty="0" smtClean="0"/>
              <a:t>blucher</a:t>
            </a:r>
            <a:r>
              <a:rPr lang="en-US" u="sng" dirty="0" smtClean="0"/>
              <a:t> lace </a:t>
            </a:r>
            <a:r>
              <a:rPr lang="en-US" dirty="0" smtClean="0"/>
              <a:t>stay Is preferable.</a:t>
            </a:r>
          </a:p>
          <a:p>
            <a:r>
              <a:rPr lang="en-US" dirty="0" smtClean="0"/>
              <a:t>Distinguished by the separation between the anterior margins of the lace stay and the vamp. Permits substantial adjustability…pt with e</a:t>
            </a:r>
          </a:p>
          <a:p>
            <a:endParaRPr lang="en-US" dirty="0" smtClean="0"/>
          </a:p>
        </p:txBody>
      </p:sp>
      <p:pic>
        <p:nvPicPr>
          <p:cNvPr id="5" name="Picture 2" descr="C:\Users\Iqra\Pictures\Blucher-alden-atom1-e14231351011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343400"/>
            <a:ext cx="58674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alternate design is the </a:t>
            </a:r>
            <a:r>
              <a:rPr lang="en-US" i="1" dirty="0" smtClean="0"/>
              <a:t>Bal, or </a:t>
            </a:r>
            <a:r>
              <a:rPr lang="en-US" i="1" dirty="0" err="1" smtClean="0"/>
              <a:t>Balmoral</a:t>
            </a:r>
            <a:r>
              <a:rPr lang="en-US" i="1" dirty="0" smtClean="0"/>
              <a:t>,</a:t>
            </a:r>
            <a:r>
              <a:rPr lang="en-US" dirty="0" smtClean="0"/>
              <a:t> lace stay, in which the lace stay is continuous with the vamp.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Iqra\Pictures\1e1bc6f311ed71835775312f696fbde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6934200" cy="3914913"/>
          </a:xfrm>
          <a:prstGeom prst="rect">
            <a:avLst/>
          </a:prstGeom>
          <a:noFill/>
        </p:spPr>
      </p:pic>
      <p:pic>
        <p:nvPicPr>
          <p:cNvPr id="1027" name="Picture 3" descr="C:\Users\Iqra\Pictures\dsc_07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59834"/>
            <a:ext cx="8610600" cy="2941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Quarter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Quarter height</a:t>
            </a:r>
          </a:p>
          <a:p>
            <a:r>
              <a:rPr lang="en-US" dirty="0" smtClean="0"/>
              <a:t>Low quarter…. Terminates below </a:t>
            </a:r>
            <a:r>
              <a:rPr lang="en-US" dirty="0" err="1" smtClean="0"/>
              <a:t>malleoli</a:t>
            </a:r>
            <a:r>
              <a:rPr lang="en-US" dirty="0" smtClean="0"/>
              <a:t>….. Satisfactory for most clinical purposes….. Does not restrict foot and ankle motion.</a:t>
            </a:r>
          </a:p>
          <a:p>
            <a:r>
              <a:rPr lang="en-US" dirty="0" smtClean="0"/>
              <a:t>A high quarter shoe….. Covering the </a:t>
            </a:r>
            <a:r>
              <a:rPr lang="en-US" dirty="0" err="1" smtClean="0"/>
              <a:t>malleoli</a:t>
            </a:r>
            <a:r>
              <a:rPr lang="en-US" dirty="0" smtClean="0"/>
              <a:t>…… indicated in </a:t>
            </a:r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dirty="0" err="1" smtClean="0"/>
              <a:t>equinus</a:t>
            </a:r>
            <a:endParaRPr lang="en-US" dirty="0" smtClean="0"/>
          </a:p>
          <a:p>
            <a:r>
              <a:rPr lang="en-US" dirty="0" smtClean="0"/>
              <a:t>For foot stability in the absence of an AFO.</a:t>
            </a:r>
          </a:p>
          <a:p>
            <a:r>
              <a:rPr lang="en-US" dirty="0" smtClean="0"/>
              <a:t>Expensive </a:t>
            </a:r>
            <a:r>
              <a:rPr lang="en-US" smtClean="0"/>
              <a:t>and difficult to don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sole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Bottom portion</a:t>
            </a:r>
          </a:p>
          <a:p>
            <a:r>
              <a:rPr lang="en-US" dirty="0" smtClean="0"/>
              <a:t>Two parts outer and inner sole made of leather.</a:t>
            </a:r>
          </a:p>
          <a:p>
            <a:r>
              <a:rPr lang="en-US" dirty="0" smtClean="0"/>
              <a:t>Leather soles absorb little impact shock and provide minimal traction as compared to rubber sole</a:t>
            </a:r>
          </a:p>
          <a:p>
            <a:r>
              <a:rPr lang="en-US" dirty="0" smtClean="0"/>
              <a:t>To absorb shock, the shoe may have a resilient outer sole, inner sole, or insert.</a:t>
            </a:r>
          </a:p>
          <a:p>
            <a:r>
              <a:rPr lang="en-US" dirty="0" smtClean="0"/>
              <a:t>Regardless of the material, outer sole should not contact the floor at the distal end; the slight rise of the sole is known as </a:t>
            </a:r>
            <a:r>
              <a:rPr lang="en-US" i="1" u="sng" dirty="0" smtClean="0"/>
              <a:t>toe spring</a:t>
            </a:r>
            <a:r>
              <a:rPr lang="en-US" i="1" dirty="0" smtClean="0"/>
              <a:t>……….rocker effects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627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Foot Orthoses (Shoe)</vt:lpstr>
      <vt:lpstr>PowerPoint Presentation</vt:lpstr>
      <vt:lpstr>PowerPoint Presentation</vt:lpstr>
      <vt:lpstr>upper</vt:lpstr>
      <vt:lpstr>PowerPoint Presentation</vt:lpstr>
      <vt:lpstr>PowerPoint Presentation</vt:lpstr>
      <vt:lpstr>PowerPoint Presentation</vt:lpstr>
      <vt:lpstr>Quarter </vt:lpstr>
      <vt:lpstr>sole</vt:lpstr>
      <vt:lpstr>Heel</vt:lpstr>
      <vt:lpstr>PowerPoint Presentation</vt:lpstr>
      <vt:lpstr>PowerPoint Presentation</vt:lpstr>
      <vt:lpstr>Reinforcements</vt:lpstr>
      <vt:lpstr>Last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shoes</dc:title>
  <dc:creator>Iqra</dc:creator>
  <cp:lastModifiedBy>Bajwa Traders</cp:lastModifiedBy>
  <cp:revision>27</cp:revision>
  <dcterms:created xsi:type="dcterms:W3CDTF">2017-02-14T05:08:41Z</dcterms:created>
  <dcterms:modified xsi:type="dcterms:W3CDTF">2020-04-17T18:22:12Z</dcterms:modified>
</cp:coreProperties>
</file>