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40"/>
  </p:notesMasterIdLst>
  <p:sldIdLst>
    <p:sldId id="433" r:id="rId2"/>
    <p:sldId id="379" r:id="rId3"/>
    <p:sldId id="384" r:id="rId4"/>
    <p:sldId id="408" r:id="rId5"/>
    <p:sldId id="387" r:id="rId6"/>
    <p:sldId id="412" r:id="rId7"/>
    <p:sldId id="419" r:id="rId8"/>
    <p:sldId id="418" r:id="rId9"/>
    <p:sldId id="417" r:id="rId10"/>
    <p:sldId id="413" r:id="rId11"/>
    <p:sldId id="414" r:id="rId12"/>
    <p:sldId id="420" r:id="rId13"/>
    <p:sldId id="416" r:id="rId14"/>
    <p:sldId id="421" r:id="rId15"/>
    <p:sldId id="423" r:id="rId16"/>
    <p:sldId id="390" r:id="rId17"/>
    <p:sldId id="411" r:id="rId18"/>
    <p:sldId id="388" r:id="rId19"/>
    <p:sldId id="389" r:id="rId20"/>
    <p:sldId id="424" r:id="rId21"/>
    <p:sldId id="425" r:id="rId22"/>
    <p:sldId id="426" r:id="rId23"/>
    <p:sldId id="427" r:id="rId24"/>
    <p:sldId id="428" r:id="rId25"/>
    <p:sldId id="430" r:id="rId26"/>
    <p:sldId id="392" r:id="rId27"/>
    <p:sldId id="391" r:id="rId28"/>
    <p:sldId id="393" r:id="rId29"/>
    <p:sldId id="432" r:id="rId30"/>
    <p:sldId id="394" r:id="rId31"/>
    <p:sldId id="395" r:id="rId32"/>
    <p:sldId id="396" r:id="rId33"/>
    <p:sldId id="397" r:id="rId34"/>
    <p:sldId id="398" r:id="rId35"/>
    <p:sldId id="399" r:id="rId36"/>
    <p:sldId id="376" r:id="rId37"/>
    <p:sldId id="434" r:id="rId38"/>
    <p:sldId id="435"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0066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95183" autoAdjust="0"/>
  </p:normalViewPr>
  <p:slideViewPr>
    <p:cSldViewPr>
      <p:cViewPr varScale="1">
        <p:scale>
          <a:sx n="69" d="100"/>
          <a:sy n="69" d="100"/>
        </p:scale>
        <p:origin x="468" y="6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5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altLang="zh-TW"/>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9E1B2F9A-186B-4AC8-B273-1CDEBB29F7E8}" type="slidenum">
              <a:rPr lang="zh-TW" altLang="en-US"/>
              <a:pPr>
                <a:defRPr/>
              </a:pPr>
              <a:t>‹#›</a:t>
            </a:fld>
            <a:endParaRPr lang="en-US" altLang="zh-TW"/>
          </a:p>
        </p:txBody>
      </p:sp>
    </p:spTree>
    <p:extLst>
      <p:ext uri="{BB962C8B-B14F-4D97-AF65-F5344CB8AC3E}">
        <p14:creationId xmlns:p14="http://schemas.microsoft.com/office/powerpoint/2010/main" val="30823978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2</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8943199-4D32-4602-B715-507C914677F3}" type="slidenum">
              <a:rPr lang="en-US" smtClean="0"/>
              <a:pPr/>
              <a:t>34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6341A6F-2CD9-411C-8200-08C4FCB6FB71}" type="slidenum">
              <a:rPr lang="en-US" smtClean="0"/>
              <a:pPr/>
              <a:t>35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b="1" i="1" smtClean="0">
                <a:cs typeface="Times New Roman" pitchFamily="18" charset="0"/>
              </a:rPr>
              <a:t>Insider information</a:t>
            </a:r>
          </a:p>
          <a:p>
            <a:pPr eaLnBrk="1" hangingPunct="1"/>
            <a:r>
              <a:rPr lang="en-US" smtClean="0">
                <a:cs typeface="Times" pitchFamily="18" charset="0"/>
              </a:rPr>
              <a:t>The term track point is copyrighted by IBM.</a:t>
            </a:r>
            <a:r>
              <a:rPr 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36</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A259A5E-9EA2-44A9-B233-06A2C69E977F}" type="slidenum">
              <a:rPr lang="en-US" smtClean="0"/>
              <a:pPr/>
              <a:t>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4</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4BF9665-9D6C-498F-9DB8-3A725CD523F8}" type="slidenum">
              <a:rPr lang="en-US" smtClean="0"/>
              <a:pPr/>
              <a:t>16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b="1" i="1" smtClean="0">
                <a:cs typeface="Times New Roman" pitchFamily="18" charset="0"/>
              </a:rPr>
              <a:t>Teaching tip</a:t>
            </a:r>
          </a:p>
          <a:p>
            <a:pPr eaLnBrk="1" hangingPunct="1"/>
            <a:r>
              <a:rPr lang="en-US" smtClean="0">
                <a:cs typeface="Times" pitchFamily="18" charset="0"/>
              </a:rPr>
              <a:t>Table 5A.3 presents the ASCII code. An exercise that never fails to amuse students is to use the Alt and the number pad to enter letters into an application. As before, open MS Word. Have students hold down the Alt key and type an ASCII value into the number pad. Once they release the Alt, the letter appears. This is a useful skill when the keyboard breaks. Challenge the students to explore numbers above 128.</a:t>
            </a:r>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130743C-C08C-4674-94FC-763BD8701650}" type="slidenum">
              <a:rPr lang="en-AU" smtClean="0"/>
              <a:pPr/>
              <a:t>26</a:t>
            </a:fld>
            <a:endParaRPr lang="en-AU"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28</a:t>
            </a:fld>
            <a:endParaRPr lang="en-US" altLang="zh-TW"/>
          </a:p>
        </p:txBody>
      </p:sp>
    </p:spTree>
    <p:extLst>
      <p:ext uri="{BB962C8B-B14F-4D97-AF65-F5344CB8AC3E}">
        <p14:creationId xmlns:p14="http://schemas.microsoft.com/office/powerpoint/2010/main" val="320698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0FB247F-171F-4934-904D-63DD639E41B4}" type="slidenum">
              <a:rPr lang="en-US" smtClean="0"/>
              <a:pPr/>
              <a:t>30</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b="1" i="1" dirty="0" smtClean="0">
                <a:cs typeface="Times New Roman" pitchFamily="18" charset="0"/>
              </a:rPr>
              <a:t>Insider information</a:t>
            </a:r>
          </a:p>
          <a:p>
            <a:pPr eaLnBrk="1" hangingPunct="1"/>
            <a:r>
              <a:rPr lang="en-US" dirty="0" smtClean="0">
                <a:cs typeface="Times" pitchFamily="18" charset="0"/>
              </a:rPr>
              <a:t>Douglas </a:t>
            </a:r>
            <a:r>
              <a:rPr lang="en-US" dirty="0" err="1" smtClean="0">
                <a:cs typeface="Times" pitchFamily="18" charset="0"/>
              </a:rPr>
              <a:t>Englebart</a:t>
            </a:r>
            <a:r>
              <a:rPr lang="en-US" dirty="0" smtClean="0">
                <a:cs typeface="Times" pitchFamily="18" charset="0"/>
              </a:rPr>
              <a:t> patented the first mouse in 1970 as the “X-Y position indicator for a display system.” The name mouse comes from the tail on the device.</a:t>
            </a:r>
            <a:r>
              <a:rPr lang="en-US" dirty="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31</a:t>
            </a:fld>
            <a:endParaRPr lang="en-US" altLang="zh-TW"/>
          </a:p>
        </p:txBody>
      </p:sp>
    </p:spTree>
    <p:extLst>
      <p:ext uri="{BB962C8B-B14F-4D97-AF65-F5344CB8AC3E}">
        <p14:creationId xmlns:p14="http://schemas.microsoft.com/office/powerpoint/2010/main" val="71633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53AB7C6-0C59-4245-9C51-201EA9171599}" type="slidenum">
              <a:rPr lang="en-AU" smtClean="0"/>
              <a:pPr/>
              <a:t>32</a:t>
            </a:fld>
            <a:endParaRPr lang="en-A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a:prstGeom prst="rect">
            <a:avLst/>
          </a:prstGeom>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pPr>
              <a:defRPr/>
            </a:pPr>
            <a:fld id="{9780756C-F960-4117-80AF-EA23FC974A5B}" type="slidenum">
              <a:rPr lang="en-US" smtClean="0"/>
              <a:pPr>
                <a:defRPr/>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789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4/4/2020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4882003"/>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7149235"/>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630340"/>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3781302"/>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054574"/>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B61BEF0D-F0BB-DE4B-95CE-6DB70DBA9567}" type="datetimeFigureOut">
              <a:rPr lang="en-US" dirty="0"/>
              <a:pPr/>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857742"/>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BF24A9-4361-41B7-92C1-9AF2AB561137}" type="slidenum">
              <a:rPr lang="en-US" altLang="zh-TW" smtClean="0"/>
              <a:pPr>
                <a:defRPr/>
              </a:pPr>
              <a:t>‹#›</a:t>
            </a:fld>
            <a:endParaRPr lang="en-US" altLang="zh-TW"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40818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A9DB6A-25FB-4E81-803F-651DAA872B3C}" type="slidenum">
              <a:rPr lang="en-US" altLang="zh-TW" smtClean="0"/>
              <a:pPr>
                <a:defRPr/>
              </a:pPr>
              <a:t>‹#›</a:t>
            </a:fld>
            <a:endParaRPr lang="en-US" altLang="zh-TW"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383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596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356670" y="5960533"/>
            <a:ext cx="1148283" cy="279400"/>
          </a:xfrm>
          <a:prstGeom prst="rect">
            <a:avLst/>
          </a:prstGeom>
        </p:spPr>
        <p:txBody>
          <a:bodyPr/>
          <a:lstStyle/>
          <a:p>
            <a:fld id="{05BFA754-D5C3-4E66-96A6-867B257F58DC}" type="datetimeFigureOut">
              <a:rPr lang="en-US" dirty="0"/>
              <a:t>4/4/2020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975075912"/>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335256-ADE6-43D6-A981-2886660B0796}" type="slidenum">
              <a:rPr lang="en-US" altLang="zh-TW" smtClean="0"/>
              <a:pPr>
                <a:defRPr/>
              </a:pPr>
              <a:t>‹#›</a:t>
            </a:fld>
            <a:endParaRPr lang="en-US" altLang="zh-TW"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0976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C3D07C-A2AA-4DCB-898C-7A06FADB3426}" type="slidenum">
              <a:rPr lang="en-US" altLang="zh-TW" smtClean="0"/>
              <a:pPr>
                <a:defRPr/>
              </a:pPr>
              <a:t>‹#›</a:t>
            </a:fld>
            <a:endParaRPr lang="en-US" altLang="zh-TW" dirty="0"/>
          </a:p>
        </p:txBody>
      </p:sp>
    </p:spTree>
    <p:extLst>
      <p:ext uri="{BB962C8B-B14F-4D97-AF65-F5344CB8AC3E}">
        <p14:creationId xmlns:p14="http://schemas.microsoft.com/office/powerpoint/2010/main" val="22655546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AEA1F95-350B-44FD-9071-F15C296607A9}" type="slidenum">
              <a:rPr lang="en-US" altLang="zh-TW" smtClean="0"/>
              <a:pPr>
                <a:defRPr/>
              </a:pPr>
              <a:t>‹#›</a:t>
            </a:fld>
            <a:endParaRPr lang="en-US" altLang="zh-TW"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3108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23BCABD-A53B-40D1-8502-7FA74BDAE1B7}" type="slidenum">
              <a:rPr lang="en-US" altLang="zh-TW" smtClean="0"/>
              <a:pPr>
                <a:defRPr/>
              </a:pPr>
              <a:t>‹#›</a:t>
            </a:fld>
            <a:endParaRPr lang="en-US" altLang="zh-TW"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4436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238B59B-AA63-4C56-AB84-1F0DD27CC35E}" type="slidenum">
              <a:rPr lang="en-US" altLang="zh-TW" smtClean="0"/>
              <a:pPr>
                <a:defRPr/>
              </a:pPr>
              <a:t>‹#›</a:t>
            </a:fld>
            <a:endParaRPr lang="en-US" altLang="zh-TW" dirty="0"/>
          </a:p>
        </p:txBody>
      </p:sp>
    </p:spTree>
    <p:extLst>
      <p:ext uri="{BB962C8B-B14F-4D97-AF65-F5344CB8AC3E}">
        <p14:creationId xmlns:p14="http://schemas.microsoft.com/office/powerpoint/2010/main" val="530981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734743-88B2-4581-A8AA-00F87CBB6250}" type="slidenum">
              <a:rPr lang="en-US" altLang="zh-TW" smtClean="0"/>
              <a:pPr>
                <a:defRPr/>
              </a:pPr>
              <a:t>‹#›</a:t>
            </a:fld>
            <a:endParaRPr lang="en-US" altLang="zh-TW"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947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56670" y="5960533"/>
            <a:ext cx="1148283" cy="279400"/>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D927B3-C7F7-436C-81B8-22767F4AC886}" type="slidenum">
              <a:rPr lang="en-US" altLang="zh-TW" smtClean="0"/>
              <a:pPr>
                <a:defRPr/>
              </a:pPr>
              <a:t>‹#›</a:t>
            </a:fld>
            <a:endParaRPr lang="en-US" altLang="zh-TW" dirty="0"/>
          </a:p>
        </p:txBody>
      </p:sp>
    </p:spTree>
    <p:extLst>
      <p:ext uri="{BB962C8B-B14F-4D97-AF65-F5344CB8AC3E}">
        <p14:creationId xmlns:p14="http://schemas.microsoft.com/office/powerpoint/2010/main" val="1422021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jp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12" name="Picture 11"/>
          <p:cNvPicPr>
            <a:picLocks noChangeAspect="1"/>
          </p:cNvPicPr>
          <p:nvPr userDrawn="1"/>
        </p:nvPicPr>
        <p:blipFill rotWithShape="1">
          <a:blip r:embed="rId23" cstate="print">
            <a:extLst>
              <a:ext uri="{28A0092B-C50C-407E-A947-70E740481C1C}">
                <a14:useLocalDpi xmlns:a14="http://schemas.microsoft.com/office/drawing/2010/main" val="0"/>
              </a:ext>
            </a:extLst>
          </a:blip>
          <a:srcRect l="24814" t="8889" r="24815" b="47778"/>
          <a:stretch/>
        </p:blipFill>
        <p:spPr>
          <a:xfrm>
            <a:off x="7620325" y="118986"/>
            <a:ext cx="1328615" cy="15240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3" name="Title 1"/>
          <p:cNvSpPr txBox="1">
            <a:spLocks/>
          </p:cNvSpPr>
          <p:nvPr userDrawn="1"/>
        </p:nvSpPr>
        <p:spPr>
          <a:xfrm>
            <a:off x="1981200" y="6400800"/>
            <a:ext cx="4724400" cy="717550"/>
          </a:xfrm>
          <a:prstGeom prst="rect">
            <a:avLst/>
          </a:prstGeom>
        </p:spPr>
        <p:txBody>
          <a:bodyPr/>
          <a:lstStyle>
            <a:lvl1pPr algn="l" rtl="0" eaLnBrk="1" fontAlgn="base" hangingPunct="1">
              <a:spcBef>
                <a:spcPct val="0"/>
              </a:spcBef>
              <a:spcAft>
                <a:spcPct val="0"/>
              </a:spcAft>
              <a:defRPr sz="4200" b="0" baseline="0">
                <a:solidFill>
                  <a:srgbClr val="0000CC"/>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a:lstStyle>
          <a:p>
            <a:r>
              <a:rPr lang="en-US" sz="2800" kern="0" dirty="0" smtClean="0">
                <a:effectLst/>
              </a:rPr>
              <a:t>Don’t miss to subscribe</a:t>
            </a:r>
            <a:r>
              <a:rPr lang="en-US" sz="2800" kern="0" baseline="0" dirty="0" smtClean="0">
                <a:effectLst/>
              </a:rPr>
              <a:t> </a:t>
            </a:r>
            <a:r>
              <a:rPr lang="en-US" sz="2800" kern="0" dirty="0" smtClean="0">
                <a:effectLst/>
              </a:rPr>
              <a:t>channel</a:t>
            </a:r>
            <a:endParaRPr lang="en-US" sz="2800" kern="0" dirty="0">
              <a:effectLst/>
            </a:endParaRPr>
          </a:p>
        </p:txBody>
      </p:sp>
      <p:pic>
        <p:nvPicPr>
          <p:cNvPr id="14" name="Picture 1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742920" y="5768930"/>
            <a:ext cx="1362075" cy="1019175"/>
          </a:xfrm>
          <a:prstGeom prst="ellipse">
            <a:avLst/>
          </a:prstGeom>
          <a:ln>
            <a:noFill/>
          </a:ln>
          <a:effectLst>
            <a:softEdge rad="112500"/>
          </a:effectLst>
        </p:spPr>
      </p:pic>
    </p:spTree>
    <p:extLst>
      <p:ext uri="{BB962C8B-B14F-4D97-AF65-F5344CB8AC3E}">
        <p14:creationId xmlns:p14="http://schemas.microsoft.com/office/powerpoint/2010/main" val="212651927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repeatCount="indefinite" fill="hold" nodeType="clickEffect">
                                  <p:stCondLst>
                                    <p:cond delay="0"/>
                                  </p:stCondLst>
                                  <p:childTnLst>
                                    <p:anim calcmode="lin" valueType="num">
                                      <p:cBhvr>
                                        <p:cTn id="6" dur="3750"/>
                                        <p:tgtEl>
                                          <p:spTgt spid="12"/>
                                        </p:tgtEl>
                                        <p:attrNameLst>
                                          <p:attrName>ppt_w</p:attrName>
                                        </p:attrNameLst>
                                      </p:cBhvr>
                                      <p:tavLst>
                                        <p:tav tm="0">
                                          <p:val>
                                            <p:strVal val="ppt_w"/>
                                          </p:val>
                                        </p:tav>
                                        <p:tav tm="100000">
                                          <p:val>
                                            <p:fltVal val="0"/>
                                          </p:val>
                                        </p:tav>
                                      </p:tavLst>
                                    </p:anim>
                                    <p:anim calcmode="lin" valueType="num">
                                      <p:cBhvr>
                                        <p:cTn id="7" dur="3750"/>
                                        <p:tgtEl>
                                          <p:spTgt spid="12"/>
                                        </p:tgtEl>
                                        <p:attrNameLst>
                                          <p:attrName>ppt_h</p:attrName>
                                        </p:attrNameLst>
                                      </p:cBhvr>
                                      <p:tavLst>
                                        <p:tav tm="0">
                                          <p:val>
                                            <p:strVal val="ppt_h"/>
                                          </p:val>
                                        </p:tav>
                                        <p:tav tm="100000">
                                          <p:val>
                                            <p:fltVal val="0"/>
                                          </p:val>
                                        </p:tav>
                                      </p:tavLst>
                                    </p:anim>
                                    <p:animEffect transition="out" filter="fade">
                                      <p:cBhvr>
                                        <p:cTn id="8" dur="3750"/>
                                        <p:tgtEl>
                                          <p:spTgt spid="12"/>
                                        </p:tgtEl>
                                      </p:cBhvr>
                                    </p:animEffect>
                                    <p:set>
                                      <p:cBhvr>
                                        <p:cTn id="9" dur="1" fill="hold">
                                          <p:stCondLst>
                                            <p:cond delay="374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6" presetClass="exit" presetSubtype="0" repeatCount="indefinite" fill="hold" nodeType="clickEffect">
                                  <p:stCondLst>
                                    <p:cond delay="1000"/>
                                  </p:stCondLst>
                                  <p:childTnLst>
                                    <p:animEffect transition="out" filter="wipe(down)">
                                      <p:cBhvr>
                                        <p:cTn id="13" dur="180" accel="50000">
                                          <p:stCondLst>
                                            <p:cond delay="1820"/>
                                          </p:stCondLst>
                                        </p:cTn>
                                        <p:tgtEl>
                                          <p:spTgt spid="14"/>
                                        </p:tgtEl>
                                      </p:cBhvr>
                                    </p:animEffect>
                                    <p:anim calcmode="lin" valueType="num">
                                      <p:cBhvr>
                                        <p:cTn id="14"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21" dur="26">
                                          <p:stCondLst>
                                            <p:cond delay="620"/>
                                          </p:stCondLst>
                                        </p:cTn>
                                        <p:tgtEl>
                                          <p:spTgt spid="14"/>
                                        </p:tgtEl>
                                      </p:cBhvr>
                                      <p:to x="100000" y="60000"/>
                                    </p:animScale>
                                    <p:animScale>
                                      <p:cBhvr>
                                        <p:cTn id="22" dur="166" decel="50000">
                                          <p:stCondLst>
                                            <p:cond delay="64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set>
                                      <p:cBhvr>
                                        <p:cTn id="29" dur="1" fill="hold">
                                          <p:stCondLst>
                                            <p:cond delay="1999"/>
                                          </p:stCondLst>
                                        </p:cTn>
                                        <p:tgtEl>
                                          <p:spTgt spid="14"/>
                                        </p:tgtEl>
                                        <p:attrNameLst>
                                          <p:attrName>style.visibility</p:attrName>
                                        </p:attrNameLst>
                                      </p:cBhvr>
                                      <p:to>
                                        <p:strVal val="hidden"/>
                                      </p:to>
                                    </p:set>
                                  </p:childTnLst>
                                  <p:subTnLst>
                                    <p:audio>
                                      <p:cMediaNode vol="87000">
                                        <p:cTn display="0" masterRel="sameClick">
                                          <p:stCondLst>
                                            <p:cond evt="begin" delay="0">
                                              <p:tn val="12"/>
                                            </p:cond>
                                          </p:stCondLst>
                                          <p:endCondLst>
                                            <p:cond evt="onStopAudio" delay="0">
                                              <p:tgtEl>
                                                <p:sldTgt/>
                                              </p:tgtEl>
                                            </p:cond>
                                          </p:endCondLst>
                                        </p:cTn>
                                        <p:tgtEl>
                                          <p:sndTgt r:embed="rId20"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15" presetClass="exit" presetSubtype="0" fill="hold" grpId="0" nodeType="clickEffect">
                                  <p:stCondLst>
                                    <p:cond delay="0"/>
                                  </p:stCondLst>
                                  <p:childTnLst>
                                    <p:anim calcmode="lin" valueType="num">
                                      <p:cBhvr>
                                        <p:cTn id="34" dur="1000"/>
                                        <p:tgtEl>
                                          <p:spTgt spid="13"/>
                                        </p:tgtEl>
                                        <p:attrNameLst>
                                          <p:attrName>ppt_w</p:attrName>
                                        </p:attrNameLst>
                                      </p:cBhvr>
                                      <p:tavLst>
                                        <p:tav tm="0">
                                          <p:val>
                                            <p:strVal val="ppt_w"/>
                                          </p:val>
                                        </p:tav>
                                        <p:tav tm="100000">
                                          <p:val>
                                            <p:fltVal val="0"/>
                                          </p:val>
                                        </p:tav>
                                      </p:tavLst>
                                    </p:anim>
                                    <p:anim calcmode="lin" valueType="num">
                                      <p:cBhvr>
                                        <p:cTn id="35" dur="1000"/>
                                        <p:tgtEl>
                                          <p:spTgt spid="13"/>
                                        </p:tgtEl>
                                        <p:attrNameLst>
                                          <p:attrName>ppt_h</p:attrName>
                                        </p:attrNameLst>
                                      </p:cBhvr>
                                      <p:tavLst>
                                        <p:tav tm="0">
                                          <p:val>
                                            <p:strVal val="ppt_h"/>
                                          </p:val>
                                        </p:tav>
                                        <p:tav tm="100000">
                                          <p:val>
                                            <p:fltVal val="0"/>
                                          </p:val>
                                        </p:tav>
                                      </p:tavLst>
                                    </p:anim>
                                    <p:anim calcmode="lin" valueType="num">
                                      <p:cBhvr>
                                        <p:cTn id="36" dur="1000"/>
                                        <p:tgtEl>
                                          <p:spTgt spid="1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7" dur="1000"/>
                                        <p:tgtEl>
                                          <p:spTgt spid="1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8"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p:bldLst>
  </p:timing>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hyperlink" Target="http://www.computerhope.com/jargon/s/shortcut.htm"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Piano" TargetMode="External"/><Relationship Id="rId2" Type="http://schemas.openxmlformats.org/officeDocument/2006/relationships/hyperlink" Target="http://en.wikipedia.org/wiki/Chord_(music)" TargetMode="Externa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895600"/>
            <a:ext cx="7315200" cy="911225"/>
          </a:xfrm>
          <a:prstGeom prst="rect">
            <a:avLst/>
          </a:prstGeom>
        </p:spPr>
        <p:txBody>
          <a:bodyPr>
            <a:noAutofit/>
          </a:bodyPr>
          <a:lstStyle/>
          <a:p>
            <a:pPr algn="ctr"/>
            <a:r>
              <a:rPr lang="en-US" sz="9600" dirty="0" smtClean="0">
                <a:solidFill>
                  <a:srgbClr val="FF0000"/>
                </a:solidFill>
              </a:rPr>
              <a:t>Input devices</a:t>
            </a:r>
            <a:endParaRPr lang="en-US" sz="9600" dirty="0">
              <a:solidFill>
                <a:srgbClr val="FF0000"/>
              </a:solidFill>
            </a:endParaRPr>
          </a:p>
        </p:txBody>
      </p:sp>
    </p:spTree>
    <p:extLst>
      <p:ext uri="{BB962C8B-B14F-4D97-AF65-F5344CB8AC3E}">
        <p14:creationId xmlns:p14="http://schemas.microsoft.com/office/powerpoint/2010/main" val="866587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42806" y="441868"/>
            <a:ext cx="7010400" cy="911225"/>
          </a:xfrm>
          <a:prstGeom prst="rect">
            <a:avLst/>
          </a:prstGeom>
        </p:spPr>
        <p:txBody>
          <a:bodyPr/>
          <a:lstStyle/>
          <a:p>
            <a:pPr eaLnBrk="1" hangingPunct="1"/>
            <a:r>
              <a:rPr lang="en-US" b="1" dirty="0" smtClean="0"/>
              <a:t>Modifier Keys</a:t>
            </a:r>
          </a:p>
        </p:txBody>
      </p:sp>
      <p:sp>
        <p:nvSpPr>
          <p:cNvPr id="8196" name="Rectangle 3"/>
          <p:cNvSpPr>
            <a:spLocks noGrp="1" noChangeArrowheads="1"/>
          </p:cNvSpPr>
          <p:nvPr>
            <p:ph type="body" idx="4294967295"/>
          </p:nvPr>
        </p:nvSpPr>
        <p:spPr>
          <a:xfrm>
            <a:off x="840581" y="1139825"/>
            <a:ext cx="7239000" cy="3886200"/>
          </a:xfrm>
          <a:prstGeom prst="rect">
            <a:avLst/>
          </a:prstGeom>
        </p:spPr>
        <p:txBody>
          <a:bodyPr/>
          <a:lstStyle/>
          <a:p>
            <a:pPr eaLnBrk="1" hangingPunct="1"/>
            <a:r>
              <a:rPr lang="en-US" dirty="0" smtClean="0"/>
              <a:t>Shift</a:t>
            </a:r>
          </a:p>
          <a:p>
            <a:pPr eaLnBrk="1" hangingPunct="1"/>
            <a:r>
              <a:rPr lang="en-US" dirty="0" smtClean="0"/>
              <a:t>Alt </a:t>
            </a:r>
            <a:r>
              <a:rPr lang="en-US" sz="2400" dirty="0" smtClean="0"/>
              <a:t>(Alternate)</a:t>
            </a:r>
          </a:p>
          <a:p>
            <a:r>
              <a:rPr lang="en-US" dirty="0" smtClean="0"/>
              <a:t>Ctrl </a:t>
            </a:r>
            <a:r>
              <a:rPr lang="en-US" sz="2400" dirty="0"/>
              <a:t>(Control)</a:t>
            </a:r>
          </a:p>
          <a:p>
            <a:pPr eaLnBrk="1" hangingPunct="1"/>
            <a:r>
              <a:rPr lang="en-US" dirty="0" smtClean="0"/>
              <a:t>Modify the input of other keys</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10</a:t>
            </a:fld>
            <a:endParaRPr lang="en-US" dirty="0"/>
          </a:p>
        </p:txBody>
      </p:sp>
      <p:pic>
        <p:nvPicPr>
          <p:cNvPr id="6" name="Picture 5" descr="keyboardtip8.jpg"/>
          <p:cNvPicPr>
            <a:picLocks noChangeAspect="1"/>
          </p:cNvPicPr>
          <p:nvPr/>
        </p:nvPicPr>
        <p:blipFill>
          <a:blip r:embed="rId2" cstate="print"/>
          <a:stretch>
            <a:fillRect/>
          </a:stretch>
        </p:blipFill>
        <p:spPr>
          <a:xfrm>
            <a:off x="914400" y="3733800"/>
            <a:ext cx="6338806" cy="21870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763" y="384175"/>
            <a:ext cx="7010400" cy="911225"/>
          </a:xfrm>
          <a:prstGeom prst="rect">
            <a:avLst/>
          </a:prstGeom>
        </p:spPr>
        <p:txBody>
          <a:bodyPr/>
          <a:lstStyle/>
          <a:p>
            <a:pPr eaLnBrk="1" hangingPunct="1"/>
            <a:r>
              <a:rPr lang="en-US" b="1" dirty="0" smtClean="0"/>
              <a:t>Numeric Keypad</a:t>
            </a:r>
          </a:p>
        </p:txBody>
      </p:sp>
      <p:sp>
        <p:nvSpPr>
          <p:cNvPr id="8196" name="Rectangle 3"/>
          <p:cNvSpPr>
            <a:spLocks noGrp="1" noChangeArrowheads="1"/>
          </p:cNvSpPr>
          <p:nvPr>
            <p:ph type="body" idx="4294967295"/>
          </p:nvPr>
        </p:nvSpPr>
        <p:spPr>
          <a:xfrm>
            <a:off x="789950" y="1139825"/>
            <a:ext cx="5876925" cy="4419600"/>
          </a:xfrm>
          <a:prstGeom prst="rect">
            <a:avLst/>
          </a:prstGeom>
        </p:spPr>
        <p:txBody>
          <a:bodyPr>
            <a:normAutofit/>
          </a:bodyPr>
          <a:lstStyle/>
          <a:p>
            <a:r>
              <a:rPr lang="en-US" dirty="0" smtClean="0"/>
              <a:t>Usually </a:t>
            </a:r>
            <a:r>
              <a:rPr lang="en-US" dirty="0" smtClean="0">
                <a:solidFill>
                  <a:srgbClr val="FF0000"/>
                </a:solidFill>
              </a:rPr>
              <a:t>located on the right </a:t>
            </a:r>
            <a:r>
              <a:rPr lang="en-US" dirty="0" smtClean="0"/>
              <a:t>side of the keyboard, </a:t>
            </a:r>
          </a:p>
          <a:p>
            <a:r>
              <a:rPr lang="en-US" dirty="0" smtClean="0"/>
              <a:t>Has </a:t>
            </a:r>
            <a:r>
              <a:rPr lang="en-US" dirty="0" smtClean="0">
                <a:solidFill>
                  <a:srgbClr val="FF0000"/>
                </a:solidFill>
              </a:rPr>
              <a:t>10 digits </a:t>
            </a:r>
            <a:r>
              <a:rPr lang="en-US" dirty="0" smtClean="0"/>
              <a:t>and mathematical </a:t>
            </a:r>
            <a:r>
              <a:rPr lang="en-US" dirty="0" smtClean="0">
                <a:solidFill>
                  <a:srgbClr val="FF0000"/>
                </a:solidFill>
              </a:rPr>
              <a:t>operators</a:t>
            </a:r>
            <a:r>
              <a:rPr lang="en-US" dirty="0" smtClean="0"/>
              <a:t> (+, -, *, and /). </a:t>
            </a:r>
          </a:p>
          <a:p>
            <a:r>
              <a:rPr lang="en-US" dirty="0" smtClean="0"/>
              <a:t>Also features a </a:t>
            </a:r>
            <a:r>
              <a:rPr lang="en-US" dirty="0" err="1" smtClean="0"/>
              <a:t>NumLock</a:t>
            </a:r>
            <a:r>
              <a:rPr lang="en-US" dirty="0" smtClean="0"/>
              <a:t> key</a:t>
            </a:r>
          </a:p>
          <a:p>
            <a:pPr lvl="1"/>
            <a:r>
              <a:rPr lang="en-US" dirty="0" smtClean="0">
                <a:solidFill>
                  <a:srgbClr val="FF0000"/>
                </a:solidFill>
              </a:rPr>
              <a:t>On</a:t>
            </a:r>
            <a:r>
              <a:rPr lang="en-US" dirty="0" smtClean="0"/>
              <a:t> - forces the numeric keys to input numbers. </a:t>
            </a:r>
          </a:p>
          <a:p>
            <a:pPr lvl="1"/>
            <a:r>
              <a:rPr lang="en-US" dirty="0" smtClean="0">
                <a:solidFill>
                  <a:srgbClr val="FF0000"/>
                </a:solidFill>
              </a:rPr>
              <a:t>Off</a:t>
            </a:r>
            <a:r>
              <a:rPr lang="en-US" dirty="0" smtClean="0"/>
              <a:t> - perform cursor movement control and other functions.</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11</a:t>
            </a:fld>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6629400" y="2514600"/>
            <a:ext cx="2362200" cy="2925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533400"/>
            <a:ext cx="7010400" cy="911225"/>
          </a:xfrm>
          <a:prstGeom prst="rect">
            <a:avLst/>
          </a:prstGeom>
        </p:spPr>
        <p:txBody>
          <a:bodyPr/>
          <a:lstStyle/>
          <a:p>
            <a:pPr eaLnBrk="1" hangingPunct="1"/>
            <a:r>
              <a:rPr lang="en-US" b="1" dirty="0" smtClean="0"/>
              <a:t>Function Keys</a:t>
            </a:r>
          </a:p>
        </p:txBody>
      </p:sp>
      <p:sp>
        <p:nvSpPr>
          <p:cNvPr id="8196" name="Rectangle 3"/>
          <p:cNvSpPr>
            <a:spLocks noGrp="1" noChangeArrowheads="1"/>
          </p:cNvSpPr>
          <p:nvPr>
            <p:ph type="body" idx="4294967295"/>
          </p:nvPr>
        </p:nvSpPr>
        <p:spPr>
          <a:xfrm>
            <a:off x="685800" y="1743856"/>
            <a:ext cx="8229600" cy="5105400"/>
          </a:xfrm>
          <a:prstGeom prst="rect">
            <a:avLst/>
          </a:prstGeom>
        </p:spPr>
        <p:txBody>
          <a:bodyPr/>
          <a:lstStyle/>
          <a:p>
            <a:r>
              <a:rPr lang="en-US" sz="2400" dirty="0"/>
              <a:t>Keys that act as </a:t>
            </a:r>
            <a:r>
              <a:rPr lang="en-US" sz="2400" dirty="0">
                <a:solidFill>
                  <a:srgbClr val="0000CC"/>
                </a:solidFill>
                <a:hlinkClick r:id="rId2"/>
              </a:rPr>
              <a:t>shortcuts</a:t>
            </a:r>
            <a:r>
              <a:rPr lang="en-US" sz="2400" dirty="0">
                <a:solidFill>
                  <a:srgbClr val="0000CC"/>
                </a:solidFill>
              </a:rPr>
              <a:t> </a:t>
            </a:r>
            <a:r>
              <a:rPr lang="en-US" sz="2400" dirty="0">
                <a:solidFill>
                  <a:srgbClr val="FF0000"/>
                </a:solidFill>
              </a:rPr>
              <a:t>for performing certain functions</a:t>
            </a:r>
            <a:r>
              <a:rPr lang="en-US" sz="2400" dirty="0"/>
              <a:t> such as saving files or printing </a:t>
            </a:r>
            <a:r>
              <a:rPr lang="en-US" sz="2400" dirty="0" smtClean="0"/>
              <a:t>data, e.g. F1 used for help.</a:t>
            </a:r>
            <a:r>
              <a:rPr lang="en-US" sz="2400" dirty="0"/>
              <a:t> </a:t>
            </a:r>
            <a:endParaRPr lang="en-US" sz="2400" dirty="0" smtClean="0"/>
          </a:p>
          <a:p>
            <a:r>
              <a:rPr lang="en-US" sz="2400" dirty="0" smtClean="0"/>
              <a:t>Labeled F l, F2</a:t>
            </a:r>
          </a:p>
          <a:p>
            <a:pPr lvl="1"/>
            <a:r>
              <a:rPr lang="en-US" sz="2000" dirty="0" smtClean="0"/>
              <a:t>in a row along the top of the keyboard.</a:t>
            </a:r>
          </a:p>
          <a:p>
            <a:r>
              <a:rPr lang="en-US" sz="2400" dirty="0" smtClean="0"/>
              <a:t>Allow you to input commands without typing long strings of characters or navigating menus or dialog boxes.</a:t>
            </a:r>
          </a:p>
          <a:p>
            <a:r>
              <a:rPr lang="en-US" sz="2400" dirty="0" smtClean="0"/>
              <a:t>Each key's purpose depends on the program you are using. </a:t>
            </a:r>
          </a:p>
          <a:p>
            <a:r>
              <a:rPr lang="en-US" sz="2400" dirty="0" smtClean="0"/>
              <a:t>Many programs use function keys along with modifier keys to give the function keys more capabilities.</a:t>
            </a:r>
          </a:p>
          <a:p>
            <a:pPr eaLnBrk="1" hangingPunct="1"/>
            <a:endParaRPr lang="en-US" sz="2400" dirty="0" smtClean="0"/>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152400" y="648493"/>
            <a:ext cx="7010400" cy="911225"/>
          </a:xfrm>
          <a:prstGeom prst="rect">
            <a:avLst/>
          </a:prstGeom>
        </p:spPr>
        <p:txBody>
          <a:bodyPr/>
          <a:lstStyle/>
          <a:p>
            <a:pPr eaLnBrk="1" hangingPunct="1"/>
            <a:r>
              <a:rPr lang="en-US" b="1" dirty="0" smtClean="0"/>
              <a:t>Cursor Movement Keys</a:t>
            </a:r>
          </a:p>
        </p:txBody>
      </p:sp>
      <p:sp>
        <p:nvSpPr>
          <p:cNvPr id="8196" name="Rectangle 3"/>
          <p:cNvSpPr>
            <a:spLocks noGrp="1" noChangeArrowheads="1"/>
          </p:cNvSpPr>
          <p:nvPr>
            <p:ph type="body" idx="4294967295"/>
          </p:nvPr>
        </p:nvSpPr>
        <p:spPr>
          <a:xfrm>
            <a:off x="685800" y="1676400"/>
            <a:ext cx="8229600" cy="4495800"/>
          </a:xfrm>
          <a:prstGeom prst="rect">
            <a:avLst/>
          </a:prstGeom>
        </p:spPr>
        <p:txBody>
          <a:bodyPr/>
          <a:lstStyle/>
          <a:p>
            <a:r>
              <a:rPr lang="en-US" dirty="0" smtClean="0"/>
              <a:t>Let you move around the screen without using a mouse. </a:t>
            </a:r>
          </a:p>
          <a:p>
            <a:r>
              <a:rPr lang="en-US" dirty="0" smtClean="0"/>
              <a:t>Cursor is a mark on the screen indicates where the characters you type will be entered</a:t>
            </a:r>
          </a:p>
          <a:p>
            <a:r>
              <a:rPr lang="en-US" dirty="0" smtClean="0"/>
              <a:t>Arrow Keys</a:t>
            </a:r>
          </a:p>
          <a:p>
            <a:pPr lvl="1"/>
            <a:r>
              <a:rPr lang="en-US" dirty="0" smtClean="0">
                <a:solidFill>
                  <a:srgbClr val="FF0000"/>
                </a:solidFill>
              </a:rPr>
              <a:t>Home &amp; End</a:t>
            </a:r>
          </a:p>
          <a:p>
            <a:pPr lvl="1"/>
            <a:r>
              <a:rPr lang="en-US" dirty="0" err="1" smtClean="0">
                <a:solidFill>
                  <a:srgbClr val="FF0000"/>
                </a:solidFill>
              </a:rPr>
              <a:t>PgUp</a:t>
            </a:r>
            <a:r>
              <a:rPr lang="en-US" dirty="0" smtClean="0">
                <a:solidFill>
                  <a:srgbClr val="FF0000"/>
                </a:solidFill>
              </a:rPr>
              <a:t> &amp; </a:t>
            </a:r>
            <a:r>
              <a:rPr lang="en-US" dirty="0" err="1" smtClean="0">
                <a:solidFill>
                  <a:srgbClr val="FF0000"/>
                </a:solidFill>
              </a:rPr>
              <a:t>PgDn</a:t>
            </a:r>
            <a:endParaRPr lang="en-US" dirty="0" smtClean="0">
              <a:solidFill>
                <a:srgbClr val="FF0000"/>
              </a:solidFill>
            </a:endParaRP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13</a:t>
            </a:fld>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5782949" y="3733800"/>
            <a:ext cx="2296632"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152400" y="460375"/>
            <a:ext cx="7010400" cy="911225"/>
          </a:xfrm>
          <a:prstGeom prst="rect">
            <a:avLst/>
          </a:prstGeom>
        </p:spPr>
        <p:txBody>
          <a:bodyPr/>
          <a:lstStyle/>
          <a:p>
            <a:pPr eaLnBrk="1" hangingPunct="1"/>
            <a:r>
              <a:rPr lang="en-US" b="1" dirty="0" smtClean="0"/>
              <a:t>Special Purpose Keys</a:t>
            </a:r>
          </a:p>
        </p:txBody>
      </p:sp>
      <p:sp>
        <p:nvSpPr>
          <p:cNvPr id="8196" name="Rectangle 3"/>
          <p:cNvSpPr>
            <a:spLocks noGrp="1" noChangeArrowheads="1"/>
          </p:cNvSpPr>
          <p:nvPr>
            <p:ph type="body" idx="4294967295"/>
          </p:nvPr>
        </p:nvSpPr>
        <p:spPr>
          <a:xfrm>
            <a:off x="838200" y="1447800"/>
            <a:ext cx="8305800" cy="5410200"/>
          </a:xfrm>
          <a:prstGeom prst="rect">
            <a:avLst/>
          </a:prstGeom>
        </p:spPr>
        <p:txBody>
          <a:bodyPr/>
          <a:lstStyle/>
          <a:p>
            <a:r>
              <a:rPr lang="en-US" dirty="0" smtClean="0"/>
              <a:t>Esc (Escape)</a:t>
            </a:r>
          </a:p>
          <a:p>
            <a:r>
              <a:rPr lang="en-US" dirty="0" smtClean="0"/>
              <a:t>Insert</a:t>
            </a:r>
          </a:p>
          <a:p>
            <a:r>
              <a:rPr lang="en-US" dirty="0" smtClean="0"/>
              <a:t>Delete</a:t>
            </a:r>
          </a:p>
          <a:p>
            <a:r>
              <a:rPr lang="en-US" dirty="0" err="1" smtClean="0"/>
              <a:t>PrtSc</a:t>
            </a:r>
            <a:r>
              <a:rPr lang="en-US" dirty="0" smtClean="0"/>
              <a:t> </a:t>
            </a:r>
            <a:r>
              <a:rPr lang="en-US" sz="2400" dirty="0" smtClean="0"/>
              <a:t>(Print Screen)</a:t>
            </a:r>
            <a:endParaRPr lang="en-US" dirty="0" smtClean="0"/>
          </a:p>
          <a:p>
            <a:r>
              <a:rPr lang="en-US" dirty="0" err="1" smtClean="0"/>
              <a:t>ScrLk</a:t>
            </a:r>
            <a:r>
              <a:rPr lang="en-US" dirty="0" smtClean="0"/>
              <a:t> </a:t>
            </a:r>
            <a:r>
              <a:rPr lang="en-US" sz="2400" dirty="0"/>
              <a:t>(Scroll Lock)</a:t>
            </a:r>
          </a:p>
          <a:p>
            <a:r>
              <a:rPr lang="en-US" dirty="0" smtClean="0"/>
              <a:t>Pause</a:t>
            </a:r>
          </a:p>
          <a:p>
            <a:r>
              <a:rPr lang="en-US" dirty="0" smtClean="0"/>
              <a:t>Two special key for Microsoft Windows </a:t>
            </a:r>
          </a:p>
          <a:p>
            <a:pPr lvl="1"/>
            <a:r>
              <a:rPr lang="en-US" dirty="0" smtClean="0"/>
              <a:t>Start</a:t>
            </a:r>
          </a:p>
          <a:p>
            <a:pPr lvl="1"/>
            <a:r>
              <a:rPr lang="en-US" dirty="0" smtClean="0"/>
              <a:t>Shortcut </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304800" y="733526"/>
            <a:ext cx="7315200" cy="717550"/>
          </a:xfrm>
          <a:prstGeom prst="rect">
            <a:avLst/>
          </a:prstGeom>
        </p:spPr>
        <p:txBody>
          <a:bodyPr>
            <a:normAutofit fontScale="90000"/>
          </a:bodyPr>
          <a:lstStyle/>
          <a:p>
            <a:pPr eaLnBrk="1" hangingPunct="1"/>
            <a:r>
              <a:rPr lang="en-US" b="1" dirty="0" smtClean="0"/>
              <a:t>Internet and Multimedia Controls</a:t>
            </a:r>
          </a:p>
        </p:txBody>
      </p:sp>
      <p:sp>
        <p:nvSpPr>
          <p:cNvPr id="8196" name="Rectangle 3"/>
          <p:cNvSpPr>
            <a:spLocks noGrp="1" noChangeArrowheads="1"/>
          </p:cNvSpPr>
          <p:nvPr>
            <p:ph type="body" idx="4294967295"/>
          </p:nvPr>
        </p:nvSpPr>
        <p:spPr>
          <a:xfrm>
            <a:off x="685800" y="1676400"/>
            <a:ext cx="8305800" cy="3505200"/>
          </a:xfrm>
          <a:prstGeom prst="rect">
            <a:avLst/>
          </a:prstGeom>
        </p:spPr>
        <p:txBody>
          <a:bodyPr>
            <a:normAutofit fontScale="92500" lnSpcReduction="20000"/>
          </a:bodyPr>
          <a:lstStyle/>
          <a:p>
            <a:r>
              <a:rPr lang="en-US" dirty="0" smtClean="0"/>
              <a:t>One of the latest trends is the addition of </a:t>
            </a:r>
          </a:p>
          <a:p>
            <a:pPr marL="0" indent="0">
              <a:buNone/>
            </a:pPr>
            <a:r>
              <a:rPr lang="en-US" dirty="0">
                <a:solidFill>
                  <a:srgbClr val="FF0000"/>
                </a:solidFill>
              </a:rPr>
              <a:t> </a:t>
            </a:r>
            <a:r>
              <a:rPr lang="en-US" dirty="0" smtClean="0">
                <a:solidFill>
                  <a:srgbClr val="FF0000"/>
                </a:solidFill>
              </a:rPr>
              <a:t>   Internet &amp; multimedia controls. </a:t>
            </a:r>
          </a:p>
          <a:p>
            <a:r>
              <a:rPr lang="en-US" dirty="0" smtClean="0"/>
              <a:t>Microsoft's Internet Keyboard and </a:t>
            </a:r>
            <a:r>
              <a:rPr lang="en-US" dirty="0" err="1" smtClean="0"/>
              <a:t>MultiMedia</a:t>
            </a:r>
            <a:r>
              <a:rPr lang="en-US" dirty="0" smtClean="0"/>
              <a:t> Keyboard, </a:t>
            </a:r>
          </a:p>
          <a:p>
            <a:pPr lvl="1"/>
            <a:r>
              <a:rPr lang="en-US" dirty="0" smtClean="0">
                <a:solidFill>
                  <a:srgbClr val="FF0000"/>
                </a:solidFill>
              </a:rPr>
              <a:t>e.g. </a:t>
            </a:r>
            <a:r>
              <a:rPr lang="en-US" dirty="0" smtClean="0"/>
              <a:t>you can use the buttons to launch a Web browser, check e-mail and start your most frequently used programs. </a:t>
            </a:r>
          </a:p>
          <a:p>
            <a:r>
              <a:rPr lang="en-US" dirty="0" smtClean="0"/>
              <a:t>Multimedia buttons</a:t>
            </a:r>
          </a:p>
          <a:p>
            <a:pPr lvl="1"/>
            <a:r>
              <a:rPr lang="en-US" dirty="0" smtClean="0"/>
              <a:t>Control the computer’s CD-ROM</a:t>
            </a:r>
          </a:p>
          <a:p>
            <a:pPr marL="457200" lvl="1" indent="0">
              <a:buNone/>
            </a:pPr>
            <a:r>
              <a:rPr lang="en-US" dirty="0"/>
              <a:t> </a:t>
            </a:r>
            <a:r>
              <a:rPr lang="en-US" dirty="0" smtClean="0"/>
              <a:t>   or DVD drive </a:t>
            </a:r>
          </a:p>
          <a:p>
            <a:pPr lvl="1"/>
            <a:r>
              <a:rPr lang="en-US" dirty="0" smtClean="0"/>
              <a:t>Adjust the speaker volume</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15</a:t>
            </a:fld>
            <a:endParaRPr lang="en-US" dirty="0"/>
          </a:p>
        </p:txBody>
      </p:sp>
      <p:pic>
        <p:nvPicPr>
          <p:cNvPr id="36866" name="Picture 2"/>
          <p:cNvPicPr>
            <a:picLocks noChangeAspect="1" noChangeArrowheads="1"/>
          </p:cNvPicPr>
          <p:nvPr/>
        </p:nvPicPr>
        <p:blipFill rotWithShape="1">
          <a:blip r:embed="rId2" cstate="print"/>
          <a:srcRect t="6637"/>
          <a:stretch/>
        </p:blipFill>
        <p:spPr bwMode="auto">
          <a:xfrm>
            <a:off x="5029200" y="3428999"/>
            <a:ext cx="4044120" cy="297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a:xfrm>
            <a:off x="381000" y="654050"/>
            <a:ext cx="7315200" cy="717550"/>
          </a:xfrm>
          <a:prstGeom prst="rect">
            <a:avLst/>
          </a:prstGeom>
        </p:spPr>
        <p:txBody>
          <a:bodyPr/>
          <a:lstStyle/>
          <a:p>
            <a:pPr eaLnBrk="1" hangingPunct="1"/>
            <a:r>
              <a:rPr lang="en-US" b="1" dirty="0" smtClean="0"/>
              <a:t>How Keyboard Works</a:t>
            </a:r>
          </a:p>
        </p:txBody>
      </p:sp>
      <p:sp>
        <p:nvSpPr>
          <p:cNvPr id="11268" name="Rectangle 3"/>
          <p:cNvSpPr>
            <a:spLocks noGrp="1" noChangeArrowheads="1"/>
          </p:cNvSpPr>
          <p:nvPr>
            <p:ph type="body" idx="4294967295"/>
          </p:nvPr>
        </p:nvSpPr>
        <p:spPr>
          <a:xfrm>
            <a:off x="800725" y="1371600"/>
            <a:ext cx="7657475" cy="5410200"/>
          </a:xfrm>
          <a:prstGeom prst="rect">
            <a:avLst/>
          </a:prstGeom>
        </p:spPr>
        <p:txBody>
          <a:bodyPr>
            <a:normAutofit/>
          </a:bodyPr>
          <a:lstStyle/>
          <a:p>
            <a:r>
              <a:rPr lang="en-US" dirty="0" smtClean="0"/>
              <a:t>Key is pressed on keyboard</a:t>
            </a:r>
          </a:p>
          <a:p>
            <a:r>
              <a:rPr lang="en-US" dirty="0" smtClean="0">
                <a:solidFill>
                  <a:srgbClr val="FF0000"/>
                </a:solidFill>
              </a:rPr>
              <a:t>Keyboard controller </a:t>
            </a:r>
            <a:r>
              <a:rPr lang="en-US" dirty="0" smtClean="0"/>
              <a:t>detects a key press</a:t>
            </a:r>
          </a:p>
          <a:p>
            <a:pPr lvl="1"/>
            <a:r>
              <a:rPr lang="en-US" dirty="0" smtClean="0"/>
              <a:t>Keeps the code in its memory, </a:t>
            </a:r>
            <a:r>
              <a:rPr lang="en-US" dirty="0" smtClean="0">
                <a:solidFill>
                  <a:srgbClr val="FF0000"/>
                </a:solidFill>
              </a:rPr>
              <a:t>Keyboard buffer</a:t>
            </a:r>
          </a:p>
          <a:p>
            <a:pPr lvl="1"/>
            <a:r>
              <a:rPr lang="en-US" dirty="0" smtClean="0"/>
              <a:t>Code represents the key pressed</a:t>
            </a:r>
          </a:p>
          <a:p>
            <a:r>
              <a:rPr lang="en-US" dirty="0" smtClean="0"/>
              <a:t>Controller notifies the operating system via an interrupt </a:t>
            </a:r>
            <a:r>
              <a:rPr lang="en-US" sz="1800" dirty="0" smtClean="0"/>
              <a:t>(</a:t>
            </a:r>
            <a:r>
              <a:rPr lang="en-US" sz="1800" dirty="0"/>
              <a:t>a signal to the processor </a:t>
            </a:r>
            <a:r>
              <a:rPr lang="en-US" sz="1800" dirty="0" smtClean="0"/>
              <a:t>produced </a:t>
            </a:r>
            <a:r>
              <a:rPr lang="en-US" sz="1800" dirty="0"/>
              <a:t>by hardware </a:t>
            </a:r>
            <a:r>
              <a:rPr lang="en-US" sz="1800" dirty="0" smtClean="0"/>
              <a:t>).</a:t>
            </a:r>
          </a:p>
          <a:p>
            <a:r>
              <a:rPr lang="en-US" dirty="0" smtClean="0"/>
              <a:t>Operating system responds the interrupt by the reading the code from buffer.</a:t>
            </a:r>
          </a:p>
          <a:p>
            <a:r>
              <a:rPr lang="en-US" dirty="0" smtClean="0"/>
              <a:t>OS passes the code to CPU</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555625"/>
            <a:ext cx="7315200" cy="717550"/>
          </a:xfrm>
          <a:prstGeom prst="rect">
            <a:avLst/>
          </a:prstGeom>
        </p:spPr>
        <p:txBody>
          <a:bodyPr/>
          <a:lstStyle/>
          <a:p>
            <a:pPr eaLnBrk="1" hangingPunct="1"/>
            <a:r>
              <a:rPr lang="en-US" b="1" dirty="0" smtClean="0"/>
              <a:t>Dvorak Keyboards</a:t>
            </a:r>
          </a:p>
        </p:txBody>
      </p:sp>
      <p:sp>
        <p:nvSpPr>
          <p:cNvPr id="8196" name="Rectangle 3"/>
          <p:cNvSpPr>
            <a:spLocks noGrp="1" noChangeArrowheads="1"/>
          </p:cNvSpPr>
          <p:nvPr>
            <p:ph type="body" idx="4294967295"/>
          </p:nvPr>
        </p:nvSpPr>
        <p:spPr>
          <a:xfrm>
            <a:off x="810718" y="1371600"/>
            <a:ext cx="7647482" cy="5410200"/>
          </a:xfrm>
          <a:prstGeom prst="rect">
            <a:avLst/>
          </a:prstGeom>
        </p:spPr>
        <p:txBody>
          <a:bodyPr/>
          <a:lstStyle/>
          <a:p>
            <a:r>
              <a:rPr lang="en-US" dirty="0" smtClean="0"/>
              <a:t>For people who type with one hand or finger</a:t>
            </a:r>
          </a:p>
          <a:p>
            <a:pPr marL="0" indent="0">
              <a:buNone/>
            </a:pPr>
            <a:endParaRPr lang="en-US" sz="1600" dirty="0" smtClean="0"/>
          </a:p>
          <a:p>
            <a:r>
              <a:rPr lang="en-US" dirty="0" smtClean="0"/>
              <a:t>Reduce the amount of motion required to type common English text</a:t>
            </a:r>
          </a:p>
          <a:p>
            <a:pPr marL="0" indent="0">
              <a:buNone/>
            </a:pPr>
            <a:endParaRPr lang="en-US" sz="1100" dirty="0" smtClean="0"/>
          </a:p>
          <a:p>
            <a:r>
              <a:rPr lang="en-US" dirty="0" smtClean="0"/>
              <a:t>Increase typing rate</a:t>
            </a:r>
          </a:p>
          <a:p>
            <a:r>
              <a:rPr lang="en-US" dirty="0" smtClean="0"/>
              <a:t>Reduced errors</a:t>
            </a:r>
          </a:p>
          <a:p>
            <a:r>
              <a:rPr lang="en-US" dirty="0" smtClean="0"/>
              <a:t>But Qwerty is still popular</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266791" y="551624"/>
            <a:ext cx="7315200" cy="717550"/>
          </a:xfrm>
          <a:prstGeom prst="rect">
            <a:avLst/>
          </a:prstGeom>
        </p:spPr>
        <p:txBody>
          <a:bodyPr/>
          <a:lstStyle/>
          <a:p>
            <a:r>
              <a:rPr lang="en-US" b="1" dirty="0" smtClean="0"/>
              <a:t>Dvorak Keyboards</a:t>
            </a:r>
          </a:p>
        </p:txBody>
      </p:sp>
      <p:sp>
        <p:nvSpPr>
          <p:cNvPr id="11"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18</a:t>
            </a:fld>
            <a:endParaRPr lang="en-US" dirty="0"/>
          </a:p>
        </p:txBody>
      </p:sp>
      <p:pic>
        <p:nvPicPr>
          <p:cNvPr id="9220" name="Picture 2"/>
          <p:cNvPicPr>
            <a:picLocks noChangeAspect="1" noChangeArrowheads="1"/>
          </p:cNvPicPr>
          <p:nvPr/>
        </p:nvPicPr>
        <p:blipFill>
          <a:blip r:embed="rId2" cstate="print"/>
          <a:srcRect/>
          <a:stretch>
            <a:fillRect/>
          </a:stretch>
        </p:blipFill>
        <p:spPr bwMode="auto">
          <a:xfrm>
            <a:off x="707869" y="1219200"/>
            <a:ext cx="5822846" cy="1524000"/>
          </a:xfrm>
          <a:prstGeom prst="rect">
            <a:avLst/>
          </a:prstGeom>
          <a:noFill/>
          <a:ln w="9525">
            <a:noFill/>
            <a:miter lim="800000"/>
            <a:headEnd/>
            <a:tailEnd/>
          </a:ln>
        </p:spPr>
      </p:pic>
      <p:pic>
        <p:nvPicPr>
          <p:cNvPr id="9221" name="Picture 3"/>
          <p:cNvPicPr>
            <a:picLocks noChangeAspect="1" noChangeArrowheads="1"/>
          </p:cNvPicPr>
          <p:nvPr/>
        </p:nvPicPr>
        <p:blipFill>
          <a:blip r:embed="rId3" cstate="print"/>
          <a:srcRect/>
          <a:stretch>
            <a:fillRect/>
          </a:stretch>
        </p:blipFill>
        <p:spPr bwMode="auto">
          <a:xfrm>
            <a:off x="838200" y="2971800"/>
            <a:ext cx="5715000" cy="1524000"/>
          </a:xfrm>
          <a:prstGeom prst="rect">
            <a:avLst/>
          </a:prstGeom>
          <a:noFill/>
          <a:ln w="9525">
            <a:noFill/>
            <a:miter lim="800000"/>
            <a:headEnd/>
            <a:tailEnd/>
          </a:ln>
        </p:spPr>
      </p:pic>
      <p:sp>
        <p:nvSpPr>
          <p:cNvPr id="7" name="Rectangle 2051"/>
          <p:cNvSpPr txBox="1">
            <a:spLocks noChangeArrowheads="1"/>
          </p:cNvSpPr>
          <p:nvPr/>
        </p:nvSpPr>
        <p:spPr bwMode="auto">
          <a:xfrm>
            <a:off x="6388191" y="1712119"/>
            <a:ext cx="2387600" cy="6096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effectLst/>
                <a:latin typeface="+mn-lt"/>
              </a:rPr>
              <a:t>Both Hands</a:t>
            </a:r>
          </a:p>
        </p:txBody>
      </p:sp>
      <p:sp>
        <p:nvSpPr>
          <p:cNvPr id="9" name="Rectangle 2051"/>
          <p:cNvSpPr txBox="1">
            <a:spLocks noChangeArrowheads="1"/>
          </p:cNvSpPr>
          <p:nvPr/>
        </p:nvSpPr>
        <p:spPr bwMode="auto">
          <a:xfrm>
            <a:off x="6422869" y="3329143"/>
            <a:ext cx="2387600" cy="6096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effectLst/>
                <a:latin typeface="+mn-lt"/>
              </a:rPr>
              <a:t>Left Hand</a:t>
            </a:r>
          </a:p>
        </p:txBody>
      </p:sp>
      <p:pic>
        <p:nvPicPr>
          <p:cNvPr id="9224" name="Picture 2"/>
          <p:cNvPicPr>
            <a:picLocks noChangeAspect="1" noChangeArrowheads="1"/>
          </p:cNvPicPr>
          <p:nvPr/>
        </p:nvPicPr>
        <p:blipFill>
          <a:blip r:embed="rId4" cstate="print"/>
          <a:srcRect/>
          <a:stretch>
            <a:fillRect/>
          </a:stretch>
        </p:blipFill>
        <p:spPr bwMode="auto">
          <a:xfrm>
            <a:off x="673191" y="4724400"/>
            <a:ext cx="5857524" cy="1524000"/>
          </a:xfrm>
          <a:prstGeom prst="rect">
            <a:avLst/>
          </a:prstGeom>
          <a:noFill/>
          <a:ln w="9525">
            <a:noFill/>
            <a:miter lim="800000"/>
            <a:headEnd/>
            <a:tailEnd/>
          </a:ln>
        </p:spPr>
      </p:pic>
      <p:sp>
        <p:nvSpPr>
          <p:cNvPr id="12" name="Rectangle 2051"/>
          <p:cNvSpPr txBox="1">
            <a:spLocks noChangeArrowheads="1"/>
          </p:cNvSpPr>
          <p:nvPr/>
        </p:nvSpPr>
        <p:spPr bwMode="auto">
          <a:xfrm>
            <a:off x="6530715" y="5000976"/>
            <a:ext cx="2387600" cy="6096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kern="0" dirty="0">
                <a:effectLst/>
                <a:latin typeface="+mn-lt"/>
              </a:rPr>
              <a:t>Right Hand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381000" y="5611473"/>
            <a:ext cx="7315200" cy="717550"/>
          </a:xfrm>
          <a:prstGeom prst="rect">
            <a:avLst/>
          </a:prstGeom>
        </p:spPr>
        <p:txBody>
          <a:bodyPr/>
          <a:lstStyle/>
          <a:p>
            <a:r>
              <a:rPr lang="en-US" b="1" dirty="0" smtClean="0"/>
              <a:t>QWERTY Keyboard Layout</a:t>
            </a:r>
          </a:p>
        </p:txBody>
      </p:sp>
      <p:sp>
        <p:nvSpPr>
          <p:cNvPr id="7"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19</a:t>
            </a:fld>
            <a:endParaRPr lang="en-US" dirty="0"/>
          </a:p>
        </p:txBody>
      </p:sp>
      <p:pic>
        <p:nvPicPr>
          <p:cNvPr id="10244" name="Picture 3"/>
          <p:cNvPicPr>
            <a:picLocks noChangeAspect="1" noChangeArrowheads="1"/>
          </p:cNvPicPr>
          <p:nvPr/>
        </p:nvPicPr>
        <p:blipFill>
          <a:blip r:embed="rId2" cstate="print"/>
          <a:srcRect/>
          <a:stretch>
            <a:fillRect/>
          </a:stretch>
        </p:blipFill>
        <p:spPr bwMode="auto">
          <a:xfrm>
            <a:off x="571500" y="135029"/>
            <a:ext cx="8572500" cy="2743200"/>
          </a:xfrm>
          <a:prstGeom prst="rect">
            <a:avLst/>
          </a:prstGeom>
          <a:noFill/>
          <a:ln w="9525">
            <a:noFill/>
            <a:miter lim="800000"/>
            <a:headEnd/>
            <a:tailEnd/>
          </a:ln>
        </p:spPr>
      </p:pic>
      <p:pic>
        <p:nvPicPr>
          <p:cNvPr id="10245" name="Picture 4"/>
          <p:cNvPicPr>
            <a:picLocks noChangeAspect="1" noChangeArrowheads="1"/>
          </p:cNvPicPr>
          <p:nvPr/>
        </p:nvPicPr>
        <p:blipFill>
          <a:blip r:embed="rId3" cstate="print"/>
          <a:srcRect/>
          <a:stretch>
            <a:fillRect/>
          </a:stretch>
        </p:blipFill>
        <p:spPr bwMode="auto">
          <a:xfrm>
            <a:off x="1066799" y="3203575"/>
            <a:ext cx="3918887" cy="2511425"/>
          </a:xfrm>
          <a:prstGeom prst="rect">
            <a:avLst/>
          </a:prstGeom>
          <a:noFill/>
          <a:ln w="9525">
            <a:noFill/>
            <a:miter lim="800000"/>
            <a:headEnd/>
            <a:tailEnd/>
          </a:ln>
        </p:spPr>
      </p:pic>
      <p:sp>
        <p:nvSpPr>
          <p:cNvPr id="9" name="Rectangle 8"/>
          <p:cNvSpPr/>
          <p:nvPr/>
        </p:nvSpPr>
        <p:spPr>
          <a:xfrm>
            <a:off x="5029200" y="3838620"/>
            <a:ext cx="3733800" cy="646331"/>
          </a:xfrm>
          <a:prstGeom prst="rect">
            <a:avLst/>
          </a:prstGeom>
        </p:spPr>
        <p:txBody>
          <a:bodyPr wrap="square">
            <a:spAutoFit/>
          </a:bodyPr>
          <a:lstStyle/>
          <a:p>
            <a:pPr>
              <a:defRPr/>
            </a:pPr>
            <a:r>
              <a:rPr lang="en-US" dirty="0"/>
              <a:t>Latham Sholes' 1878 QWERTY keyboard layout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2</a:t>
            </a:fld>
            <a:endParaRPr lang="en-US" dirty="0"/>
          </a:p>
        </p:txBody>
      </p:sp>
      <p:sp>
        <p:nvSpPr>
          <p:cNvPr id="16387" name="Rectangle 1"/>
          <p:cNvSpPr>
            <a:spLocks noGrp="1" noChangeArrowheads="1"/>
          </p:cNvSpPr>
          <p:nvPr>
            <p:ph type="title" idx="4294967295"/>
          </p:nvPr>
        </p:nvSpPr>
        <p:spPr>
          <a:xfrm>
            <a:off x="0" y="914400"/>
            <a:ext cx="8001000" cy="609600"/>
          </a:xfrm>
          <a:prstGeom prst="rect">
            <a:avLst/>
          </a:prstGeom>
        </p:spPr>
        <p:txBody>
          <a:bodyPr>
            <a:normAutofit fontScale="90000"/>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t> Using the input devices</a:t>
            </a:r>
          </a:p>
        </p:txBody>
      </p:sp>
      <p:sp>
        <p:nvSpPr>
          <p:cNvPr id="5" name="Rectangle 3"/>
          <p:cNvSpPr>
            <a:spLocks noGrp="1" noChangeArrowheads="1"/>
          </p:cNvSpPr>
          <p:nvPr>
            <p:ph idx="4294967295"/>
          </p:nvPr>
        </p:nvSpPr>
        <p:spPr>
          <a:xfrm>
            <a:off x="609600" y="1828800"/>
            <a:ext cx="8153400" cy="5257800"/>
          </a:xfrm>
          <a:prstGeom prst="rect">
            <a:avLst/>
          </a:prstGeom>
        </p:spPr>
        <p:txBody>
          <a:bodyPr>
            <a:normAutofit/>
          </a:bodyPr>
          <a:lstStyle/>
          <a:p>
            <a:r>
              <a:rPr lang="en-US" dirty="0" smtClean="0"/>
              <a:t>Enables user to enter information and commands into the computer</a:t>
            </a:r>
          </a:p>
          <a:p>
            <a:r>
              <a:rPr lang="en-US" dirty="0">
                <a:latin typeface="Arial" pitchFamily="34" charset="0"/>
                <a:cs typeface="Arial" pitchFamily="34" charset="0"/>
              </a:rPr>
              <a:t>Input devices are sensory organs.</a:t>
            </a:r>
          </a:p>
          <a:p>
            <a:r>
              <a:rPr lang="en-US" dirty="0">
                <a:latin typeface="Arial" pitchFamily="34" charset="0"/>
                <a:cs typeface="Arial" pitchFamily="34" charset="0"/>
              </a:rPr>
              <a:t>Input device are important</a:t>
            </a:r>
          </a:p>
          <a:p>
            <a:r>
              <a:rPr lang="en-US" dirty="0" smtClean="0">
                <a:latin typeface="Arial" pitchFamily="34" charset="0"/>
                <a:cs typeface="Arial" pitchFamily="34" charset="0"/>
              </a:rPr>
              <a:t>Two common input devices</a:t>
            </a:r>
          </a:p>
          <a:p>
            <a:pPr lvl="1"/>
            <a:r>
              <a:rPr lang="en-US" dirty="0" smtClean="0">
                <a:latin typeface="Arial" pitchFamily="34" charset="0"/>
                <a:cs typeface="Arial" pitchFamily="34" charset="0"/>
              </a:rPr>
              <a:t>Keyboard </a:t>
            </a:r>
          </a:p>
          <a:p>
            <a:pPr lvl="1"/>
            <a:r>
              <a:rPr lang="en-US" dirty="0" smtClean="0">
                <a:latin typeface="Arial" pitchFamily="34" charset="0"/>
                <a:cs typeface="Arial" pitchFamily="34" charset="0"/>
              </a:rPr>
              <a:t>Mouse</a:t>
            </a:r>
          </a:p>
          <a:p>
            <a:pPr lvl="1"/>
            <a:endParaRPr lang="en-US" dirty="0" smtClean="0">
              <a:latin typeface="Arial" pitchFamily="34" charset="0"/>
              <a:cs typeface="Arial" pitchFamily="34" charset="0"/>
            </a:endParaRPr>
          </a:p>
        </p:txBody>
      </p:sp>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459178"/>
            <a:ext cx="7162800" cy="911225"/>
          </a:xfrm>
          <a:prstGeom prst="rect">
            <a:avLst/>
          </a:prstGeom>
        </p:spPr>
        <p:txBody>
          <a:bodyPr>
            <a:normAutofit fontScale="90000"/>
          </a:bodyPr>
          <a:lstStyle/>
          <a:p>
            <a:r>
              <a:rPr lang="en-US" b="1" dirty="0" smtClean="0"/>
              <a:t>Non-standard layout and special-use</a:t>
            </a:r>
            <a:endParaRPr lang="en-US" b="1" dirty="0"/>
          </a:p>
        </p:txBody>
      </p:sp>
      <p:sp>
        <p:nvSpPr>
          <p:cNvPr id="3" name="Content Placeholder 2"/>
          <p:cNvSpPr>
            <a:spLocks noGrp="1"/>
          </p:cNvSpPr>
          <p:nvPr>
            <p:ph idx="4294967295"/>
          </p:nvPr>
        </p:nvSpPr>
        <p:spPr>
          <a:xfrm>
            <a:off x="990600" y="1336675"/>
            <a:ext cx="7315200" cy="4835525"/>
          </a:xfrm>
          <a:prstGeom prst="rect">
            <a:avLst/>
          </a:prstGeom>
        </p:spPr>
        <p:txBody>
          <a:bodyPr/>
          <a:lstStyle/>
          <a:p>
            <a:r>
              <a:rPr lang="en-US" dirty="0" smtClean="0"/>
              <a:t>Chorded keyboard</a:t>
            </a:r>
          </a:p>
          <a:p>
            <a:endParaRPr lang="en-US" dirty="0" smtClean="0"/>
          </a:p>
          <a:p>
            <a:r>
              <a:rPr lang="en-US" dirty="0" smtClean="0"/>
              <a:t>Software or virtual keyboard</a:t>
            </a:r>
          </a:p>
          <a:p>
            <a:endParaRPr lang="en-US" dirty="0" smtClean="0"/>
          </a:p>
          <a:p>
            <a:r>
              <a:rPr lang="en-US" dirty="0" smtClean="0"/>
              <a:t>Foldable keyboard</a:t>
            </a:r>
          </a:p>
          <a:p>
            <a:endParaRPr lang="en-US" dirty="0" smtClean="0"/>
          </a:p>
          <a:p>
            <a:r>
              <a:rPr lang="en-US" dirty="0" smtClean="0"/>
              <a:t>Projection </a:t>
            </a:r>
            <a:r>
              <a:rPr lang="en-US" sz="2000" dirty="0" smtClean="0"/>
              <a:t>(as by Laser)</a:t>
            </a:r>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20</a:t>
            </a:fld>
            <a:endParaRPr lang="en-US" altLang="zh-TW"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7975"/>
            <a:ext cx="7162800" cy="911225"/>
          </a:xfrm>
          <a:prstGeom prst="rect">
            <a:avLst/>
          </a:prstGeom>
        </p:spPr>
        <p:txBody>
          <a:bodyPr>
            <a:normAutofit/>
          </a:bodyPr>
          <a:lstStyle/>
          <a:p>
            <a:r>
              <a:rPr lang="en-US" b="1" dirty="0" smtClean="0"/>
              <a:t>Chorded Keyboard</a:t>
            </a:r>
            <a:endParaRPr lang="en-US" b="1" dirty="0"/>
          </a:p>
        </p:txBody>
      </p:sp>
      <p:sp>
        <p:nvSpPr>
          <p:cNvPr id="3" name="Content Placeholder 2"/>
          <p:cNvSpPr>
            <a:spLocks noGrp="1"/>
          </p:cNvSpPr>
          <p:nvPr>
            <p:ph idx="4294967295"/>
          </p:nvPr>
        </p:nvSpPr>
        <p:spPr>
          <a:xfrm>
            <a:off x="685800" y="1139825"/>
            <a:ext cx="6934200" cy="2895600"/>
          </a:xfrm>
          <a:prstGeom prst="rect">
            <a:avLst/>
          </a:prstGeom>
        </p:spPr>
        <p:txBody>
          <a:bodyPr>
            <a:normAutofit/>
          </a:bodyPr>
          <a:lstStyle/>
          <a:p>
            <a:r>
              <a:rPr lang="en-US" dirty="0" smtClean="0"/>
              <a:t>A "</a:t>
            </a:r>
            <a:r>
              <a:rPr lang="en-US" dirty="0">
                <a:hlinkClick r:id="rId2" tooltip="Chord (music)"/>
              </a:rPr>
              <a:t>chord</a:t>
            </a:r>
            <a:r>
              <a:rPr lang="en-US" dirty="0"/>
              <a:t>" on a </a:t>
            </a:r>
            <a:r>
              <a:rPr lang="en-US" dirty="0">
                <a:hlinkClick r:id="rId3" tooltip="Piano"/>
              </a:rPr>
              <a:t>piano</a:t>
            </a:r>
            <a:r>
              <a:rPr lang="en-US" dirty="0"/>
              <a:t>.</a:t>
            </a:r>
            <a:endParaRPr lang="en-US" dirty="0" smtClean="0"/>
          </a:p>
          <a:p>
            <a:r>
              <a:rPr lang="en-US" dirty="0" smtClean="0"/>
              <a:t>Associate actions with combinations of key presses</a:t>
            </a:r>
          </a:p>
          <a:p>
            <a:r>
              <a:rPr lang="en-US" dirty="0" smtClean="0"/>
              <a:t>As many combinations available, chorded keyboards can effectively produce more actions on a board with fewer </a:t>
            </a:r>
            <a:r>
              <a:rPr lang="en-US" dirty="0" smtClean="0"/>
              <a:t>keys</a:t>
            </a:r>
            <a:endParaRPr lang="en-US" dirty="0" smtClean="0"/>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21</a:t>
            </a:fld>
            <a:endParaRPr lang="en-US" altLang="zh-TW" dirty="0"/>
          </a:p>
        </p:txBody>
      </p:sp>
      <p:pic>
        <p:nvPicPr>
          <p:cNvPr id="37891" name="Picture 3"/>
          <p:cNvPicPr>
            <a:picLocks noChangeAspect="1" noChangeArrowheads="1"/>
          </p:cNvPicPr>
          <p:nvPr/>
        </p:nvPicPr>
        <p:blipFill>
          <a:blip r:embed="rId4" cstate="print"/>
          <a:srcRect/>
          <a:stretch>
            <a:fillRect/>
          </a:stretch>
        </p:blipFill>
        <p:spPr bwMode="auto">
          <a:xfrm>
            <a:off x="2057400" y="3730336"/>
            <a:ext cx="3581400" cy="2441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60400"/>
            <a:ext cx="7162800" cy="911225"/>
          </a:xfrm>
          <a:prstGeom prst="rect">
            <a:avLst/>
          </a:prstGeom>
        </p:spPr>
        <p:txBody>
          <a:bodyPr>
            <a:normAutofit/>
          </a:bodyPr>
          <a:lstStyle/>
          <a:p>
            <a:r>
              <a:rPr lang="en-US" b="1" dirty="0" smtClean="0"/>
              <a:t>Software or Virtual Keyboards</a:t>
            </a:r>
            <a:endParaRPr lang="en-US" b="1" dirty="0"/>
          </a:p>
        </p:txBody>
      </p:sp>
      <p:sp>
        <p:nvSpPr>
          <p:cNvPr id="3" name="Content Placeholder 2"/>
          <p:cNvSpPr>
            <a:spLocks noGrp="1"/>
          </p:cNvSpPr>
          <p:nvPr>
            <p:ph idx="4294967295"/>
          </p:nvPr>
        </p:nvSpPr>
        <p:spPr>
          <a:xfrm>
            <a:off x="762000" y="1905000"/>
            <a:ext cx="7924800" cy="3429000"/>
          </a:xfrm>
          <a:prstGeom prst="rect">
            <a:avLst/>
          </a:prstGeom>
        </p:spPr>
        <p:txBody>
          <a:bodyPr/>
          <a:lstStyle/>
          <a:p>
            <a:r>
              <a:rPr lang="en-US" dirty="0" smtClean="0"/>
              <a:t>Is a software component that allows a user to enter characters. </a:t>
            </a:r>
          </a:p>
          <a:p>
            <a:r>
              <a:rPr lang="en-US" dirty="0" smtClean="0"/>
              <a:t>usually be operated with multiple input devices,</a:t>
            </a:r>
          </a:p>
          <a:p>
            <a:pPr lvl="1"/>
            <a:r>
              <a:rPr lang="en-US" dirty="0" smtClean="0"/>
              <a:t>Touch screen, </a:t>
            </a:r>
          </a:p>
          <a:p>
            <a:pPr lvl="1"/>
            <a:r>
              <a:rPr lang="en-US" dirty="0" smtClean="0"/>
              <a:t>Actual keyboard and </a:t>
            </a:r>
          </a:p>
          <a:p>
            <a:pPr lvl="1"/>
            <a:r>
              <a:rPr lang="en-US" dirty="0" smtClean="0"/>
              <a:t>Mouse.</a:t>
            </a:r>
            <a:endParaRPr lang="en-US" dirty="0"/>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22</a:t>
            </a:fld>
            <a:endParaRPr lang="en-US" altLang="zh-TW" dirty="0"/>
          </a:p>
        </p:txBody>
      </p:sp>
      <p:pic>
        <p:nvPicPr>
          <p:cNvPr id="38914" name="Picture 2"/>
          <p:cNvPicPr>
            <a:picLocks noChangeAspect="1" noChangeArrowheads="1"/>
          </p:cNvPicPr>
          <p:nvPr/>
        </p:nvPicPr>
        <p:blipFill>
          <a:blip r:embed="rId2" cstate="print"/>
          <a:srcRect/>
          <a:stretch>
            <a:fillRect/>
          </a:stretch>
        </p:blipFill>
        <p:spPr bwMode="auto">
          <a:xfrm>
            <a:off x="4355267" y="3352800"/>
            <a:ext cx="37719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7962"/>
            <a:ext cx="7162800" cy="911225"/>
          </a:xfrm>
          <a:prstGeom prst="rect">
            <a:avLst/>
          </a:prstGeom>
        </p:spPr>
        <p:txBody>
          <a:bodyPr>
            <a:normAutofit/>
          </a:bodyPr>
          <a:lstStyle/>
          <a:p>
            <a:r>
              <a:rPr lang="en-US" b="1" dirty="0" smtClean="0"/>
              <a:t>Foldable Keyboards</a:t>
            </a:r>
            <a:endParaRPr lang="en-US" b="1" dirty="0"/>
          </a:p>
        </p:txBody>
      </p:sp>
      <p:sp>
        <p:nvSpPr>
          <p:cNvPr id="3" name="Content Placeholder 2"/>
          <p:cNvSpPr>
            <a:spLocks noGrp="1"/>
          </p:cNvSpPr>
          <p:nvPr>
            <p:ph idx="4294967295"/>
          </p:nvPr>
        </p:nvSpPr>
        <p:spPr>
          <a:xfrm>
            <a:off x="762000" y="1676400"/>
            <a:ext cx="7772400" cy="5257800"/>
          </a:xfrm>
          <a:prstGeom prst="rect">
            <a:avLst/>
          </a:prstGeom>
        </p:spPr>
        <p:txBody>
          <a:bodyPr/>
          <a:lstStyle/>
          <a:p>
            <a:r>
              <a:rPr lang="en-US" dirty="0" smtClean="0"/>
              <a:t>Made of soft plastic or silicone which can be rolled or folded on itself for travel</a:t>
            </a:r>
          </a:p>
          <a:p>
            <a:r>
              <a:rPr lang="en-US" dirty="0" smtClean="0"/>
              <a:t>When in use, these keyboards can conform to uneven surfaces, </a:t>
            </a:r>
          </a:p>
          <a:p>
            <a:r>
              <a:rPr lang="en-US" dirty="0" smtClean="0"/>
              <a:t>Connected to portable devices </a:t>
            </a:r>
            <a:r>
              <a:rPr lang="en-US" dirty="0" smtClean="0"/>
              <a:t>and </a:t>
            </a:r>
            <a:r>
              <a:rPr lang="en-US" dirty="0" smtClean="0"/>
              <a:t>smart phones. </a:t>
            </a:r>
            <a:endParaRPr lang="en-US" dirty="0"/>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23</a:t>
            </a:fld>
            <a:endParaRPr lang="en-US" altLang="zh-TW" dirty="0"/>
          </a:p>
        </p:txBody>
      </p:sp>
      <p:pic>
        <p:nvPicPr>
          <p:cNvPr id="39938" name="Picture 2"/>
          <p:cNvPicPr>
            <a:picLocks noChangeAspect="1" noChangeArrowheads="1"/>
          </p:cNvPicPr>
          <p:nvPr/>
        </p:nvPicPr>
        <p:blipFill>
          <a:blip r:embed="rId2" cstate="print"/>
          <a:srcRect/>
          <a:stretch>
            <a:fillRect/>
          </a:stretch>
        </p:blipFill>
        <p:spPr bwMode="auto">
          <a:xfrm>
            <a:off x="7029450" y="4021352"/>
            <a:ext cx="2114550" cy="2836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6" y="533400"/>
            <a:ext cx="7162800" cy="911225"/>
          </a:xfrm>
          <a:prstGeom prst="rect">
            <a:avLst/>
          </a:prstGeom>
        </p:spPr>
        <p:txBody>
          <a:bodyPr>
            <a:normAutofit/>
          </a:bodyPr>
          <a:lstStyle/>
          <a:p>
            <a:r>
              <a:rPr lang="en-US" b="1" dirty="0" smtClean="0"/>
              <a:t>Projection Keyboard</a:t>
            </a:r>
            <a:endParaRPr lang="en-US" b="1" dirty="0"/>
          </a:p>
        </p:txBody>
      </p:sp>
      <p:sp>
        <p:nvSpPr>
          <p:cNvPr id="3" name="Content Placeholder 2"/>
          <p:cNvSpPr>
            <a:spLocks noGrp="1"/>
          </p:cNvSpPr>
          <p:nvPr>
            <p:ph idx="4294967295"/>
          </p:nvPr>
        </p:nvSpPr>
        <p:spPr>
          <a:xfrm>
            <a:off x="762000" y="1725613"/>
            <a:ext cx="7620000" cy="2895600"/>
          </a:xfrm>
          <a:prstGeom prst="rect">
            <a:avLst/>
          </a:prstGeom>
        </p:spPr>
        <p:txBody>
          <a:bodyPr>
            <a:normAutofit/>
          </a:bodyPr>
          <a:lstStyle/>
          <a:p>
            <a:r>
              <a:rPr lang="en-US" dirty="0" smtClean="0"/>
              <a:t>Project an image of keys, usually with a laser, onto a flat surface. </a:t>
            </a:r>
          </a:p>
          <a:p>
            <a:r>
              <a:rPr lang="en-US" dirty="0" smtClean="0"/>
              <a:t>The device then uses a camera or infrared sensor to "watch" where the user's fingers move</a:t>
            </a:r>
          </a:p>
          <a:p>
            <a:r>
              <a:rPr lang="en-US" dirty="0" smtClean="0"/>
              <a:t>Projection keyboards can simulate a full size keyboard from a very small projector. </a:t>
            </a:r>
            <a:endParaRPr lang="en-US" dirty="0"/>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24</a:t>
            </a:fld>
            <a:endParaRPr lang="en-US" altLang="zh-TW" dirty="0"/>
          </a:p>
        </p:txBody>
      </p:sp>
      <p:pic>
        <p:nvPicPr>
          <p:cNvPr id="40962" name="Picture 2"/>
          <p:cNvPicPr>
            <a:picLocks noChangeAspect="1" noChangeArrowheads="1"/>
          </p:cNvPicPr>
          <p:nvPr/>
        </p:nvPicPr>
        <p:blipFill>
          <a:blip r:embed="rId2" cstate="print"/>
          <a:srcRect/>
          <a:stretch>
            <a:fillRect/>
          </a:stretch>
        </p:blipFill>
        <p:spPr bwMode="auto">
          <a:xfrm>
            <a:off x="2057400" y="4419600"/>
            <a:ext cx="4441371" cy="245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97" y="533400"/>
            <a:ext cx="7162800" cy="911225"/>
          </a:xfrm>
          <a:prstGeom prst="rect">
            <a:avLst/>
          </a:prstGeom>
        </p:spPr>
        <p:txBody>
          <a:bodyPr>
            <a:normAutofit/>
          </a:bodyPr>
          <a:lstStyle/>
          <a:p>
            <a:r>
              <a:rPr lang="en-US" b="1" dirty="0" smtClean="0"/>
              <a:t>Wireless Keyboard</a:t>
            </a:r>
            <a:endParaRPr lang="en-US" b="1" dirty="0"/>
          </a:p>
        </p:txBody>
      </p:sp>
      <p:sp>
        <p:nvSpPr>
          <p:cNvPr id="3" name="Content Placeholder 2"/>
          <p:cNvSpPr>
            <a:spLocks noGrp="1"/>
          </p:cNvSpPr>
          <p:nvPr>
            <p:ph idx="4294967295"/>
          </p:nvPr>
        </p:nvSpPr>
        <p:spPr>
          <a:xfrm>
            <a:off x="762000" y="1693212"/>
            <a:ext cx="7543800" cy="5105400"/>
          </a:xfrm>
          <a:prstGeom prst="rect">
            <a:avLst/>
          </a:prstGeom>
        </p:spPr>
        <p:txBody>
          <a:bodyPr>
            <a:normAutofit/>
          </a:bodyPr>
          <a:lstStyle/>
          <a:p>
            <a:r>
              <a:rPr lang="en-US" dirty="0" smtClean="0"/>
              <a:t>Provides increased user freedom</a:t>
            </a:r>
          </a:p>
          <a:p>
            <a:r>
              <a:rPr lang="en-US" dirty="0" smtClean="0"/>
              <a:t>Includes a required combination </a:t>
            </a:r>
            <a:r>
              <a:rPr lang="en-US" dirty="0" smtClean="0">
                <a:solidFill>
                  <a:srgbClr val="FF0000"/>
                </a:solidFill>
              </a:rPr>
              <a:t>transmitter </a:t>
            </a:r>
            <a:r>
              <a:rPr lang="en-US" dirty="0" smtClean="0"/>
              <a:t>and </a:t>
            </a:r>
            <a:r>
              <a:rPr lang="en-US" dirty="0" smtClean="0">
                <a:solidFill>
                  <a:srgbClr val="FF0000"/>
                </a:solidFill>
              </a:rPr>
              <a:t>receiver</a:t>
            </a:r>
            <a:r>
              <a:rPr lang="en-US" dirty="0" smtClean="0"/>
              <a:t> unit that attaches to the computer's keyboard port. </a:t>
            </a:r>
          </a:p>
          <a:p>
            <a:r>
              <a:rPr lang="en-US" dirty="0" smtClean="0"/>
              <a:t>The wireless aspect is achieved either by radio frequency (RF) or by infrared (IR) signals sent and received from both the keyboard and the unit attached to the computer. </a:t>
            </a:r>
          </a:p>
          <a:p>
            <a:r>
              <a:rPr lang="en-US" dirty="0" smtClean="0"/>
              <a:t>A wireless keyboard may use an industry standard RF, called Bluetooth. </a:t>
            </a:r>
            <a:endParaRPr lang="en-US" dirty="0" smtClean="0"/>
          </a:p>
          <a:p>
            <a:r>
              <a:rPr lang="en-US" dirty="0" smtClean="0"/>
              <a:t>RF stands for Radio Frequency is an electrical current used to transfer data remotely.</a:t>
            </a:r>
            <a:endParaRPr lang="en-US" dirty="0" smtClean="0"/>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25</a:t>
            </a:fld>
            <a:endParaRPr lang="en-US" altLang="zh-TW"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32026" y="414278"/>
            <a:ext cx="7315200" cy="717550"/>
          </a:xfrm>
          <a:prstGeom prst="rect">
            <a:avLst/>
          </a:prstGeom>
        </p:spPr>
        <p:txBody>
          <a:bodyPr/>
          <a:lstStyle/>
          <a:p>
            <a:r>
              <a:rPr lang="en-US" b="1" dirty="0" smtClean="0"/>
              <a:t>The Mouse</a:t>
            </a:r>
          </a:p>
        </p:txBody>
      </p:sp>
      <p:sp>
        <p:nvSpPr>
          <p:cNvPr id="1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26</a:t>
            </a:fld>
            <a:endParaRPr lang="en-US" dirty="0"/>
          </a:p>
        </p:txBody>
      </p:sp>
      <p:grpSp>
        <p:nvGrpSpPr>
          <p:cNvPr id="2" name="Group 81"/>
          <p:cNvGrpSpPr>
            <a:grpSpLocks/>
          </p:cNvGrpSpPr>
          <p:nvPr/>
        </p:nvGrpSpPr>
        <p:grpSpPr bwMode="auto">
          <a:xfrm>
            <a:off x="5364960" y="1371600"/>
            <a:ext cx="3321840" cy="2286000"/>
            <a:chOff x="3530" y="1407"/>
            <a:chExt cx="1866" cy="1229"/>
          </a:xfrm>
        </p:grpSpPr>
        <p:pic>
          <p:nvPicPr>
            <p:cNvPr id="13320" name="Picture 30" descr="Fig05-08"/>
            <p:cNvPicPr>
              <a:picLocks noChangeAspect="1" noChangeArrowheads="1"/>
            </p:cNvPicPr>
            <p:nvPr/>
          </p:nvPicPr>
          <p:blipFill>
            <a:blip r:embed="rId3" cstate="print"/>
            <a:srcRect/>
            <a:stretch>
              <a:fillRect/>
            </a:stretch>
          </p:blipFill>
          <p:spPr bwMode="auto">
            <a:xfrm>
              <a:off x="3638" y="1614"/>
              <a:ext cx="1044" cy="1022"/>
            </a:xfrm>
            <a:prstGeom prst="rect">
              <a:avLst/>
            </a:prstGeom>
            <a:noFill/>
            <a:ln w="9525">
              <a:noFill/>
              <a:miter lim="800000"/>
              <a:headEnd/>
              <a:tailEnd/>
            </a:ln>
          </p:spPr>
        </p:pic>
        <p:sp>
          <p:nvSpPr>
            <p:cNvPr id="11277" name="Text Box 32"/>
            <p:cNvSpPr txBox="1">
              <a:spLocks noChangeAspect="1" noChangeArrowheads="1"/>
            </p:cNvSpPr>
            <p:nvPr/>
          </p:nvSpPr>
          <p:spPr bwMode="auto">
            <a:xfrm>
              <a:off x="3530" y="1407"/>
              <a:ext cx="828" cy="165"/>
            </a:xfrm>
            <a:prstGeom prst="rect">
              <a:avLst/>
            </a:prstGeom>
            <a:noFill/>
            <a:ln w="9525">
              <a:noFill/>
              <a:miter lim="800000"/>
              <a:headEnd/>
              <a:tailEnd/>
            </a:ln>
          </p:spPr>
          <p:txBody>
            <a:bodyPr wrap="none">
              <a:spAutoFit/>
            </a:bodyPr>
            <a:lstStyle/>
            <a:p>
              <a:pPr algn="ctr">
                <a:lnSpc>
                  <a:spcPct val="85000"/>
                </a:lnSpc>
                <a:defRPr/>
              </a:pPr>
              <a:r>
                <a:rPr lang="en-US" sz="1600" b="1" dirty="0">
                  <a:solidFill>
                    <a:srgbClr val="0000CC"/>
                  </a:solidFill>
                </a:rPr>
                <a:t>mouse buttons</a:t>
              </a:r>
            </a:p>
          </p:txBody>
        </p:sp>
        <p:sp>
          <p:nvSpPr>
            <p:cNvPr id="11278" name="Text Box 34"/>
            <p:cNvSpPr txBox="1">
              <a:spLocks noChangeAspect="1" noChangeArrowheads="1"/>
            </p:cNvSpPr>
            <p:nvPr/>
          </p:nvSpPr>
          <p:spPr bwMode="auto">
            <a:xfrm>
              <a:off x="4667" y="1572"/>
              <a:ext cx="729" cy="278"/>
            </a:xfrm>
            <a:prstGeom prst="rect">
              <a:avLst/>
            </a:prstGeom>
            <a:noFill/>
            <a:ln w="9525">
              <a:noFill/>
              <a:miter lim="800000"/>
              <a:headEnd/>
              <a:tailEnd/>
            </a:ln>
          </p:spPr>
          <p:txBody>
            <a:bodyPr>
              <a:spAutoFit/>
            </a:bodyPr>
            <a:lstStyle/>
            <a:p>
              <a:pPr algn="ctr">
                <a:lnSpc>
                  <a:spcPct val="85000"/>
                </a:lnSpc>
                <a:defRPr/>
              </a:pPr>
              <a:r>
                <a:rPr lang="en-US" sz="1600" b="1" dirty="0">
                  <a:solidFill>
                    <a:srgbClr val="0000CC"/>
                  </a:solidFill>
                </a:rPr>
                <a:t>wheel button</a:t>
              </a:r>
            </a:p>
          </p:txBody>
        </p:sp>
        <p:sp>
          <p:nvSpPr>
            <p:cNvPr id="11279" name="Text Box 36"/>
            <p:cNvSpPr txBox="1">
              <a:spLocks noChangeAspect="1" noChangeArrowheads="1"/>
            </p:cNvSpPr>
            <p:nvPr/>
          </p:nvSpPr>
          <p:spPr bwMode="auto">
            <a:xfrm>
              <a:off x="4719" y="2032"/>
              <a:ext cx="282" cy="165"/>
            </a:xfrm>
            <a:prstGeom prst="rect">
              <a:avLst/>
            </a:prstGeom>
            <a:noFill/>
            <a:ln w="9525">
              <a:noFill/>
              <a:miter lim="800000"/>
              <a:headEnd/>
              <a:tailEnd/>
            </a:ln>
          </p:spPr>
          <p:txBody>
            <a:bodyPr wrap="none">
              <a:spAutoFit/>
            </a:bodyPr>
            <a:lstStyle/>
            <a:p>
              <a:pPr algn="ctr">
                <a:lnSpc>
                  <a:spcPct val="85000"/>
                </a:lnSpc>
                <a:defRPr/>
              </a:pPr>
              <a:r>
                <a:rPr lang="en-US" sz="1600" b="1">
                  <a:solidFill>
                    <a:srgbClr val="0000CC"/>
                  </a:solidFill>
                </a:rPr>
                <a:t>ball</a:t>
              </a:r>
            </a:p>
          </p:txBody>
        </p:sp>
        <p:sp>
          <p:nvSpPr>
            <p:cNvPr id="11280" name="Line 40"/>
            <p:cNvSpPr>
              <a:spLocks noChangeAspect="1" noChangeShapeType="1"/>
            </p:cNvSpPr>
            <p:nvPr/>
          </p:nvSpPr>
          <p:spPr bwMode="auto">
            <a:xfrm flipH="1">
              <a:off x="4316" y="1740"/>
              <a:ext cx="448" cy="176"/>
            </a:xfrm>
            <a:prstGeom prst="line">
              <a:avLst/>
            </a:prstGeom>
            <a:noFill/>
            <a:ln w="38100">
              <a:solidFill>
                <a:schemeClr val="bg2"/>
              </a:solidFill>
              <a:miter lim="800000"/>
              <a:headEnd/>
              <a:tailEnd type="triangle" w="med" len="med"/>
            </a:ln>
          </p:spPr>
          <p:txBody>
            <a:bodyPr wrap="none"/>
            <a:lstStyle/>
            <a:p>
              <a:pPr>
                <a:defRPr/>
              </a:pPr>
              <a:endParaRPr lang="en-US"/>
            </a:p>
          </p:txBody>
        </p:sp>
        <p:sp>
          <p:nvSpPr>
            <p:cNvPr id="11281" name="Line 41"/>
            <p:cNvSpPr>
              <a:spLocks noChangeAspect="1" noChangeShapeType="1"/>
            </p:cNvSpPr>
            <p:nvPr/>
          </p:nvSpPr>
          <p:spPr bwMode="auto">
            <a:xfrm flipH="1">
              <a:off x="4292" y="2072"/>
              <a:ext cx="492" cy="12"/>
            </a:xfrm>
            <a:prstGeom prst="line">
              <a:avLst/>
            </a:prstGeom>
            <a:noFill/>
            <a:ln w="38100">
              <a:solidFill>
                <a:schemeClr val="bg2"/>
              </a:solidFill>
              <a:miter lim="800000"/>
              <a:headEnd/>
              <a:tailEnd type="triangle" w="med" len="med"/>
            </a:ln>
          </p:spPr>
          <p:txBody>
            <a:bodyPr wrap="none"/>
            <a:lstStyle/>
            <a:p>
              <a:pPr>
                <a:defRPr/>
              </a:pPr>
              <a:endParaRPr lang="en-US"/>
            </a:p>
          </p:txBody>
        </p:sp>
        <p:sp>
          <p:nvSpPr>
            <p:cNvPr id="11282" name="Line 42"/>
            <p:cNvSpPr>
              <a:spLocks noChangeAspect="1" noChangeShapeType="1"/>
            </p:cNvSpPr>
            <p:nvPr/>
          </p:nvSpPr>
          <p:spPr bwMode="auto">
            <a:xfrm flipH="1">
              <a:off x="3760" y="1596"/>
              <a:ext cx="152" cy="300"/>
            </a:xfrm>
            <a:prstGeom prst="line">
              <a:avLst/>
            </a:prstGeom>
            <a:noFill/>
            <a:ln w="38100">
              <a:solidFill>
                <a:schemeClr val="bg2"/>
              </a:solidFill>
              <a:miter lim="800000"/>
              <a:headEnd/>
              <a:tailEnd type="triangle" w="med" len="med"/>
            </a:ln>
          </p:spPr>
          <p:txBody>
            <a:bodyPr wrap="none"/>
            <a:lstStyle/>
            <a:p>
              <a:pPr>
                <a:defRPr/>
              </a:pPr>
              <a:endParaRPr lang="en-US"/>
            </a:p>
          </p:txBody>
        </p:sp>
        <p:sp>
          <p:nvSpPr>
            <p:cNvPr id="11283" name="Line 43"/>
            <p:cNvSpPr>
              <a:spLocks noChangeAspect="1" noChangeShapeType="1"/>
            </p:cNvSpPr>
            <p:nvPr/>
          </p:nvSpPr>
          <p:spPr bwMode="auto">
            <a:xfrm>
              <a:off x="3912" y="1588"/>
              <a:ext cx="72" cy="296"/>
            </a:xfrm>
            <a:prstGeom prst="line">
              <a:avLst/>
            </a:prstGeom>
            <a:noFill/>
            <a:ln w="38100">
              <a:solidFill>
                <a:schemeClr val="bg2"/>
              </a:solidFill>
              <a:miter lim="800000"/>
              <a:headEnd/>
              <a:tailEnd type="triangle" w="med" len="med"/>
            </a:ln>
          </p:spPr>
          <p:txBody>
            <a:bodyPr wrap="none"/>
            <a:lstStyle/>
            <a:p>
              <a:pPr>
                <a:defRPr/>
              </a:pPr>
              <a:endParaRPr lang="en-US"/>
            </a:p>
          </p:txBody>
        </p:sp>
      </p:grpSp>
      <p:pic>
        <p:nvPicPr>
          <p:cNvPr id="13316" name="Picture 83" descr="Fig05-09"/>
          <p:cNvPicPr>
            <a:picLocks noChangeAspect="1" noChangeArrowheads="1"/>
          </p:cNvPicPr>
          <p:nvPr/>
        </p:nvPicPr>
        <p:blipFill>
          <a:blip r:embed="rId4" cstate="print"/>
          <a:srcRect/>
          <a:stretch>
            <a:fillRect/>
          </a:stretch>
        </p:blipFill>
        <p:spPr bwMode="auto">
          <a:xfrm>
            <a:off x="5497513" y="4267200"/>
            <a:ext cx="3417887" cy="2284413"/>
          </a:xfrm>
          <a:prstGeom prst="rect">
            <a:avLst/>
          </a:prstGeom>
          <a:noFill/>
          <a:ln w="9525">
            <a:noFill/>
            <a:miter lim="800000"/>
            <a:headEnd/>
            <a:tailEnd/>
          </a:ln>
        </p:spPr>
      </p:pic>
      <p:pic>
        <p:nvPicPr>
          <p:cNvPr id="13318" name="Picture 2"/>
          <p:cNvPicPr>
            <a:picLocks noChangeAspect="1" noChangeArrowheads="1"/>
          </p:cNvPicPr>
          <p:nvPr/>
        </p:nvPicPr>
        <p:blipFill>
          <a:blip r:embed="rId5" cstate="print"/>
          <a:srcRect/>
          <a:stretch>
            <a:fillRect/>
          </a:stretch>
        </p:blipFill>
        <p:spPr bwMode="auto">
          <a:xfrm>
            <a:off x="432026" y="1300162"/>
            <a:ext cx="4800600" cy="2967038"/>
          </a:xfrm>
          <a:prstGeom prst="rect">
            <a:avLst/>
          </a:prstGeom>
          <a:noFill/>
          <a:ln w="9525">
            <a:noFill/>
            <a:miter lim="800000"/>
            <a:headEnd/>
            <a:tailEnd/>
          </a:ln>
        </p:spPr>
      </p:pic>
      <p:pic>
        <p:nvPicPr>
          <p:cNvPr id="13319" name="Picture 4"/>
          <p:cNvPicPr>
            <a:picLocks noChangeAspect="1" noChangeArrowheads="1"/>
          </p:cNvPicPr>
          <p:nvPr/>
        </p:nvPicPr>
        <p:blipFill>
          <a:blip r:embed="rId6" cstate="print"/>
          <a:srcRect/>
          <a:stretch>
            <a:fillRect/>
          </a:stretch>
        </p:blipFill>
        <p:spPr bwMode="auto">
          <a:xfrm>
            <a:off x="685800" y="4495800"/>
            <a:ext cx="47466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304800" y="501650"/>
            <a:ext cx="7315200" cy="717550"/>
          </a:xfrm>
          <a:prstGeom prst="rect">
            <a:avLst/>
          </a:prstGeom>
        </p:spPr>
        <p:txBody>
          <a:bodyPr/>
          <a:lstStyle/>
          <a:p>
            <a:pPr eaLnBrk="1" hangingPunct="1"/>
            <a:r>
              <a:rPr lang="en-US" b="1" dirty="0" smtClean="0"/>
              <a:t>The Mouse</a:t>
            </a:r>
          </a:p>
        </p:txBody>
      </p:sp>
      <p:sp>
        <p:nvSpPr>
          <p:cNvPr id="12292" name="Rectangle 3"/>
          <p:cNvSpPr>
            <a:spLocks noGrp="1" noChangeArrowheads="1"/>
          </p:cNvSpPr>
          <p:nvPr>
            <p:ph type="body" idx="4294967295"/>
          </p:nvPr>
        </p:nvSpPr>
        <p:spPr>
          <a:xfrm>
            <a:off x="990600" y="1107282"/>
            <a:ext cx="7315200" cy="5410200"/>
          </a:xfrm>
          <a:prstGeom prst="rect">
            <a:avLst/>
          </a:prstGeom>
        </p:spPr>
        <p:txBody>
          <a:bodyPr/>
          <a:lstStyle/>
          <a:p>
            <a:pPr eaLnBrk="1" hangingPunct="1"/>
            <a:r>
              <a:rPr lang="en-US" dirty="0" smtClean="0"/>
              <a:t>All modern computers have a variant</a:t>
            </a:r>
          </a:p>
          <a:p>
            <a:pPr eaLnBrk="1" hangingPunct="1"/>
            <a:r>
              <a:rPr lang="en-US" dirty="0" smtClean="0"/>
              <a:t>Allows users to select objects</a:t>
            </a:r>
          </a:p>
          <a:p>
            <a:pPr lvl="1" eaLnBrk="1" hangingPunct="1"/>
            <a:r>
              <a:rPr lang="en-US" dirty="0" smtClean="0"/>
              <a:t>Pointer moved by the mouse</a:t>
            </a:r>
          </a:p>
          <a:p>
            <a:pPr eaLnBrk="1" hangingPunct="1"/>
            <a:r>
              <a:rPr lang="en-US" dirty="0" smtClean="0"/>
              <a:t>Mechanical mouse</a:t>
            </a:r>
          </a:p>
          <a:p>
            <a:pPr lvl="1" eaLnBrk="1" hangingPunct="1"/>
            <a:r>
              <a:rPr lang="en-US" dirty="0" smtClean="0"/>
              <a:t>Rubber ball determines direction and speed</a:t>
            </a:r>
          </a:p>
          <a:p>
            <a:pPr lvl="1" eaLnBrk="1" hangingPunct="1"/>
            <a:r>
              <a:rPr lang="en-US" dirty="0" smtClean="0"/>
              <a:t>The ball often requires cleaning</a:t>
            </a:r>
          </a:p>
          <a:p>
            <a:pPr eaLnBrk="1" hangingPunct="1"/>
            <a:r>
              <a:rPr lang="en-US" dirty="0" smtClean="0"/>
              <a:t>Optical mouse</a:t>
            </a:r>
          </a:p>
          <a:p>
            <a:pPr lvl="1" eaLnBrk="1" hangingPunct="1"/>
            <a:r>
              <a:rPr lang="en-US" dirty="0" smtClean="0"/>
              <a:t>Light shown onto mouse pad</a:t>
            </a:r>
          </a:p>
          <a:p>
            <a:pPr lvl="1" eaLnBrk="1" hangingPunct="1"/>
            <a:r>
              <a:rPr lang="en-US" dirty="0" smtClean="0"/>
              <a:t>Reflection determines speed and direction</a:t>
            </a:r>
          </a:p>
          <a:p>
            <a:pPr lvl="1" eaLnBrk="1" hangingPunct="1"/>
            <a:r>
              <a:rPr lang="en-US" dirty="0" smtClean="0"/>
              <a:t>Requires little maintenance</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04800" y="517942"/>
            <a:ext cx="7315200" cy="717550"/>
          </a:xfrm>
          <a:prstGeom prst="rect">
            <a:avLst/>
          </a:prstGeom>
        </p:spPr>
        <p:txBody>
          <a:bodyPr/>
          <a:lstStyle/>
          <a:p>
            <a:r>
              <a:rPr lang="en-US" b="1" dirty="0" smtClean="0"/>
              <a:t>Optical Mouse</a:t>
            </a:r>
          </a:p>
        </p:txBody>
      </p:sp>
      <p:sp>
        <p:nvSpPr>
          <p:cNvPr id="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28</a:t>
            </a:fld>
            <a:endParaRPr lang="en-US" dirty="0"/>
          </a:p>
        </p:txBody>
      </p:sp>
      <p:pic>
        <p:nvPicPr>
          <p:cNvPr id="14341" name="Picture 2"/>
          <p:cNvPicPr>
            <a:picLocks noChangeAspect="1" noChangeArrowheads="1"/>
          </p:cNvPicPr>
          <p:nvPr/>
        </p:nvPicPr>
        <p:blipFill rotWithShape="1">
          <a:blip r:embed="rId3" cstate="print"/>
          <a:srcRect b="5555"/>
          <a:stretch/>
        </p:blipFill>
        <p:spPr bwMode="auto">
          <a:xfrm>
            <a:off x="214746" y="1263134"/>
            <a:ext cx="7391399" cy="5181600"/>
          </a:xfrm>
          <a:prstGeom prst="rect">
            <a:avLst/>
          </a:prstGeom>
          <a:noFill/>
          <a:ln w="9525">
            <a:noFill/>
            <a:miter lim="800000"/>
            <a:headEnd/>
            <a:tailEnd/>
          </a:ln>
        </p:spPr>
      </p:pic>
      <p:sp>
        <p:nvSpPr>
          <p:cNvPr id="2" name="TextBox 1"/>
          <p:cNvSpPr txBox="1"/>
          <p:nvPr/>
        </p:nvSpPr>
        <p:spPr>
          <a:xfrm>
            <a:off x="2971800" y="5486400"/>
            <a:ext cx="533400" cy="369332"/>
          </a:xfrm>
          <a:prstGeom prst="rect">
            <a:avLst/>
          </a:prstGeom>
          <a:noFill/>
        </p:spPr>
        <p:txBody>
          <a:bodyPr wrap="square" rtlCol="0">
            <a:spAutoFit/>
          </a:bodyPr>
          <a:lstStyle/>
          <a:p>
            <a:r>
              <a:rPr lang="en-US" b="1" dirty="0" smtClean="0">
                <a:solidFill>
                  <a:srgbClr val="0000CC"/>
                </a:solidFill>
              </a:rPr>
              <a:t>1</a:t>
            </a:r>
            <a:endParaRPr lang="en-US" b="1" dirty="0">
              <a:solidFill>
                <a:srgbClr val="0000CC"/>
              </a:solidFill>
            </a:endParaRPr>
          </a:p>
        </p:txBody>
      </p:sp>
      <p:sp>
        <p:nvSpPr>
          <p:cNvPr id="7" name="TextBox 6"/>
          <p:cNvSpPr txBox="1"/>
          <p:nvPr/>
        </p:nvSpPr>
        <p:spPr>
          <a:xfrm>
            <a:off x="1905000" y="3669268"/>
            <a:ext cx="533400" cy="369332"/>
          </a:xfrm>
          <a:prstGeom prst="rect">
            <a:avLst/>
          </a:prstGeom>
          <a:noFill/>
        </p:spPr>
        <p:txBody>
          <a:bodyPr wrap="square" rtlCol="0">
            <a:spAutoFit/>
          </a:bodyPr>
          <a:lstStyle/>
          <a:p>
            <a:r>
              <a:rPr lang="en-US" b="1" dirty="0">
                <a:solidFill>
                  <a:srgbClr val="0000CC"/>
                </a:solidFill>
              </a:rPr>
              <a:t>2</a:t>
            </a:r>
            <a:endParaRPr lang="en-US" b="1" dirty="0">
              <a:solidFill>
                <a:srgbClr val="0000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0" y="658813"/>
            <a:ext cx="7086600" cy="911225"/>
          </a:xfrm>
          <a:prstGeom prst="rect">
            <a:avLst/>
          </a:prstGeom>
        </p:spPr>
        <p:txBody>
          <a:bodyPr/>
          <a:lstStyle/>
          <a:p>
            <a:pPr eaLnBrk="1" hangingPunct="1"/>
            <a:r>
              <a:rPr lang="en-US" b="1" dirty="0" smtClean="0"/>
              <a:t> Benefits of Using Mouse</a:t>
            </a:r>
          </a:p>
        </p:txBody>
      </p:sp>
      <p:sp>
        <p:nvSpPr>
          <p:cNvPr id="16388" name="Rectangle 3"/>
          <p:cNvSpPr>
            <a:spLocks noGrp="1" noChangeArrowheads="1"/>
          </p:cNvSpPr>
          <p:nvPr>
            <p:ph type="body" idx="4294967295"/>
          </p:nvPr>
        </p:nvSpPr>
        <p:spPr>
          <a:xfrm>
            <a:off x="750640" y="1570038"/>
            <a:ext cx="7315200" cy="4835525"/>
          </a:xfrm>
          <a:prstGeom prst="rect">
            <a:avLst/>
          </a:prstGeom>
        </p:spPr>
        <p:txBody>
          <a:bodyPr/>
          <a:lstStyle/>
          <a:p>
            <a:r>
              <a:rPr lang="en-US" dirty="0" smtClean="0"/>
              <a:t>Pointer positioning is fast</a:t>
            </a:r>
          </a:p>
          <a:p>
            <a:endParaRPr lang="en-US" dirty="0" smtClean="0"/>
          </a:p>
          <a:p>
            <a:r>
              <a:rPr lang="en-US" dirty="0" smtClean="0"/>
              <a:t>Menu interaction is easy</a:t>
            </a:r>
          </a:p>
          <a:p>
            <a:endParaRPr lang="en-US" dirty="0" smtClean="0"/>
          </a:p>
          <a:p>
            <a:r>
              <a:rPr lang="en-US" dirty="0" smtClean="0"/>
              <a:t>Users can draw electronically</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idx="4294967295"/>
          </p:nvPr>
        </p:nvSpPr>
        <p:spPr>
          <a:xfrm>
            <a:off x="0" y="307975"/>
            <a:ext cx="6934200" cy="911225"/>
          </a:xfrm>
          <a:prstGeom prst="rect">
            <a:avLst/>
          </a:prstGeom>
        </p:spPr>
        <p:txBody>
          <a:bodyPr/>
          <a:lstStyle/>
          <a:p>
            <a:r>
              <a:rPr lang="en-US" b="1" dirty="0" smtClean="0"/>
              <a:t>Input Devices</a:t>
            </a:r>
          </a:p>
        </p:txBody>
      </p:sp>
      <p:sp>
        <p:nvSpPr>
          <p:cNvPr id="5124" name="Rectangle 4"/>
          <p:cNvSpPr>
            <a:spLocks noGrp="1" noChangeArrowheads="1"/>
          </p:cNvSpPr>
          <p:nvPr>
            <p:ph type="body" idx="4294967295"/>
          </p:nvPr>
        </p:nvSpPr>
        <p:spPr>
          <a:xfrm>
            <a:off x="644453" y="1005182"/>
            <a:ext cx="8610600" cy="914400"/>
          </a:xfrm>
          <a:prstGeom prst="rect">
            <a:avLst/>
          </a:prstGeom>
        </p:spPr>
        <p:txBody>
          <a:bodyPr/>
          <a:lstStyle/>
          <a:p>
            <a:r>
              <a:rPr lang="en-US" dirty="0" smtClean="0"/>
              <a:t>Hardware used to enter data and instructions</a:t>
            </a:r>
          </a:p>
        </p:txBody>
      </p:sp>
      <p:sp>
        <p:nvSpPr>
          <p:cNvPr id="13"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3</a:t>
            </a:fld>
            <a:endParaRPr lang="en-US" dirty="0"/>
          </a:p>
        </p:txBody>
      </p:sp>
      <p:pic>
        <p:nvPicPr>
          <p:cNvPr id="22" name="Picture 2" descr="04-069-fig1-03-ar5"/>
          <p:cNvPicPr>
            <a:picLocks noChangeAspect="1" noChangeArrowheads="1"/>
          </p:cNvPicPr>
          <p:nvPr/>
        </p:nvPicPr>
        <p:blipFill>
          <a:blip r:embed="rId3" cstate="print"/>
          <a:srcRect b="30000"/>
          <a:stretch>
            <a:fillRect/>
          </a:stretch>
        </p:blipFill>
        <p:spPr bwMode="auto">
          <a:xfrm>
            <a:off x="819778" y="1409884"/>
            <a:ext cx="6302614" cy="4777511"/>
          </a:xfrm>
          <a:prstGeom prst="rect">
            <a:avLst/>
          </a:prstGeom>
          <a:noFill/>
          <a:effectLst>
            <a:outerShdw dist="107763" dir="2700000" algn="ctr" rotWithShape="0">
              <a:srgbClr val="808080">
                <a:alpha val="50000"/>
              </a:srgbClr>
            </a:outerShdw>
          </a:effectLst>
        </p:spPr>
      </p:pic>
      <p:grpSp>
        <p:nvGrpSpPr>
          <p:cNvPr id="23" name="Group 12"/>
          <p:cNvGrpSpPr/>
          <p:nvPr/>
        </p:nvGrpSpPr>
        <p:grpSpPr>
          <a:xfrm>
            <a:off x="152400" y="4019390"/>
            <a:ext cx="6097856" cy="2374933"/>
            <a:chOff x="1307537" y="4392151"/>
            <a:chExt cx="5897955" cy="2272772"/>
          </a:xfrm>
        </p:grpSpPr>
        <p:sp>
          <p:nvSpPr>
            <p:cNvPr id="24" name="AutoShape 6"/>
            <p:cNvSpPr>
              <a:spLocks noChangeArrowheads="1"/>
            </p:cNvSpPr>
            <p:nvPr/>
          </p:nvSpPr>
          <p:spPr bwMode="auto">
            <a:xfrm rot="919484">
              <a:off x="1963248" y="4392151"/>
              <a:ext cx="1143000" cy="228600"/>
            </a:xfrm>
            <a:prstGeom prst="rightArrow">
              <a:avLst>
                <a:gd name="adj1" fmla="val 50000"/>
                <a:gd name="adj2" fmla="val 125000"/>
              </a:avLst>
            </a:prstGeom>
            <a:solidFill>
              <a:srgbClr val="D94439"/>
            </a:solidFill>
            <a:ln w="9525">
              <a:solidFill>
                <a:schemeClr val="tx1"/>
              </a:solidFill>
              <a:miter lim="800000"/>
              <a:headEnd/>
              <a:tailEnd/>
            </a:ln>
          </p:spPr>
          <p:txBody>
            <a:bodyPr wrap="none" anchor="ctr"/>
            <a:lstStyle/>
            <a:p>
              <a:pPr>
                <a:defRPr/>
              </a:pPr>
              <a:endParaRPr lang="en-US"/>
            </a:p>
          </p:txBody>
        </p:sp>
        <p:sp>
          <p:nvSpPr>
            <p:cNvPr id="25" name="AutoShape 7"/>
            <p:cNvSpPr>
              <a:spLocks noChangeArrowheads="1"/>
            </p:cNvSpPr>
            <p:nvPr/>
          </p:nvSpPr>
          <p:spPr bwMode="auto">
            <a:xfrm rot="11048536" flipH="1">
              <a:off x="3573537" y="5562403"/>
              <a:ext cx="793750" cy="165100"/>
            </a:xfrm>
            <a:prstGeom prst="rightArrow">
              <a:avLst>
                <a:gd name="adj1" fmla="val 50000"/>
                <a:gd name="adj2" fmla="val 95303"/>
              </a:avLst>
            </a:prstGeom>
            <a:solidFill>
              <a:srgbClr val="D94439"/>
            </a:solidFill>
            <a:ln w="9525">
              <a:solidFill>
                <a:schemeClr val="tx1"/>
              </a:solidFill>
              <a:miter lim="800000"/>
              <a:headEnd/>
              <a:tailEnd/>
            </a:ln>
          </p:spPr>
          <p:txBody>
            <a:bodyPr wrap="none" anchor="ctr"/>
            <a:lstStyle/>
            <a:p>
              <a:pPr>
                <a:defRPr/>
              </a:pPr>
              <a:endParaRPr lang="en-US"/>
            </a:p>
          </p:txBody>
        </p:sp>
        <p:sp>
          <p:nvSpPr>
            <p:cNvPr id="26" name="AutoShape 8"/>
            <p:cNvSpPr>
              <a:spLocks noChangeArrowheads="1"/>
            </p:cNvSpPr>
            <p:nvPr/>
          </p:nvSpPr>
          <p:spPr bwMode="auto">
            <a:xfrm rot="685071" flipV="1">
              <a:off x="4680972" y="4673494"/>
              <a:ext cx="1143000" cy="185275"/>
            </a:xfrm>
            <a:prstGeom prst="rightArrow">
              <a:avLst>
                <a:gd name="adj1" fmla="val 50000"/>
                <a:gd name="adj2" fmla="val 125000"/>
              </a:avLst>
            </a:prstGeom>
            <a:solidFill>
              <a:srgbClr val="D94439"/>
            </a:solidFill>
            <a:ln w="9525">
              <a:solidFill>
                <a:schemeClr val="tx1"/>
              </a:solidFill>
              <a:miter lim="800000"/>
              <a:headEnd/>
              <a:tailEnd/>
            </a:ln>
          </p:spPr>
          <p:txBody>
            <a:bodyPr wrap="none" anchor="ctr"/>
            <a:lstStyle/>
            <a:p>
              <a:pPr>
                <a:defRPr/>
              </a:pPr>
              <a:endParaRPr lang="en-US"/>
            </a:p>
          </p:txBody>
        </p:sp>
        <p:sp>
          <p:nvSpPr>
            <p:cNvPr id="27" name="AutoShape 9"/>
            <p:cNvSpPr>
              <a:spLocks noChangeArrowheads="1"/>
            </p:cNvSpPr>
            <p:nvPr/>
          </p:nvSpPr>
          <p:spPr bwMode="auto">
            <a:xfrm>
              <a:off x="6294193" y="5979123"/>
              <a:ext cx="228600" cy="685800"/>
            </a:xfrm>
            <a:prstGeom prst="upArrow">
              <a:avLst>
                <a:gd name="adj1" fmla="val 50000"/>
                <a:gd name="adj2" fmla="val 75000"/>
              </a:avLst>
            </a:prstGeom>
            <a:solidFill>
              <a:srgbClr val="D94439"/>
            </a:solidFill>
            <a:ln w="9525">
              <a:solidFill>
                <a:schemeClr val="tx1"/>
              </a:solidFill>
              <a:miter lim="800000"/>
              <a:headEnd/>
              <a:tailEnd/>
            </a:ln>
          </p:spPr>
          <p:txBody>
            <a:bodyPr wrap="none" anchor="ctr"/>
            <a:lstStyle/>
            <a:p>
              <a:pPr>
                <a:defRPr/>
              </a:pPr>
              <a:endParaRPr lang="en-US"/>
            </a:p>
          </p:txBody>
        </p:sp>
        <p:sp>
          <p:nvSpPr>
            <p:cNvPr id="28" name="AutoShape 10"/>
            <p:cNvSpPr>
              <a:spLocks noChangeArrowheads="1"/>
            </p:cNvSpPr>
            <p:nvPr/>
          </p:nvSpPr>
          <p:spPr bwMode="auto">
            <a:xfrm rot="13557589">
              <a:off x="6748292" y="4654037"/>
              <a:ext cx="228600" cy="685800"/>
            </a:xfrm>
            <a:prstGeom prst="downArrow">
              <a:avLst>
                <a:gd name="adj1" fmla="val 50000"/>
                <a:gd name="adj2" fmla="val 75000"/>
              </a:avLst>
            </a:prstGeom>
            <a:solidFill>
              <a:srgbClr val="D94439"/>
            </a:solidFill>
            <a:ln w="9525">
              <a:solidFill>
                <a:schemeClr val="tx1"/>
              </a:solidFill>
              <a:miter lim="800000"/>
              <a:headEnd/>
              <a:tailEnd/>
            </a:ln>
          </p:spPr>
          <p:txBody>
            <a:bodyPr wrap="none" anchor="ctr"/>
            <a:lstStyle/>
            <a:p>
              <a:pPr>
                <a:defRPr/>
              </a:pPr>
              <a:endParaRPr lang="en-US"/>
            </a:p>
          </p:txBody>
        </p:sp>
        <p:sp>
          <p:nvSpPr>
            <p:cNvPr id="29" name="AutoShape 11"/>
            <p:cNvSpPr>
              <a:spLocks noChangeArrowheads="1"/>
            </p:cNvSpPr>
            <p:nvPr/>
          </p:nvSpPr>
          <p:spPr bwMode="auto">
            <a:xfrm rot="20517131">
              <a:off x="1307537" y="6307407"/>
              <a:ext cx="1143000" cy="228600"/>
            </a:xfrm>
            <a:prstGeom prst="rightArrow">
              <a:avLst>
                <a:gd name="adj1" fmla="val 50000"/>
                <a:gd name="adj2" fmla="val 125000"/>
              </a:avLst>
            </a:prstGeom>
            <a:solidFill>
              <a:srgbClr val="D94439"/>
            </a:solidFill>
            <a:ln w="9525">
              <a:solidFill>
                <a:schemeClr val="tx1"/>
              </a:solidFill>
              <a:miter lim="800000"/>
              <a:headEnd/>
              <a:tailEnd/>
            </a:ln>
          </p:spPr>
          <p:txBody>
            <a:bodyPr wrap="none" anchor="ctr"/>
            <a:lstStyle/>
            <a:p>
              <a:pPr>
                <a:defRPr/>
              </a:pPr>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6"/>
          <p:cNvSpPr>
            <a:spLocks noGrp="1" noChangeArrowheads="1"/>
          </p:cNvSpPr>
          <p:nvPr>
            <p:ph type="title" idx="4294967295"/>
          </p:nvPr>
        </p:nvSpPr>
        <p:spPr>
          <a:xfrm>
            <a:off x="34977" y="657226"/>
            <a:ext cx="7315200" cy="717550"/>
          </a:xfrm>
          <a:prstGeom prst="rect">
            <a:avLst/>
          </a:prstGeom>
        </p:spPr>
        <p:txBody>
          <a:bodyPr/>
          <a:lstStyle/>
          <a:p>
            <a:pPr eaLnBrk="1" hangingPunct="1"/>
            <a:r>
              <a:rPr lang="en-US" b="1" dirty="0" smtClean="0"/>
              <a:t>Interacting With a Mouse</a:t>
            </a:r>
          </a:p>
        </p:txBody>
      </p:sp>
      <p:sp>
        <p:nvSpPr>
          <p:cNvPr id="15364" name="Rectangle 1027"/>
          <p:cNvSpPr>
            <a:spLocks noGrp="1" noChangeArrowheads="1"/>
          </p:cNvSpPr>
          <p:nvPr>
            <p:ph type="body" idx="4294967295"/>
          </p:nvPr>
        </p:nvSpPr>
        <p:spPr>
          <a:xfrm>
            <a:off x="838200" y="1752600"/>
            <a:ext cx="8305800" cy="3880644"/>
          </a:xfrm>
          <a:prstGeom prst="rect">
            <a:avLst/>
          </a:prstGeom>
        </p:spPr>
        <p:txBody>
          <a:bodyPr/>
          <a:lstStyle/>
          <a:p>
            <a:r>
              <a:rPr lang="en-US" dirty="0" smtClean="0"/>
              <a:t>Actions involve pointing to an object</a:t>
            </a:r>
          </a:p>
          <a:p>
            <a:r>
              <a:rPr lang="en-US" dirty="0" smtClean="0"/>
              <a:t>Clicking selects the object</a:t>
            </a:r>
          </a:p>
          <a:p>
            <a:r>
              <a:rPr lang="en-US" dirty="0" smtClean="0"/>
              <a:t>Double clicking the object</a:t>
            </a:r>
          </a:p>
          <a:p>
            <a:r>
              <a:rPr lang="en-US" dirty="0" smtClean="0"/>
              <a:t>Clicking and holding drags the object</a:t>
            </a:r>
          </a:p>
          <a:p>
            <a:r>
              <a:rPr lang="en-US" dirty="0" smtClean="0"/>
              <a:t>Releasing an object is a drop</a:t>
            </a:r>
          </a:p>
          <a:p>
            <a:r>
              <a:rPr lang="en-US" dirty="0" smtClean="0"/>
              <a:t>Right clicking activates the shortcut menu</a:t>
            </a:r>
          </a:p>
          <a:p>
            <a:r>
              <a:rPr lang="en-US" dirty="0" smtClean="0"/>
              <a:t>Modern mice include a scroll wheel</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17489" y="609600"/>
            <a:ext cx="7315200" cy="717550"/>
          </a:xfrm>
          <a:prstGeom prst="rect">
            <a:avLst/>
          </a:prstGeom>
        </p:spPr>
        <p:txBody>
          <a:bodyPr/>
          <a:lstStyle/>
          <a:p>
            <a:pPr eaLnBrk="1" hangingPunct="1"/>
            <a:r>
              <a:rPr lang="en-US" b="1" dirty="0" smtClean="0"/>
              <a:t>Mouse Configuration</a:t>
            </a:r>
          </a:p>
        </p:txBody>
      </p:sp>
      <p:sp>
        <p:nvSpPr>
          <p:cNvPr id="16388" name="Rectangle 3"/>
          <p:cNvSpPr>
            <a:spLocks noGrp="1" noChangeArrowheads="1"/>
          </p:cNvSpPr>
          <p:nvPr>
            <p:ph type="body" idx="4294967295"/>
          </p:nvPr>
        </p:nvSpPr>
        <p:spPr>
          <a:xfrm>
            <a:off x="764381" y="1758156"/>
            <a:ext cx="7315200" cy="4835525"/>
          </a:xfrm>
          <a:prstGeom prst="rect">
            <a:avLst/>
          </a:prstGeom>
        </p:spPr>
        <p:txBody>
          <a:bodyPr/>
          <a:lstStyle/>
          <a:p>
            <a:r>
              <a:rPr lang="en-US" dirty="0" smtClean="0"/>
              <a:t>Configured for a right-handed user</a:t>
            </a:r>
          </a:p>
          <a:p>
            <a:pPr lvl="1"/>
            <a:r>
              <a:rPr lang="en-US" dirty="0" smtClean="0"/>
              <a:t>Can be reconfigured for left handed</a:t>
            </a:r>
          </a:p>
          <a:p>
            <a:r>
              <a:rPr lang="en-US" dirty="0" smtClean="0"/>
              <a:t>Between 1 and 6 buttons </a:t>
            </a:r>
          </a:p>
          <a:p>
            <a:r>
              <a:rPr lang="en-US" dirty="0" smtClean="0"/>
              <a:t>Extra buttons are configurable</a:t>
            </a:r>
          </a:p>
          <a:p>
            <a:pPr lvl="1"/>
            <a:r>
              <a:rPr lang="en-US" dirty="0"/>
              <a:t>Button</a:t>
            </a:r>
            <a:endParaRPr lang="en-US" dirty="0" smtClean="0"/>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04800" y="609600"/>
            <a:ext cx="7315200" cy="717550"/>
          </a:xfrm>
          <a:prstGeom prst="rect">
            <a:avLst/>
          </a:prstGeom>
        </p:spPr>
        <p:txBody>
          <a:bodyPr/>
          <a:lstStyle/>
          <a:p>
            <a:r>
              <a:rPr lang="en-US" b="1" dirty="0" smtClean="0"/>
              <a:t>Cordless Keyboard and Mouse</a:t>
            </a:r>
          </a:p>
        </p:txBody>
      </p:sp>
      <p:sp>
        <p:nvSpPr>
          <p:cNvPr id="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32</a:t>
            </a:fld>
            <a:endParaRPr lang="en-US" dirty="0"/>
          </a:p>
        </p:txBody>
      </p:sp>
      <p:sp>
        <p:nvSpPr>
          <p:cNvPr id="10244" name="Rectangle 25"/>
          <p:cNvSpPr>
            <a:spLocks noChangeArrowheads="1"/>
          </p:cNvSpPr>
          <p:nvPr/>
        </p:nvSpPr>
        <p:spPr bwMode="auto">
          <a:xfrm>
            <a:off x="838200" y="1447800"/>
            <a:ext cx="4495800" cy="3886200"/>
          </a:xfrm>
          <a:prstGeom prst="rect">
            <a:avLst/>
          </a:prstGeom>
          <a:noFill/>
          <a:ln w="9525">
            <a:noFill/>
            <a:miter lim="800000"/>
            <a:headEnd/>
            <a:tailEnd/>
          </a:ln>
        </p:spPr>
        <p:txBody>
          <a:bodyPr/>
          <a:lstStyle/>
          <a:p>
            <a:pPr marL="609600" lvl="1" indent="-495300">
              <a:spcBef>
                <a:spcPct val="5000"/>
              </a:spcBef>
              <a:buClr>
                <a:srgbClr val="D94439"/>
              </a:buClr>
              <a:buSzPct val="75000"/>
              <a:buFont typeface="Wingdings" pitchFamily="2" charset="2"/>
              <a:buChar char="Ø"/>
              <a:defRPr/>
            </a:pPr>
            <a:r>
              <a:rPr kumimoji="1" lang="en-US" sz="2800" dirty="0">
                <a:solidFill>
                  <a:srgbClr val="000000"/>
                </a:solidFill>
                <a:effectLst/>
                <a:latin typeface="+mn-lt"/>
              </a:rPr>
              <a:t>Communicate with a receiver attached to a port on the system unit</a:t>
            </a:r>
          </a:p>
          <a:p>
            <a:pPr marL="609600" lvl="1" indent="-495300">
              <a:spcBef>
                <a:spcPct val="5000"/>
              </a:spcBef>
              <a:buClr>
                <a:srgbClr val="D94439"/>
              </a:buClr>
              <a:buSzPct val="75000"/>
              <a:buFont typeface="Wingdings" pitchFamily="2" charset="2"/>
              <a:buChar char="Ø"/>
              <a:defRPr/>
            </a:pPr>
            <a:r>
              <a:rPr kumimoji="1" lang="en-US" sz="2800" dirty="0">
                <a:solidFill>
                  <a:srgbClr val="000000"/>
                </a:solidFill>
                <a:effectLst/>
                <a:latin typeface="+mn-lt"/>
              </a:rPr>
              <a:t>Use infra-red (</a:t>
            </a:r>
            <a:r>
              <a:rPr kumimoji="1" lang="en-US" sz="2800" dirty="0" smtClean="0">
                <a:solidFill>
                  <a:srgbClr val="000000"/>
                </a:solidFill>
                <a:effectLst/>
                <a:latin typeface="+mn-lt"/>
              </a:rPr>
              <a:t>IR) </a:t>
            </a:r>
            <a:r>
              <a:rPr kumimoji="1" lang="en-US" sz="2800" dirty="0">
                <a:solidFill>
                  <a:srgbClr val="000000"/>
                </a:solidFill>
                <a:effectLst/>
                <a:latin typeface="+mn-lt"/>
              </a:rPr>
              <a:t>or radio frequency (RF) technology</a:t>
            </a:r>
          </a:p>
        </p:txBody>
      </p:sp>
      <p:pic>
        <p:nvPicPr>
          <p:cNvPr id="17435" name="Picture 27" descr="04-069_05-04"/>
          <p:cNvPicPr>
            <a:picLocks noChangeAspect="1" noChangeArrowheads="1"/>
          </p:cNvPicPr>
          <p:nvPr/>
        </p:nvPicPr>
        <p:blipFill>
          <a:blip r:embed="rId3" cstate="print">
            <a:clrChange>
              <a:clrFrom>
                <a:srgbClr val="FEFCFE"/>
              </a:clrFrom>
              <a:clrTo>
                <a:srgbClr val="FEFCFE">
                  <a:alpha val="0"/>
                </a:srgbClr>
              </a:clrTo>
            </a:clrChange>
          </a:blip>
          <a:srcRect/>
          <a:stretch>
            <a:fillRect/>
          </a:stretch>
        </p:blipFill>
        <p:spPr bwMode="auto">
          <a:xfrm>
            <a:off x="5334000" y="1927212"/>
            <a:ext cx="2924068" cy="3743325"/>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idx="4294967295"/>
          </p:nvPr>
        </p:nvSpPr>
        <p:spPr>
          <a:xfrm>
            <a:off x="457200" y="577850"/>
            <a:ext cx="7315200" cy="717550"/>
          </a:xfrm>
          <a:prstGeom prst="rect">
            <a:avLst/>
          </a:prstGeom>
        </p:spPr>
        <p:txBody>
          <a:bodyPr/>
          <a:lstStyle/>
          <a:p>
            <a:pPr eaLnBrk="1" hangingPunct="1"/>
            <a:r>
              <a:rPr lang="en-US" b="1" dirty="0" smtClean="0"/>
              <a:t>Variants of the Mouse</a:t>
            </a:r>
          </a:p>
        </p:txBody>
      </p:sp>
      <p:sp>
        <p:nvSpPr>
          <p:cNvPr id="18436" name="Rectangle 3"/>
          <p:cNvSpPr>
            <a:spLocks noGrp="1" noChangeArrowheads="1"/>
          </p:cNvSpPr>
          <p:nvPr>
            <p:ph type="body" idx="4294967295"/>
          </p:nvPr>
        </p:nvSpPr>
        <p:spPr>
          <a:xfrm>
            <a:off x="609600" y="1295400"/>
            <a:ext cx="4876800" cy="4835525"/>
          </a:xfrm>
          <a:prstGeom prst="rect">
            <a:avLst/>
          </a:prstGeom>
        </p:spPr>
        <p:txBody>
          <a:bodyPr/>
          <a:lstStyle/>
          <a:p>
            <a:pPr eaLnBrk="1" hangingPunct="1"/>
            <a:r>
              <a:rPr lang="en-US" dirty="0" smtClean="0"/>
              <a:t>Trackballs</a:t>
            </a:r>
          </a:p>
          <a:p>
            <a:pPr lvl="1" eaLnBrk="1" hangingPunct="1"/>
            <a:r>
              <a:rPr lang="en-US" dirty="0" smtClean="0"/>
              <a:t>Upside down mouse</a:t>
            </a:r>
          </a:p>
          <a:p>
            <a:pPr lvl="1" eaLnBrk="1" hangingPunct="1"/>
            <a:r>
              <a:rPr lang="en-US" dirty="0" smtClean="0"/>
              <a:t>Hand rests on the ball</a:t>
            </a:r>
          </a:p>
          <a:p>
            <a:pPr lvl="1" eaLnBrk="1" hangingPunct="1"/>
            <a:r>
              <a:rPr lang="en-US" dirty="0" smtClean="0"/>
              <a:t>User moves the ball</a:t>
            </a:r>
          </a:p>
          <a:p>
            <a:pPr lvl="1" eaLnBrk="1" hangingPunct="1"/>
            <a:r>
              <a:rPr lang="en-US" dirty="0" smtClean="0"/>
              <a:t>Uses little desk space</a:t>
            </a:r>
          </a:p>
          <a:p>
            <a:pPr lvl="1" eaLnBrk="1" hangingPunct="1"/>
            <a:r>
              <a:rPr lang="en-US" dirty="0" smtClean="0"/>
              <a:t>Mostly two buttons</a:t>
            </a:r>
          </a:p>
          <a:p>
            <a:pPr lvl="1" eaLnBrk="1" hangingPunct="1"/>
            <a:r>
              <a:rPr lang="en-US" dirty="0" smtClean="0"/>
              <a:t>Can be configured for both</a:t>
            </a:r>
          </a:p>
          <a:p>
            <a:pPr lvl="2"/>
            <a:r>
              <a:rPr lang="en-US" dirty="0" smtClean="0"/>
              <a:t>Right-handed and </a:t>
            </a:r>
            <a:endParaRPr lang="en-US" dirty="0" smtClean="0"/>
          </a:p>
          <a:p>
            <a:pPr lvl="2"/>
            <a:r>
              <a:rPr lang="en-US" dirty="0" smtClean="0"/>
              <a:t>Left-handed use</a:t>
            </a:r>
          </a:p>
        </p:txBody>
      </p:sp>
      <p:sp>
        <p:nvSpPr>
          <p:cNvPr id="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33</a:t>
            </a:fld>
            <a:endParaRPr lang="en-US" dirty="0"/>
          </a:p>
        </p:txBody>
      </p:sp>
      <p:pic>
        <p:nvPicPr>
          <p:cNvPr id="18437" name="Picture 4"/>
          <p:cNvPicPr>
            <a:picLocks noChangeAspect="1" noChangeArrowheads="1"/>
          </p:cNvPicPr>
          <p:nvPr/>
        </p:nvPicPr>
        <p:blipFill>
          <a:blip r:embed="rId2" cstate="print"/>
          <a:srcRect/>
          <a:stretch>
            <a:fillRect/>
          </a:stretch>
        </p:blipFill>
        <p:spPr bwMode="auto">
          <a:xfrm>
            <a:off x="4611687" y="1829089"/>
            <a:ext cx="3160713"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5297" y="679270"/>
            <a:ext cx="6798734" cy="1303867"/>
          </a:xfrm>
        </p:spPr>
        <p:txBody>
          <a:bodyPr/>
          <a:lstStyle/>
          <a:p>
            <a:pPr eaLnBrk="1" hangingPunct="1"/>
            <a:r>
              <a:rPr lang="en-US" b="1" dirty="0" smtClean="0"/>
              <a:t>Track Pads</a:t>
            </a:r>
          </a:p>
        </p:txBody>
      </p:sp>
      <p:sp>
        <p:nvSpPr>
          <p:cNvPr id="19460" name="Rectangle 3"/>
          <p:cNvSpPr>
            <a:spLocks noGrp="1" noChangeArrowheads="1"/>
          </p:cNvSpPr>
          <p:nvPr>
            <p:ph sz="half" idx="1"/>
          </p:nvPr>
        </p:nvSpPr>
        <p:spPr>
          <a:xfrm>
            <a:off x="913448" y="2362200"/>
            <a:ext cx="4598352" cy="3447288"/>
          </a:xfrm>
        </p:spPr>
        <p:txBody>
          <a:bodyPr>
            <a:normAutofit/>
          </a:bodyPr>
          <a:lstStyle/>
          <a:p>
            <a:r>
              <a:rPr lang="en-US" dirty="0" smtClean="0"/>
              <a:t>Stationary pointing device</a:t>
            </a:r>
          </a:p>
          <a:p>
            <a:r>
              <a:rPr lang="en-US" dirty="0" smtClean="0"/>
              <a:t>Small plastic rectangle</a:t>
            </a:r>
          </a:p>
          <a:p>
            <a:r>
              <a:rPr lang="en-US" dirty="0" smtClean="0"/>
              <a:t>Finger moves across the pad</a:t>
            </a:r>
          </a:p>
          <a:p>
            <a:r>
              <a:rPr lang="en-US" dirty="0" smtClean="0"/>
              <a:t>Pointer moves with the pointer</a:t>
            </a:r>
          </a:p>
          <a:p>
            <a:r>
              <a:rPr lang="en-US" dirty="0" smtClean="0"/>
              <a:t>Popular on laptops</a:t>
            </a:r>
          </a:p>
        </p:txBody>
      </p:sp>
      <p:sp>
        <p:nvSpPr>
          <p:cNvPr id="6" name="Slide Number Placeholder 3"/>
          <p:cNvSpPr>
            <a:spLocks noGrp="1"/>
          </p:cNvSpPr>
          <p:nvPr>
            <p:ph type="sldNum" sz="quarter" idx="12"/>
          </p:nvPr>
        </p:nvSpPr>
        <p:spPr bwMode="auto">
          <a:xfrm>
            <a:off x="5562600" y="6405562"/>
            <a:ext cx="2128838" cy="376238"/>
          </a:xfrm>
          <a:prstGeom prst="rect">
            <a:avLst/>
          </a:prstGeom>
          <a:noFill/>
          <a:ln>
            <a:miter lim="800000"/>
            <a:headEnd/>
            <a:tailEnd/>
          </a:ln>
        </p:spPr>
        <p:txBody>
          <a:bodyPr/>
          <a:lstStyle/>
          <a:p>
            <a:fld id="{0A147E1F-7BB4-41CD-B102-3D0DDA38FA7B}" type="slidenum">
              <a:rPr lang="en-US"/>
              <a:pPr/>
              <a:t>34</a:t>
            </a:fld>
            <a:endParaRPr lang="en-US" dirty="0"/>
          </a:p>
        </p:txBody>
      </p:sp>
      <p:pic>
        <p:nvPicPr>
          <p:cNvPr id="19461" name="Picture 6" descr="D:\My Documents\!books\norton im\chapter 3\trackpad.tif"/>
          <p:cNvPicPr>
            <a:picLocks noChangeAspect="1" noChangeArrowheads="1"/>
          </p:cNvPicPr>
          <p:nvPr/>
        </p:nvPicPr>
        <p:blipFill>
          <a:blip r:embed="rId3" cstate="print"/>
          <a:srcRect/>
          <a:stretch>
            <a:fillRect/>
          </a:stretch>
        </p:blipFill>
        <p:spPr bwMode="auto">
          <a:xfrm>
            <a:off x="4810919" y="1804370"/>
            <a:ext cx="3632200" cy="3949700"/>
          </a:xfrm>
          <a:prstGeom prst="rect">
            <a:avLst/>
          </a:prstGeom>
          <a:noFill/>
          <a:ln w="9525">
            <a:noFill/>
            <a:miter lim="800000"/>
            <a:headEnd/>
            <a:tailEnd/>
          </a:ln>
        </p:spPr>
      </p:pic>
      <p:sp>
        <p:nvSpPr>
          <p:cNvPr id="3" name="Oval 2"/>
          <p:cNvSpPr/>
          <p:nvPr/>
        </p:nvSpPr>
        <p:spPr>
          <a:xfrm>
            <a:off x="5886312" y="4876800"/>
            <a:ext cx="1481414" cy="609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idx="4294967295"/>
          </p:nvPr>
        </p:nvSpPr>
        <p:spPr>
          <a:xfrm>
            <a:off x="0" y="536575"/>
            <a:ext cx="7086600" cy="911225"/>
          </a:xfrm>
          <a:prstGeom prst="rect">
            <a:avLst/>
          </a:prstGeom>
        </p:spPr>
        <p:txBody>
          <a:bodyPr/>
          <a:lstStyle/>
          <a:p>
            <a:pPr eaLnBrk="1" hangingPunct="1"/>
            <a:r>
              <a:rPr lang="en-US" b="1" dirty="0" smtClean="0"/>
              <a:t>Track Point</a:t>
            </a:r>
          </a:p>
        </p:txBody>
      </p:sp>
      <p:sp>
        <p:nvSpPr>
          <p:cNvPr id="20484" name="Rectangle 3"/>
          <p:cNvSpPr>
            <a:spLocks noGrp="1" noChangeArrowheads="1"/>
          </p:cNvSpPr>
          <p:nvPr>
            <p:ph type="body" idx="4294967295"/>
          </p:nvPr>
        </p:nvSpPr>
        <p:spPr>
          <a:xfrm>
            <a:off x="609600" y="1295400"/>
            <a:ext cx="3886200" cy="4835525"/>
          </a:xfrm>
          <a:prstGeom prst="rect">
            <a:avLst/>
          </a:prstGeom>
        </p:spPr>
        <p:txBody>
          <a:bodyPr/>
          <a:lstStyle/>
          <a:p>
            <a:pPr eaLnBrk="1" hangingPunct="1"/>
            <a:r>
              <a:rPr lang="en-US" dirty="0" smtClean="0"/>
              <a:t>Track point</a:t>
            </a:r>
          </a:p>
          <a:p>
            <a:pPr lvl="1" eaLnBrk="1" hangingPunct="1"/>
            <a:r>
              <a:rPr lang="en-US" dirty="0" smtClean="0"/>
              <a:t>Little joystick on the keyboard between G, H &amp; B keys</a:t>
            </a:r>
          </a:p>
          <a:p>
            <a:pPr lvl="1" eaLnBrk="1" hangingPunct="1"/>
            <a:r>
              <a:rPr lang="en-US" dirty="0" smtClean="0"/>
              <a:t>Move pointer by moving the joystick</a:t>
            </a:r>
          </a:p>
          <a:p>
            <a:pPr lvl="1" eaLnBrk="1" hangingPunct="1"/>
            <a:r>
              <a:rPr lang="en-US" dirty="0" smtClean="0"/>
              <a:t>Two buttons beneath Spacebar same as mouse</a:t>
            </a:r>
          </a:p>
          <a:p>
            <a:pPr lvl="1" eaLnBrk="1" hangingPunct="1"/>
            <a:r>
              <a:rPr lang="en-US" dirty="0" smtClean="0"/>
              <a:t>Save great of time and effort</a:t>
            </a:r>
          </a:p>
        </p:txBody>
      </p:sp>
      <p:sp>
        <p:nvSpPr>
          <p:cNvPr id="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35</a:t>
            </a:fld>
            <a:endParaRPr lang="en-US" dirty="0"/>
          </a:p>
        </p:txBody>
      </p:sp>
      <p:pic>
        <p:nvPicPr>
          <p:cNvPr id="20485" name="Picture 5" descr="D:\My Documents\!books\norton im\chapter 3\trackpoint.tif"/>
          <p:cNvPicPr>
            <a:picLocks noChangeAspect="1" noChangeArrowheads="1"/>
          </p:cNvPicPr>
          <p:nvPr/>
        </p:nvPicPr>
        <p:blipFill>
          <a:blip r:embed="rId3" cstate="print"/>
          <a:srcRect/>
          <a:stretch>
            <a:fillRect/>
          </a:stretch>
        </p:blipFill>
        <p:spPr bwMode="auto">
          <a:xfrm>
            <a:off x="4953000" y="1951759"/>
            <a:ext cx="3656013" cy="3730625"/>
          </a:xfrm>
          <a:prstGeom prst="rect">
            <a:avLst/>
          </a:prstGeom>
          <a:noFill/>
          <a:ln w="9525">
            <a:noFill/>
            <a:miter lim="800000"/>
            <a:headEnd/>
            <a:tailEnd/>
          </a:ln>
        </p:spPr>
      </p:pic>
      <p:sp>
        <p:nvSpPr>
          <p:cNvPr id="7" name="Oval 6"/>
          <p:cNvSpPr/>
          <p:nvPr/>
        </p:nvSpPr>
        <p:spPr>
          <a:xfrm>
            <a:off x="6477000" y="3408362"/>
            <a:ext cx="762000" cy="4778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36</a:t>
            </a:fld>
            <a:endParaRPr lang="en-US" dirty="0"/>
          </a:p>
        </p:txBody>
      </p:sp>
      <p:sp>
        <p:nvSpPr>
          <p:cNvPr id="16387" name="Rectangle 1"/>
          <p:cNvSpPr>
            <a:spLocks noGrp="1" noChangeArrowheads="1"/>
          </p:cNvSpPr>
          <p:nvPr>
            <p:ph type="title" idx="4294967295"/>
          </p:nvPr>
        </p:nvSpPr>
        <p:spPr>
          <a:xfrm>
            <a:off x="304800" y="554402"/>
            <a:ext cx="8001000" cy="609600"/>
          </a:xfrm>
          <a:prstGeom prst="rect">
            <a:avLst/>
          </a:prstGeom>
        </p:spPr>
        <p:txBody>
          <a:bodyPr>
            <a:normAutofit fontScale="90000"/>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t>Summary</a:t>
            </a:r>
          </a:p>
        </p:txBody>
      </p:sp>
      <p:sp>
        <p:nvSpPr>
          <p:cNvPr id="5" name="Rectangle 3"/>
          <p:cNvSpPr>
            <a:spLocks noGrp="1" noChangeArrowheads="1"/>
          </p:cNvSpPr>
          <p:nvPr>
            <p:ph idx="4294967295"/>
          </p:nvPr>
        </p:nvSpPr>
        <p:spPr>
          <a:xfrm>
            <a:off x="764381" y="1147763"/>
            <a:ext cx="7315200" cy="5257800"/>
          </a:xfrm>
          <a:prstGeom prst="rect">
            <a:avLst/>
          </a:prstGeom>
        </p:spPr>
        <p:txBody>
          <a:bodyPr>
            <a:normAutofit/>
          </a:bodyPr>
          <a:lstStyle/>
          <a:p>
            <a:r>
              <a:rPr lang="en-US" dirty="0" smtClean="0">
                <a:latin typeface="Arial" pitchFamily="34" charset="0"/>
                <a:cs typeface="Arial" pitchFamily="34" charset="0"/>
              </a:rPr>
              <a:t>Standard input devices</a:t>
            </a:r>
          </a:p>
          <a:p>
            <a:r>
              <a:rPr lang="en-US" dirty="0" smtClean="0">
                <a:latin typeface="Arial" pitchFamily="34" charset="0"/>
                <a:cs typeface="Arial" pitchFamily="34" charset="0"/>
              </a:rPr>
              <a:t>Standard Keyboard</a:t>
            </a:r>
          </a:p>
          <a:p>
            <a:r>
              <a:rPr lang="en-US" dirty="0" smtClean="0">
                <a:latin typeface="Arial" pitchFamily="34" charset="0"/>
                <a:cs typeface="Arial" pitchFamily="34" charset="0"/>
              </a:rPr>
              <a:t>Five groups of Keys</a:t>
            </a:r>
          </a:p>
          <a:p>
            <a:r>
              <a:rPr lang="en-US" dirty="0" smtClean="0">
                <a:latin typeface="Arial" pitchFamily="34" charset="0"/>
                <a:cs typeface="Arial" pitchFamily="34" charset="0"/>
              </a:rPr>
              <a:t>How Keyboard works ?</a:t>
            </a:r>
          </a:p>
          <a:p>
            <a:r>
              <a:rPr lang="en-US" dirty="0" smtClean="0">
                <a:latin typeface="Arial" pitchFamily="34" charset="0"/>
                <a:cs typeface="Arial" pitchFamily="34" charset="0"/>
              </a:rPr>
              <a:t>Dvorak Keyboard</a:t>
            </a:r>
          </a:p>
          <a:p>
            <a:r>
              <a:rPr lang="en-US" dirty="0" smtClean="0">
                <a:latin typeface="Arial" pitchFamily="34" charset="0"/>
                <a:cs typeface="Arial" pitchFamily="34" charset="0"/>
              </a:rPr>
              <a:t>Non standard layout and Special Use</a:t>
            </a:r>
          </a:p>
          <a:p>
            <a:r>
              <a:rPr lang="en-US" dirty="0" smtClean="0">
                <a:latin typeface="Arial" pitchFamily="34" charset="0"/>
                <a:cs typeface="Arial" pitchFamily="34" charset="0"/>
              </a:rPr>
              <a:t>The Mouse</a:t>
            </a:r>
          </a:p>
          <a:p>
            <a:r>
              <a:rPr lang="en-US" dirty="0" smtClean="0">
                <a:latin typeface="Arial" pitchFamily="34" charset="0"/>
                <a:cs typeface="Arial" pitchFamily="34" charset="0"/>
              </a:rPr>
              <a:t>Five Techniques of using Mouse</a:t>
            </a:r>
          </a:p>
          <a:p>
            <a:r>
              <a:rPr lang="en-US" dirty="0" smtClean="0">
                <a:latin typeface="Arial" pitchFamily="34" charset="0"/>
                <a:cs typeface="Arial" pitchFamily="34" charset="0"/>
              </a:rPr>
              <a:t>Variants of Mouse</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lvl="1"/>
            <a:endParaRPr lang="en-US" dirty="0" smtClean="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37</a:t>
            </a:fld>
            <a:endParaRPr lang="en-US" altLang="zh-TW" dirty="0"/>
          </a:p>
        </p:txBody>
      </p:sp>
      <p:sp>
        <p:nvSpPr>
          <p:cNvPr id="5" name="Title 1"/>
          <p:cNvSpPr>
            <a:spLocks noGrp="1"/>
          </p:cNvSpPr>
          <p:nvPr>
            <p:ph type="title" idx="4294967295"/>
          </p:nvPr>
        </p:nvSpPr>
        <p:spPr>
          <a:xfrm>
            <a:off x="0" y="1268413"/>
            <a:ext cx="8229600" cy="1143000"/>
          </a:xfrm>
          <a:prstGeom prst="rect">
            <a:avLst/>
          </a:prstGeom>
          <a:ln algn="ctr"/>
          <a:extLst/>
        </p:spPr>
        <p:txBody>
          <a:bodyPr rtlCol="0">
            <a:normAutofit/>
          </a:bodyPr>
          <a:lstStyle/>
          <a:p>
            <a:pPr eaLnBrk="1" hangingPunct="1">
              <a:defRPr/>
            </a:pPr>
            <a:r>
              <a:rPr lang="en-GB" sz="2800" b="1" dirty="0">
                <a:solidFill>
                  <a:srgbClr val="FF0000"/>
                </a:solidFill>
                <a:latin typeface="Arial" pitchFamily="34" charset="0"/>
                <a:ea typeface="+mn-ea"/>
                <a:cs typeface="Arial" pitchFamily="34" charset="0"/>
              </a:rPr>
              <a:t>End Note</a:t>
            </a:r>
          </a:p>
        </p:txBody>
      </p:sp>
      <p:sp>
        <p:nvSpPr>
          <p:cNvPr id="6" name="Content Placeholder 2"/>
          <p:cNvSpPr>
            <a:spLocks noGrp="1"/>
          </p:cNvSpPr>
          <p:nvPr>
            <p:ph idx="4294967295"/>
          </p:nvPr>
        </p:nvSpPr>
        <p:spPr>
          <a:xfrm>
            <a:off x="76200" y="2667000"/>
            <a:ext cx="8569325" cy="1493838"/>
          </a:xfrm>
          <a:prstGeom prst="rect">
            <a:avLst/>
          </a:prstGeom>
        </p:spPr>
        <p:txBody>
          <a:bodyPr>
            <a:normAutofit/>
          </a:bodyPr>
          <a:lstStyle/>
          <a:p>
            <a:pPr algn="ctr" eaLnBrk="1" hangingPunct="1">
              <a:buFont typeface="Wingdings 2" pitchFamily="18" charset="2"/>
              <a:buNone/>
            </a:pPr>
            <a:r>
              <a:rPr lang="en-US" sz="3600" i="1" dirty="0" smtClean="0">
                <a:solidFill>
                  <a:srgbClr val="00B0F0"/>
                </a:solidFill>
                <a:latin typeface="Times New Roman" panose="02020603050405020304" pitchFamily="18" charset="0"/>
                <a:cs typeface="Times New Roman" panose="02020603050405020304" pitchFamily="18" charset="0"/>
              </a:rPr>
              <a:t>Well Started is Half Done</a:t>
            </a:r>
            <a:endParaRPr lang="en-GB" sz="3600" dirty="0" smtClean="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01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1752600"/>
            <a:ext cx="2209800" cy="2819400"/>
          </a:xfrm>
          <a:prstGeom prst="rect">
            <a:avLst/>
          </a:prstGeom>
        </p:spPr>
        <p:txBody>
          <a:bodyPr>
            <a:normAutofit fontScale="90000"/>
          </a:bodyPr>
          <a:lstStyle/>
          <a:p>
            <a:r>
              <a:rPr lang="en-US" sz="19900" b="1" dirty="0" smtClean="0"/>
              <a:t>?</a:t>
            </a:r>
            <a:endParaRPr lang="en-US" sz="19900" b="1" dirty="0"/>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38</a:t>
            </a:fld>
            <a:endParaRPr lang="en-US" altLang="zh-TW" dirty="0"/>
          </a:p>
        </p:txBody>
      </p:sp>
    </p:spTree>
    <p:extLst>
      <p:ext uri="{BB962C8B-B14F-4D97-AF65-F5344CB8AC3E}">
        <p14:creationId xmlns:p14="http://schemas.microsoft.com/office/powerpoint/2010/main" val="1129901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4</a:t>
            </a:fld>
            <a:endParaRPr lang="en-US" dirty="0"/>
          </a:p>
        </p:txBody>
      </p:sp>
      <p:sp>
        <p:nvSpPr>
          <p:cNvPr id="16387" name="Rectangle 1"/>
          <p:cNvSpPr>
            <a:spLocks noGrp="1" noChangeArrowheads="1"/>
          </p:cNvSpPr>
          <p:nvPr>
            <p:ph type="title" idx="4294967295"/>
          </p:nvPr>
        </p:nvSpPr>
        <p:spPr>
          <a:xfrm>
            <a:off x="-3748" y="697042"/>
            <a:ext cx="8001000" cy="609600"/>
          </a:xfrm>
          <a:prstGeom prst="rect">
            <a:avLst/>
          </a:prstGeom>
        </p:spPr>
        <p:txBody>
          <a:bodyPr>
            <a:normAutofit fontScale="90000"/>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t> Two Common Input Devices</a:t>
            </a:r>
          </a:p>
        </p:txBody>
      </p:sp>
      <p:sp>
        <p:nvSpPr>
          <p:cNvPr id="5" name="Rectangle 3"/>
          <p:cNvSpPr>
            <a:spLocks noGrp="1" noChangeArrowheads="1"/>
          </p:cNvSpPr>
          <p:nvPr>
            <p:ph idx="4294967295"/>
          </p:nvPr>
        </p:nvSpPr>
        <p:spPr>
          <a:xfrm>
            <a:off x="1295400" y="1543987"/>
            <a:ext cx="7315200" cy="5257800"/>
          </a:xfrm>
          <a:prstGeom prst="rect">
            <a:avLst/>
          </a:prstGeom>
        </p:spPr>
        <p:txBody>
          <a:bodyPr>
            <a:normAutofit/>
          </a:bodyPr>
          <a:lstStyle/>
          <a:p>
            <a:endParaRPr lang="en-US" dirty="0" smtClean="0">
              <a:latin typeface="Arial" pitchFamily="34" charset="0"/>
              <a:cs typeface="Arial" pitchFamily="34" charset="0"/>
            </a:endParaRPr>
          </a:p>
          <a:p>
            <a:r>
              <a:rPr lang="en-US" dirty="0" smtClean="0">
                <a:latin typeface="Arial" pitchFamily="34" charset="0"/>
                <a:cs typeface="Arial" pitchFamily="34" charset="0"/>
              </a:rPr>
              <a:t>Keyboard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Mouse</a:t>
            </a:r>
          </a:p>
          <a:p>
            <a:pPr lvl="1"/>
            <a:endParaRPr lang="en-US" dirty="0" smtClean="0">
              <a:latin typeface="Arial" pitchFamily="34" charset="0"/>
              <a:cs typeface="Arial" pitchFamily="34" charset="0"/>
            </a:endParaRPr>
          </a:p>
        </p:txBody>
      </p:sp>
      <p:sp>
        <p:nvSpPr>
          <p:cNvPr id="1024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533400"/>
            <a:ext cx="7315200" cy="717550"/>
          </a:xfrm>
          <a:prstGeom prst="rect">
            <a:avLst/>
          </a:prstGeom>
        </p:spPr>
        <p:txBody>
          <a:bodyPr/>
          <a:lstStyle/>
          <a:p>
            <a:pPr eaLnBrk="1" hangingPunct="1"/>
            <a:r>
              <a:rPr lang="en-US" b="1" dirty="0" smtClean="0"/>
              <a:t>The Keyboard</a:t>
            </a:r>
          </a:p>
        </p:txBody>
      </p:sp>
      <p:sp>
        <p:nvSpPr>
          <p:cNvPr id="8196" name="Rectangle 3"/>
          <p:cNvSpPr>
            <a:spLocks noGrp="1" noChangeArrowheads="1"/>
          </p:cNvSpPr>
          <p:nvPr>
            <p:ph type="body" idx="4294967295"/>
          </p:nvPr>
        </p:nvSpPr>
        <p:spPr>
          <a:xfrm>
            <a:off x="685800" y="1447800"/>
            <a:ext cx="8305800" cy="3649089"/>
          </a:xfrm>
          <a:prstGeom prst="rect">
            <a:avLst/>
          </a:prstGeom>
        </p:spPr>
        <p:txBody>
          <a:bodyPr/>
          <a:lstStyle/>
          <a:p>
            <a:r>
              <a:rPr lang="en-US" dirty="0" smtClean="0"/>
              <a:t>The most common input device for inputting text</a:t>
            </a:r>
          </a:p>
          <a:p>
            <a:pPr marL="0" indent="0">
              <a:buNone/>
            </a:pPr>
            <a:r>
              <a:rPr lang="en-US" dirty="0"/>
              <a:t> </a:t>
            </a:r>
            <a:r>
              <a:rPr lang="en-US" dirty="0" smtClean="0"/>
              <a:t>    and numbers.</a:t>
            </a:r>
          </a:p>
          <a:p>
            <a:pPr marL="0" indent="0">
              <a:buNone/>
            </a:pPr>
            <a:endParaRPr lang="en-US" sz="1200" dirty="0" smtClean="0"/>
          </a:p>
          <a:p>
            <a:pPr eaLnBrk="1" hangingPunct="1"/>
            <a:r>
              <a:rPr lang="en-US" dirty="0" smtClean="0"/>
              <a:t>Approximate 100 keys</a:t>
            </a:r>
          </a:p>
          <a:p>
            <a:pPr marL="0" indent="0" eaLnBrk="1" hangingPunct="1">
              <a:buNone/>
            </a:pPr>
            <a:endParaRPr lang="en-US" sz="1600" dirty="0" smtClean="0"/>
          </a:p>
          <a:p>
            <a:r>
              <a:rPr lang="en-US" dirty="0" smtClean="0"/>
              <a:t>Must be proficient with keyboard</a:t>
            </a:r>
          </a:p>
          <a:p>
            <a:pPr marL="0" indent="0">
              <a:buNone/>
            </a:pPr>
            <a:endParaRPr lang="en-US" sz="1600" dirty="0" smtClean="0"/>
          </a:p>
          <a:p>
            <a:r>
              <a:rPr lang="en-US" dirty="0" smtClean="0"/>
              <a:t>Skill is called keyboarding</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764381" y="523875"/>
            <a:ext cx="7315200" cy="717550"/>
          </a:xfrm>
          <a:prstGeom prst="rect">
            <a:avLst/>
          </a:prstGeom>
        </p:spPr>
        <p:txBody>
          <a:bodyPr/>
          <a:lstStyle/>
          <a:p>
            <a:pPr eaLnBrk="1" hangingPunct="1"/>
            <a:r>
              <a:rPr lang="en-US" b="1" dirty="0" smtClean="0"/>
              <a:t>Standard Keyboard Layout</a:t>
            </a:r>
          </a:p>
        </p:txBody>
      </p:sp>
      <p:sp>
        <p:nvSpPr>
          <p:cNvPr id="8196" name="Rectangle 3"/>
          <p:cNvSpPr>
            <a:spLocks noGrp="1" noChangeArrowheads="1"/>
          </p:cNvSpPr>
          <p:nvPr>
            <p:ph type="body" idx="4294967295"/>
          </p:nvPr>
        </p:nvSpPr>
        <p:spPr>
          <a:xfrm>
            <a:off x="764381" y="1600200"/>
            <a:ext cx="7239000" cy="914400"/>
          </a:xfrm>
          <a:prstGeom prst="rect">
            <a:avLst/>
          </a:prstGeom>
        </p:spPr>
        <p:txBody>
          <a:bodyPr/>
          <a:lstStyle/>
          <a:p>
            <a:pPr eaLnBrk="1" hangingPunct="1"/>
            <a:r>
              <a:rPr lang="en-US" dirty="0" smtClean="0"/>
              <a:t>IBM Enhanced Keyboard with 101 keys</a:t>
            </a:r>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6</a:t>
            </a:fld>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914400" y="2058733"/>
            <a:ext cx="6858000" cy="39610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226" y="609600"/>
            <a:ext cx="7010400" cy="911225"/>
          </a:xfrm>
          <a:prstGeom prst="rect">
            <a:avLst/>
          </a:prstGeom>
        </p:spPr>
        <p:txBody>
          <a:bodyPr/>
          <a:lstStyle/>
          <a:p>
            <a:r>
              <a:rPr lang="en-US" b="1" dirty="0" smtClean="0"/>
              <a:t>Five Groups of Keys</a:t>
            </a:r>
            <a:endParaRPr lang="en-US" b="1" dirty="0"/>
          </a:p>
        </p:txBody>
      </p:sp>
      <p:sp>
        <p:nvSpPr>
          <p:cNvPr id="3" name="Content Placeholder 2"/>
          <p:cNvSpPr>
            <a:spLocks noGrp="1"/>
          </p:cNvSpPr>
          <p:nvPr>
            <p:ph idx="4294967295"/>
          </p:nvPr>
        </p:nvSpPr>
        <p:spPr>
          <a:xfrm>
            <a:off x="1210456" y="1779457"/>
            <a:ext cx="7315200" cy="4835525"/>
          </a:xfrm>
          <a:prstGeom prst="rect">
            <a:avLst/>
          </a:prstGeom>
        </p:spPr>
        <p:txBody>
          <a:bodyPr/>
          <a:lstStyle/>
          <a:p>
            <a:r>
              <a:rPr lang="en-US" dirty="0" smtClean="0"/>
              <a:t>Alphanumeric Keys</a:t>
            </a:r>
          </a:p>
          <a:p>
            <a:r>
              <a:rPr lang="en-US" dirty="0" smtClean="0"/>
              <a:t>Modifier Keys</a:t>
            </a:r>
          </a:p>
          <a:p>
            <a:r>
              <a:rPr lang="en-US" dirty="0" smtClean="0"/>
              <a:t>Numeric Keypad</a:t>
            </a:r>
          </a:p>
          <a:p>
            <a:r>
              <a:rPr lang="en-US" dirty="0" smtClean="0"/>
              <a:t>Function Keys</a:t>
            </a:r>
          </a:p>
          <a:p>
            <a:r>
              <a:rPr lang="en-US" dirty="0" smtClean="0"/>
              <a:t>Cursor Movement keys</a:t>
            </a:r>
          </a:p>
          <a:p>
            <a:endParaRPr lang="en-US" dirty="0" smtClean="0"/>
          </a:p>
          <a:p>
            <a:endParaRPr lang="en-US" dirty="0"/>
          </a:p>
        </p:txBody>
      </p:sp>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7</a:t>
            </a:fld>
            <a:endParaRPr lang="en-US" altLang="zh-TW"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6172200"/>
            <a:ext cx="609600" cy="457200"/>
          </a:xfrm>
          <a:prstGeom prst="rect">
            <a:avLst/>
          </a:prstGeom>
        </p:spPr>
        <p:txBody>
          <a:bodyPr/>
          <a:lstStyle/>
          <a:p>
            <a:pPr>
              <a:defRPr/>
            </a:pPr>
            <a:fld id="{782E5CB2-9C56-4C4E-9F8A-031E63E2A4DA}" type="slidenum">
              <a:rPr lang="en-US" altLang="zh-TW" smtClean="0"/>
              <a:pPr>
                <a:defRPr/>
              </a:pPr>
              <a:t>8</a:t>
            </a:fld>
            <a:endParaRPr lang="en-US" altLang="zh-TW" dirty="0"/>
          </a:p>
        </p:txBody>
      </p:sp>
      <p:pic>
        <p:nvPicPr>
          <p:cNvPr id="34818" name="Picture 2"/>
          <p:cNvPicPr>
            <a:picLocks noChangeAspect="1" noChangeArrowheads="1"/>
          </p:cNvPicPr>
          <p:nvPr/>
        </p:nvPicPr>
        <p:blipFill>
          <a:blip r:embed="rId2" cstate="print"/>
          <a:srcRect/>
          <a:stretch>
            <a:fillRect/>
          </a:stretch>
        </p:blipFill>
        <p:spPr bwMode="auto">
          <a:xfrm>
            <a:off x="1" y="0"/>
            <a:ext cx="9143999" cy="6951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38725" y="374910"/>
            <a:ext cx="7010400" cy="911225"/>
          </a:xfrm>
          <a:prstGeom prst="rect">
            <a:avLst/>
          </a:prstGeom>
        </p:spPr>
        <p:txBody>
          <a:bodyPr/>
          <a:lstStyle/>
          <a:p>
            <a:pPr eaLnBrk="1" hangingPunct="1"/>
            <a:r>
              <a:rPr lang="en-US" b="1" dirty="0" smtClean="0"/>
              <a:t>Alphanumeric Keys</a:t>
            </a:r>
          </a:p>
        </p:txBody>
      </p:sp>
      <p:sp>
        <p:nvSpPr>
          <p:cNvPr id="8196" name="Rectangle 3"/>
          <p:cNvSpPr>
            <a:spLocks noGrp="1" noChangeArrowheads="1"/>
          </p:cNvSpPr>
          <p:nvPr>
            <p:ph type="body" idx="4294967295"/>
          </p:nvPr>
        </p:nvSpPr>
        <p:spPr>
          <a:xfrm>
            <a:off x="533400" y="1119942"/>
            <a:ext cx="8153400" cy="5410200"/>
          </a:xfrm>
          <a:prstGeom prst="rect">
            <a:avLst/>
          </a:prstGeom>
        </p:spPr>
        <p:txBody>
          <a:bodyPr/>
          <a:lstStyle/>
          <a:p>
            <a:pPr eaLnBrk="1" hangingPunct="1"/>
            <a:r>
              <a:rPr lang="en-US" dirty="0" smtClean="0"/>
              <a:t>Area of computer that looks like a typewriter</a:t>
            </a:r>
          </a:p>
          <a:p>
            <a:pPr eaLnBrk="1" hangingPunct="1"/>
            <a:r>
              <a:rPr lang="en-US" dirty="0" smtClean="0"/>
              <a:t>Sometimes called </a:t>
            </a:r>
            <a:r>
              <a:rPr lang="en-US" dirty="0" smtClean="0">
                <a:solidFill>
                  <a:srgbClr val="FF0000"/>
                </a:solidFill>
              </a:rPr>
              <a:t>QWERTY</a:t>
            </a:r>
          </a:p>
          <a:p>
            <a:pPr eaLnBrk="1" hangingPunct="1"/>
            <a:r>
              <a:rPr lang="en-US" dirty="0" smtClean="0"/>
              <a:t>Keys having specific functions</a:t>
            </a:r>
          </a:p>
          <a:p>
            <a:pPr lvl="1"/>
            <a:r>
              <a:rPr lang="en-US" dirty="0" smtClean="0"/>
              <a:t>Tab</a:t>
            </a:r>
          </a:p>
          <a:p>
            <a:pPr lvl="1"/>
            <a:r>
              <a:rPr lang="en-US" dirty="0" smtClean="0"/>
              <a:t>Caps Lock</a:t>
            </a:r>
          </a:p>
          <a:p>
            <a:pPr lvl="1"/>
            <a:r>
              <a:rPr lang="en-US" dirty="0" smtClean="0"/>
              <a:t>Backspace</a:t>
            </a:r>
          </a:p>
          <a:p>
            <a:pPr lvl="1"/>
            <a:r>
              <a:rPr lang="en-US" dirty="0" smtClean="0"/>
              <a:t>Enter</a:t>
            </a:r>
          </a:p>
          <a:p>
            <a:pPr lvl="1"/>
            <a:endParaRPr lang="en-US" dirty="0" smtClean="0"/>
          </a:p>
        </p:txBody>
      </p:sp>
      <p:sp>
        <p:nvSpPr>
          <p:cNvPr id="5" name="Slide Number Placeholder 3"/>
          <p:cNvSpPr>
            <a:spLocks noGrp="1"/>
          </p:cNvSpPr>
          <p:nvPr>
            <p:ph type="sldNum" sz="quarter" idx="4294967295"/>
          </p:nvPr>
        </p:nvSpPr>
        <p:spPr bwMode="auto">
          <a:xfrm>
            <a:off x="7015163" y="6405563"/>
            <a:ext cx="2128837" cy="376237"/>
          </a:xfrm>
          <a:prstGeom prst="rect">
            <a:avLst/>
          </a:prstGeom>
          <a:noFill/>
          <a:ln>
            <a:miter lim="800000"/>
            <a:headEnd/>
            <a:tailEnd/>
          </a:ln>
        </p:spPr>
        <p:txBody>
          <a:bodyPr/>
          <a:lstStyle/>
          <a:p>
            <a:fld id="{0A147E1F-7BB4-41CD-B102-3D0DDA38FA7B}" type="slidenum">
              <a:rPr lang="en-US"/>
              <a:pPr/>
              <a:t>9</a:t>
            </a:fld>
            <a:endParaRPr lang="en-US" dirty="0"/>
          </a:p>
        </p:txBody>
      </p:sp>
      <p:pic>
        <p:nvPicPr>
          <p:cNvPr id="32771" name="Picture 3"/>
          <p:cNvPicPr>
            <a:picLocks noChangeAspect="1" noChangeArrowheads="1"/>
          </p:cNvPicPr>
          <p:nvPr/>
        </p:nvPicPr>
        <p:blipFill>
          <a:blip r:embed="rId2" cstate="print"/>
          <a:srcRect/>
          <a:stretch>
            <a:fillRect/>
          </a:stretch>
        </p:blipFill>
        <p:spPr bwMode="auto">
          <a:xfrm>
            <a:off x="959370" y="4539417"/>
            <a:ext cx="6660630" cy="1866146"/>
          </a:xfrm>
          <a:prstGeom prst="rect">
            <a:avLst/>
          </a:prstGeom>
          <a:noFill/>
          <a:ln w="9525">
            <a:noFill/>
            <a:miter lim="800000"/>
            <a:headEnd/>
            <a:tailEnd/>
          </a:ln>
        </p:spPr>
      </p:pic>
      <p:pic>
        <p:nvPicPr>
          <p:cNvPr id="32770" name="Picture 2"/>
          <p:cNvPicPr>
            <a:picLocks noChangeAspect="1" noChangeArrowheads="1"/>
          </p:cNvPicPr>
          <p:nvPr/>
        </p:nvPicPr>
        <p:blipFill>
          <a:blip r:embed="rId3" cstate="print"/>
          <a:srcRect/>
          <a:stretch>
            <a:fillRect/>
          </a:stretch>
        </p:blipFill>
        <p:spPr bwMode="auto">
          <a:xfrm>
            <a:off x="3516216" y="2540145"/>
            <a:ext cx="48768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4752</TotalTime>
  <Words>1120</Words>
  <PresentationFormat>On-screen Show (4:3)</PresentationFormat>
  <Paragraphs>269</Paragraphs>
  <Slides>38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新細明體</vt:lpstr>
      <vt:lpstr>Arial</vt:lpstr>
      <vt:lpstr>Calibri</vt:lpstr>
      <vt:lpstr>Garamond</vt:lpstr>
      <vt:lpstr>Times</vt:lpstr>
      <vt:lpstr>Times New Roman</vt:lpstr>
      <vt:lpstr>Wingdings</vt:lpstr>
      <vt:lpstr>Wingdings 2</vt:lpstr>
      <vt:lpstr>Organic</vt:lpstr>
      <vt:lpstr>Input devices</vt:lpstr>
      <vt:lpstr> Using the input devices</vt:lpstr>
      <vt:lpstr>Input Devices</vt:lpstr>
      <vt:lpstr> Two Common Input Devices</vt:lpstr>
      <vt:lpstr>The Keyboard</vt:lpstr>
      <vt:lpstr>Standard Keyboard Layout</vt:lpstr>
      <vt:lpstr>Five Groups of Keys</vt:lpstr>
      <vt:lpstr>PowerPoint Presentation</vt:lpstr>
      <vt:lpstr>Alphanumeric Keys</vt:lpstr>
      <vt:lpstr>Modifier Keys</vt:lpstr>
      <vt:lpstr>Numeric Keypad</vt:lpstr>
      <vt:lpstr>Function Keys</vt:lpstr>
      <vt:lpstr>Cursor Movement Keys</vt:lpstr>
      <vt:lpstr>Special Purpose Keys</vt:lpstr>
      <vt:lpstr>Internet and Multimedia Controls</vt:lpstr>
      <vt:lpstr>How Keyboard Works</vt:lpstr>
      <vt:lpstr>Dvorak Keyboards</vt:lpstr>
      <vt:lpstr>Dvorak Keyboards</vt:lpstr>
      <vt:lpstr>QWERTY Keyboard Layout</vt:lpstr>
      <vt:lpstr>Non-standard layout and special-use</vt:lpstr>
      <vt:lpstr>Chorded Keyboard</vt:lpstr>
      <vt:lpstr>Software or Virtual Keyboards</vt:lpstr>
      <vt:lpstr>Foldable Keyboards</vt:lpstr>
      <vt:lpstr>Projection Keyboard</vt:lpstr>
      <vt:lpstr>Wireless Keyboard</vt:lpstr>
      <vt:lpstr>The Mouse</vt:lpstr>
      <vt:lpstr>The Mouse</vt:lpstr>
      <vt:lpstr>Optical Mouse</vt:lpstr>
      <vt:lpstr> Benefits of Using Mouse</vt:lpstr>
      <vt:lpstr>Interacting With a Mouse</vt:lpstr>
      <vt:lpstr>Mouse Configuration</vt:lpstr>
      <vt:lpstr>Cordless Keyboard and Mouse</vt:lpstr>
      <vt:lpstr>Variants of the Mouse</vt:lpstr>
      <vt:lpstr>Track Pads</vt:lpstr>
      <vt:lpstr>Track Point</vt:lpstr>
      <vt:lpstr>Summary</vt:lpstr>
      <vt:lpstr>End Note</vt:lpstr>
      <vt:lpstr>?</vt:lpstr>
    </vt:vector>
  </TitlesOfParts>
  <Company>University of Sargodha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devices</dc:title>
  <dc:subject>Computer and its Application in Pharmacy</dc:subject>
  <dc:creator>Moh. Muneem Akhtar</dc:creator>
  <dcterms:created xsi:type="dcterms:W3CDTF">2004-10-06T00:41:44Z</dcterms:created>
  <dcterms:modified xsi:type="dcterms:W3CDTF">2020-04-04T19:02:54Z</dcterms:modified>
</cp:coreProperties>
</file>