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C5DD-6E84-4402-8FA5-D6B2F35C14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0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C018-E4DA-4DC8-B036-976D62DEB0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89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41F8-31DC-4EA7-A9BC-8C30F73FC0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1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C4F7-2AAF-4F05-8510-397C84A477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7CF5-E630-426E-B146-62DAFB1C6B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0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3D84-97DF-42A9-8364-EFE62ECB4B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13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B0C1-4039-4B75-B26F-8AF042EDD0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0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5B704-2BA6-4DA2-85B8-3B596F13C4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4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E298-4F24-4EAB-AEC8-8B947589E7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5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F454-A25F-4E8E-9DE7-739C4AEF7E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384E-C646-4B4D-869E-A106CCF8FC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38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BA16-0F33-45CD-BF78-A344CD61A8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6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2141-F6EC-4A26-A51C-474D23064D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22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AFCE-5F15-40B1-BF31-7DC774E973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4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3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5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4B17-1091-4CC0-9B99-D7F4C5F723C4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E067-BE30-43F7-B4EF-F6773F60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45F14-4C9B-41E6-96B4-A53C8977CC3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1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Asphyxia &amp; Drowning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Lesson1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Nadir Ali 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2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3)  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Stagnant /Circulatory Hypoxia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6019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600" dirty="0"/>
              <a:t>   </a:t>
            </a:r>
            <a:r>
              <a:rPr lang="en-US" b="1" dirty="0" smtClean="0"/>
              <a:t>Due to shock or circulatory failure, blood is unable to move enough to receive and supply oxygen to the tissue. e.g. congestive cardiac failure.  </a:t>
            </a:r>
          </a:p>
          <a:p>
            <a:pPr marL="914400" indent="-914400"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4) 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Histotoxic Hypoxia</a:t>
            </a:r>
          </a:p>
          <a:p>
            <a:pPr marL="914400" indent="-914400">
              <a:buNone/>
              <a:defRPr/>
            </a:pPr>
            <a:r>
              <a:rPr lang="en-US" sz="3600" dirty="0"/>
              <a:t>  </a:t>
            </a:r>
            <a:r>
              <a:rPr lang="en-US" b="1" dirty="0" smtClean="0"/>
              <a:t>Oxygen supply to the tissue sufficient but </a:t>
            </a:r>
          </a:p>
          <a:p>
            <a:pPr marL="914400" indent="-914400">
              <a:buNone/>
              <a:defRPr/>
            </a:pPr>
            <a:r>
              <a:rPr lang="en-US" b="1" dirty="0" smtClean="0"/>
              <a:t>  tissues are unable to take oxygen due to </a:t>
            </a:r>
          </a:p>
          <a:p>
            <a:pPr marL="914400" indent="-914400">
              <a:buNone/>
              <a:defRPr/>
            </a:pPr>
            <a:r>
              <a:rPr lang="en-US" b="1" dirty="0" smtClean="0"/>
              <a:t>  some pathology/ defect in the metabolism</a:t>
            </a:r>
            <a:r>
              <a:rPr lang="en-US" dirty="0" smtClean="0"/>
              <a:t>. </a:t>
            </a:r>
          </a:p>
          <a:p>
            <a:pPr marL="914400" indent="-914400">
              <a:buNone/>
              <a:defRPr/>
            </a:pPr>
            <a:r>
              <a:rPr lang="en-US" b="1" dirty="0" smtClean="0"/>
              <a:t>  e.g</a:t>
            </a:r>
            <a:r>
              <a:rPr lang="en-US" dirty="0" smtClean="0"/>
              <a:t>. </a:t>
            </a:r>
            <a:r>
              <a:rPr lang="en-US" b="1" dirty="0" err="1" smtClean="0"/>
              <a:t>Hydrocyanide</a:t>
            </a:r>
            <a:r>
              <a:rPr lang="en-US" b="1" dirty="0" smtClean="0"/>
              <a:t> poisoning </a:t>
            </a:r>
          </a:p>
        </p:txBody>
      </p:sp>
    </p:spTree>
    <p:extLst>
      <p:ext uri="{BB962C8B-B14F-4D97-AF65-F5344CB8AC3E}">
        <p14:creationId xmlns:p14="http://schemas.microsoft.com/office/powerpoint/2010/main" val="150247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ASPHYXIA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8686800" cy="5791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Basically there are two types of asphyxia: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6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      Flow of oxygen into the lungs is interfered through some physical interference.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					OR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 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en-US" sz="4000" b="1" dirty="0">
                <a:solidFill>
                  <a:srgbClr val="0000FF"/>
                </a:solidFill>
              </a:rPr>
              <a:t>   </a:t>
            </a:r>
            <a:r>
              <a:rPr lang="en-US" sz="2800" b="1" dirty="0"/>
              <a:t>Obstruction of the air passages in an  unnatural way either from within or by exerting pressure from the outside. e.g.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sz="2800" b="1" dirty="0"/>
              <a:t>Suffocation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sz="2800" b="1" dirty="0"/>
              <a:t>Strangulation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sz="2800" b="1" dirty="0"/>
              <a:t>Traumatic asphyxia         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9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6299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2"/>
              <a:defRPr/>
            </a:pPr>
            <a:r>
              <a:rPr lang="en-US" sz="36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Non-mechanical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 eaLnBrk="1" hangingPunct="1">
              <a:buNone/>
              <a:defRPr/>
            </a:pPr>
            <a:r>
              <a:rPr lang="en-US" b="1" dirty="0" smtClean="0"/>
              <a:t>     Supply of oxygen to the body is interfered through some physiological/chemical interference or disease process. </a:t>
            </a:r>
          </a:p>
          <a:p>
            <a:pPr marL="609600" indent="-609600" eaLnBrk="1" hangingPunct="1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Types of Non-Mechanical Asphyxia</a:t>
            </a:r>
            <a:endParaRPr lang="en-US" sz="3600" b="1" dirty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b="1" dirty="0" smtClean="0"/>
              <a:t>Environmental Asphyxia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b="1" dirty="0" smtClean="0"/>
              <a:t>Toxicological Asphyxia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b="1" dirty="0" smtClean="0"/>
              <a:t>Pathological Asphyxia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b="1" dirty="0" smtClean="0"/>
              <a:t>Iatrogenic Asphyxia</a:t>
            </a:r>
          </a:p>
          <a:p>
            <a:pPr marL="609600" indent="-609600" eaLnBrk="1" hangingPunct="1"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952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144000" cy="5562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Environmental asphyxia </a:t>
            </a:r>
          </a:p>
          <a:p>
            <a:pPr>
              <a:buFontTx/>
              <a:buNone/>
              <a:defRPr/>
            </a:pPr>
            <a:r>
              <a:rPr lang="en-US" dirty="0" smtClean="0"/>
              <a:t>    Insufficiency of oxygen in the inspired air e.g. at high altitude, in deep wells or closed spaces</a:t>
            </a:r>
          </a:p>
          <a:p>
            <a:pPr marL="742950" indent="-742950"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Pathological Asphyxia</a:t>
            </a:r>
          </a:p>
          <a:p>
            <a:pPr marL="742950" indent="-742950">
              <a:buNone/>
              <a:defRPr/>
            </a:pPr>
            <a:r>
              <a:rPr lang="en-US" dirty="0" smtClean="0"/>
              <a:t>      </a:t>
            </a:r>
            <a:r>
              <a:rPr lang="en-US" sz="3600" dirty="0"/>
              <a:t>Transfer of oxygen to the lungs is prevented due to blockage caused by a disease of respiratory tree.</a:t>
            </a:r>
          </a:p>
          <a:p>
            <a:pPr marL="742950" indent="-742950">
              <a:buNone/>
              <a:defRPr/>
            </a:pPr>
            <a:endParaRPr lang="en-US" sz="3600" dirty="0"/>
          </a:p>
          <a:p>
            <a:pPr marL="742950" indent="-742950">
              <a:buNone/>
              <a:defRPr/>
            </a:pPr>
            <a:r>
              <a:rPr lang="en-US" dirty="0" smtClean="0"/>
              <a:t> 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0" y="228601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  <a:defRPr/>
            </a:pPr>
            <a:r>
              <a:rPr lang="en-US" sz="2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Non-mechanical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(contd.)</a:t>
            </a:r>
          </a:p>
        </p:txBody>
      </p:sp>
    </p:spTree>
    <p:extLst>
      <p:ext uri="{BB962C8B-B14F-4D97-AF65-F5344CB8AC3E}">
        <p14:creationId xmlns:p14="http://schemas.microsoft.com/office/powerpoint/2010/main" val="41148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6705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6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Non-mechanical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(contd.)</a:t>
            </a:r>
          </a:p>
          <a:p>
            <a:pPr marL="742950" indent="-742950">
              <a:buNone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Toxic asphyxia </a:t>
            </a:r>
          </a:p>
          <a:p>
            <a:pPr marL="742950" indent="-742950">
              <a:buNone/>
              <a:defRPr/>
            </a:pPr>
            <a:r>
              <a:rPr lang="en-US" sz="3600" dirty="0"/>
              <a:t>      Met in industrial hazards.</a:t>
            </a:r>
          </a:p>
          <a:p>
            <a:pPr marL="742950" indent="-742950">
              <a:buNone/>
              <a:defRPr/>
            </a:pPr>
            <a:r>
              <a:rPr lang="en-US" sz="3600" dirty="0"/>
              <a:t>      In this, uptake of oxygen is prevented in the lungs due to the presence of some poisonous gases like carbon monoxide</a:t>
            </a:r>
          </a:p>
          <a:p>
            <a:pPr>
              <a:buFontTx/>
              <a:buNone/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Iatrogenic asphyxia</a:t>
            </a:r>
          </a:p>
          <a:p>
            <a:pPr>
              <a:buFontTx/>
              <a:buNone/>
              <a:defRPr/>
            </a:pPr>
            <a:r>
              <a:rPr lang="en-US" sz="3600" dirty="0"/>
              <a:t>   Associated with anesthesia and surgery.</a:t>
            </a:r>
          </a:p>
        </p:txBody>
      </p:sp>
    </p:spTree>
    <p:extLst>
      <p:ext uri="{BB962C8B-B14F-4D97-AF65-F5344CB8AC3E}">
        <p14:creationId xmlns:p14="http://schemas.microsoft.com/office/powerpoint/2010/main" val="16247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r Sarwar\Desktop\20140523_0913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7200"/>
            <a:ext cx="9144000" cy="64008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524000" y="1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MECHANICAL ASPHYXIA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2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MECHANICAL ASPHYXIA </a:t>
            </a:r>
            <a:endParaRPr lang="en-US" sz="2800" dirty="0"/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/>
          <a:lstStyle/>
          <a:p>
            <a:r>
              <a:rPr lang="en-US" altLang="en-US" sz="2800"/>
              <a:t>It is classified according to the </a:t>
            </a:r>
            <a:r>
              <a:rPr lang="en-US" altLang="en-US" sz="2800">
                <a:solidFill>
                  <a:srgbClr val="0000FF"/>
                </a:solidFill>
              </a:rPr>
              <a:t>level of obstruction of air passages</a:t>
            </a:r>
            <a:r>
              <a:rPr lang="en-US" altLang="en-US" sz="2800"/>
              <a:t> which is as under.</a:t>
            </a:r>
          </a:p>
          <a:p>
            <a:pPr>
              <a:buFontTx/>
              <a:buAutoNum type="arabicPeriod"/>
            </a:pPr>
            <a:r>
              <a:rPr lang="en-US" altLang="en-US" sz="2800" b="1" u="sng">
                <a:solidFill>
                  <a:srgbClr val="C00000"/>
                </a:solidFill>
              </a:rPr>
              <a:t>At the level of nose and mouth  </a:t>
            </a:r>
            <a:r>
              <a:rPr lang="en-US" altLang="en-US" sz="2800"/>
              <a:t>----  suffocation    </a:t>
            </a:r>
          </a:p>
          <a:p>
            <a:pPr>
              <a:buFontTx/>
              <a:buNone/>
            </a:pPr>
            <a:r>
              <a:rPr lang="en-US" altLang="en-US" sz="2800"/>
              <a:t>      </a:t>
            </a:r>
            <a:r>
              <a:rPr lang="en-US" altLang="en-US" sz="2800" b="1">
                <a:solidFill>
                  <a:srgbClr val="0000FF"/>
                </a:solidFill>
              </a:rPr>
              <a:t>A).  External</a:t>
            </a:r>
            <a:r>
              <a:rPr lang="en-US" altLang="en-US" sz="2800"/>
              <a:t>---- </a:t>
            </a:r>
            <a:r>
              <a:rPr lang="en-US" altLang="en-US" sz="2800" b="1"/>
              <a:t>smothering</a:t>
            </a:r>
            <a:r>
              <a:rPr lang="en-US" altLang="en-US" sz="2800"/>
              <a:t> (by hands, a cloth </a:t>
            </a:r>
          </a:p>
          <a:p>
            <a:pPr>
              <a:buFontTx/>
              <a:buNone/>
            </a:pPr>
            <a:r>
              <a:rPr lang="en-US" altLang="en-US" sz="2800"/>
              <a:t>                                                      or overlaying).</a:t>
            </a:r>
          </a:p>
          <a:p>
            <a:pPr>
              <a:buFontTx/>
              <a:buNone/>
            </a:pPr>
            <a:r>
              <a:rPr lang="en-US" altLang="en-US" sz="2800"/>
              <a:t>      </a:t>
            </a:r>
            <a:r>
              <a:rPr lang="en-US" altLang="en-US" sz="2800" b="1">
                <a:solidFill>
                  <a:srgbClr val="0000FF"/>
                </a:solidFill>
              </a:rPr>
              <a:t>B).  Internal </a:t>
            </a:r>
            <a:r>
              <a:rPr lang="en-US" altLang="en-US" sz="2800"/>
              <a:t>---- </a:t>
            </a:r>
            <a:r>
              <a:rPr lang="en-US" altLang="en-US" sz="2800" b="1"/>
              <a:t>gagging </a:t>
            </a:r>
            <a:r>
              <a:rPr lang="en-US" altLang="en-US" sz="2800"/>
              <a:t>(stuffing with a  cloth etc).  </a:t>
            </a:r>
            <a:endParaRPr lang="en-US" altLang="en-US" sz="2800" b="1"/>
          </a:p>
          <a:p>
            <a:pPr>
              <a:buFontTx/>
              <a:buAutoNum type="arabicPeriod" startAt="2"/>
            </a:pPr>
            <a:r>
              <a:rPr lang="en-US" altLang="en-US" sz="2800" b="1" u="sng">
                <a:solidFill>
                  <a:srgbClr val="C00000"/>
                </a:solidFill>
              </a:rPr>
              <a:t>At the level of neck</a:t>
            </a:r>
            <a:endParaRPr lang="en-US" altLang="en-US" sz="2800" u="sng"/>
          </a:p>
          <a:p>
            <a:pPr>
              <a:buFontTx/>
              <a:buNone/>
            </a:pPr>
            <a:r>
              <a:rPr lang="en-US" altLang="en-US" sz="2800"/>
              <a:t>      </a:t>
            </a:r>
            <a:r>
              <a:rPr lang="en-US" altLang="en-US" sz="2800" b="1">
                <a:solidFill>
                  <a:srgbClr val="0000FF"/>
                </a:solidFill>
              </a:rPr>
              <a:t>A).   External </a:t>
            </a:r>
            <a:r>
              <a:rPr lang="en-US" altLang="en-US" sz="2800"/>
              <a:t> </a:t>
            </a:r>
          </a:p>
          <a:p>
            <a:pPr>
              <a:buFontTx/>
              <a:buAutoNum type="alphaLcParenR"/>
            </a:pPr>
            <a:r>
              <a:rPr lang="en-US" altLang="en-US" sz="2800" b="1">
                <a:solidFill>
                  <a:srgbClr val="669900"/>
                </a:solidFill>
              </a:rPr>
              <a:t>With hands</a:t>
            </a:r>
            <a:r>
              <a:rPr lang="en-US" altLang="en-US" sz="2800"/>
              <a:t>---</a:t>
            </a:r>
            <a:r>
              <a:rPr lang="en-US" altLang="en-US" sz="2800" b="1"/>
              <a:t>throttling </a:t>
            </a:r>
            <a:r>
              <a:rPr lang="en-US" altLang="en-US" sz="2800"/>
              <a:t>(manual constriction of neck)</a:t>
            </a:r>
          </a:p>
          <a:p>
            <a:pPr>
              <a:buFontTx/>
              <a:buAutoNum type="alphaLcParenR"/>
            </a:pPr>
            <a:r>
              <a:rPr lang="en-US" altLang="en-US" sz="2800" b="1">
                <a:solidFill>
                  <a:srgbClr val="669900"/>
                </a:solidFill>
              </a:rPr>
              <a:t>With ligature  </a:t>
            </a:r>
            <a:r>
              <a:rPr lang="en-US" altLang="en-US" sz="2800"/>
              <a:t>(soft or hard) --- </a:t>
            </a:r>
            <a:r>
              <a:rPr lang="en-US" altLang="en-US" sz="2800" b="1"/>
              <a:t>on next page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52600" y="304800"/>
            <a:ext cx="8915400" cy="6400800"/>
          </a:xfrm>
        </p:spPr>
        <p:txBody>
          <a:bodyPr/>
          <a:lstStyle/>
          <a:p>
            <a:pPr marL="571500" indent="-571500">
              <a:buFontTx/>
              <a:buAutoNum type="romanLcPeriod"/>
            </a:pPr>
            <a:r>
              <a:rPr lang="en-US" altLang="en-US" b="1" smtClean="0"/>
              <a:t>Strangulation ( garroting )</a:t>
            </a:r>
            <a:r>
              <a:rPr lang="en-US" altLang="en-US" sz="2800" b="1"/>
              <a:t> </a:t>
            </a:r>
            <a:r>
              <a:rPr lang="en-US" altLang="en-US" b="1" smtClean="0"/>
              <a:t> </a:t>
            </a:r>
          </a:p>
          <a:p>
            <a:pPr marL="571500" indent="-571500">
              <a:buNone/>
            </a:pPr>
            <a:r>
              <a:rPr lang="en-US" altLang="en-US" smtClean="0"/>
              <a:t>     In this, the constricting force is applied    directly to the ligature  by the hands.     </a:t>
            </a:r>
          </a:p>
          <a:p>
            <a:pPr marL="571500" indent="-571500">
              <a:buFontTx/>
              <a:buAutoNum type="romanLcPeriod" startAt="2"/>
            </a:pPr>
            <a:r>
              <a:rPr lang="en-US" altLang="en-US" b="1" smtClean="0"/>
              <a:t>Hanging (suspension)</a:t>
            </a:r>
            <a:r>
              <a:rPr lang="en-US" altLang="en-US" smtClean="0"/>
              <a:t>         </a:t>
            </a:r>
          </a:p>
          <a:p>
            <a:pPr marL="571500" indent="-571500">
              <a:buNone/>
            </a:pPr>
            <a:r>
              <a:rPr lang="en-US" altLang="en-US" sz="2800"/>
              <a:t>      In this, the constricting force is applied indirectly to the ligature through the weight of the body.  </a:t>
            </a:r>
            <a:r>
              <a:rPr lang="en-US" altLang="en-US" smtClean="0"/>
              <a:t>         </a:t>
            </a:r>
          </a:p>
          <a:p>
            <a:pPr marL="571500" indent="-571500"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             B). Internal  </a:t>
            </a:r>
          </a:p>
          <a:p>
            <a:pPr marL="571500" indent="-571500"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    </a:t>
            </a:r>
            <a:r>
              <a:rPr lang="en-US" altLang="en-US" sz="3600" b="1"/>
              <a:t> C</a:t>
            </a:r>
            <a:r>
              <a:rPr lang="en-US" altLang="en-US" b="1" smtClean="0"/>
              <a:t>hoking </a:t>
            </a:r>
            <a:r>
              <a:rPr lang="en-US" altLang="en-US" sz="2800"/>
              <a:t>--  Internal obstruction at the level of      			 larynx, trachea or main bronchus. 	</a:t>
            </a:r>
          </a:p>
          <a:p>
            <a:pPr marL="571500" indent="-571500">
              <a:buNone/>
            </a:pPr>
            <a:r>
              <a:rPr lang="en-US" altLang="en-US" sz="2800"/>
              <a:t>				       	</a:t>
            </a:r>
          </a:p>
        </p:txBody>
      </p:sp>
    </p:spTree>
    <p:extLst>
      <p:ext uri="{BB962C8B-B14F-4D97-AF65-F5344CB8AC3E}">
        <p14:creationId xmlns:p14="http://schemas.microsoft.com/office/powerpoint/2010/main" val="25795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752600" y="228601"/>
            <a:ext cx="8458200" cy="58975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3. </a:t>
            </a:r>
            <a:r>
              <a:rPr lang="en-US" altLang="en-US" sz="3600" b="1" u="sng">
                <a:solidFill>
                  <a:srgbClr val="C00000"/>
                </a:solidFill>
              </a:rPr>
              <a:t>At the level of chest</a:t>
            </a:r>
          </a:p>
          <a:p>
            <a:pPr>
              <a:buFontTx/>
              <a:buNone/>
            </a:pPr>
            <a:r>
              <a:rPr lang="en-US" altLang="en-US" sz="3600"/>
              <a:t>   </a:t>
            </a:r>
            <a:r>
              <a:rPr lang="en-US" altLang="en-US" sz="3600" b="1"/>
              <a:t>Traumatic asphyxia</a:t>
            </a:r>
            <a:r>
              <a:rPr lang="en-US" altLang="en-US" sz="3600"/>
              <a:t> </a:t>
            </a:r>
          </a:p>
          <a:p>
            <a:pPr>
              <a:buFontTx/>
              <a:buNone/>
            </a:pPr>
            <a:r>
              <a:rPr lang="en-US" altLang="en-US" smtClean="0"/>
              <a:t>   </a:t>
            </a:r>
            <a:r>
              <a:rPr lang="en-US" altLang="en-US" sz="3600"/>
              <a:t>It is mechanical immobilization of muscles of respiration. </a:t>
            </a:r>
          </a:p>
        </p:txBody>
      </p:sp>
    </p:spTree>
    <p:extLst>
      <p:ext uri="{BB962C8B-B14F-4D97-AF65-F5344CB8AC3E}">
        <p14:creationId xmlns:p14="http://schemas.microsoft.com/office/powerpoint/2010/main" val="7016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9144000" cy="6096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4400" b="1"/>
              <a:t>What are possible mechanism/ causes of death in asphyxia. </a:t>
            </a:r>
          </a:p>
          <a:p>
            <a:pPr marL="514350" indent="-514350">
              <a:buFontTx/>
              <a:buAutoNum type="arabicPeriod"/>
            </a:pPr>
            <a:endParaRPr lang="en-US" altLang="en-US" sz="4400" b="1"/>
          </a:p>
          <a:p>
            <a:pPr marL="514350" indent="-514350">
              <a:buFontTx/>
              <a:buAutoNum type="arabicPeriod"/>
            </a:pPr>
            <a:r>
              <a:rPr lang="en-US" altLang="en-US" sz="4400" b="1"/>
              <a:t>Mention general pathological signs of asphyxia. </a:t>
            </a:r>
          </a:p>
          <a:p>
            <a:pPr marL="514350" indent="-514350">
              <a:buFontTx/>
              <a:buAutoNum type="arabicPeriod"/>
            </a:pPr>
            <a:endParaRPr lang="en-US" altLang="en-US" sz="4400" b="1"/>
          </a:p>
          <a:p>
            <a:pPr marL="514350" indent="-514350">
              <a:buFontTx/>
              <a:buAutoNum type="arabicPeriod"/>
            </a:pPr>
            <a:r>
              <a:rPr lang="en-US" altLang="en-US" sz="4400" b="1"/>
              <a:t>Write down specific pathological signs pf asphyxia. </a:t>
            </a:r>
          </a:p>
        </p:txBody>
      </p:sp>
    </p:spTree>
    <p:extLst>
      <p:ext uri="{BB962C8B-B14F-4D97-AF65-F5344CB8AC3E}">
        <p14:creationId xmlns:p14="http://schemas.microsoft.com/office/powerpoint/2010/main" val="369447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990601"/>
            <a:ext cx="7772400" cy="1774825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0C72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Asphyxia &amp; Hypoxia</a:t>
            </a:r>
            <a:endParaRPr lang="en-US" sz="6000" dirty="0"/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 smtClean="0">
                <a:solidFill>
                  <a:srgbClr val="C00000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Dr. Nadir Ali Rana</a:t>
            </a:r>
          </a:p>
          <a:p>
            <a:pPr algn="l"/>
            <a:r>
              <a:rPr lang="en-US" altLang="en-US" sz="2000">
                <a:latin typeface="Arial Narrow" panose="020B0606020202030204" pitchFamily="34" charset="0"/>
                <a:cs typeface="Times New Roman" panose="02020603050405020304" pitchFamily="18" charset="0"/>
              </a:rPr>
              <a:t>MBBS(Pak), M.Phil. Forensic Medicine (UK)</a:t>
            </a:r>
            <a:br>
              <a:rPr lang="en-US" altLang="en-US" sz="200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2000">
                <a:latin typeface="Arial Narrow" panose="020B0606020202030204" pitchFamily="34" charset="0"/>
                <a:cs typeface="Times New Roman" panose="02020603050405020304" pitchFamily="18" charset="0"/>
              </a:rPr>
              <a:t>Assistant Professor /HOD</a:t>
            </a:r>
            <a:br>
              <a:rPr lang="en-US" altLang="en-US" sz="200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2000">
                <a:latin typeface="Arial Narrow" panose="020B0606020202030204" pitchFamily="34" charset="0"/>
                <a:cs typeface="Times New Roman" panose="02020603050405020304" pitchFamily="18" charset="0"/>
              </a:rPr>
              <a:t>Department of Forensic medicine </a:t>
            </a:r>
            <a:br>
              <a:rPr lang="en-US" altLang="en-US" sz="200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2000">
                <a:latin typeface="Arial Narrow" panose="020B0606020202030204" pitchFamily="34" charset="0"/>
                <a:cs typeface="Times New Roman" panose="02020603050405020304" pitchFamily="18" charset="0"/>
              </a:rPr>
              <a:t>Sargodha medical college, university of Sargodha</a:t>
            </a:r>
            <a:endParaRPr lang="en-US" altLang="en-US" sz="20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MECHANISMS OF DEATH IN ASPHYXIA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8686800" cy="5334000"/>
          </a:xfrm>
        </p:spPr>
        <p:txBody>
          <a:bodyPr/>
          <a:lstStyle/>
          <a:p>
            <a:pPr eaLnBrk="1" hangingPunct="1"/>
            <a:endParaRPr lang="en-US" altLang="en-US" sz="36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</a:rPr>
              <a:t>Cerebral Anoxia/Hypoxia.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</a:rPr>
              <a:t>Hypoxic Hypoxia/Anoxic Anoxia.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</a:rPr>
              <a:t>Cardiac Arrhythmia(Vagal inhibition of heart)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b="1"/>
          </a:p>
        </p:txBody>
      </p:sp>
    </p:spTree>
    <p:extLst>
      <p:ext uri="{BB962C8B-B14F-4D97-AF65-F5344CB8AC3E}">
        <p14:creationId xmlns:p14="http://schemas.microsoft.com/office/powerpoint/2010/main" val="40477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ASPHYXIA</a:t>
            </a:r>
          </a:p>
        </p:txBody>
      </p:sp>
    </p:spTree>
    <p:extLst>
      <p:ext uri="{BB962C8B-B14F-4D97-AF65-F5344CB8AC3E}">
        <p14:creationId xmlns:p14="http://schemas.microsoft.com/office/powerpoint/2010/main" val="263732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Table: Rope Tension Required to Occlude Tubular Structures in the Neck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1711326" y="1458914"/>
          <a:ext cx="8778875" cy="5399087"/>
        </p:xfrm>
        <a:graphic>
          <a:graphicData uri="http://schemas.openxmlformats.org/drawingml/2006/table">
            <a:tbl>
              <a:tblPr/>
              <a:tblGrid>
                <a:gridCol w="4027488"/>
                <a:gridCol w="2403475"/>
                <a:gridCol w="2347912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Tension (kg)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Tension (Lb)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Jugular veins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Carotid arteries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Trachea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Vertebral arteries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Least Tension needed to occlude all the neck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Greatest Tension needed to occlude all the neck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44-88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ANOXIA / HYPOXIA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Most common mechanism.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b="1"/>
          </a:p>
          <a:p>
            <a:pPr eaLnBrk="1" hangingPunct="1"/>
            <a:r>
              <a:rPr lang="en-US" altLang="en-US" sz="3600" b="1"/>
              <a:t>Occurs due to compression of jugular veins, with or without that of the carotid arteries.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 </a:t>
            </a:r>
          </a:p>
          <a:p>
            <a:pPr eaLnBrk="1" hangingPunct="1"/>
            <a:r>
              <a:rPr lang="en-US" altLang="en-US" sz="3600" b="1"/>
              <a:t>Death occurs within few minutes.</a:t>
            </a:r>
          </a:p>
        </p:txBody>
      </p:sp>
    </p:spTree>
    <p:extLst>
      <p:ext uri="{BB962C8B-B14F-4D97-AF65-F5344CB8AC3E}">
        <p14:creationId xmlns:p14="http://schemas.microsoft.com/office/powerpoint/2010/main" val="37690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HYPOXIC HYPOXIA/ANOXIC ANOXIA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5638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    </a:t>
            </a:r>
            <a:r>
              <a:rPr lang="en-US" altLang="en-US" sz="4400" b="1"/>
              <a:t>It is contributory factor in some hangings where the Hyoid bone and tongue are pushed upwards and backward against the Laryngo–Pharynx producing air hunger. </a:t>
            </a:r>
            <a:endParaRPr lang="en-US" altLang="en-US" sz="4000" b="1"/>
          </a:p>
        </p:txBody>
      </p:sp>
    </p:spTree>
    <p:extLst>
      <p:ext uri="{BB962C8B-B14F-4D97-AF65-F5344CB8AC3E}">
        <p14:creationId xmlns:p14="http://schemas.microsoft.com/office/powerpoint/2010/main" val="23320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610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ARRHYTHMIA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610600" cy="55626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Pressure over the carotid sinus provokes </a:t>
            </a:r>
            <a:r>
              <a:rPr lang="en-US" altLang="en-US" sz="3600" b="1">
                <a:solidFill>
                  <a:srgbClr val="0000FF"/>
                </a:solidFill>
              </a:rPr>
              <a:t>“Vagal Reflex” </a:t>
            </a:r>
            <a:r>
              <a:rPr lang="en-US" altLang="en-US" sz="3600" b="1"/>
              <a:t>causing bradycardia and cardiac arrest </a:t>
            </a:r>
            <a:r>
              <a:rPr lang="en-US" altLang="en-US" sz="3600" b="1">
                <a:solidFill>
                  <a:srgbClr val="0000FF"/>
                </a:solidFill>
              </a:rPr>
              <a:t>(Vagal inhibition of heart).</a:t>
            </a:r>
          </a:p>
          <a:p>
            <a:pPr eaLnBrk="1" hangingPunct="1"/>
            <a:r>
              <a:rPr lang="en-US" altLang="en-US" sz="3600" b="1"/>
              <a:t>It occurs particularly in the elderly or those with underlying cardiac disease.</a:t>
            </a:r>
          </a:p>
          <a:p>
            <a:pPr algn="just" eaLnBrk="1" hangingPunct="1"/>
            <a:r>
              <a:rPr lang="en-US" altLang="en-US" sz="3600" b="1"/>
              <a:t>Petechiae or congestion are usually not present in these cases.</a:t>
            </a:r>
            <a:r>
              <a:rPr lang="en-US" altLang="en-US" sz="36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069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OF ASPHYXIA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1.</a:t>
            </a:r>
            <a:r>
              <a:rPr lang="en-US" altLang="en-US" b="1" i="1" smtClean="0"/>
              <a:t>   </a:t>
            </a:r>
            <a:r>
              <a:rPr lang="en-US" altLang="en-US" b="1" smtClean="0">
                <a:solidFill>
                  <a:srgbClr val="0000FF"/>
                </a:solidFill>
              </a:rPr>
              <a:t>Struggle </a:t>
            </a:r>
            <a:r>
              <a:rPr lang="en-US" altLang="en-US" b="1" smtClean="0"/>
              <a:t>- forceful breathing.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2.</a:t>
            </a:r>
            <a:r>
              <a:rPr lang="en-US" altLang="en-US" b="1" smtClean="0"/>
              <a:t>   </a:t>
            </a:r>
            <a:r>
              <a:rPr lang="en-US" altLang="en-US" b="1" smtClean="0">
                <a:solidFill>
                  <a:srgbClr val="0000FF"/>
                </a:solidFill>
              </a:rPr>
              <a:t>Quiescence</a:t>
            </a:r>
            <a:r>
              <a:rPr lang="en-US" altLang="en-US" b="1" smtClean="0"/>
              <a:t> - unconscious, lifeless.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3.</a:t>
            </a:r>
            <a:r>
              <a:rPr lang="en-US" altLang="en-US" b="1" smtClean="0"/>
              <a:t>   </a:t>
            </a:r>
            <a:r>
              <a:rPr lang="en-US" altLang="en-US" b="1" smtClean="0">
                <a:solidFill>
                  <a:srgbClr val="0000FF"/>
                </a:solidFill>
              </a:rPr>
              <a:t>Convulsions</a:t>
            </a:r>
            <a:r>
              <a:rPr lang="en-US" altLang="en-US" b="1" smtClean="0"/>
              <a:t> - disturbs scene,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/>
              <a:t> 	   incontinence.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4.</a:t>
            </a:r>
            <a:r>
              <a:rPr lang="en-US" altLang="en-US" b="1" smtClean="0"/>
              <a:t>   </a:t>
            </a:r>
            <a:r>
              <a:rPr lang="en-US" altLang="en-US" b="1" smtClean="0">
                <a:solidFill>
                  <a:srgbClr val="0000FF"/>
                </a:solidFill>
              </a:rPr>
              <a:t>Apnea</a:t>
            </a:r>
            <a:r>
              <a:rPr lang="en-US" altLang="en-US" b="1" smtClean="0"/>
              <a:t> - lifeless, weak pulse.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6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425" y="-14288"/>
            <a:ext cx="8229600" cy="6238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BIOCHEMISTRY OF ASPHYXIA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609601"/>
            <a:ext cx="8891588" cy="6092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</a:t>
            </a:r>
            <a:r>
              <a:rPr lang="en-US" sz="2800" b="1" dirty="0"/>
              <a:t>Agonal changes in biochemistry of blood during mechanical interference with respiration are: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  </a:t>
            </a:r>
            <a:r>
              <a:rPr lang="en-US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</a:t>
            </a:r>
            <a:r>
              <a:rPr lang="en-US" b="1" baseline="-25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CO</a:t>
            </a:r>
            <a:r>
              <a:rPr lang="en-US" b="1" baseline="-25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PH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Blood Sugar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Arial" charset="0"/>
              </a:rPr>
              <a:t>	</a:t>
            </a:r>
            <a:r>
              <a:rPr lang="en-US" sz="2800" b="1" dirty="0">
                <a:cs typeface="Arial" charset="0"/>
              </a:rPr>
              <a:t>Different studies have revealed that these changes has no value in differentiation asphyxial death from other forms of death.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209800" y="31242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209800" y="24384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209800" y="18288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2209800" y="38100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Arial Black" panose="020B0A04020102020204" pitchFamily="34" charset="0"/>
              </a:rPr>
              <a:t>Learning Outcomes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b="1" smtClean="0"/>
              <a:t>Define Asphyxia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smtClean="0"/>
              <a:t>What is hypoxia? Give its types 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smtClean="0"/>
              <a:t>What Is difference between Hypoxia &amp; Asphyxia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smtClean="0"/>
              <a:t>Classify Asphyxia  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smtClean="0"/>
              <a:t>Classify Mechanical Asphyxia  </a:t>
            </a:r>
          </a:p>
          <a:p>
            <a:pPr marL="514350" indent="-514350"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684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"/>
            <a:ext cx="8229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C72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Asphyxia</a:t>
            </a:r>
          </a:p>
        </p:txBody>
      </p:sp>
      <p:pic>
        <p:nvPicPr>
          <p:cNvPr id="6147" name="Picture 3" descr="11312W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946150"/>
            <a:ext cx="4724400" cy="5911850"/>
          </a:xfrm>
          <a:noFill/>
        </p:spPr>
      </p:pic>
    </p:spTree>
    <p:extLst>
      <p:ext uri="{BB962C8B-B14F-4D97-AF65-F5344CB8AC3E}">
        <p14:creationId xmlns:p14="http://schemas.microsoft.com/office/powerpoint/2010/main" val="125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ASPHYXIA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	</a:t>
            </a:r>
            <a:r>
              <a:rPr lang="en-US" altLang="en-US" b="1" smtClean="0">
                <a:solidFill>
                  <a:schemeClr val="accent2"/>
                </a:solidFill>
              </a:rPr>
              <a:t>Asphyxia</a:t>
            </a:r>
            <a:r>
              <a:rPr lang="en-US" altLang="en-US" sz="2800" b="1"/>
              <a:t> (Greek) literally means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              “absence of pulse”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en-US" sz="2800" b="1"/>
              <a:t>  a state in which body becomes deprived of oxygen. 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   </a:t>
            </a:r>
            <a:r>
              <a:rPr lang="en-US" altLang="en-US" sz="2800" b="1"/>
              <a:t> “a method of rendering the tissue hypoxic”.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	</a:t>
            </a:r>
            <a:r>
              <a:rPr lang="en-US" altLang="en-US" sz="2800" b="1"/>
              <a:t> ‘state of impaired transfer of oxygen to the lungs”.</a:t>
            </a:r>
          </a:p>
        </p:txBody>
      </p:sp>
    </p:spTree>
    <p:extLst>
      <p:ext uri="{BB962C8B-B14F-4D97-AF65-F5344CB8AC3E}">
        <p14:creationId xmlns:p14="http://schemas.microsoft.com/office/powerpoint/2010/main" val="27418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ASPHYXIA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8915400" cy="5486400"/>
          </a:xfrm>
        </p:spPr>
        <p:txBody>
          <a:bodyPr/>
          <a:lstStyle/>
          <a:p>
            <a:r>
              <a:rPr lang="en-US" altLang="en-US" sz="4400" b="1" u="sng">
                <a:solidFill>
                  <a:srgbClr val="0C7218"/>
                </a:solidFill>
              </a:rPr>
              <a:t>Definition</a:t>
            </a:r>
            <a:r>
              <a:rPr lang="en-US" altLang="en-US" sz="4400" b="1" u="sng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  “Mechanical interference with the process of oxygenation / respiration upto the level of lungs (lungs included)” </a:t>
            </a:r>
          </a:p>
          <a:p>
            <a:r>
              <a:rPr lang="en-US" altLang="en-US" sz="3600"/>
              <a:t>The essential substance of asphyxia is “the struggle to breath against some kind of interference with respiration</a:t>
            </a:r>
            <a:r>
              <a:rPr lang="en-US" altLang="en-US" smtClean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89607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  <a:b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ROUTE OF OXYGEN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0292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ATMOSPHERE</a:t>
            </a:r>
          </a:p>
          <a:p>
            <a:pPr marL="609600" indent="-609600" eaLnBrk="1" hangingPunct="1">
              <a:buNone/>
            </a:pPr>
            <a:endParaRPr lang="en-US" altLang="en-US" b="1" smtClean="0">
              <a:solidFill>
                <a:srgbClr val="0000FF"/>
              </a:solidFill>
            </a:endParaRPr>
          </a:p>
          <a:p>
            <a:pPr marL="609600" indent="-609600" eaLnBrk="1" hangingPunct="1">
              <a:buNone/>
            </a:pPr>
            <a:endParaRPr lang="en-US" altLang="en-US" b="1" smtClean="0">
              <a:solidFill>
                <a:srgbClr val="0000FF"/>
              </a:solidFill>
            </a:endParaRPr>
          </a:p>
          <a:p>
            <a:pPr marL="609600" indent="-609600" eaLnBrk="1" hangingPunct="1"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LUNGS</a:t>
            </a:r>
            <a:endParaRPr lang="en-US" altLang="en-US" b="1" smtClean="0">
              <a:solidFill>
                <a:srgbClr val="0000FF"/>
              </a:solidFill>
            </a:endParaRPr>
          </a:p>
          <a:p>
            <a:pPr marL="609600" indent="-609600" eaLnBrk="1" hangingPunct="1">
              <a:buNone/>
            </a:pPr>
            <a:endParaRPr lang="en-US" altLang="en-US" b="1" smtClean="0">
              <a:solidFill>
                <a:srgbClr val="0000FF"/>
              </a:solidFill>
            </a:endParaRPr>
          </a:p>
          <a:p>
            <a:pPr marL="609600" indent="-609600" eaLnBrk="1" hangingPunct="1">
              <a:buNone/>
            </a:pPr>
            <a:r>
              <a:rPr lang="en-US" altLang="en-US" b="1" smtClean="0"/>
              <a:t>  (HB+O</a:t>
            </a:r>
            <a:r>
              <a:rPr lang="en-US" altLang="en-US" sz="2000" b="1"/>
              <a:t>2</a:t>
            </a:r>
            <a:r>
              <a:rPr lang="en-US" altLang="en-US" b="1" smtClean="0"/>
              <a:t>)</a:t>
            </a:r>
            <a:r>
              <a:rPr lang="en-US" altLang="en-US" sz="2000" b="1"/>
              <a:t> 	        </a:t>
            </a:r>
            <a:r>
              <a:rPr lang="en-US" altLang="en-US" b="1" smtClean="0"/>
              <a:t>CIRCULATION         TISSUE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819400" y="2133600"/>
            <a:ext cx="0" cy="1143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810000" y="49530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772400" y="49530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8194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8915400" cy="51816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</a:rPr>
              <a:t>Hypoxia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/>
              <a:t>is defined as “State of reduced oxygen supply to the tissues”.</a:t>
            </a:r>
          </a:p>
          <a:p>
            <a:pPr marL="609600" indent="-609600" algn="ctr" eaLnBrk="1" hangingPunct="1">
              <a:buNone/>
              <a:defRPr/>
            </a:pPr>
            <a:r>
              <a:rPr lang="en-US" altLang="en-US" sz="4000" b="1" dirty="0">
                <a:solidFill>
                  <a:srgbClr val="0000FF"/>
                </a:solidFill>
              </a:rPr>
              <a:t>Types Of Hypoxia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altLang="en-US" b="1" dirty="0" smtClean="0"/>
              <a:t>Hypoxic Hypoxia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altLang="en-US" b="1" dirty="0" err="1" smtClean="0"/>
              <a:t>Anaemic</a:t>
            </a:r>
            <a:r>
              <a:rPr lang="en-US" altLang="en-US" b="1" dirty="0" smtClean="0"/>
              <a:t> Hypoxia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altLang="en-US" b="1" dirty="0" smtClean="0"/>
              <a:t>Stagnant Hypoxia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altLang="en-US" b="1" dirty="0" err="1" smtClean="0"/>
              <a:t>Histotoxic</a:t>
            </a:r>
            <a:r>
              <a:rPr lang="en-US" altLang="en-US" b="1" dirty="0" smtClean="0"/>
              <a:t> Hypoxia</a:t>
            </a:r>
          </a:p>
          <a:p>
            <a:pPr marL="0" indent="0" eaLnBrk="1" hangingPunct="1">
              <a:buClr>
                <a:schemeClr val="tx1"/>
              </a:buClr>
              <a:buNone/>
              <a:defRPr/>
            </a:pPr>
            <a:r>
              <a:rPr lang="en-US" altLang="en-US" sz="1200" b="1" dirty="0">
                <a:solidFill>
                  <a:srgbClr val="0000FF"/>
                </a:solidFill>
              </a:rPr>
              <a:t>                                                                                                      (  Ref. Gordon’s Classification of Anoxia)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endParaRPr lang="en-US" altLang="en-US" sz="1200" b="1" dirty="0"/>
          </a:p>
          <a:p>
            <a:pPr marL="609600" indent="-609600" eaLnBrk="1" hangingPunct="1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6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629400" cy="990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1)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Hypoxic Hypoxia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1371600"/>
            <a:ext cx="7845425" cy="47244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Inability of oxygen to gain access to blood stream. All type of mechanical asphyxias are included in this.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Anemic Hypoxia</a:t>
            </a:r>
          </a:p>
          <a:p>
            <a:pPr>
              <a:defRPr/>
            </a:pPr>
            <a:r>
              <a:rPr lang="en-US" b="1" dirty="0" smtClean="0"/>
              <a:t>Oxygen carrying capacity of blood is reduced. e.g., in anemia.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595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Widescreen</PresentationFormat>
  <Paragraphs>163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Arial Narrow</vt:lpstr>
      <vt:lpstr>Bernard MT Condensed</vt:lpstr>
      <vt:lpstr>Calibri</vt:lpstr>
      <vt:lpstr>Calibri Light</vt:lpstr>
      <vt:lpstr>Times New Roman</vt:lpstr>
      <vt:lpstr>Wingdings</vt:lpstr>
      <vt:lpstr>Office Theme</vt:lpstr>
      <vt:lpstr>Default Design</vt:lpstr>
      <vt:lpstr>Asphyxia &amp; Drowning</vt:lpstr>
      <vt:lpstr>Asphyxia &amp; Hypoxia</vt:lpstr>
      <vt:lpstr>Learning Outcomes</vt:lpstr>
      <vt:lpstr>Asphyxia</vt:lpstr>
      <vt:lpstr>ASPHYXIA</vt:lpstr>
      <vt:lpstr>ASPHYXIA</vt:lpstr>
      <vt:lpstr>HYPOXIA NORMAL ROUTE OF OXYGEN</vt:lpstr>
      <vt:lpstr>HYPOXIA</vt:lpstr>
      <vt:lpstr> 1) Hypoxic Hypoxia </vt:lpstr>
      <vt:lpstr>3)   Stagnant /Circulatory Hypoxia  </vt:lpstr>
      <vt:lpstr>CLASSIFICATION OF ASPHYXIA </vt:lpstr>
      <vt:lpstr>PowerPoint Presentation</vt:lpstr>
      <vt:lpstr>PowerPoint Presentation</vt:lpstr>
      <vt:lpstr>PowerPoint Presentation</vt:lpstr>
      <vt:lpstr>PowerPoint Presentation</vt:lpstr>
      <vt:lpstr>CLASSIFICATION OF MECHANICAL ASPHYXIA </vt:lpstr>
      <vt:lpstr>PowerPoint Presentation</vt:lpstr>
      <vt:lpstr>PowerPoint Presentation</vt:lpstr>
      <vt:lpstr>Questions </vt:lpstr>
      <vt:lpstr>POSSIBLE MECHANISMS OF DEATH IN ASPHYXIA</vt:lpstr>
      <vt:lpstr>ANATOMY OF ASPHYXIA</vt:lpstr>
      <vt:lpstr>Table: Rope Tension Required to Occlude Tubular Structures in the Neck</vt:lpstr>
      <vt:lpstr>CEREBRAL ANOXIA / HYPOXIA</vt:lpstr>
      <vt:lpstr>HYPOXIC HYPOXIA/ANOXIC ANOXIA</vt:lpstr>
      <vt:lpstr>CARDIAC ARRHYTHMIA </vt:lpstr>
      <vt:lpstr>PHYSIOLOGY OF ASPHYXIA</vt:lpstr>
      <vt:lpstr>BIOCHEMISTRY OF ASPHYXIA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Asphyxia &amp; Drowning</dc:title>
  <dc:creator>Dr.Nadir Ali</dc:creator>
  <cp:lastModifiedBy>Dr.Nadir Ali</cp:lastModifiedBy>
  <cp:revision>1</cp:revision>
  <dcterms:created xsi:type="dcterms:W3CDTF">2020-05-07T11:28:00Z</dcterms:created>
  <dcterms:modified xsi:type="dcterms:W3CDTF">2020-05-07T11:28:32Z</dcterms:modified>
</cp:coreProperties>
</file>