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3" r:id="rId9"/>
    <p:sldId id="275" r:id="rId10"/>
    <p:sldId id="276" r:id="rId11"/>
    <p:sldId id="263" r:id="rId12"/>
    <p:sldId id="277" r:id="rId13"/>
    <p:sldId id="278" r:id="rId14"/>
    <p:sldId id="264" r:id="rId15"/>
    <p:sldId id="272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 autoAdjust="0"/>
    <p:restoredTop sz="94660"/>
  </p:normalViewPr>
  <p:slideViewPr>
    <p:cSldViewPr>
      <p:cViewPr>
        <p:scale>
          <a:sx n="76" d="100"/>
          <a:sy n="76" d="100"/>
        </p:scale>
        <p:origin x="-438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3086"/>
            <a:ext cx="12192000" cy="4326890"/>
            <a:chOff x="0" y="1183086"/>
            <a:chExt cx="12192000" cy="4326890"/>
          </a:xfrm>
        </p:grpSpPr>
        <p:sp>
          <p:nvSpPr>
            <p:cNvPr id="3" name="object 3"/>
            <p:cNvSpPr/>
            <p:nvPr/>
          </p:nvSpPr>
          <p:spPr>
            <a:xfrm>
              <a:off x="0" y="1183086"/>
              <a:ext cx="5600571" cy="43265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8947" y="2577083"/>
              <a:ext cx="6893052" cy="1670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4188" y="2574036"/>
              <a:ext cx="6877811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4188" y="2574036"/>
              <a:ext cx="6877811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952" y="2574036"/>
              <a:ext cx="6861048" cy="1670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6191" y="2574036"/>
              <a:ext cx="6845808" cy="1670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8571" y="2574036"/>
              <a:ext cx="6853428" cy="16703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9230">
              <a:lnSpc>
                <a:spcPct val="100000"/>
              </a:lnSpc>
              <a:spcBef>
                <a:spcPts val="100"/>
              </a:spcBef>
            </a:pPr>
            <a:r>
              <a:rPr spc="-1220" dirty="0"/>
              <a:t>PPuubblliicc</a:t>
            </a:r>
            <a:r>
              <a:rPr spc="-1145" dirty="0"/>
              <a:t> </a:t>
            </a:r>
            <a:r>
              <a:rPr spc="-1190" dirty="0"/>
              <a:t>RReellaattiioonnss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mara saeed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6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25" y="-650174"/>
            <a:ext cx="96291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065" algn="l"/>
                <a:tab pos="5600065" algn="l"/>
              </a:tabLst>
            </a:pPr>
            <a:r>
              <a:rPr sz="4800" spc="-5" dirty="0" smtClean="0"/>
              <a:t>Internal</a:t>
            </a:r>
            <a:r>
              <a:rPr lang="en-US" sz="4800" spc="-5" dirty="0" smtClean="0"/>
              <a:t> </a:t>
            </a:r>
            <a:r>
              <a:rPr sz="4800" spc="-10" dirty="0" smtClean="0"/>
              <a:t>Measures</a:t>
            </a:r>
            <a:r>
              <a:rPr sz="4800" spc="-55" dirty="0" smtClean="0"/>
              <a:t> </a:t>
            </a:r>
            <a:r>
              <a:rPr sz="4800" dirty="0"/>
              <a:t>of	</a:t>
            </a:r>
            <a:r>
              <a:rPr sz="4800" spc="-5" dirty="0"/>
              <a:t>Public</a:t>
            </a:r>
            <a:r>
              <a:rPr sz="4800" spc="-50" dirty="0"/>
              <a:t> </a:t>
            </a:r>
            <a:r>
              <a:rPr sz="4800" dirty="0"/>
              <a:t>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625" y="1316228"/>
            <a:ext cx="5420995" cy="309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Shareholders/Owners/Investors</a:t>
            </a:r>
            <a:r>
              <a:rPr sz="2400" spc="-114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Employees</a:t>
            </a:r>
            <a:r>
              <a:rPr sz="2400" spc="-1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Suppliers</a:t>
            </a:r>
            <a:r>
              <a:rPr sz="2400" spc="-2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Distributors/Dealers/Retailers</a:t>
            </a:r>
            <a:r>
              <a:rPr sz="2400" spc="-3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Other Associate</a:t>
            </a:r>
            <a:r>
              <a:rPr sz="2400" spc="-17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2928" y="1175003"/>
            <a:ext cx="4969764" cy="413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external </a:t>
            </a:r>
            <a:r>
              <a:rPr lang="en-US" dirty="0" smtClean="0"/>
              <a:t>communications?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’external communication’, which is what external PR essentially involves, is the transmission of information from inside of your </a:t>
            </a:r>
            <a:r>
              <a:rPr lang="en-US" dirty="0" err="1"/>
              <a:t>organisation</a:t>
            </a:r>
            <a:r>
              <a:rPr lang="en-US" dirty="0"/>
              <a:t> to an external audience or, alternatively, a media outlet. </a:t>
            </a:r>
            <a:endParaRPr lang="en-US" dirty="0" smtClean="0"/>
          </a:p>
          <a:p>
            <a:pPr marL="0" indent="0" algn="just">
              <a:spcAft>
                <a:spcPts val="625"/>
              </a:spcAft>
              <a:buNone/>
            </a:pPr>
            <a:r>
              <a:rPr lang="en-US" sz="3200" b="1" dirty="0"/>
              <a:t>External Publics of Public Relations:</a:t>
            </a:r>
          </a:p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  <a:latin typeface="Arial" charset="0"/>
              </a:rPr>
              <a:t>E</a:t>
            </a:r>
            <a:r>
              <a:rPr lang="en-US" sz="2400" dirty="0" smtClean="0">
                <a:solidFill>
                  <a:srgbClr val="7030A0"/>
                </a:solidFill>
                <a:latin typeface="Arial" charset="0"/>
              </a:rPr>
              <a:t>xternal publics of public relations includes consumers/customers, community, mass media, government, financial institutions, action groups and general publics.</a:t>
            </a:r>
          </a:p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" charset="0"/>
              </a:rPr>
              <a:t>E</a:t>
            </a:r>
            <a:r>
              <a:rPr lang="en-US" sz="2400" dirty="0" smtClean="0">
                <a:solidFill>
                  <a:srgbClr val="7030A0"/>
                </a:solidFill>
                <a:latin typeface="Arial" charset="0"/>
              </a:rPr>
              <a:t>xternal communication covers how a provider interacts with those outside their own organization. internal </a:t>
            </a:r>
            <a:r>
              <a:rPr lang="en-US" sz="2400" dirty="0" err="1" smtClean="0">
                <a:solidFill>
                  <a:srgbClr val="7030A0"/>
                </a:solidFill>
                <a:latin typeface="Arial" charset="0"/>
              </a:rPr>
              <a:t>pr</a:t>
            </a:r>
            <a:r>
              <a:rPr lang="en-US" sz="2400" dirty="0" smtClean="0">
                <a:solidFill>
                  <a:srgbClr val="7030A0"/>
                </a:solidFill>
                <a:latin typeface="Arial" charset="0"/>
              </a:rPr>
              <a:t> is just as important and can make a huge difference when it comes to your external efforts.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39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EXTERNAL PR WORKS</a:t>
            </a:r>
            <a:endParaRPr lang="en-US" dirty="0"/>
          </a:p>
        </p:txBody>
      </p:sp>
      <p:pic>
        <p:nvPicPr>
          <p:cNvPr id="2050" name="Picture 2" descr="C:\Users\Amara saeed\Desktop\Capture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05918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5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17" y="-642300"/>
            <a:ext cx="100095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5225" algn="l"/>
                <a:tab pos="5739130" algn="l"/>
              </a:tabLst>
            </a:pPr>
            <a:r>
              <a:rPr sz="4800" dirty="0" smtClean="0"/>
              <a:t>External</a:t>
            </a:r>
            <a:r>
              <a:rPr lang="en-US" sz="4800" dirty="0" smtClean="0"/>
              <a:t> </a:t>
            </a:r>
            <a:r>
              <a:rPr sz="4800" spc="-10" dirty="0" smtClean="0"/>
              <a:t>Measures</a:t>
            </a:r>
            <a:r>
              <a:rPr sz="4800" spc="-45" dirty="0" smtClean="0"/>
              <a:t> </a:t>
            </a:r>
            <a:r>
              <a:rPr sz="4800" dirty="0"/>
              <a:t>of	</a:t>
            </a:r>
            <a:r>
              <a:rPr sz="4800" spc="-5" dirty="0"/>
              <a:t>Public</a:t>
            </a:r>
            <a:r>
              <a:rPr sz="4800" spc="-30" dirty="0"/>
              <a:t> </a:t>
            </a:r>
            <a:r>
              <a:rPr sz="4800" dirty="0"/>
              <a:t>Relations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717" y="1236345"/>
            <a:ext cx="51803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Consumer/Customers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Community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 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Media</a:t>
            </a:r>
            <a:r>
              <a:rPr sz="2400" spc="-3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Government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71717"/>
              </a:buClr>
              <a:buFont typeface="Wingdings"/>
              <a:buChar char=""/>
            </a:pPr>
            <a:endParaRPr sz="21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Relationship with Financial</a:t>
            </a:r>
            <a:r>
              <a:rPr sz="2400" spc="-114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Institutions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71717"/>
              </a:buClr>
            </a:pPr>
            <a:endParaRPr sz="21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Relationship with General</a:t>
            </a:r>
            <a:r>
              <a:rPr sz="2400" spc="-8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Public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1467" y="1094230"/>
            <a:ext cx="4398264" cy="5763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385699"/>
            <a:ext cx="12039600" cy="6472555"/>
            <a:chOff x="152400" y="385699"/>
            <a:chExt cx="12039600" cy="6472555"/>
          </a:xfrm>
        </p:grpSpPr>
        <p:sp>
          <p:nvSpPr>
            <p:cNvPr id="3" name="object 3"/>
            <p:cNvSpPr/>
            <p:nvPr/>
          </p:nvSpPr>
          <p:spPr>
            <a:xfrm>
              <a:off x="5365241" y="385699"/>
              <a:ext cx="6826758" cy="6472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385316"/>
              <a:ext cx="6367272" cy="3172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4316" y="3137915"/>
              <a:ext cx="4294632" cy="3172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3678" y="1779269"/>
            <a:ext cx="4165600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4235" marR="5080" indent="-852169">
              <a:lnSpc>
                <a:spcPct val="100000"/>
              </a:lnSpc>
              <a:spcBef>
                <a:spcPts val="95"/>
              </a:spcBef>
            </a:pPr>
            <a:r>
              <a:rPr sz="115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Thank  </a:t>
            </a:r>
            <a:r>
              <a:rPr sz="11500" b="1" spc="-425" dirty="0">
                <a:solidFill>
                  <a:srgbClr val="FFC000"/>
                </a:solidFill>
                <a:latin typeface="Times New Roman"/>
                <a:cs typeface="Times New Roman"/>
              </a:rPr>
              <a:t>You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01300" y="5486399"/>
            <a:ext cx="1790700" cy="1371600"/>
          </a:xfrm>
          <a:custGeom>
            <a:avLst/>
            <a:gdLst/>
            <a:ahLst/>
            <a:cxnLst/>
            <a:rect l="l" t="t" r="r" b="b"/>
            <a:pathLst>
              <a:path w="1790700" h="1371600">
                <a:moveTo>
                  <a:pt x="1790700" y="0"/>
                </a:moveTo>
                <a:lnTo>
                  <a:pt x="0" y="0"/>
                </a:lnTo>
                <a:lnTo>
                  <a:pt x="0" y="1371599"/>
                </a:lnTo>
                <a:lnTo>
                  <a:pt x="1790700" y="1371599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824" y="55245"/>
            <a:ext cx="6751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155" algn="l"/>
              </a:tabLst>
            </a:pP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What	is Public</a:t>
            </a:r>
            <a:r>
              <a:rPr sz="4800" b="1" spc="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4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Relations?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824" y="957453"/>
            <a:ext cx="11118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Times New Roman"/>
                <a:cs typeface="Times New Roman"/>
              </a:rPr>
              <a:t>It’s </a:t>
            </a:r>
            <a:r>
              <a:rPr sz="2400" dirty="0">
                <a:latin typeface="Times New Roman"/>
                <a:cs typeface="Times New Roman"/>
              </a:rPr>
              <a:t>the art </a:t>
            </a:r>
            <a:r>
              <a:rPr sz="2400" spc="-5" dirty="0">
                <a:latin typeface="Times New Roman"/>
                <a:cs typeface="Times New Roman"/>
              </a:rPr>
              <a:t>and science </a:t>
            </a:r>
            <a:r>
              <a:rPr sz="2400" spc="-1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talking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right audience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right voice.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influences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shapes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20" dirty="0">
                <a:latin typeface="Times New Roman"/>
                <a:cs typeface="Times New Roman"/>
              </a:rPr>
              <a:t>company’s </a:t>
            </a:r>
            <a:r>
              <a:rPr sz="2400" spc="-5" dirty="0">
                <a:latin typeface="Times New Roman"/>
                <a:cs typeface="Times New Roman"/>
              </a:rPr>
              <a:t>image, </a:t>
            </a:r>
            <a:r>
              <a:rPr sz="2400" dirty="0">
                <a:latin typeface="Times New Roman"/>
                <a:cs typeface="Times New Roman"/>
              </a:rPr>
              <a:t>reputation, brand perception 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culture.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65960" y="1825750"/>
            <a:ext cx="7923276" cy="5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088" y="72897"/>
            <a:ext cx="3466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2870" algn="l"/>
              </a:tabLst>
            </a:pPr>
            <a:r>
              <a:rPr sz="4800" spc="-5" dirty="0"/>
              <a:t>Natu</a:t>
            </a:r>
            <a:r>
              <a:rPr sz="4800" spc="-90" dirty="0"/>
              <a:t>r</a:t>
            </a:r>
            <a:r>
              <a:rPr sz="4800" dirty="0"/>
              <a:t>e of	</a:t>
            </a:r>
            <a:r>
              <a:rPr sz="4800" spc="-15" dirty="0"/>
              <a:t>P</a:t>
            </a:r>
            <a:r>
              <a:rPr sz="4800" spc="-5" dirty="0"/>
              <a:t>R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31088" y="1226311"/>
            <a:ext cx="11245215" cy="309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Times New Roman"/>
                <a:cs typeface="Times New Roman"/>
              </a:rPr>
              <a:t>PR </a:t>
            </a:r>
            <a:r>
              <a:rPr sz="2400" dirty="0">
                <a:latin typeface="Times New Roman"/>
                <a:cs typeface="Times New Roman"/>
              </a:rPr>
              <a:t>is essentially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defensive</a:t>
            </a: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178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It is a </a:t>
            </a:r>
            <a:r>
              <a:rPr sz="2400" spc="-5" dirty="0">
                <a:latin typeface="Times New Roman"/>
                <a:cs typeface="Times New Roman"/>
              </a:rPr>
              <a:t>corporate armour </a:t>
            </a:r>
            <a:r>
              <a:rPr sz="2400" dirty="0">
                <a:latin typeface="Times New Roman"/>
                <a:cs typeface="Times New Roman"/>
              </a:rPr>
              <a:t>that a </a:t>
            </a:r>
            <a:r>
              <a:rPr sz="2400" spc="-5" dirty="0">
                <a:latin typeface="Times New Roman"/>
                <a:cs typeface="Times New Roman"/>
              </a:rPr>
              <a:t>company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wear </a:t>
            </a:r>
            <a:r>
              <a:rPr sz="2400" dirty="0">
                <a:latin typeface="Times New Roman"/>
                <a:cs typeface="Times New Roman"/>
              </a:rPr>
              <a:t>which would </a:t>
            </a:r>
            <a:r>
              <a:rPr sz="2400" spc="-5" dirty="0">
                <a:latin typeface="Times New Roman"/>
                <a:cs typeface="Times New Roman"/>
              </a:rPr>
              <a:t>protect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company </a:t>
            </a:r>
            <a:r>
              <a:rPr sz="2400" dirty="0">
                <a:latin typeface="Times New Roman"/>
                <a:cs typeface="Times New Roman"/>
              </a:rPr>
              <a:t>during  adverse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241300" marR="5715" indent="-228600">
              <a:lnSpc>
                <a:spcPct val="100000"/>
              </a:lnSpc>
              <a:spcBef>
                <a:spcPts val="188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Public </a:t>
            </a:r>
            <a:r>
              <a:rPr sz="2400" spc="-5" dirty="0">
                <a:latin typeface="Times New Roman"/>
                <a:cs typeface="Times New Roman"/>
              </a:rPr>
              <a:t>Relations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also </a:t>
            </a:r>
            <a:r>
              <a:rPr sz="2400" dirty="0">
                <a:latin typeface="Times New Roman"/>
                <a:cs typeface="Times New Roman"/>
              </a:rPr>
              <a:t>be defined </a:t>
            </a:r>
            <a:r>
              <a:rPr sz="2400" spc="-5" dirty="0">
                <a:latin typeface="Times New Roman"/>
                <a:cs typeface="Times New Roman"/>
              </a:rPr>
              <a:t>simply as the practice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managing communication  </a:t>
            </a:r>
            <a:r>
              <a:rPr sz="2400" dirty="0">
                <a:latin typeface="Times New Roman"/>
                <a:cs typeface="Times New Roman"/>
              </a:rPr>
              <a:t>between an </a:t>
            </a:r>
            <a:r>
              <a:rPr sz="2400" spc="-5" dirty="0">
                <a:latin typeface="Times New Roman"/>
                <a:cs typeface="Times New Roman"/>
              </a:rPr>
              <a:t>organization </a:t>
            </a:r>
            <a:r>
              <a:rPr sz="2400" dirty="0">
                <a:latin typeface="Times New Roman"/>
                <a:cs typeface="Times New Roman"/>
              </a:rPr>
              <a:t>and its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public.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0" y="4107178"/>
            <a:ext cx="380999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" y="35509"/>
            <a:ext cx="74307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Functions </a:t>
            </a:r>
            <a:r>
              <a:rPr sz="4800" dirty="0"/>
              <a:t>of </a:t>
            </a:r>
            <a:r>
              <a:rPr sz="4800" spc="-5" dirty="0"/>
              <a:t>Public</a:t>
            </a:r>
            <a:r>
              <a:rPr sz="4800" spc="5" dirty="0"/>
              <a:t> </a:t>
            </a:r>
            <a:r>
              <a:rPr sz="4800" dirty="0"/>
              <a:t>Relation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60044" y="956958"/>
            <a:ext cx="3647440" cy="5063566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Media</a:t>
            </a:r>
            <a:r>
              <a:rPr sz="2400" spc="-3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Representation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Crisis</a:t>
            </a:r>
            <a:r>
              <a:rPr sz="2400" spc="-2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Communication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Content</a:t>
            </a:r>
            <a:r>
              <a:rPr sz="2400" spc="-8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Development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Stakeholder</a:t>
            </a:r>
            <a:r>
              <a:rPr sz="2400" spc="-12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Relations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Social Media</a:t>
            </a:r>
            <a:r>
              <a:rPr sz="2400" spc="-10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Management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Public </a:t>
            </a:r>
            <a:r>
              <a:rPr sz="2400" spc="-5" dirty="0">
                <a:solidFill>
                  <a:srgbClr val="171717"/>
                </a:solidFill>
                <a:latin typeface="Times New Roman"/>
                <a:cs typeface="Times New Roman"/>
              </a:rPr>
              <a:t>Image</a:t>
            </a:r>
            <a:r>
              <a:rPr sz="2400" spc="-4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Strategy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Outreach</a:t>
            </a:r>
            <a:r>
              <a:rPr sz="2400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Events</a:t>
            </a:r>
            <a:endParaRPr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Handling</a:t>
            </a:r>
            <a:r>
              <a:rPr sz="24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Emergencies</a:t>
            </a:r>
            <a:endParaRPr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Counseling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Special</a:t>
            </a:r>
            <a:r>
              <a:rPr sz="24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Events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Public Service</a:t>
            </a:r>
            <a:r>
              <a:rPr sz="2400" spc="-21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1717"/>
                </a:solidFill>
                <a:latin typeface="Times New Roman"/>
                <a:cs typeface="Times New Roman"/>
              </a:rPr>
              <a:t>Activities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8560" y="1023353"/>
            <a:ext cx="4021010" cy="5834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14" y="37338"/>
            <a:ext cx="6250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3425" algn="l"/>
              </a:tabLst>
            </a:pPr>
            <a:r>
              <a:rPr sz="4800" spc="-20" dirty="0"/>
              <a:t>Marston’s</a:t>
            </a:r>
            <a:r>
              <a:rPr sz="4800" spc="-25" dirty="0"/>
              <a:t> </a:t>
            </a:r>
            <a:r>
              <a:rPr sz="4800" dirty="0"/>
              <a:t>4	</a:t>
            </a:r>
            <a:r>
              <a:rPr sz="4800" spc="-5" dirty="0"/>
              <a:t>Step</a:t>
            </a:r>
            <a:r>
              <a:rPr sz="4800" spc="-80" dirty="0"/>
              <a:t> </a:t>
            </a:r>
            <a:r>
              <a:rPr sz="4800" dirty="0"/>
              <a:t>Model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416051" y="2543555"/>
            <a:ext cx="11488420" cy="1967864"/>
            <a:chOff x="416051" y="2543555"/>
            <a:chExt cx="11488420" cy="1967864"/>
          </a:xfrm>
        </p:grpSpPr>
        <p:sp>
          <p:nvSpPr>
            <p:cNvPr id="4" name="object 4"/>
            <p:cNvSpPr/>
            <p:nvPr/>
          </p:nvSpPr>
          <p:spPr>
            <a:xfrm>
              <a:off x="416051" y="2694431"/>
              <a:ext cx="11487912" cy="1816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007" y="2543555"/>
              <a:ext cx="577596" cy="690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123" y="2543555"/>
              <a:ext cx="504444" cy="690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2667" y="2543555"/>
              <a:ext cx="1534668" cy="690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1951" y="2623565"/>
            <a:ext cx="147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R-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Research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68908" y="3387852"/>
            <a:ext cx="3072765" cy="1316990"/>
            <a:chOff x="1168908" y="3387852"/>
            <a:chExt cx="3072765" cy="1316990"/>
          </a:xfrm>
        </p:grpSpPr>
        <p:sp>
          <p:nvSpPr>
            <p:cNvPr id="10" name="object 10"/>
            <p:cNvSpPr/>
            <p:nvPr/>
          </p:nvSpPr>
          <p:spPr>
            <a:xfrm>
              <a:off x="1168908" y="3387852"/>
              <a:ext cx="403859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92908" y="4014216"/>
              <a:ext cx="588264" cy="690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9691" y="4014216"/>
              <a:ext cx="504444" cy="690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1236" y="4014216"/>
              <a:ext cx="1210056" cy="6903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80486" y="4093845"/>
            <a:ext cx="1163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A-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Action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58311" y="2543555"/>
            <a:ext cx="4640580" cy="1248410"/>
            <a:chOff x="3258311" y="2543555"/>
            <a:chExt cx="4640580" cy="1248410"/>
          </a:xfrm>
        </p:grpSpPr>
        <p:sp>
          <p:nvSpPr>
            <p:cNvPr id="16" name="object 16"/>
            <p:cNvSpPr/>
            <p:nvPr/>
          </p:nvSpPr>
          <p:spPr>
            <a:xfrm>
              <a:off x="3258311" y="3387852"/>
              <a:ext cx="405384" cy="4038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62727" y="2543555"/>
              <a:ext cx="643127" cy="6903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94376" y="2543555"/>
              <a:ext cx="504444" cy="6903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55919" y="2543555"/>
              <a:ext cx="2442972" cy="6903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49671" y="2623565"/>
            <a:ext cx="2381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C -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Communication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37732" y="3387852"/>
            <a:ext cx="4322445" cy="1316990"/>
            <a:chOff x="6237732" y="3387852"/>
            <a:chExt cx="4322445" cy="1316990"/>
          </a:xfrm>
        </p:grpSpPr>
        <p:sp>
          <p:nvSpPr>
            <p:cNvPr id="22" name="object 22"/>
            <p:cNvSpPr/>
            <p:nvPr/>
          </p:nvSpPr>
          <p:spPr>
            <a:xfrm>
              <a:off x="6237732" y="3387852"/>
              <a:ext cx="403860" cy="4038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51164" y="4014216"/>
              <a:ext cx="560831" cy="6903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00516" y="4014216"/>
              <a:ext cx="504444" cy="6903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62060" y="4014216"/>
              <a:ext cx="1697736" cy="6903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738361" y="4093845"/>
            <a:ext cx="162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E-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Evaluation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46692" y="3387852"/>
            <a:ext cx="405383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76" y="224297"/>
            <a:ext cx="73450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 smtClean="0"/>
              <a:t>Measures</a:t>
            </a:r>
            <a:r>
              <a:rPr lang="en-US" sz="4800" spc="-10" dirty="0" smtClean="0"/>
              <a:t>/TYPES </a:t>
            </a:r>
            <a:r>
              <a:rPr sz="4800" dirty="0" smtClean="0"/>
              <a:t>of </a:t>
            </a:r>
            <a:r>
              <a:rPr sz="4800" spc="-5" dirty="0"/>
              <a:t>Public</a:t>
            </a:r>
            <a:r>
              <a:rPr sz="4800" spc="-90" dirty="0"/>
              <a:t> </a:t>
            </a:r>
            <a:r>
              <a:rPr sz="4800" dirty="0"/>
              <a:t>Relation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80489" y="1790954"/>
            <a:ext cx="7672070" cy="1727200"/>
          </a:xfrm>
          <a:custGeom>
            <a:avLst/>
            <a:gdLst/>
            <a:ahLst/>
            <a:cxnLst/>
            <a:rect l="l" t="t" r="r" b="b"/>
            <a:pathLst>
              <a:path w="7672070" h="1727200">
                <a:moveTo>
                  <a:pt x="0" y="1651000"/>
                </a:moveTo>
                <a:lnTo>
                  <a:pt x="37465" y="1727200"/>
                </a:lnTo>
                <a:lnTo>
                  <a:pt x="68453" y="1676400"/>
                </a:lnTo>
                <a:lnTo>
                  <a:pt x="47879" y="1676400"/>
                </a:lnTo>
                <a:lnTo>
                  <a:pt x="28067" y="1663700"/>
                </a:lnTo>
                <a:lnTo>
                  <a:pt x="28147" y="1655691"/>
                </a:lnTo>
                <a:lnTo>
                  <a:pt x="0" y="1651000"/>
                </a:lnTo>
                <a:close/>
              </a:path>
              <a:path w="7672070" h="1727200">
                <a:moveTo>
                  <a:pt x="7624017" y="1659008"/>
                </a:moveTo>
                <a:lnTo>
                  <a:pt x="7595869" y="1663700"/>
                </a:lnTo>
                <a:lnTo>
                  <a:pt x="7634605" y="1727200"/>
                </a:lnTo>
                <a:lnTo>
                  <a:pt x="7659581" y="1676400"/>
                </a:lnTo>
                <a:lnTo>
                  <a:pt x="7624190" y="1676400"/>
                </a:lnTo>
                <a:lnTo>
                  <a:pt x="7624017" y="1659008"/>
                </a:lnTo>
                <a:close/>
              </a:path>
              <a:path w="7672070" h="1727200">
                <a:moveTo>
                  <a:pt x="28147" y="1655691"/>
                </a:moveTo>
                <a:lnTo>
                  <a:pt x="28067" y="1663700"/>
                </a:lnTo>
                <a:lnTo>
                  <a:pt x="47879" y="1676400"/>
                </a:lnTo>
                <a:lnTo>
                  <a:pt x="47966" y="1658994"/>
                </a:lnTo>
                <a:lnTo>
                  <a:pt x="28147" y="1655691"/>
                </a:lnTo>
                <a:close/>
              </a:path>
              <a:path w="7672070" h="1727200">
                <a:moveTo>
                  <a:pt x="47966" y="1658994"/>
                </a:moveTo>
                <a:lnTo>
                  <a:pt x="47879" y="1676400"/>
                </a:lnTo>
                <a:lnTo>
                  <a:pt x="68453" y="1676400"/>
                </a:lnTo>
                <a:lnTo>
                  <a:pt x="76200" y="1663700"/>
                </a:lnTo>
                <a:lnTo>
                  <a:pt x="47966" y="1658994"/>
                </a:lnTo>
                <a:close/>
              </a:path>
              <a:path w="7672070" h="1727200">
                <a:moveTo>
                  <a:pt x="7643843" y="1655704"/>
                </a:moveTo>
                <a:lnTo>
                  <a:pt x="7624103" y="1658994"/>
                </a:lnTo>
                <a:lnTo>
                  <a:pt x="7624063" y="1663700"/>
                </a:lnTo>
                <a:lnTo>
                  <a:pt x="7624190" y="1676400"/>
                </a:lnTo>
                <a:lnTo>
                  <a:pt x="7644003" y="1663700"/>
                </a:lnTo>
                <a:lnTo>
                  <a:pt x="7643843" y="1655704"/>
                </a:lnTo>
                <a:close/>
              </a:path>
              <a:path w="7672070" h="1727200">
                <a:moveTo>
                  <a:pt x="7672069" y="1651000"/>
                </a:moveTo>
                <a:lnTo>
                  <a:pt x="7643922" y="1655691"/>
                </a:lnTo>
                <a:lnTo>
                  <a:pt x="7643908" y="1658994"/>
                </a:lnTo>
                <a:lnTo>
                  <a:pt x="7644003" y="1663700"/>
                </a:lnTo>
                <a:lnTo>
                  <a:pt x="7624190" y="1676400"/>
                </a:lnTo>
                <a:lnTo>
                  <a:pt x="7659581" y="1676400"/>
                </a:lnTo>
                <a:lnTo>
                  <a:pt x="7672069" y="1651000"/>
                </a:lnTo>
                <a:close/>
              </a:path>
              <a:path w="7672070" h="1727200">
                <a:moveTo>
                  <a:pt x="7603998" y="1143000"/>
                </a:moveTo>
                <a:lnTo>
                  <a:pt x="7584440" y="1143000"/>
                </a:lnTo>
                <a:lnTo>
                  <a:pt x="7589011" y="1181100"/>
                </a:lnTo>
                <a:lnTo>
                  <a:pt x="7593330" y="1206500"/>
                </a:lnTo>
                <a:lnTo>
                  <a:pt x="7597394" y="1244600"/>
                </a:lnTo>
                <a:lnTo>
                  <a:pt x="7601204" y="1270000"/>
                </a:lnTo>
                <a:lnTo>
                  <a:pt x="7604759" y="1308100"/>
                </a:lnTo>
                <a:lnTo>
                  <a:pt x="7611109" y="1371600"/>
                </a:lnTo>
                <a:lnTo>
                  <a:pt x="7613904" y="1409700"/>
                </a:lnTo>
                <a:lnTo>
                  <a:pt x="7616317" y="1447800"/>
                </a:lnTo>
                <a:lnTo>
                  <a:pt x="7618476" y="1485900"/>
                </a:lnTo>
                <a:lnTo>
                  <a:pt x="7620381" y="1524000"/>
                </a:lnTo>
                <a:lnTo>
                  <a:pt x="7621905" y="1562100"/>
                </a:lnTo>
                <a:lnTo>
                  <a:pt x="7623048" y="1612900"/>
                </a:lnTo>
                <a:lnTo>
                  <a:pt x="7623936" y="1651000"/>
                </a:lnTo>
                <a:lnTo>
                  <a:pt x="7624017" y="1659008"/>
                </a:lnTo>
                <a:lnTo>
                  <a:pt x="7643843" y="1655704"/>
                </a:lnTo>
                <a:lnTo>
                  <a:pt x="7643749" y="1651000"/>
                </a:lnTo>
                <a:lnTo>
                  <a:pt x="7642859" y="1612900"/>
                </a:lnTo>
                <a:lnTo>
                  <a:pt x="7641590" y="1562100"/>
                </a:lnTo>
                <a:lnTo>
                  <a:pt x="7640065" y="1524000"/>
                </a:lnTo>
                <a:lnTo>
                  <a:pt x="7638288" y="1485900"/>
                </a:lnTo>
                <a:lnTo>
                  <a:pt x="7636129" y="1447800"/>
                </a:lnTo>
                <a:lnTo>
                  <a:pt x="7633588" y="1409700"/>
                </a:lnTo>
                <a:lnTo>
                  <a:pt x="7630921" y="1371600"/>
                </a:lnTo>
                <a:lnTo>
                  <a:pt x="7627746" y="1333500"/>
                </a:lnTo>
                <a:lnTo>
                  <a:pt x="7624444" y="1308100"/>
                </a:lnTo>
                <a:lnTo>
                  <a:pt x="7620888" y="1270000"/>
                </a:lnTo>
                <a:lnTo>
                  <a:pt x="7616952" y="1231900"/>
                </a:lnTo>
                <a:lnTo>
                  <a:pt x="7612888" y="1206500"/>
                </a:lnTo>
                <a:lnTo>
                  <a:pt x="7608569" y="1181100"/>
                </a:lnTo>
                <a:lnTo>
                  <a:pt x="7603998" y="1143000"/>
                </a:lnTo>
                <a:close/>
              </a:path>
              <a:path w="7672070" h="1727200">
                <a:moveTo>
                  <a:pt x="3639693" y="889000"/>
                </a:moveTo>
                <a:lnTo>
                  <a:pt x="3609848" y="889000"/>
                </a:lnTo>
                <a:lnTo>
                  <a:pt x="3602736" y="901700"/>
                </a:lnTo>
                <a:lnTo>
                  <a:pt x="147828" y="901700"/>
                </a:lnTo>
                <a:lnTo>
                  <a:pt x="118999" y="952500"/>
                </a:lnTo>
                <a:lnTo>
                  <a:pt x="94361" y="1028700"/>
                </a:lnTo>
                <a:lnTo>
                  <a:pt x="88773" y="1041400"/>
                </a:lnTo>
                <a:lnTo>
                  <a:pt x="83185" y="1066800"/>
                </a:lnTo>
                <a:lnTo>
                  <a:pt x="73025" y="1117600"/>
                </a:lnTo>
                <a:lnTo>
                  <a:pt x="68199" y="1143000"/>
                </a:lnTo>
                <a:lnTo>
                  <a:pt x="63627" y="1181100"/>
                </a:lnTo>
                <a:lnTo>
                  <a:pt x="59181" y="1206500"/>
                </a:lnTo>
                <a:lnTo>
                  <a:pt x="55118" y="1231900"/>
                </a:lnTo>
                <a:lnTo>
                  <a:pt x="51308" y="1270000"/>
                </a:lnTo>
                <a:lnTo>
                  <a:pt x="47625" y="1308100"/>
                </a:lnTo>
                <a:lnTo>
                  <a:pt x="44323" y="1333500"/>
                </a:lnTo>
                <a:lnTo>
                  <a:pt x="41275" y="1371600"/>
                </a:lnTo>
                <a:lnTo>
                  <a:pt x="38481" y="1409700"/>
                </a:lnTo>
                <a:lnTo>
                  <a:pt x="35941" y="1447800"/>
                </a:lnTo>
                <a:lnTo>
                  <a:pt x="33781" y="1485900"/>
                </a:lnTo>
                <a:lnTo>
                  <a:pt x="32004" y="1524000"/>
                </a:lnTo>
                <a:lnTo>
                  <a:pt x="30353" y="1562100"/>
                </a:lnTo>
                <a:lnTo>
                  <a:pt x="29210" y="1612900"/>
                </a:lnTo>
                <a:lnTo>
                  <a:pt x="28193" y="1651000"/>
                </a:lnTo>
                <a:lnTo>
                  <a:pt x="28226" y="1655704"/>
                </a:lnTo>
                <a:lnTo>
                  <a:pt x="47966" y="1658994"/>
                </a:lnTo>
                <a:lnTo>
                  <a:pt x="48006" y="1651000"/>
                </a:lnTo>
                <a:lnTo>
                  <a:pt x="49022" y="1612900"/>
                </a:lnTo>
                <a:lnTo>
                  <a:pt x="50165" y="1562100"/>
                </a:lnTo>
                <a:lnTo>
                  <a:pt x="51688" y="1524000"/>
                </a:lnTo>
                <a:lnTo>
                  <a:pt x="53593" y="1485900"/>
                </a:lnTo>
                <a:lnTo>
                  <a:pt x="55753" y="1447800"/>
                </a:lnTo>
                <a:lnTo>
                  <a:pt x="58166" y="1409700"/>
                </a:lnTo>
                <a:lnTo>
                  <a:pt x="60960" y="1371600"/>
                </a:lnTo>
                <a:lnTo>
                  <a:pt x="64008" y="1333500"/>
                </a:lnTo>
                <a:lnTo>
                  <a:pt x="67310" y="1308100"/>
                </a:lnTo>
                <a:lnTo>
                  <a:pt x="70993" y="1270000"/>
                </a:lnTo>
                <a:lnTo>
                  <a:pt x="74675" y="1244600"/>
                </a:lnTo>
                <a:lnTo>
                  <a:pt x="78867" y="1206500"/>
                </a:lnTo>
                <a:lnTo>
                  <a:pt x="83185" y="1181100"/>
                </a:lnTo>
                <a:lnTo>
                  <a:pt x="87756" y="1143000"/>
                </a:lnTo>
                <a:lnTo>
                  <a:pt x="89323" y="1143000"/>
                </a:lnTo>
                <a:lnTo>
                  <a:pt x="92456" y="1117600"/>
                </a:lnTo>
                <a:lnTo>
                  <a:pt x="97536" y="1092200"/>
                </a:lnTo>
                <a:lnTo>
                  <a:pt x="102616" y="1066800"/>
                </a:lnTo>
                <a:lnTo>
                  <a:pt x="102488" y="1066800"/>
                </a:lnTo>
                <a:lnTo>
                  <a:pt x="107950" y="1054100"/>
                </a:lnTo>
                <a:lnTo>
                  <a:pt x="113537" y="1028700"/>
                </a:lnTo>
                <a:lnTo>
                  <a:pt x="119253" y="1003300"/>
                </a:lnTo>
                <a:lnTo>
                  <a:pt x="119125" y="1003300"/>
                </a:lnTo>
                <a:lnTo>
                  <a:pt x="125094" y="990600"/>
                </a:lnTo>
                <a:lnTo>
                  <a:pt x="131063" y="977900"/>
                </a:lnTo>
                <a:lnTo>
                  <a:pt x="137160" y="965200"/>
                </a:lnTo>
                <a:lnTo>
                  <a:pt x="136906" y="965200"/>
                </a:lnTo>
                <a:lnTo>
                  <a:pt x="143383" y="952500"/>
                </a:lnTo>
                <a:lnTo>
                  <a:pt x="143129" y="952500"/>
                </a:lnTo>
                <a:lnTo>
                  <a:pt x="149606" y="939800"/>
                </a:lnTo>
                <a:lnTo>
                  <a:pt x="148971" y="939800"/>
                </a:lnTo>
                <a:lnTo>
                  <a:pt x="155702" y="927100"/>
                </a:lnTo>
                <a:lnTo>
                  <a:pt x="160528" y="927100"/>
                </a:lnTo>
                <a:lnTo>
                  <a:pt x="167386" y="914400"/>
                </a:lnTo>
                <a:lnTo>
                  <a:pt x="3623437" y="914400"/>
                </a:lnTo>
                <a:lnTo>
                  <a:pt x="3631946" y="901700"/>
                </a:lnTo>
                <a:lnTo>
                  <a:pt x="3639693" y="889000"/>
                </a:lnTo>
                <a:close/>
              </a:path>
              <a:path w="7672070" h="1727200">
                <a:moveTo>
                  <a:pt x="89323" y="1143000"/>
                </a:moveTo>
                <a:lnTo>
                  <a:pt x="87756" y="1143000"/>
                </a:lnTo>
                <a:lnTo>
                  <a:pt x="87756" y="1155700"/>
                </a:lnTo>
                <a:lnTo>
                  <a:pt x="89323" y="1143000"/>
                </a:lnTo>
                <a:close/>
              </a:path>
              <a:path w="7672070" h="1727200">
                <a:moveTo>
                  <a:pt x="3874770" y="889000"/>
                </a:moveTo>
                <a:lnTo>
                  <a:pt x="3844798" y="889000"/>
                </a:lnTo>
                <a:lnTo>
                  <a:pt x="3852545" y="901700"/>
                </a:lnTo>
                <a:lnTo>
                  <a:pt x="3861054" y="914400"/>
                </a:lnTo>
                <a:lnTo>
                  <a:pt x="7504684" y="914400"/>
                </a:lnTo>
                <a:lnTo>
                  <a:pt x="7511669" y="927100"/>
                </a:lnTo>
                <a:lnTo>
                  <a:pt x="7516367" y="927100"/>
                </a:lnTo>
                <a:lnTo>
                  <a:pt x="7523099" y="939800"/>
                </a:lnTo>
                <a:lnTo>
                  <a:pt x="7522590" y="939800"/>
                </a:lnTo>
                <a:lnTo>
                  <a:pt x="7529067" y="952500"/>
                </a:lnTo>
                <a:lnTo>
                  <a:pt x="7528813" y="952500"/>
                </a:lnTo>
                <a:lnTo>
                  <a:pt x="7535290" y="965200"/>
                </a:lnTo>
                <a:lnTo>
                  <a:pt x="7535036" y="965200"/>
                </a:lnTo>
                <a:lnTo>
                  <a:pt x="7541133" y="977900"/>
                </a:lnTo>
                <a:lnTo>
                  <a:pt x="7547229" y="990600"/>
                </a:lnTo>
                <a:lnTo>
                  <a:pt x="7552944" y="1003300"/>
                </a:lnTo>
                <a:lnTo>
                  <a:pt x="7558659" y="1028700"/>
                </a:lnTo>
                <a:lnTo>
                  <a:pt x="7564119" y="1054100"/>
                </a:lnTo>
                <a:lnTo>
                  <a:pt x="7569581" y="1066800"/>
                </a:lnTo>
                <a:lnTo>
                  <a:pt x="7574661" y="1092200"/>
                </a:lnTo>
                <a:lnTo>
                  <a:pt x="7579740" y="1117600"/>
                </a:lnTo>
                <a:lnTo>
                  <a:pt x="7584440" y="1155700"/>
                </a:lnTo>
                <a:lnTo>
                  <a:pt x="7584440" y="1143000"/>
                </a:lnTo>
                <a:lnTo>
                  <a:pt x="7603998" y="1143000"/>
                </a:lnTo>
                <a:lnTo>
                  <a:pt x="7599171" y="1117600"/>
                </a:lnTo>
                <a:lnTo>
                  <a:pt x="7594092" y="1092200"/>
                </a:lnTo>
                <a:lnTo>
                  <a:pt x="7588884" y="1066800"/>
                </a:lnTo>
                <a:lnTo>
                  <a:pt x="7583424" y="1041400"/>
                </a:lnTo>
                <a:lnTo>
                  <a:pt x="7577709" y="1028700"/>
                </a:lnTo>
                <a:lnTo>
                  <a:pt x="7571867" y="1003300"/>
                </a:lnTo>
                <a:lnTo>
                  <a:pt x="7559548" y="965200"/>
                </a:lnTo>
                <a:lnTo>
                  <a:pt x="7539355" y="927100"/>
                </a:lnTo>
                <a:lnTo>
                  <a:pt x="7524369" y="901700"/>
                </a:lnTo>
                <a:lnTo>
                  <a:pt x="3881882" y="901700"/>
                </a:lnTo>
                <a:lnTo>
                  <a:pt x="3874770" y="889000"/>
                </a:lnTo>
                <a:close/>
              </a:path>
              <a:path w="7672070" h="1727200">
                <a:moveTo>
                  <a:pt x="3604260" y="889000"/>
                </a:moveTo>
                <a:lnTo>
                  <a:pt x="174879" y="889000"/>
                </a:lnTo>
                <a:lnTo>
                  <a:pt x="165608" y="901700"/>
                </a:lnTo>
                <a:lnTo>
                  <a:pt x="3602736" y="901700"/>
                </a:lnTo>
                <a:lnTo>
                  <a:pt x="3604260" y="889000"/>
                </a:lnTo>
                <a:close/>
              </a:path>
              <a:path w="7672070" h="1727200">
                <a:moveTo>
                  <a:pt x="7497317" y="889000"/>
                </a:moveTo>
                <a:lnTo>
                  <a:pt x="3880358" y="889000"/>
                </a:lnTo>
                <a:lnTo>
                  <a:pt x="3881882" y="901700"/>
                </a:lnTo>
                <a:lnTo>
                  <a:pt x="7506588" y="901700"/>
                </a:lnTo>
                <a:lnTo>
                  <a:pt x="7497317" y="889000"/>
                </a:lnTo>
                <a:close/>
              </a:path>
              <a:path w="7672070" h="1727200">
                <a:moveTo>
                  <a:pt x="3732301" y="80010"/>
                </a:moveTo>
                <a:lnTo>
                  <a:pt x="3731514" y="165100"/>
                </a:lnTo>
                <a:lnTo>
                  <a:pt x="3730752" y="203200"/>
                </a:lnTo>
                <a:lnTo>
                  <a:pt x="3729482" y="241300"/>
                </a:lnTo>
                <a:lnTo>
                  <a:pt x="3727958" y="279400"/>
                </a:lnTo>
                <a:lnTo>
                  <a:pt x="3726180" y="317500"/>
                </a:lnTo>
                <a:lnTo>
                  <a:pt x="3723894" y="355600"/>
                </a:lnTo>
                <a:lnTo>
                  <a:pt x="3721481" y="393700"/>
                </a:lnTo>
                <a:lnTo>
                  <a:pt x="3718687" y="431800"/>
                </a:lnTo>
                <a:lnTo>
                  <a:pt x="3715639" y="469900"/>
                </a:lnTo>
                <a:lnTo>
                  <a:pt x="3712337" y="508000"/>
                </a:lnTo>
                <a:lnTo>
                  <a:pt x="3708781" y="533400"/>
                </a:lnTo>
                <a:lnTo>
                  <a:pt x="3704971" y="571500"/>
                </a:lnTo>
                <a:lnTo>
                  <a:pt x="3700907" y="596900"/>
                </a:lnTo>
                <a:lnTo>
                  <a:pt x="3696589" y="635000"/>
                </a:lnTo>
                <a:lnTo>
                  <a:pt x="3692016" y="660400"/>
                </a:lnTo>
                <a:lnTo>
                  <a:pt x="3687318" y="685800"/>
                </a:lnTo>
                <a:lnTo>
                  <a:pt x="3682238" y="711200"/>
                </a:lnTo>
                <a:lnTo>
                  <a:pt x="3677031" y="736600"/>
                </a:lnTo>
                <a:lnTo>
                  <a:pt x="3666236" y="787400"/>
                </a:lnTo>
                <a:lnTo>
                  <a:pt x="3660521" y="800100"/>
                </a:lnTo>
                <a:lnTo>
                  <a:pt x="3654679" y="825500"/>
                </a:lnTo>
                <a:lnTo>
                  <a:pt x="3654806" y="825500"/>
                </a:lnTo>
                <a:lnTo>
                  <a:pt x="3648583" y="838200"/>
                </a:lnTo>
                <a:lnTo>
                  <a:pt x="3648837" y="838200"/>
                </a:lnTo>
                <a:lnTo>
                  <a:pt x="3642614" y="850900"/>
                </a:lnTo>
                <a:lnTo>
                  <a:pt x="3642868" y="850900"/>
                </a:lnTo>
                <a:lnTo>
                  <a:pt x="3636391" y="863600"/>
                </a:lnTo>
                <a:lnTo>
                  <a:pt x="3636772" y="863600"/>
                </a:lnTo>
                <a:lnTo>
                  <a:pt x="3630168" y="876300"/>
                </a:lnTo>
                <a:lnTo>
                  <a:pt x="3624707" y="876300"/>
                </a:lnTo>
                <a:lnTo>
                  <a:pt x="3617976" y="889000"/>
                </a:lnTo>
                <a:lnTo>
                  <a:pt x="3646932" y="889000"/>
                </a:lnTo>
                <a:lnTo>
                  <a:pt x="3653916" y="876300"/>
                </a:lnTo>
                <a:lnTo>
                  <a:pt x="3660775" y="863600"/>
                </a:lnTo>
                <a:lnTo>
                  <a:pt x="3667125" y="838200"/>
                </a:lnTo>
                <a:lnTo>
                  <a:pt x="3673475" y="825500"/>
                </a:lnTo>
                <a:lnTo>
                  <a:pt x="3679444" y="812800"/>
                </a:lnTo>
                <a:lnTo>
                  <a:pt x="3685413" y="787400"/>
                </a:lnTo>
                <a:lnTo>
                  <a:pt x="3691001" y="762000"/>
                </a:lnTo>
                <a:lnTo>
                  <a:pt x="3696462" y="736600"/>
                </a:lnTo>
                <a:lnTo>
                  <a:pt x="3701669" y="723900"/>
                </a:lnTo>
                <a:lnTo>
                  <a:pt x="3706749" y="685800"/>
                </a:lnTo>
                <a:lnTo>
                  <a:pt x="3711575" y="660400"/>
                </a:lnTo>
                <a:lnTo>
                  <a:pt x="3716147" y="635000"/>
                </a:lnTo>
                <a:lnTo>
                  <a:pt x="3720465" y="609600"/>
                </a:lnTo>
                <a:lnTo>
                  <a:pt x="3724656" y="571500"/>
                </a:lnTo>
                <a:lnTo>
                  <a:pt x="3728593" y="546100"/>
                </a:lnTo>
                <a:lnTo>
                  <a:pt x="3735451" y="469900"/>
                </a:lnTo>
                <a:lnTo>
                  <a:pt x="3738499" y="431800"/>
                </a:lnTo>
                <a:lnTo>
                  <a:pt x="3741293" y="393700"/>
                </a:lnTo>
                <a:lnTo>
                  <a:pt x="3742221" y="383930"/>
                </a:lnTo>
                <a:lnTo>
                  <a:pt x="3740658" y="368300"/>
                </a:lnTo>
                <a:lnTo>
                  <a:pt x="3738499" y="317500"/>
                </a:lnTo>
                <a:lnTo>
                  <a:pt x="3736721" y="279400"/>
                </a:lnTo>
                <a:lnTo>
                  <a:pt x="3735070" y="241300"/>
                </a:lnTo>
                <a:lnTo>
                  <a:pt x="3733927" y="203200"/>
                </a:lnTo>
                <a:lnTo>
                  <a:pt x="3733038" y="165100"/>
                </a:lnTo>
                <a:lnTo>
                  <a:pt x="3732530" y="114300"/>
                </a:lnTo>
                <a:lnTo>
                  <a:pt x="3732301" y="80010"/>
                </a:lnTo>
                <a:close/>
              </a:path>
              <a:path w="7672070" h="1727200">
                <a:moveTo>
                  <a:pt x="3752172" y="76200"/>
                </a:moveTo>
                <a:lnTo>
                  <a:pt x="3751961" y="114300"/>
                </a:lnTo>
                <a:lnTo>
                  <a:pt x="3751326" y="165100"/>
                </a:lnTo>
                <a:lnTo>
                  <a:pt x="3750437" y="203200"/>
                </a:lnTo>
                <a:lnTo>
                  <a:pt x="3749294" y="241300"/>
                </a:lnTo>
                <a:lnTo>
                  <a:pt x="3747770" y="279400"/>
                </a:lnTo>
                <a:lnTo>
                  <a:pt x="3745865" y="317500"/>
                </a:lnTo>
                <a:lnTo>
                  <a:pt x="3743706" y="368300"/>
                </a:lnTo>
                <a:lnTo>
                  <a:pt x="3742221" y="383930"/>
                </a:lnTo>
                <a:lnTo>
                  <a:pt x="3743198" y="393700"/>
                </a:lnTo>
                <a:lnTo>
                  <a:pt x="3745991" y="431800"/>
                </a:lnTo>
                <a:lnTo>
                  <a:pt x="3749040" y="469900"/>
                </a:lnTo>
                <a:lnTo>
                  <a:pt x="3752341" y="508000"/>
                </a:lnTo>
                <a:lnTo>
                  <a:pt x="3756025" y="546100"/>
                </a:lnTo>
                <a:lnTo>
                  <a:pt x="3759835" y="571500"/>
                </a:lnTo>
                <a:lnTo>
                  <a:pt x="3763899" y="609600"/>
                </a:lnTo>
                <a:lnTo>
                  <a:pt x="3768344" y="635000"/>
                </a:lnTo>
                <a:lnTo>
                  <a:pt x="3772916" y="660400"/>
                </a:lnTo>
                <a:lnTo>
                  <a:pt x="3777741" y="685800"/>
                </a:lnTo>
                <a:lnTo>
                  <a:pt x="3782822" y="723900"/>
                </a:lnTo>
                <a:lnTo>
                  <a:pt x="3788029" y="736600"/>
                </a:lnTo>
                <a:lnTo>
                  <a:pt x="3793490" y="762000"/>
                </a:lnTo>
                <a:lnTo>
                  <a:pt x="3799205" y="787400"/>
                </a:lnTo>
                <a:lnTo>
                  <a:pt x="3805047" y="812800"/>
                </a:lnTo>
                <a:lnTo>
                  <a:pt x="3811016" y="825500"/>
                </a:lnTo>
                <a:lnTo>
                  <a:pt x="3817239" y="838200"/>
                </a:lnTo>
                <a:lnTo>
                  <a:pt x="3823843" y="863600"/>
                </a:lnTo>
                <a:lnTo>
                  <a:pt x="3830574" y="876300"/>
                </a:lnTo>
                <a:lnTo>
                  <a:pt x="3837432" y="889000"/>
                </a:lnTo>
                <a:lnTo>
                  <a:pt x="3866515" y="889000"/>
                </a:lnTo>
                <a:lnTo>
                  <a:pt x="3859784" y="876300"/>
                </a:lnTo>
                <a:lnTo>
                  <a:pt x="3854323" y="876300"/>
                </a:lnTo>
                <a:lnTo>
                  <a:pt x="3847846" y="863600"/>
                </a:lnTo>
                <a:lnTo>
                  <a:pt x="3848100" y="863600"/>
                </a:lnTo>
                <a:lnTo>
                  <a:pt x="3841623" y="850900"/>
                </a:lnTo>
                <a:lnTo>
                  <a:pt x="3841877" y="850900"/>
                </a:lnTo>
                <a:lnTo>
                  <a:pt x="3835654" y="838200"/>
                </a:lnTo>
                <a:lnTo>
                  <a:pt x="3835781" y="838200"/>
                </a:lnTo>
                <a:lnTo>
                  <a:pt x="3829685" y="825500"/>
                </a:lnTo>
                <a:lnTo>
                  <a:pt x="3823970" y="800100"/>
                </a:lnTo>
                <a:lnTo>
                  <a:pt x="3818255" y="787400"/>
                </a:lnTo>
                <a:lnTo>
                  <a:pt x="3812666" y="762000"/>
                </a:lnTo>
                <a:lnTo>
                  <a:pt x="3797173" y="685800"/>
                </a:lnTo>
                <a:lnTo>
                  <a:pt x="3787902" y="635000"/>
                </a:lnTo>
                <a:lnTo>
                  <a:pt x="3783584" y="596900"/>
                </a:lnTo>
                <a:lnTo>
                  <a:pt x="3779520" y="571500"/>
                </a:lnTo>
                <a:lnTo>
                  <a:pt x="3775710" y="533400"/>
                </a:lnTo>
                <a:lnTo>
                  <a:pt x="3772027" y="508000"/>
                </a:lnTo>
                <a:lnTo>
                  <a:pt x="3768725" y="469900"/>
                </a:lnTo>
                <a:lnTo>
                  <a:pt x="3765677" y="431800"/>
                </a:lnTo>
                <a:lnTo>
                  <a:pt x="3763010" y="393700"/>
                </a:lnTo>
                <a:lnTo>
                  <a:pt x="3760470" y="355600"/>
                </a:lnTo>
                <a:lnTo>
                  <a:pt x="3758311" y="317500"/>
                </a:lnTo>
                <a:lnTo>
                  <a:pt x="3756533" y="279400"/>
                </a:lnTo>
                <a:lnTo>
                  <a:pt x="3754882" y="241300"/>
                </a:lnTo>
                <a:lnTo>
                  <a:pt x="3753739" y="203200"/>
                </a:lnTo>
                <a:lnTo>
                  <a:pt x="3752850" y="165100"/>
                </a:lnTo>
                <a:lnTo>
                  <a:pt x="3752341" y="114300"/>
                </a:lnTo>
                <a:lnTo>
                  <a:pt x="3752172" y="76200"/>
                </a:lnTo>
                <a:close/>
              </a:path>
              <a:path w="7672070" h="1727200">
                <a:moveTo>
                  <a:pt x="3751834" y="0"/>
                </a:moveTo>
                <a:lnTo>
                  <a:pt x="3732657" y="0"/>
                </a:lnTo>
                <a:lnTo>
                  <a:pt x="3732301" y="80010"/>
                </a:lnTo>
                <a:lnTo>
                  <a:pt x="3733038" y="165100"/>
                </a:lnTo>
                <a:lnTo>
                  <a:pt x="3733927" y="203200"/>
                </a:lnTo>
                <a:lnTo>
                  <a:pt x="3735070" y="241300"/>
                </a:lnTo>
                <a:lnTo>
                  <a:pt x="3736721" y="279400"/>
                </a:lnTo>
                <a:lnTo>
                  <a:pt x="3738499" y="317500"/>
                </a:lnTo>
                <a:lnTo>
                  <a:pt x="3740658" y="368300"/>
                </a:lnTo>
                <a:lnTo>
                  <a:pt x="3742221" y="383930"/>
                </a:lnTo>
                <a:lnTo>
                  <a:pt x="3743706" y="368300"/>
                </a:lnTo>
                <a:lnTo>
                  <a:pt x="3745865" y="317500"/>
                </a:lnTo>
                <a:lnTo>
                  <a:pt x="3747770" y="279400"/>
                </a:lnTo>
                <a:lnTo>
                  <a:pt x="3749294" y="241300"/>
                </a:lnTo>
                <a:lnTo>
                  <a:pt x="3750437" y="203200"/>
                </a:lnTo>
                <a:lnTo>
                  <a:pt x="3751326" y="165100"/>
                </a:lnTo>
                <a:lnTo>
                  <a:pt x="3751961" y="114300"/>
                </a:lnTo>
                <a:lnTo>
                  <a:pt x="3752088" y="76200"/>
                </a:lnTo>
                <a:lnTo>
                  <a:pt x="3751834" y="0"/>
                </a:lnTo>
                <a:close/>
              </a:path>
              <a:path w="7672070" h="1727200">
                <a:moveTo>
                  <a:pt x="3732318" y="76200"/>
                </a:moveTo>
                <a:lnTo>
                  <a:pt x="3732301" y="80010"/>
                </a:lnTo>
                <a:lnTo>
                  <a:pt x="3732318" y="762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938" y="5279897"/>
            <a:ext cx="3237759" cy="528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63" y="3688079"/>
            <a:ext cx="3302635" cy="1351915"/>
          </a:xfrm>
          <a:custGeom>
            <a:avLst/>
            <a:gdLst/>
            <a:ahLst/>
            <a:cxnLst/>
            <a:rect l="l" t="t" r="r" b="b"/>
            <a:pathLst>
              <a:path w="3302635" h="1351914">
                <a:moveTo>
                  <a:pt x="0" y="225298"/>
                </a:moveTo>
                <a:lnTo>
                  <a:pt x="4577" y="179883"/>
                </a:lnTo>
                <a:lnTo>
                  <a:pt x="17705" y="137588"/>
                </a:lnTo>
                <a:lnTo>
                  <a:pt x="38479" y="99317"/>
                </a:lnTo>
                <a:lnTo>
                  <a:pt x="65990" y="65976"/>
                </a:lnTo>
                <a:lnTo>
                  <a:pt x="99334" y="38469"/>
                </a:lnTo>
                <a:lnTo>
                  <a:pt x="137604" y="17700"/>
                </a:lnTo>
                <a:lnTo>
                  <a:pt x="179894" y="4575"/>
                </a:lnTo>
                <a:lnTo>
                  <a:pt x="225298" y="0"/>
                </a:lnTo>
                <a:lnTo>
                  <a:pt x="3077210" y="0"/>
                </a:lnTo>
                <a:lnTo>
                  <a:pt x="3122624" y="4575"/>
                </a:lnTo>
                <a:lnTo>
                  <a:pt x="3164919" y="17700"/>
                </a:lnTo>
                <a:lnTo>
                  <a:pt x="3203190" y="38469"/>
                </a:lnTo>
                <a:lnTo>
                  <a:pt x="3236531" y="65976"/>
                </a:lnTo>
                <a:lnTo>
                  <a:pt x="3264038" y="99317"/>
                </a:lnTo>
                <a:lnTo>
                  <a:pt x="3284807" y="137588"/>
                </a:lnTo>
                <a:lnTo>
                  <a:pt x="3297932" y="179883"/>
                </a:lnTo>
                <a:lnTo>
                  <a:pt x="3302508" y="225298"/>
                </a:lnTo>
                <a:lnTo>
                  <a:pt x="3302508" y="1126490"/>
                </a:lnTo>
                <a:lnTo>
                  <a:pt x="3297932" y="1171904"/>
                </a:lnTo>
                <a:lnTo>
                  <a:pt x="3284807" y="1214199"/>
                </a:lnTo>
                <a:lnTo>
                  <a:pt x="3264038" y="1252470"/>
                </a:lnTo>
                <a:lnTo>
                  <a:pt x="3236531" y="1285811"/>
                </a:lnTo>
                <a:lnTo>
                  <a:pt x="3203190" y="1313318"/>
                </a:lnTo>
                <a:lnTo>
                  <a:pt x="3164919" y="1334087"/>
                </a:lnTo>
                <a:lnTo>
                  <a:pt x="3122624" y="1347212"/>
                </a:lnTo>
                <a:lnTo>
                  <a:pt x="3077210" y="1351788"/>
                </a:lnTo>
                <a:lnTo>
                  <a:pt x="225298" y="1351788"/>
                </a:lnTo>
                <a:lnTo>
                  <a:pt x="179894" y="1347212"/>
                </a:lnTo>
                <a:lnTo>
                  <a:pt x="137604" y="1334087"/>
                </a:lnTo>
                <a:lnTo>
                  <a:pt x="99334" y="1313318"/>
                </a:lnTo>
                <a:lnTo>
                  <a:pt x="65990" y="1285811"/>
                </a:lnTo>
                <a:lnTo>
                  <a:pt x="38479" y="1252470"/>
                </a:lnTo>
                <a:lnTo>
                  <a:pt x="17705" y="1214199"/>
                </a:lnTo>
                <a:lnTo>
                  <a:pt x="4577" y="1171904"/>
                </a:lnTo>
                <a:lnTo>
                  <a:pt x="0" y="1126490"/>
                </a:lnTo>
                <a:lnTo>
                  <a:pt x="0" y="225298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5247" y="4008247"/>
            <a:ext cx="25158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Internal </a:t>
            </a:r>
            <a:r>
              <a:rPr sz="2200" b="1" spc="-10" dirty="0">
                <a:latin typeface="Times New Roman"/>
                <a:cs typeface="Times New Roman"/>
              </a:rPr>
              <a:t>Measures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Public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Relations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3554" y="5279897"/>
            <a:ext cx="3270203" cy="528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9876" y="3688079"/>
            <a:ext cx="3337560" cy="1351915"/>
          </a:xfrm>
          <a:custGeom>
            <a:avLst/>
            <a:gdLst/>
            <a:ahLst/>
            <a:cxnLst/>
            <a:rect l="l" t="t" r="r" b="b"/>
            <a:pathLst>
              <a:path w="3337559" h="1351914">
                <a:moveTo>
                  <a:pt x="0" y="225298"/>
                </a:moveTo>
                <a:lnTo>
                  <a:pt x="4575" y="179883"/>
                </a:lnTo>
                <a:lnTo>
                  <a:pt x="17700" y="137588"/>
                </a:lnTo>
                <a:lnTo>
                  <a:pt x="38469" y="99317"/>
                </a:lnTo>
                <a:lnTo>
                  <a:pt x="65976" y="65976"/>
                </a:lnTo>
                <a:lnTo>
                  <a:pt x="99317" y="38469"/>
                </a:lnTo>
                <a:lnTo>
                  <a:pt x="137588" y="17700"/>
                </a:lnTo>
                <a:lnTo>
                  <a:pt x="179883" y="4575"/>
                </a:lnTo>
                <a:lnTo>
                  <a:pt x="225298" y="0"/>
                </a:lnTo>
                <a:lnTo>
                  <a:pt x="3112262" y="0"/>
                </a:lnTo>
                <a:lnTo>
                  <a:pt x="3157676" y="4575"/>
                </a:lnTo>
                <a:lnTo>
                  <a:pt x="3199971" y="17700"/>
                </a:lnTo>
                <a:lnTo>
                  <a:pt x="3238242" y="38469"/>
                </a:lnTo>
                <a:lnTo>
                  <a:pt x="3271583" y="65976"/>
                </a:lnTo>
                <a:lnTo>
                  <a:pt x="3299090" y="99317"/>
                </a:lnTo>
                <a:lnTo>
                  <a:pt x="3319859" y="137588"/>
                </a:lnTo>
                <a:lnTo>
                  <a:pt x="3332984" y="179883"/>
                </a:lnTo>
                <a:lnTo>
                  <a:pt x="3337559" y="225298"/>
                </a:lnTo>
                <a:lnTo>
                  <a:pt x="3337559" y="1126490"/>
                </a:lnTo>
                <a:lnTo>
                  <a:pt x="3332984" y="1171904"/>
                </a:lnTo>
                <a:lnTo>
                  <a:pt x="3319859" y="1214199"/>
                </a:lnTo>
                <a:lnTo>
                  <a:pt x="3299090" y="1252470"/>
                </a:lnTo>
                <a:lnTo>
                  <a:pt x="3271583" y="1285811"/>
                </a:lnTo>
                <a:lnTo>
                  <a:pt x="3238242" y="1313318"/>
                </a:lnTo>
                <a:lnTo>
                  <a:pt x="3199971" y="1334087"/>
                </a:lnTo>
                <a:lnTo>
                  <a:pt x="3157676" y="1347212"/>
                </a:lnTo>
                <a:lnTo>
                  <a:pt x="3112262" y="1351788"/>
                </a:lnTo>
                <a:lnTo>
                  <a:pt x="225298" y="1351788"/>
                </a:lnTo>
                <a:lnTo>
                  <a:pt x="179883" y="1347212"/>
                </a:lnTo>
                <a:lnTo>
                  <a:pt x="137588" y="1334087"/>
                </a:lnTo>
                <a:lnTo>
                  <a:pt x="99317" y="1313318"/>
                </a:lnTo>
                <a:lnTo>
                  <a:pt x="65976" y="1285811"/>
                </a:lnTo>
                <a:lnTo>
                  <a:pt x="38469" y="1252470"/>
                </a:lnTo>
                <a:lnTo>
                  <a:pt x="17700" y="1214199"/>
                </a:lnTo>
                <a:lnTo>
                  <a:pt x="4575" y="1171904"/>
                </a:lnTo>
                <a:lnTo>
                  <a:pt x="0" y="1126490"/>
                </a:lnTo>
                <a:lnTo>
                  <a:pt x="0" y="225298"/>
                </a:lnTo>
                <a:close/>
              </a:path>
            </a:pathLst>
          </a:custGeom>
          <a:ln w="579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69479" y="4008247"/>
            <a:ext cx="25787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External </a:t>
            </a:r>
            <a:r>
              <a:rPr sz="2200" b="1" spc="-10" dirty="0">
                <a:latin typeface="Times New Roman"/>
                <a:cs typeface="Times New Roman"/>
              </a:rPr>
              <a:t>Measures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Public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Relations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publics in public relations?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</a:t>
            </a:r>
            <a:r>
              <a:rPr lang="en-US" dirty="0"/>
              <a:t> </a:t>
            </a:r>
            <a:r>
              <a:rPr lang="en-US" b="1" dirty="0"/>
              <a:t>public relations</a:t>
            </a:r>
            <a:r>
              <a:rPr lang="en-US" dirty="0"/>
              <a:t> and communication science, </a:t>
            </a:r>
            <a:r>
              <a:rPr lang="en-US" b="1" dirty="0"/>
              <a:t>publics</a:t>
            </a:r>
            <a:r>
              <a:rPr lang="en-US" dirty="0"/>
              <a:t> are groups of individual people, and the </a:t>
            </a:r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the totality of such groupings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4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internal PR?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perspective, the term ‘internal Public Relations’ refers to those who work, as well as have a role in, an </a:t>
            </a:r>
            <a:r>
              <a:rPr lang="en-US" dirty="0" err="1"/>
              <a:t>organisation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b="1" dirty="0"/>
              <a:t>Internal publics</a:t>
            </a:r>
            <a:r>
              <a:rPr lang="en-US" dirty="0"/>
              <a:t> are people employed by a firm or members of an organization and they are intimately related with the functioning of the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42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internal PR involve?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Internal </a:t>
            </a:r>
            <a:r>
              <a:rPr lang="en-US" dirty="0"/>
              <a:t>public relations involves the following vital aspects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Listening to what your co-workers say</a:t>
            </a:r>
          </a:p>
          <a:p>
            <a:r>
              <a:rPr lang="en-US" b="1" dirty="0"/>
              <a:t>Sharing business information</a:t>
            </a:r>
          </a:p>
          <a:p>
            <a:r>
              <a:rPr lang="en-US" b="1" dirty="0"/>
              <a:t>Internal PR fits into employee branding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77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</TotalTime>
  <Words>346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PPuubblliicc RReellaattiioonnss</vt:lpstr>
      <vt:lpstr>PowerPoint Presentation</vt:lpstr>
      <vt:lpstr>Nature of PR</vt:lpstr>
      <vt:lpstr>Functions of Public Relation</vt:lpstr>
      <vt:lpstr>Marston’s 4 Step Model</vt:lpstr>
      <vt:lpstr>Measures/TYPES of Public Relation</vt:lpstr>
      <vt:lpstr>What is publics in public relations?</vt:lpstr>
      <vt:lpstr>What is internal PR? </vt:lpstr>
      <vt:lpstr>What does internal PR involve? </vt:lpstr>
      <vt:lpstr>PowerPoint Presentation</vt:lpstr>
      <vt:lpstr>Internal Measures of Public Relation</vt:lpstr>
      <vt:lpstr>What is external communications? </vt:lpstr>
      <vt:lpstr>HOW EXTERNAL PR WORKS</vt:lpstr>
      <vt:lpstr>External Measures of Public Relations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PPuubblliicc RReellaattiioonnss</dc:title>
  <dc:creator>Amara saeed</dc:creator>
  <cp:lastModifiedBy>Amara saeed</cp:lastModifiedBy>
  <cp:revision>9</cp:revision>
  <dcterms:created xsi:type="dcterms:W3CDTF">2020-10-13T07:23:16Z</dcterms:created>
  <dcterms:modified xsi:type="dcterms:W3CDTF">2020-10-26T07:49:05Z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2020-10-13T00:00:00Z</vt:filetime>
  </property>
</Properties>
</file>