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A5D233D-97AD-4C8C-A971-1F480009A2C7}" type="datetimeFigureOut">
              <a:rPr lang="en-US" smtClean="0"/>
              <a:t>1/6/2021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73FBDE8-BAE0-46BA-B33D-7DCBB8E66DD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A5D233D-97AD-4C8C-A971-1F480009A2C7}" type="datetimeFigureOut">
              <a:rPr lang="en-US" smtClean="0"/>
              <a:t>1/6/2021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73FBDE8-BAE0-46BA-B33D-7DCBB8E66DD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A5D233D-97AD-4C8C-A971-1F480009A2C7}" type="datetimeFigureOut">
              <a:rPr lang="en-US" smtClean="0"/>
              <a:t>1/6/2021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73FBDE8-BAE0-46BA-B33D-7DCBB8E66DD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A5D233D-97AD-4C8C-A971-1F480009A2C7}" type="datetimeFigureOut">
              <a:rPr lang="en-US" smtClean="0"/>
              <a:t>1/6/2021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73FBDE8-BAE0-46BA-B33D-7DCBB8E66DD0}"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A5D233D-97AD-4C8C-A971-1F480009A2C7}" type="datetimeFigureOut">
              <a:rPr lang="en-US" smtClean="0"/>
              <a:t>1/6/2021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73FBDE8-BAE0-46BA-B33D-7DCBB8E66DD0}"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A5D233D-97AD-4C8C-A971-1F480009A2C7}" type="datetimeFigureOut">
              <a:rPr lang="en-US" smtClean="0"/>
              <a:t>1/6/2021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73FBDE8-BAE0-46BA-B33D-7DCBB8E66DD0}"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A5D233D-97AD-4C8C-A971-1F480009A2C7}" type="datetimeFigureOut">
              <a:rPr lang="en-US" smtClean="0"/>
              <a:t>1/6/2021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73FBDE8-BAE0-46BA-B33D-7DCBB8E66DD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A5D233D-97AD-4C8C-A971-1F480009A2C7}" type="datetimeFigureOut">
              <a:rPr lang="en-US" smtClean="0"/>
              <a:t>1/6/2021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73FBDE8-BAE0-46BA-B33D-7DCBB8E66DD0}"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A5D233D-97AD-4C8C-A971-1F480009A2C7}" type="datetimeFigureOut">
              <a:rPr lang="en-US" smtClean="0"/>
              <a:t>1/6/2021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73FBDE8-BAE0-46BA-B33D-7DCBB8E66DD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A5D233D-97AD-4C8C-A971-1F480009A2C7}" type="datetimeFigureOut">
              <a:rPr lang="en-US" smtClean="0"/>
              <a:t>1/6/2021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73FBDE8-BAE0-46BA-B33D-7DCBB8E66DD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A5D233D-97AD-4C8C-A971-1F480009A2C7}" type="datetimeFigureOut">
              <a:rPr lang="en-US" smtClean="0"/>
              <a:t>1/6/2021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73FBDE8-BAE0-46BA-B33D-7DCBB8E66DD0}"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A5D233D-97AD-4C8C-A971-1F480009A2C7}" type="datetimeFigureOut">
              <a:rPr lang="en-US" smtClean="0"/>
              <a:t>1/6/2021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73FBDE8-BAE0-46BA-B33D-7DCBB8E66DD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image.slidesharecdn.com/eduplansandpolicies-150520165304-lva1-app6891/95/different-education-policies-of-pakistan-6-638.jpg?cb=1432142059"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dirty="0" smtClean="0">
                <a:latin typeface="Times New Roman" pitchFamily="18" charset="0"/>
                <a:cs typeface="Times New Roman" pitchFamily="18" charset="0"/>
              </a:rPr>
              <a:t>First Educational Conferences 1947</a:t>
            </a:r>
            <a:endParaRPr lang="en-US" sz="4400"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r>
              <a:rPr lang="en-US" sz="4000" b="1" dirty="0" smtClean="0">
                <a:latin typeface="Times New Roman" pitchFamily="18" charset="0"/>
                <a:cs typeface="Times New Roman" pitchFamily="18" charset="0"/>
              </a:rPr>
              <a:t>Instructor name</a:t>
            </a:r>
            <a:r>
              <a:rPr lang="en-US" dirty="0" smtClean="0"/>
              <a:t>: </a:t>
            </a:r>
            <a:r>
              <a:rPr lang="en-US" sz="4400" dirty="0" smtClean="0">
                <a:latin typeface="Times New Roman" pitchFamily="18" charset="0"/>
                <a:cs typeface="Times New Roman" pitchFamily="18" charset="0"/>
              </a:rPr>
              <a:t>Farheen Malik</a:t>
            </a:r>
            <a:endParaRPr lang="en-US" sz="4400" dirty="0">
              <a:latin typeface="Times New Roman" pitchFamily="18" charset="0"/>
              <a:cs typeface="Times New Roman" pitchFamily="18" charset="0"/>
            </a:endParaRPr>
          </a:p>
        </p:txBody>
      </p:sp>
    </p:spTree>
    <p:extLst>
      <p:ext uri="{BB962C8B-B14F-4D97-AF65-F5344CB8AC3E}">
        <p14:creationId xmlns:p14="http://schemas.microsoft.com/office/powerpoint/2010/main" val="1988642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334000"/>
          </a:xfrm>
        </p:spPr>
        <p:txBody>
          <a:bodyPr>
            <a:normAutofit/>
          </a:bodyPr>
          <a:lstStyle/>
          <a:p>
            <a:pPr algn="just"/>
            <a:r>
              <a:rPr lang="en-US" dirty="0"/>
              <a:t> </a:t>
            </a:r>
            <a:r>
              <a:rPr lang="en-US" sz="2800" dirty="0">
                <a:latin typeface="Times New Roman" pitchFamily="18" charset="0"/>
                <a:cs typeface="Times New Roman" pitchFamily="18" charset="0"/>
              </a:rPr>
              <a:t>Pakistan achieved independence from over a century of British colonial rule in August </a:t>
            </a:r>
            <a:r>
              <a:rPr lang="en-US" sz="2800" dirty="0" smtClean="0">
                <a:latin typeface="Times New Roman" pitchFamily="18" charset="0"/>
                <a:cs typeface="Times New Roman" pitchFamily="18" charset="0"/>
              </a:rPr>
              <a:t>1947.</a:t>
            </a:r>
          </a:p>
          <a:p>
            <a:pPr algn="just"/>
            <a:r>
              <a:rPr lang="en-US" sz="2800" dirty="0">
                <a:latin typeface="Times New Roman" pitchFamily="18" charset="0"/>
                <a:cs typeface="Times New Roman" pitchFamily="18" charset="0"/>
              </a:rPr>
              <a:t>The progress in education was largely limited to what emerged as India</a:t>
            </a:r>
            <a:r>
              <a:rPr lang="en-US" sz="2800" dirty="0" smtClean="0">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The regions comprising Pakistan were relatively backward in all respects, including in </a:t>
            </a:r>
            <a:r>
              <a:rPr lang="en-US" sz="2800" dirty="0" smtClean="0">
                <a:latin typeface="Times New Roman" pitchFamily="18" charset="0"/>
                <a:cs typeface="Times New Roman" pitchFamily="18" charset="0"/>
              </a:rPr>
              <a:t>education.</a:t>
            </a:r>
          </a:p>
          <a:p>
            <a:pPr algn="just"/>
            <a:r>
              <a:rPr lang="en-US" sz="2800" dirty="0">
                <a:latin typeface="Times New Roman" pitchFamily="18" charset="0"/>
                <a:cs typeface="Times New Roman" pitchFamily="18" charset="0"/>
              </a:rPr>
              <a:t>At independence, 85 percent of the population was </a:t>
            </a:r>
            <a:r>
              <a:rPr lang="en-US" sz="2800" dirty="0" smtClean="0">
                <a:latin typeface="Times New Roman" pitchFamily="18" charset="0"/>
                <a:cs typeface="Times New Roman" pitchFamily="18" charset="0"/>
              </a:rPr>
              <a:t>illiterate.</a:t>
            </a:r>
          </a:p>
          <a:p>
            <a:pPr algn="just"/>
            <a:r>
              <a:rPr lang="en-US" sz="2800" dirty="0">
                <a:latin typeface="Times New Roman" pitchFamily="18" charset="0"/>
                <a:cs typeface="Times New Roman" pitchFamily="18" charset="0"/>
              </a:rPr>
              <a:t>In the more backward regions of the country, e.g., </a:t>
            </a:r>
            <a:r>
              <a:rPr lang="en-US" sz="2800" dirty="0" smtClean="0">
                <a:latin typeface="Times New Roman" pitchFamily="18" charset="0"/>
                <a:cs typeface="Times New Roman" pitchFamily="18" charset="0"/>
              </a:rPr>
              <a:t>Baluchistan, </a:t>
            </a:r>
            <a:r>
              <a:rPr lang="en-US" sz="2800" dirty="0">
                <a:latin typeface="Times New Roman" pitchFamily="18" charset="0"/>
                <a:cs typeface="Times New Roman" pitchFamily="18" charset="0"/>
              </a:rPr>
              <a:t>the literacy rate was even lower, with the rate for rural women therein being virtually zero.</a:t>
            </a:r>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944562"/>
          </a:xfrm>
        </p:spPr>
        <p:txBody>
          <a:bodyPr>
            <a:normAutofit/>
          </a:bodyPr>
          <a:lstStyle/>
          <a:p>
            <a:r>
              <a:rPr lang="en-US" sz="4000" dirty="0" smtClean="0">
                <a:latin typeface="Times New Roman" pitchFamily="18" charset="0"/>
                <a:cs typeface="Times New Roman" pitchFamily="18" charset="0"/>
              </a:rPr>
              <a:t>Historical background</a:t>
            </a: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776391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4407091"/>
          </a:xfrm>
        </p:spPr>
        <p:txBody>
          <a:bodyPr>
            <a:normAutofit/>
          </a:bodyPr>
          <a:lstStyle/>
          <a:p>
            <a:pPr algn="just"/>
            <a:r>
              <a:rPr lang="en-US" sz="2800" dirty="0">
                <a:latin typeface="Times New Roman" pitchFamily="18" charset="0"/>
                <a:cs typeface="Times New Roman" pitchFamily="18" charset="0"/>
              </a:rPr>
              <a:t>The first National Education Conference was held at Karachi from November 27th to December 1st, 1947</a:t>
            </a:r>
            <a:r>
              <a:rPr lang="en-US" sz="2800" dirty="0" smtClean="0">
                <a:latin typeface="Times New Roman" pitchFamily="18" charset="0"/>
                <a:cs typeface="Times New Roman" pitchFamily="18" charset="0"/>
              </a:rPr>
              <a:t>.</a:t>
            </a:r>
          </a:p>
          <a:p>
            <a:pPr algn="just"/>
            <a:r>
              <a:rPr lang="en-US" sz="2800" dirty="0"/>
              <a:t> </a:t>
            </a:r>
            <a:r>
              <a:rPr lang="en-US" sz="2800" dirty="0">
                <a:latin typeface="Times New Roman" pitchFamily="18" charset="0"/>
                <a:cs typeface="Times New Roman" pitchFamily="18" charset="0"/>
              </a:rPr>
              <a:t>First Education Conference was convened in 1947 in the supervision of </a:t>
            </a:r>
            <a:r>
              <a:rPr lang="en-US" sz="2800" dirty="0" smtClean="0">
                <a:latin typeface="Times New Roman" pitchFamily="18" charset="0"/>
                <a:cs typeface="Times New Roman" pitchFamily="18" charset="0"/>
              </a:rPr>
              <a:t>Quaid-e-</a:t>
            </a:r>
            <a:r>
              <a:rPr lang="en-US" sz="2800" dirty="0" err="1" smtClean="0">
                <a:latin typeface="Times New Roman" pitchFamily="18" charset="0"/>
                <a:cs typeface="Times New Roman" pitchFamily="18" charset="0"/>
              </a:rPr>
              <a:t>Azam</a:t>
            </a:r>
            <a:r>
              <a:rPr lang="en-US" sz="2800" dirty="0" smtClean="0">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He provided the basic guide lines for future education </a:t>
            </a:r>
            <a:r>
              <a:rPr lang="en-US" sz="2800" dirty="0" smtClean="0">
                <a:latin typeface="Times New Roman" pitchFamily="18" charset="0"/>
                <a:cs typeface="Times New Roman" pitchFamily="18" charset="0"/>
              </a:rPr>
              <a:t>development.</a:t>
            </a:r>
          </a:p>
          <a:p>
            <a:pPr algn="just"/>
            <a:r>
              <a:rPr lang="en-US" sz="2800" dirty="0">
                <a:latin typeface="Times New Roman" pitchFamily="18" charset="0"/>
                <a:cs typeface="Times New Roman" pitchFamily="18" charset="0"/>
              </a:rPr>
              <a:t>It was also emphasis to realize the people the sense of honor, integrity and selfless services to the </a:t>
            </a:r>
            <a:r>
              <a:rPr lang="en-US" sz="2800" dirty="0" smtClean="0">
                <a:latin typeface="Times New Roman" pitchFamily="18" charset="0"/>
                <a:cs typeface="Times New Roman" pitchFamily="18" charset="0"/>
              </a:rPr>
              <a:t>nation.</a:t>
            </a:r>
            <a:endParaRPr lang="en-US" sz="28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en-US" sz="4400" dirty="0" smtClean="0">
                <a:latin typeface="Times New Roman" pitchFamily="18" charset="0"/>
                <a:cs typeface="Times New Roman" pitchFamily="18" charset="0"/>
              </a:rPr>
              <a:t>Educational conference 1947</a:t>
            </a:r>
            <a:endParaRPr lang="en-US" sz="4400" dirty="0">
              <a:latin typeface="Times New Roman" pitchFamily="18" charset="0"/>
              <a:cs typeface="Times New Roman" pitchFamily="18" charset="0"/>
            </a:endParaRPr>
          </a:p>
        </p:txBody>
      </p:sp>
    </p:spTree>
    <p:extLst>
      <p:ext uri="{BB962C8B-B14F-4D97-AF65-F5344CB8AC3E}">
        <p14:creationId xmlns:p14="http://schemas.microsoft.com/office/powerpoint/2010/main" val="1165056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81200"/>
            <a:ext cx="8229600" cy="4026091"/>
          </a:xfrm>
        </p:spPr>
        <p:txBody>
          <a:bodyPr/>
          <a:lstStyle/>
          <a:p>
            <a:pPr algn="just"/>
            <a:r>
              <a:rPr lang="en-US" dirty="0"/>
              <a:t> </a:t>
            </a:r>
            <a:r>
              <a:rPr lang="en-US" sz="2800" dirty="0">
                <a:latin typeface="Times New Roman" pitchFamily="18" charset="0"/>
                <a:cs typeface="Times New Roman" pitchFamily="18" charset="0"/>
              </a:rPr>
              <a:t>Education conference 1947 was presided by the Education Minister of the country and Chairman of the Conference, Fazal ur Rehman</a:t>
            </a:r>
            <a:r>
              <a:rPr lang="en-US" sz="2800" dirty="0" smtClean="0">
                <a:latin typeface="Times New Roman" pitchFamily="18" charset="0"/>
                <a:cs typeface="Times New Roman" pitchFamily="18" charset="0"/>
              </a:rPr>
              <a:t>.</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Fazal-ur-Rehman</a:t>
            </a:r>
            <a:r>
              <a:rPr lang="en-US" sz="2800" dirty="0">
                <a:latin typeface="Times New Roman" pitchFamily="18" charset="0"/>
                <a:cs typeface="Times New Roman" pitchFamily="18" charset="0"/>
              </a:rPr>
              <a:t>, the Education Minister of the country proposed three dimensions of </a:t>
            </a:r>
            <a:r>
              <a:rPr lang="en-US" sz="2800" dirty="0" smtClean="0">
                <a:latin typeface="Times New Roman" pitchFamily="18" charset="0"/>
                <a:cs typeface="Times New Roman" pitchFamily="18" charset="0"/>
              </a:rPr>
              <a:t>education.</a:t>
            </a:r>
          </a:p>
          <a:p>
            <a:pPr algn="just"/>
            <a:endParaRPr lang="en-US" sz="28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590130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57400"/>
            <a:ext cx="8229600" cy="3949891"/>
          </a:xfrm>
        </p:spPr>
        <p:txBody>
          <a:bodyPr/>
          <a:lstStyle/>
          <a:p>
            <a:pPr algn="just"/>
            <a:r>
              <a:rPr lang="en-US" dirty="0">
                <a:latin typeface="Times New Roman" pitchFamily="18" charset="0"/>
                <a:cs typeface="Times New Roman" pitchFamily="18" charset="0"/>
              </a:rPr>
              <a:t>The Primary and Secondary Education Committee “considered it essential that a national system of education should be based on the strong foundations of free and compulsory </a:t>
            </a:r>
            <a:r>
              <a:rPr lang="en-US" dirty="0" smtClean="0">
                <a:latin typeface="Times New Roman" pitchFamily="18" charset="0"/>
                <a:cs typeface="Times New Roman" pitchFamily="18" charset="0"/>
              </a:rPr>
              <a:t>primary </a:t>
            </a:r>
            <a:r>
              <a:rPr lang="en-US" dirty="0">
                <a:latin typeface="Times New Roman" pitchFamily="18" charset="0"/>
                <a:cs typeface="Times New Roman" pitchFamily="18" charset="0"/>
              </a:rPr>
              <a:t>education</a:t>
            </a:r>
            <a:r>
              <a:rPr lang="en-US" dirty="0" smtClean="0">
                <a:latin typeface="Times New Roman" pitchFamily="18" charset="0"/>
                <a:cs typeface="Times New Roman" pitchFamily="18" charset="0"/>
              </a:rPr>
              <a:t>.”</a:t>
            </a:r>
          </a:p>
          <a:p>
            <a:pPr algn="just"/>
            <a:endParaRPr lang="en-US" dirty="0" smtClean="0"/>
          </a:p>
          <a:p>
            <a:pPr algn="just"/>
            <a:r>
              <a:rPr lang="en-US" dirty="0"/>
              <a:t> </a:t>
            </a:r>
            <a:r>
              <a:rPr lang="en-US" sz="2800" dirty="0">
                <a:latin typeface="Times New Roman" pitchFamily="18" charset="0"/>
                <a:cs typeface="Times New Roman" pitchFamily="18" charset="0"/>
              </a:rPr>
              <a:t>It proposed separate pre-primary and primary education stages for children of ages 3 to 6 and 6 to </a:t>
            </a:r>
            <a:r>
              <a:rPr lang="en-US" sz="2800" dirty="0" smtClean="0">
                <a:latin typeface="Times New Roman" pitchFamily="18" charset="0"/>
                <a:cs typeface="Times New Roman" pitchFamily="18" charset="0"/>
              </a:rPr>
              <a:t>1.</a:t>
            </a:r>
            <a:endParaRPr lang="en-US" sz="2800" dirty="0">
              <a:latin typeface="Times New Roman" pitchFamily="18" charset="0"/>
              <a:cs typeface="Times New Roman" pitchFamily="18" charset="0"/>
            </a:endParaRPr>
          </a:p>
        </p:txBody>
      </p:sp>
      <p:sp>
        <p:nvSpPr>
          <p:cNvPr id="3" name="Title 2"/>
          <p:cNvSpPr>
            <a:spLocks noGrp="1"/>
          </p:cNvSpPr>
          <p:nvPr>
            <p:ph type="title"/>
          </p:nvPr>
        </p:nvSpPr>
        <p:spPr>
          <a:xfrm>
            <a:off x="457200" y="762000"/>
            <a:ext cx="8229600" cy="1143000"/>
          </a:xfrm>
        </p:spPr>
        <p:txBody>
          <a:bodyPr>
            <a:normAutofit fontScale="90000"/>
          </a:bodyPr>
          <a:lstStyle/>
          <a:p>
            <a:r>
              <a:rPr lang="en-US" b="0" dirty="0">
                <a:effectLst/>
                <a:hlinkClick r:id="rId2" tooltip="Primary and Secondary Education Committee&#10; The Primary and..."/>
              </a:rPr>
              <a:t> </a:t>
            </a:r>
            <a:r>
              <a:rPr lang="en-US" sz="4400" dirty="0">
                <a:effectLst/>
                <a:latin typeface="Times New Roman" pitchFamily="18" charset="0"/>
                <a:cs typeface="Times New Roman" pitchFamily="18" charset="0"/>
              </a:rPr>
              <a:t>Primary and Secondary Education Committee</a:t>
            </a:r>
            <a:endParaRPr lang="en-US" sz="4400" dirty="0">
              <a:latin typeface="Times New Roman" pitchFamily="18" charset="0"/>
              <a:cs typeface="Times New Roman" pitchFamily="18" charset="0"/>
            </a:endParaRPr>
          </a:p>
        </p:txBody>
      </p:sp>
    </p:spTree>
    <p:extLst>
      <p:ext uri="{BB962C8B-B14F-4D97-AF65-F5344CB8AC3E}">
        <p14:creationId xmlns:p14="http://schemas.microsoft.com/office/powerpoint/2010/main" val="2315153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57400"/>
            <a:ext cx="8229600" cy="3949891"/>
          </a:xfrm>
        </p:spPr>
        <p:txBody>
          <a:bodyPr/>
          <a:lstStyle/>
          <a:p>
            <a:pPr algn="just"/>
            <a:r>
              <a:rPr lang="en-US" dirty="0"/>
              <a:t> </a:t>
            </a:r>
            <a:r>
              <a:rPr lang="en-US" sz="2800" dirty="0">
                <a:latin typeface="Times New Roman" pitchFamily="18" charset="0"/>
                <a:cs typeface="Times New Roman" pitchFamily="18" charset="0"/>
              </a:rPr>
              <a:t>The Committee on Adult Education pointed out that illiteracy was high at 85 percent and, at the then rate of increase of literacy, 140 years would be required to get rid of the </a:t>
            </a:r>
            <a:r>
              <a:rPr lang="en-US" sz="2800" dirty="0" smtClean="0">
                <a:latin typeface="Times New Roman" pitchFamily="18" charset="0"/>
                <a:cs typeface="Times New Roman" pitchFamily="18" charset="0"/>
              </a:rPr>
              <a:t>problem.</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It </a:t>
            </a:r>
            <a:r>
              <a:rPr lang="en-US" sz="2800" dirty="0">
                <a:latin typeface="Times New Roman" pitchFamily="18" charset="0"/>
                <a:cs typeface="Times New Roman" pitchFamily="18" charset="0"/>
              </a:rPr>
              <a:t>stated, “The primary aim of the campaign must be not merely to make adults literate but to keep them literate</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3" name="Title 2"/>
          <p:cNvSpPr>
            <a:spLocks noGrp="1"/>
          </p:cNvSpPr>
          <p:nvPr>
            <p:ph type="title"/>
          </p:nvPr>
        </p:nvSpPr>
        <p:spPr>
          <a:xfrm>
            <a:off x="457200" y="685800"/>
            <a:ext cx="8229600" cy="1371600"/>
          </a:xfrm>
        </p:spPr>
        <p:txBody>
          <a:bodyPr>
            <a:normAutofit/>
          </a:bodyPr>
          <a:lstStyle/>
          <a:p>
            <a:r>
              <a:rPr lang="en-US" sz="4000" dirty="0">
                <a:effectLst/>
                <a:latin typeface="Times New Roman" pitchFamily="18" charset="0"/>
                <a:cs typeface="Times New Roman" pitchFamily="18" charset="0"/>
              </a:rPr>
              <a:t>Adult Education Committee</a:t>
            </a: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23272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8229600" cy="4102291"/>
          </a:xfrm>
        </p:spPr>
        <p:txBody>
          <a:bodyPr>
            <a:normAutofit/>
          </a:bodyPr>
          <a:lstStyle/>
          <a:p>
            <a:r>
              <a:rPr lang="en-US" sz="2800" dirty="0">
                <a:latin typeface="Times New Roman" pitchFamily="18" charset="0"/>
                <a:cs typeface="Times New Roman" pitchFamily="18" charset="0"/>
              </a:rPr>
              <a:t>The report recommended the following stages for the execution of a programme of adult </a:t>
            </a:r>
            <a:r>
              <a:rPr lang="en-US" sz="2800" dirty="0" smtClean="0">
                <a:latin typeface="Times New Roman" pitchFamily="18" charset="0"/>
                <a:cs typeface="Times New Roman" pitchFamily="18" charset="0"/>
              </a:rPr>
              <a:t>education.</a:t>
            </a:r>
          </a:p>
          <a:p>
            <a:pPr algn="just"/>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first five years were to be devoted to </a:t>
            </a:r>
            <a:r>
              <a:rPr lang="en-US" sz="2800" dirty="0" smtClean="0">
                <a:latin typeface="Times New Roman" pitchFamily="18" charset="0"/>
                <a:cs typeface="Times New Roman" pitchFamily="18" charset="0"/>
              </a:rPr>
              <a:t> planning , recruitments of teacher and training. </a:t>
            </a:r>
          </a:p>
          <a:p>
            <a:pPr algn="just"/>
            <a:r>
              <a:rPr lang="en-US" sz="2800" dirty="0" smtClean="0">
                <a:latin typeface="Times New Roman" pitchFamily="18" charset="0"/>
                <a:cs typeface="Times New Roman" pitchFamily="18" charset="0"/>
              </a:rPr>
              <a:t>In </a:t>
            </a:r>
            <a:r>
              <a:rPr lang="en-US" sz="2800" dirty="0">
                <a:latin typeface="Times New Roman" pitchFamily="18" charset="0"/>
                <a:cs typeface="Times New Roman" pitchFamily="18" charset="0"/>
              </a:rPr>
              <a:t>the sixth year, about 500,000 persons were to be made literate with an annual increase of 300,000 thereafter. Planning Recruitment Of Teachers </a:t>
            </a:r>
            <a:r>
              <a:rPr lang="en-US" sz="2800" dirty="0" smtClean="0">
                <a:latin typeface="Times New Roman" pitchFamily="18" charset="0"/>
                <a:cs typeface="Times New Roman" pitchFamily="18" charset="0"/>
              </a:rPr>
              <a:t>Training.</a:t>
            </a:r>
            <a:endParaRPr lang="en-US" sz="28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457686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8229600" cy="4102291"/>
          </a:xfrm>
        </p:spPr>
        <p:txBody>
          <a:bodyPr>
            <a:normAutofit/>
          </a:bodyPr>
          <a:lstStyle/>
          <a:p>
            <a:r>
              <a:rPr lang="en-US" sz="2800" dirty="0">
                <a:latin typeface="Times New Roman" pitchFamily="18" charset="0"/>
                <a:cs typeface="Times New Roman" pitchFamily="18" charset="0"/>
              </a:rPr>
              <a:t>The major recommendations of the conference </a:t>
            </a:r>
            <a:r>
              <a:rPr lang="en-US" sz="2800" dirty="0" smtClean="0">
                <a:latin typeface="Times New Roman" pitchFamily="18" charset="0"/>
                <a:cs typeface="Times New Roman" pitchFamily="18" charset="0"/>
              </a:rPr>
              <a:t>were.</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Education </a:t>
            </a:r>
            <a:r>
              <a:rPr lang="en-US" sz="2800" dirty="0">
                <a:latin typeface="Times New Roman" pitchFamily="18" charset="0"/>
                <a:cs typeface="Times New Roman" pitchFamily="18" charset="0"/>
              </a:rPr>
              <a:t>should be teamed with Islamic </a:t>
            </a:r>
            <a:r>
              <a:rPr lang="en-US" sz="2800" dirty="0" smtClean="0">
                <a:latin typeface="Times New Roman" pitchFamily="18" charset="0"/>
                <a:cs typeface="Times New Roman" pitchFamily="18" charset="0"/>
              </a:rPr>
              <a:t>values.</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Free and compulsory education in </a:t>
            </a:r>
            <a:r>
              <a:rPr lang="en-US" sz="2800" dirty="0" smtClean="0">
                <a:latin typeface="Times New Roman" pitchFamily="18" charset="0"/>
                <a:cs typeface="Times New Roman" pitchFamily="18" charset="0"/>
              </a:rPr>
              <a:t>Pakistan.</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Emphasis on science and technical </a:t>
            </a:r>
            <a:r>
              <a:rPr lang="en-US" sz="2800" dirty="0" smtClean="0">
                <a:latin typeface="Times New Roman" pitchFamily="18" charset="0"/>
                <a:cs typeface="Times New Roman" pitchFamily="18" charset="0"/>
              </a:rPr>
              <a:t>education.</a:t>
            </a:r>
            <a:endParaRPr lang="en-US" sz="28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Recommendations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821510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362200"/>
            <a:ext cx="8229600" cy="3645091"/>
          </a:xfrm>
        </p:spPr>
        <p:txBody>
          <a:bodyPr>
            <a:normAutofit/>
          </a:bodyPr>
          <a:lstStyle/>
          <a:p>
            <a:pPr algn="just"/>
            <a:r>
              <a:rPr lang="en-US" sz="2800" dirty="0">
                <a:latin typeface="Times New Roman" pitchFamily="18" charset="0"/>
                <a:cs typeface="Times New Roman" pitchFamily="18" charset="0"/>
              </a:rPr>
              <a:t>This policy could not be implemented properly due to increased number of immigrants and other administrative problems of new born </a:t>
            </a:r>
            <a:r>
              <a:rPr lang="en-US" sz="2800" dirty="0" smtClean="0">
                <a:latin typeface="Times New Roman" pitchFamily="18" charset="0"/>
                <a:cs typeface="Times New Roman" pitchFamily="18" charset="0"/>
              </a:rPr>
              <a:t>country.</a:t>
            </a:r>
          </a:p>
          <a:p>
            <a:pPr algn="just"/>
            <a:endParaRPr lang="en-US" sz="2800" dirty="0" smtClean="0"/>
          </a:p>
          <a:p>
            <a:pPr algn="just"/>
            <a:r>
              <a:rPr lang="en-US" sz="2800" dirty="0"/>
              <a:t> </a:t>
            </a:r>
            <a:r>
              <a:rPr lang="en-US" sz="2800" dirty="0">
                <a:latin typeface="Times New Roman" pitchFamily="18" charset="0"/>
                <a:cs typeface="Times New Roman" pitchFamily="18" charset="0"/>
              </a:rPr>
              <a:t>More or less British colonial system was </a:t>
            </a:r>
            <a:r>
              <a:rPr lang="en-US" sz="2800" dirty="0" smtClean="0">
                <a:latin typeface="Times New Roman" pitchFamily="18" charset="0"/>
                <a:cs typeface="Times New Roman" pitchFamily="18" charset="0"/>
              </a:rPr>
              <a:t>continued.</a:t>
            </a:r>
            <a:endParaRPr lang="en-US" sz="2800" dirty="0">
              <a:latin typeface="Times New Roman" pitchFamily="18" charset="0"/>
              <a:cs typeface="Times New Roman" pitchFamily="18" charset="0"/>
            </a:endParaRPr>
          </a:p>
        </p:txBody>
      </p:sp>
      <p:sp>
        <p:nvSpPr>
          <p:cNvPr id="3" name="Title 2"/>
          <p:cNvSpPr>
            <a:spLocks noGrp="1"/>
          </p:cNvSpPr>
          <p:nvPr>
            <p:ph type="title"/>
          </p:nvPr>
        </p:nvSpPr>
        <p:spPr>
          <a:xfrm>
            <a:off x="457200" y="990600"/>
            <a:ext cx="8229600" cy="1371600"/>
          </a:xfrm>
        </p:spPr>
        <p:txBody>
          <a:bodyPr/>
          <a:lstStyle/>
          <a:p>
            <a:r>
              <a:rPr lang="en-US" dirty="0" smtClean="0">
                <a:latin typeface="Times New Roman" pitchFamily="18" charset="0"/>
                <a:cs typeface="Times New Roman" pitchFamily="18" charset="0"/>
              </a:rPr>
              <a:t>Implementation</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8756449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42</TotalTime>
  <Words>181</Words>
  <Application>Microsoft Office PowerPoint</Application>
  <PresentationFormat>On-screen Show (4:3)</PresentationFormat>
  <Paragraphs>39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First Educational Conferences 1947</vt:lpstr>
      <vt:lpstr>Historical background</vt:lpstr>
      <vt:lpstr>Educational conference 1947</vt:lpstr>
      <vt:lpstr>PowerPoint Presentation</vt:lpstr>
      <vt:lpstr> Primary and Secondary Education Committee</vt:lpstr>
      <vt:lpstr>Adult Education Committee</vt:lpstr>
      <vt:lpstr>PowerPoint Presentation</vt:lpstr>
      <vt:lpstr>Recommendations</vt:lpstr>
      <vt:lpstr>Implementation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computer fix</dc:creator>
  <cp:lastModifiedBy>computer fix</cp:lastModifiedBy>
  <cp:revision>4</cp:revision>
  <dcterms:created xsi:type="dcterms:W3CDTF">2021-01-06T10:22:21Z</dcterms:created>
  <dcterms:modified xsi:type="dcterms:W3CDTF">2021-01-06T11:04:58Z</dcterms:modified>
</cp:coreProperties>
</file>