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3" r:id="rId7"/>
    <p:sldId id="261"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748C9A28-0542-4123-B8AF-019F3F7AC60B}" type="datetimeFigureOut">
              <a:rPr lang="en-US" smtClean="0"/>
              <a:t>5/7/2020</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9793DD67-D86D-4E0D-B848-C27A0D02413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8C9A28-0542-4123-B8AF-019F3F7AC60B}" type="datetimeFigureOut">
              <a:rPr lang="en-US" smtClean="0"/>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93DD67-D86D-4E0D-B848-C27A0D02413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8C9A28-0542-4123-B8AF-019F3F7AC60B}" type="datetimeFigureOut">
              <a:rPr lang="en-US" smtClean="0"/>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93DD67-D86D-4E0D-B848-C27A0D02413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748C9A28-0542-4123-B8AF-019F3F7AC60B}" type="datetimeFigureOut">
              <a:rPr lang="en-US" smtClean="0"/>
              <a:t>5/7/2020</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9793DD67-D86D-4E0D-B848-C27A0D02413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748C9A28-0542-4123-B8AF-019F3F7AC60B}" type="datetimeFigureOut">
              <a:rPr lang="en-US" smtClean="0"/>
              <a:t>5/7/2020</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9793DD67-D86D-4E0D-B848-C27A0D024131}" type="slidenum">
              <a:rPr lang="en-US" smtClean="0"/>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748C9A28-0542-4123-B8AF-019F3F7AC60B}" type="datetimeFigureOut">
              <a:rPr lang="en-US" smtClean="0"/>
              <a:t>5/7/2020</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9793DD67-D86D-4E0D-B848-C27A0D02413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748C9A28-0542-4123-B8AF-019F3F7AC60B}" type="datetimeFigureOut">
              <a:rPr lang="en-US" smtClean="0"/>
              <a:t>5/7/2020</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9793DD67-D86D-4E0D-B848-C27A0D02413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48C9A28-0542-4123-B8AF-019F3F7AC60B}" type="datetimeFigureOut">
              <a:rPr lang="en-US" smtClean="0"/>
              <a:t>5/7/2020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93DD67-D86D-4E0D-B848-C27A0D02413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748C9A28-0542-4123-B8AF-019F3F7AC60B}" type="datetimeFigureOut">
              <a:rPr lang="en-US" smtClean="0"/>
              <a:t>5/7/2020</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9793DD67-D86D-4E0D-B848-C27A0D02413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748C9A28-0542-4123-B8AF-019F3F7AC60B}" type="datetimeFigureOut">
              <a:rPr lang="en-US" smtClean="0"/>
              <a:t>5/7/2020</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9793DD67-D86D-4E0D-B848-C27A0D02413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748C9A28-0542-4123-B8AF-019F3F7AC60B}" type="datetimeFigureOut">
              <a:rPr lang="en-US" smtClean="0"/>
              <a:t>5/7/2020</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9793DD67-D86D-4E0D-B848-C27A0D024131}"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748C9A28-0542-4123-B8AF-019F3F7AC60B}" type="datetimeFigureOut">
              <a:rPr lang="en-US" smtClean="0"/>
              <a:t>5/7/2020</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9793DD67-D86D-4E0D-B848-C27A0D024131}"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916832"/>
            <a:ext cx="8532440" cy="1470025"/>
          </a:xfrm>
        </p:spPr>
        <p:txBody>
          <a:bodyPr>
            <a:noAutofit/>
          </a:bodyPr>
          <a:lstStyle/>
          <a:p>
            <a:pPr algn="ctr"/>
            <a:r>
              <a:rPr lang="en-US" sz="3600" dirty="0" smtClean="0">
                <a:latin typeface="Times New Roman" panose="02020603050405020304" pitchFamily="18" charset="0"/>
                <a:cs typeface="Times New Roman" panose="02020603050405020304" pitchFamily="18" charset="0"/>
              </a:rPr>
              <a:t>POSTPARTUM HAEMORRHAGE (PPH)</a:t>
            </a:r>
            <a:br>
              <a:rPr lang="en-US" sz="3600" dirty="0" smtClean="0">
                <a:latin typeface="Times New Roman" panose="02020603050405020304" pitchFamily="18" charset="0"/>
                <a:cs typeface="Times New Roman" panose="02020603050405020304" pitchFamily="18" charset="0"/>
              </a:rPr>
            </a:br>
            <a:r>
              <a:rPr lang="en-US" sz="3600" dirty="0" smtClean="0">
                <a:latin typeface="Times New Roman" panose="02020603050405020304" pitchFamily="18" charset="0"/>
                <a:cs typeface="Times New Roman" panose="02020603050405020304" pitchFamily="18" charset="0"/>
              </a:rPr>
              <a:t>PREVENTION AND MANAGEMENT</a:t>
            </a:r>
            <a:endParaRPr lang="en-US" sz="36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467544" y="4509120"/>
            <a:ext cx="8062912" cy="1752600"/>
          </a:xfrm>
        </p:spPr>
        <p:txBody>
          <a:bodyPr/>
          <a:lstStyle/>
          <a:p>
            <a:pPr algn="ctr"/>
            <a:r>
              <a:rPr lang="en-US" dirty="0" smtClean="0">
                <a:solidFill>
                  <a:schemeClr val="accent3"/>
                </a:solidFill>
                <a:latin typeface="Times New Roman" panose="02020603050405020304" pitchFamily="18" charset="0"/>
                <a:cs typeface="Times New Roman" panose="02020603050405020304" pitchFamily="18" charset="0"/>
              </a:rPr>
              <a:t>Presented By: Dr Rida Zafar </a:t>
            </a:r>
          </a:p>
          <a:p>
            <a:pPr algn="ctr"/>
            <a:r>
              <a:rPr lang="en-US" dirty="0" smtClean="0">
                <a:solidFill>
                  <a:schemeClr val="accent3"/>
                </a:solidFill>
                <a:latin typeface="Times New Roman" panose="02020603050405020304" pitchFamily="18" charset="0"/>
                <a:cs typeface="Times New Roman" panose="02020603050405020304" pitchFamily="18" charset="0"/>
              </a:rPr>
              <a:t>Lecturer (Obs &amp; Gynae)</a:t>
            </a:r>
          </a:p>
          <a:p>
            <a:pPr algn="ctr"/>
            <a:r>
              <a:rPr lang="en-US" dirty="0" smtClean="0">
                <a:solidFill>
                  <a:schemeClr val="accent3"/>
                </a:solidFill>
                <a:latin typeface="Times New Roman" panose="02020603050405020304" pitchFamily="18" charset="0"/>
                <a:cs typeface="Times New Roman" panose="02020603050405020304" pitchFamily="18" charset="0"/>
              </a:rPr>
              <a:t>Sargodha Medical College</a:t>
            </a:r>
          </a:p>
        </p:txBody>
      </p:sp>
    </p:spTree>
    <p:extLst>
      <p:ext uri="{BB962C8B-B14F-4D97-AF65-F5344CB8AC3E}">
        <p14:creationId xmlns:p14="http://schemas.microsoft.com/office/powerpoint/2010/main" val="15468865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20688"/>
            <a:ext cx="8229600" cy="4572000"/>
          </a:xfrm>
        </p:spPr>
        <p:txBody>
          <a:bodyPr>
            <a:noAutofit/>
          </a:bodyPr>
          <a:lstStyle/>
          <a:p>
            <a:pPr algn="just"/>
            <a:r>
              <a:rPr lang="en-US" sz="1800" b="1" dirty="0">
                <a:solidFill>
                  <a:schemeClr val="accent5">
                    <a:lumMod val="60000"/>
                    <a:lumOff val="40000"/>
                  </a:schemeClr>
                </a:solidFill>
                <a:latin typeface="Times New Roman" panose="02020603050405020304" pitchFamily="18" charset="0"/>
                <a:cs typeface="Times New Roman" panose="02020603050405020304" pitchFamily="18" charset="0"/>
              </a:rPr>
              <a:t>1. AIM </a:t>
            </a:r>
            <a:endParaRPr lang="en-US" sz="1800" b="1" dirty="0" smtClean="0">
              <a:solidFill>
                <a:schemeClr val="accent5">
                  <a:lumMod val="60000"/>
                  <a:lumOff val="40000"/>
                </a:schemeClr>
              </a:solidFill>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Early recognition and prompt appropriate intervention to </a:t>
            </a:r>
            <a:r>
              <a:rPr lang="en-US" sz="1800" dirty="0" err="1">
                <a:latin typeface="Times New Roman" panose="02020603050405020304" pitchFamily="18" charset="0"/>
                <a:cs typeface="Times New Roman" panose="02020603050405020304" pitchFamily="18" charset="0"/>
              </a:rPr>
              <a:t>minimise</a:t>
            </a:r>
            <a:r>
              <a:rPr lang="en-US" sz="1800" dirty="0">
                <a:latin typeface="Times New Roman" panose="02020603050405020304" pitchFamily="18" charset="0"/>
                <a:cs typeface="Times New Roman" panose="02020603050405020304" pitchFamily="18" charset="0"/>
              </a:rPr>
              <a:t> the impact of postpartum </a:t>
            </a:r>
            <a:r>
              <a:rPr lang="en-US" sz="1800" dirty="0" err="1">
                <a:latin typeface="Times New Roman" panose="02020603050405020304" pitchFamily="18" charset="0"/>
                <a:cs typeface="Times New Roman" panose="02020603050405020304" pitchFamily="18" charset="0"/>
              </a:rPr>
              <a:t>haemorrhage</a:t>
            </a:r>
            <a:r>
              <a:rPr lang="en-US" sz="1800" dirty="0">
                <a:latin typeface="Times New Roman" panose="02020603050405020304" pitchFamily="18" charset="0"/>
                <a:cs typeface="Times New Roman" panose="02020603050405020304" pitchFamily="18" charset="0"/>
              </a:rPr>
              <a:t> (PPH</a:t>
            </a:r>
            <a:r>
              <a:rPr lang="en-US" sz="1800" dirty="0" smtClean="0">
                <a:latin typeface="Times New Roman" panose="02020603050405020304" pitchFamily="18" charset="0"/>
                <a:cs typeface="Times New Roman" panose="02020603050405020304" pitchFamily="18" charset="0"/>
              </a:rPr>
              <a:t>)</a:t>
            </a:r>
          </a:p>
          <a:p>
            <a:pPr algn="just"/>
            <a:endParaRPr lang="en-US" sz="1800" dirty="0">
              <a:latin typeface="Times New Roman" panose="02020603050405020304" pitchFamily="18" charset="0"/>
              <a:cs typeface="Times New Roman" panose="02020603050405020304" pitchFamily="18" charset="0"/>
            </a:endParaRPr>
          </a:p>
          <a:p>
            <a:pPr algn="just"/>
            <a:r>
              <a:rPr lang="en-US" sz="1800" b="1" dirty="0" smtClean="0">
                <a:solidFill>
                  <a:schemeClr val="accent5">
                    <a:lumMod val="60000"/>
                    <a:lumOff val="40000"/>
                  </a:schemeClr>
                </a:solidFill>
                <a:latin typeface="Times New Roman" panose="02020603050405020304" pitchFamily="18" charset="0"/>
                <a:cs typeface="Times New Roman" panose="02020603050405020304" pitchFamily="18" charset="0"/>
              </a:rPr>
              <a:t> </a:t>
            </a:r>
            <a:r>
              <a:rPr lang="en-US" sz="1800" b="1" dirty="0">
                <a:solidFill>
                  <a:schemeClr val="accent5">
                    <a:lumMod val="60000"/>
                    <a:lumOff val="40000"/>
                  </a:schemeClr>
                </a:solidFill>
                <a:latin typeface="Times New Roman" panose="02020603050405020304" pitchFamily="18" charset="0"/>
                <a:cs typeface="Times New Roman" panose="02020603050405020304" pitchFamily="18" charset="0"/>
              </a:rPr>
              <a:t>2. PATIENT </a:t>
            </a:r>
            <a:endParaRPr lang="en-US" sz="1800" b="1" dirty="0" smtClean="0">
              <a:solidFill>
                <a:schemeClr val="accent5">
                  <a:lumMod val="60000"/>
                  <a:lumOff val="40000"/>
                </a:schemeClr>
              </a:solidFill>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 woman whose blood loss at or after childbirth is measured or estimated at ≥500mls, or who experiences hemodynamic compromise as a result of postpartum bleeding </a:t>
            </a:r>
            <a:endParaRPr lang="en-US" sz="1800" dirty="0" smtClean="0">
              <a:latin typeface="Times New Roman" panose="02020603050405020304" pitchFamily="18" charset="0"/>
              <a:cs typeface="Times New Roman" panose="02020603050405020304" pitchFamily="18" charset="0"/>
            </a:endParaRPr>
          </a:p>
          <a:p>
            <a:pPr algn="just"/>
            <a:endParaRPr lang="en-US" sz="1800" dirty="0" smtClean="0">
              <a:latin typeface="Times New Roman" panose="02020603050405020304" pitchFamily="18" charset="0"/>
              <a:cs typeface="Times New Roman" panose="02020603050405020304" pitchFamily="18" charset="0"/>
            </a:endParaRPr>
          </a:p>
          <a:p>
            <a:pPr algn="just"/>
            <a:r>
              <a:rPr lang="en-US" sz="1800" b="1" dirty="0" smtClean="0">
                <a:solidFill>
                  <a:schemeClr val="accent5">
                    <a:lumMod val="60000"/>
                    <a:lumOff val="40000"/>
                  </a:schemeClr>
                </a:solidFill>
                <a:latin typeface="Times New Roman" panose="02020603050405020304" pitchFamily="18" charset="0"/>
                <a:cs typeface="Times New Roman" panose="02020603050405020304" pitchFamily="18" charset="0"/>
              </a:rPr>
              <a:t>3</a:t>
            </a:r>
            <a:r>
              <a:rPr lang="en-US" sz="1800" b="1" dirty="0">
                <a:solidFill>
                  <a:schemeClr val="accent5">
                    <a:lumMod val="60000"/>
                    <a:lumOff val="40000"/>
                  </a:schemeClr>
                </a:solidFill>
                <a:latin typeface="Times New Roman" panose="02020603050405020304" pitchFamily="18" charset="0"/>
                <a:cs typeface="Times New Roman" panose="02020603050405020304" pitchFamily="18" charset="0"/>
              </a:rPr>
              <a:t>. </a:t>
            </a:r>
            <a:r>
              <a:rPr lang="en-US" sz="1800" b="1" dirty="0" smtClean="0">
                <a:solidFill>
                  <a:schemeClr val="accent5">
                    <a:lumMod val="60000"/>
                    <a:lumOff val="40000"/>
                  </a:schemeClr>
                </a:solidFill>
                <a:latin typeface="Times New Roman" panose="02020603050405020304" pitchFamily="18" charset="0"/>
                <a:cs typeface="Times New Roman" panose="02020603050405020304" pitchFamily="18" charset="0"/>
              </a:rPr>
              <a:t>STAFF</a:t>
            </a:r>
          </a:p>
          <a:p>
            <a:pPr algn="just"/>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 Medical, nursing and midwifery </a:t>
            </a:r>
            <a:r>
              <a:rPr lang="en-US" sz="1800" dirty="0" smtClean="0">
                <a:latin typeface="Times New Roman" panose="02020603050405020304" pitchFamily="18" charset="0"/>
                <a:cs typeface="Times New Roman" panose="02020603050405020304" pitchFamily="18" charset="0"/>
              </a:rPr>
              <a:t>staff</a:t>
            </a:r>
          </a:p>
          <a:p>
            <a:pPr algn="just"/>
            <a:endParaRPr lang="en-US" sz="1800" dirty="0">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 </a:t>
            </a:r>
            <a:r>
              <a:rPr lang="en-US" sz="1800" b="1" dirty="0">
                <a:solidFill>
                  <a:schemeClr val="accent5">
                    <a:lumMod val="60000"/>
                    <a:lumOff val="40000"/>
                  </a:schemeClr>
                </a:solidFill>
                <a:latin typeface="Times New Roman" panose="02020603050405020304" pitchFamily="18" charset="0"/>
                <a:cs typeface="Times New Roman" panose="02020603050405020304" pitchFamily="18" charset="0"/>
              </a:rPr>
              <a:t>4. EQUIPMENT </a:t>
            </a:r>
            <a:endParaRPr lang="en-US" sz="1800" b="1" dirty="0" smtClean="0">
              <a:solidFill>
                <a:schemeClr val="accent5">
                  <a:lumMod val="60000"/>
                  <a:lumOff val="40000"/>
                </a:schemeClr>
              </a:solidFill>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Two large bore intravenous (IV) </a:t>
            </a:r>
            <a:r>
              <a:rPr lang="en-US" sz="1800" dirty="0" err="1">
                <a:latin typeface="Times New Roman" panose="02020603050405020304" pitchFamily="18" charset="0"/>
                <a:cs typeface="Times New Roman" panose="02020603050405020304" pitchFamily="18" charset="0"/>
              </a:rPr>
              <a:t>cannulae</a:t>
            </a:r>
            <a:r>
              <a:rPr lang="en-US" sz="1800" dirty="0">
                <a:latin typeface="Times New Roman" panose="02020603050405020304" pitchFamily="18" charset="0"/>
                <a:cs typeface="Times New Roman" panose="02020603050405020304" pitchFamily="18" charset="0"/>
              </a:rPr>
              <a:t> (14–16 gauge) • Blood tubes (pink, purple +/- blue topped) • IV Starter Kit • Gloves • Sphygmomanometer • Personal protective equipment (PPE) • Measuring equipment e.g. scales, jug, kidney dish • Indwelling urinary catheter (IDC) • PPH Box</a:t>
            </a:r>
          </a:p>
        </p:txBody>
      </p:sp>
    </p:spTree>
    <p:extLst>
      <p:ext uri="{BB962C8B-B14F-4D97-AF65-F5344CB8AC3E}">
        <p14:creationId xmlns:p14="http://schemas.microsoft.com/office/powerpoint/2010/main" val="673155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8531"/>
            <a:ext cx="8229600" cy="4572000"/>
          </a:xfrm>
        </p:spPr>
        <p:txBody>
          <a:bodyPr>
            <a:noAutofit/>
          </a:bodyPr>
          <a:lstStyle/>
          <a:p>
            <a:pPr algn="just"/>
            <a:r>
              <a:rPr lang="en-US" sz="1800" b="1" dirty="0">
                <a:solidFill>
                  <a:schemeClr val="accent5">
                    <a:lumMod val="60000"/>
                    <a:lumOff val="40000"/>
                  </a:schemeClr>
                </a:solidFill>
                <a:latin typeface="Times New Roman" panose="02020603050405020304" pitchFamily="18" charset="0"/>
                <a:cs typeface="Times New Roman" panose="02020603050405020304" pitchFamily="18" charset="0"/>
              </a:rPr>
              <a:t>5. CLINICAL PRACTICE </a:t>
            </a:r>
            <a:endParaRPr lang="en-US" sz="1800" b="1" dirty="0" smtClean="0">
              <a:solidFill>
                <a:schemeClr val="accent5">
                  <a:lumMod val="60000"/>
                  <a:lumOff val="40000"/>
                </a:schemeClr>
              </a:solidFill>
              <a:latin typeface="Times New Roman" panose="02020603050405020304" pitchFamily="18" charset="0"/>
              <a:cs typeface="Times New Roman" panose="02020603050405020304" pitchFamily="18" charset="0"/>
            </a:endParaRPr>
          </a:p>
          <a:p>
            <a:pPr algn="just"/>
            <a:r>
              <a:rPr lang="en-US" sz="1800" b="1" dirty="0" smtClean="0">
                <a:solidFill>
                  <a:schemeClr val="accent5">
                    <a:lumMod val="60000"/>
                    <a:lumOff val="40000"/>
                  </a:schemeClr>
                </a:solidFill>
                <a:latin typeface="Times New Roman" panose="02020603050405020304" pitchFamily="18" charset="0"/>
                <a:cs typeface="Times New Roman" panose="02020603050405020304" pitchFamily="18" charset="0"/>
              </a:rPr>
              <a:t>Prevention </a:t>
            </a:r>
            <a:r>
              <a:rPr lang="en-US" sz="1800" b="1" dirty="0">
                <a:solidFill>
                  <a:schemeClr val="accent5">
                    <a:lumMod val="60000"/>
                    <a:lumOff val="40000"/>
                  </a:schemeClr>
                </a:solidFill>
                <a:latin typeface="Times New Roman" panose="02020603050405020304" pitchFamily="18" charset="0"/>
                <a:cs typeface="Times New Roman" panose="02020603050405020304" pitchFamily="18" charset="0"/>
              </a:rPr>
              <a:t>of PPH </a:t>
            </a:r>
            <a:endParaRPr lang="en-US" sz="1800" b="1" dirty="0" smtClean="0">
              <a:solidFill>
                <a:schemeClr val="accent5">
                  <a:lumMod val="60000"/>
                  <a:lumOff val="40000"/>
                </a:schemeClr>
              </a:solidFill>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Recommend active management of third stage of </a:t>
            </a:r>
            <a:r>
              <a:rPr lang="en-US" sz="1800" dirty="0" err="1">
                <a:latin typeface="Times New Roman" panose="02020603050405020304" pitchFamily="18" charset="0"/>
                <a:cs typeface="Times New Roman" panose="02020603050405020304" pitchFamily="18" charset="0"/>
              </a:rPr>
              <a:t>labour</a:t>
            </a:r>
            <a:r>
              <a:rPr lang="en-US" sz="1800" dirty="0">
                <a:latin typeface="Times New Roman" panose="02020603050405020304" pitchFamily="18" charset="0"/>
                <a:cs typeface="Times New Roman" panose="02020603050405020304" pitchFamily="18" charset="0"/>
              </a:rPr>
              <a:t> to each woman </a:t>
            </a:r>
            <a:r>
              <a:rPr lang="en-US" sz="1800" dirty="0" err="1">
                <a:latin typeface="Times New Roman" panose="02020603050405020304" pitchFamily="18" charset="0"/>
                <a:cs typeface="Times New Roman" panose="02020603050405020304" pitchFamily="18" charset="0"/>
              </a:rPr>
              <a:t>antenatally</a:t>
            </a:r>
            <a:r>
              <a:rPr lang="en-US" sz="1800" dirty="0">
                <a:latin typeface="Times New Roman" panose="02020603050405020304" pitchFamily="18" charset="0"/>
                <a:cs typeface="Times New Roman" panose="02020603050405020304" pitchFamily="18" charset="0"/>
              </a:rPr>
              <a:t> • Consider additional prophylaxis for prevention of PPH for high risk </a:t>
            </a:r>
            <a:r>
              <a:rPr lang="en-US" sz="1800" dirty="0" smtClean="0">
                <a:latin typeface="Times New Roman" panose="02020603050405020304" pitchFamily="18" charset="0"/>
                <a:cs typeface="Times New Roman" panose="02020603050405020304" pitchFamily="18" charset="0"/>
              </a:rPr>
              <a:t>woman</a:t>
            </a:r>
          </a:p>
          <a:p>
            <a:pPr algn="just"/>
            <a:endParaRPr lang="en-US" sz="1800" dirty="0" smtClean="0">
              <a:latin typeface="Times New Roman" panose="02020603050405020304" pitchFamily="18" charset="0"/>
              <a:cs typeface="Times New Roman" panose="02020603050405020304" pitchFamily="18" charset="0"/>
            </a:endParaRPr>
          </a:p>
          <a:p>
            <a:pPr algn="just"/>
            <a:r>
              <a:rPr lang="en-US" sz="1800" b="1" dirty="0" smtClean="0">
                <a:solidFill>
                  <a:schemeClr val="accent5">
                    <a:lumMod val="60000"/>
                    <a:lumOff val="40000"/>
                  </a:schemeClr>
                </a:solidFill>
                <a:latin typeface="Times New Roman" panose="02020603050405020304" pitchFamily="18" charset="0"/>
                <a:cs typeface="Times New Roman" panose="02020603050405020304" pitchFamily="18" charset="0"/>
              </a:rPr>
              <a:t>Treatment </a:t>
            </a:r>
            <a:r>
              <a:rPr lang="en-US" sz="1800" b="1" dirty="0">
                <a:solidFill>
                  <a:schemeClr val="accent5">
                    <a:lumMod val="60000"/>
                    <a:lumOff val="40000"/>
                  </a:schemeClr>
                </a:solidFill>
                <a:latin typeface="Times New Roman" panose="02020603050405020304" pitchFamily="18" charset="0"/>
                <a:cs typeface="Times New Roman" panose="02020603050405020304" pitchFamily="18" charset="0"/>
              </a:rPr>
              <a:t>of PPH immediate </a:t>
            </a:r>
            <a:r>
              <a:rPr lang="en-US" sz="1800" b="1" dirty="0" smtClean="0">
                <a:solidFill>
                  <a:schemeClr val="accent5">
                    <a:lumMod val="60000"/>
                    <a:lumOff val="40000"/>
                  </a:schemeClr>
                </a:solidFill>
                <a:latin typeface="Times New Roman" panose="02020603050405020304" pitchFamily="18" charset="0"/>
                <a:cs typeface="Times New Roman" panose="02020603050405020304" pitchFamily="18" charset="0"/>
              </a:rPr>
              <a:t>management</a:t>
            </a:r>
          </a:p>
          <a:p>
            <a:pPr algn="just"/>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 Call for help • Activate Patient with Acute Condition for Escalation (PACE) call according to criteria • Perform stepwise management of </a:t>
            </a:r>
            <a:r>
              <a:rPr lang="en-US" sz="1800" smtClean="0">
                <a:latin typeface="Times New Roman" panose="02020603050405020304" pitchFamily="18" charset="0"/>
                <a:cs typeface="Times New Roman" panose="02020603050405020304" pitchFamily="18" charset="0"/>
              </a:rPr>
              <a:t>PPH • </a:t>
            </a:r>
            <a:r>
              <a:rPr lang="en-US" sz="1800" dirty="0">
                <a:latin typeface="Times New Roman" panose="02020603050405020304" pitchFamily="18" charset="0"/>
                <a:cs typeface="Times New Roman" panose="02020603050405020304" pitchFamily="18" charset="0"/>
              </a:rPr>
              <a:t>Identify underlying cause of PPH and check placenta and membranes are complete • Replace volume by infusing warm crystalloid solution at least three times the measured volume of blood lost. Consult </a:t>
            </a:r>
            <a:r>
              <a:rPr lang="en-US" sz="1800" dirty="0" err="1">
                <a:latin typeface="Times New Roman" panose="02020603050405020304" pitchFamily="18" charset="0"/>
                <a:cs typeface="Times New Roman" panose="02020603050405020304" pitchFamily="18" charset="0"/>
              </a:rPr>
              <a:t>anaesthetic</a:t>
            </a:r>
            <a:r>
              <a:rPr lang="en-US" sz="1800" dirty="0">
                <a:latin typeface="Times New Roman" panose="02020603050405020304" pitchFamily="18" charset="0"/>
                <a:cs typeface="Times New Roman" panose="02020603050405020304" pitchFamily="18" charset="0"/>
              </a:rPr>
              <a:t> team if more than two </a:t>
            </a:r>
            <a:r>
              <a:rPr lang="en-US" sz="1800" dirty="0" err="1">
                <a:latin typeface="Times New Roman" panose="02020603050405020304" pitchFamily="18" charset="0"/>
                <a:cs typeface="Times New Roman" panose="02020603050405020304" pitchFamily="18" charset="0"/>
              </a:rPr>
              <a:t>litres</a:t>
            </a:r>
            <a:r>
              <a:rPr lang="en-US" sz="1800" dirty="0">
                <a:latin typeface="Times New Roman" panose="02020603050405020304" pitchFamily="18" charset="0"/>
                <a:cs typeface="Times New Roman" panose="02020603050405020304" pitchFamily="18" charset="0"/>
              </a:rPr>
              <a:t> crystalloid solution is required • Consider treatment with </a:t>
            </a:r>
            <a:r>
              <a:rPr lang="en-US" sz="1800" dirty="0" err="1">
                <a:latin typeface="Times New Roman" panose="02020603050405020304" pitchFamily="18" charset="0"/>
                <a:cs typeface="Times New Roman" panose="02020603050405020304" pitchFamily="18" charset="0"/>
              </a:rPr>
              <a:t>uterotonic</a:t>
            </a:r>
            <a:r>
              <a:rPr lang="en-US" sz="1800" dirty="0">
                <a:latin typeface="Times New Roman" panose="02020603050405020304" pitchFamily="18" charset="0"/>
                <a:cs typeface="Times New Roman" panose="02020603050405020304" pitchFamily="18" charset="0"/>
              </a:rPr>
              <a:t> medications and/or intravenous (IV) tranexamic acid </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Keep the woman warm and administer high flow oxygen via facial mask • Notify consultant obstetrician to attend if PPH &gt; 1.5L and ongoing bleeding </a:t>
            </a:r>
            <a:endParaRPr lang="en-US" sz="1800" dirty="0" smtClean="0">
              <a:latin typeface="Times New Roman" panose="02020603050405020304" pitchFamily="18" charset="0"/>
              <a:cs typeface="Times New Roman" panose="02020603050405020304" pitchFamily="18" charset="0"/>
            </a:endParaRPr>
          </a:p>
          <a:p>
            <a:pPr algn="just"/>
            <a:endParaRPr lang="en-US" sz="1800" dirty="0">
              <a:latin typeface="Times New Roman" panose="02020603050405020304" pitchFamily="18" charset="0"/>
              <a:cs typeface="Times New Roman" panose="02020603050405020304" pitchFamily="18" charset="0"/>
            </a:endParaRPr>
          </a:p>
          <a:p>
            <a:pPr algn="just"/>
            <a:endParaRPr lang="en-US" sz="1800" dirty="0" smtClean="0">
              <a:latin typeface="Times New Roman" panose="02020603050405020304" pitchFamily="18" charset="0"/>
              <a:cs typeface="Times New Roman" panose="02020603050405020304" pitchFamily="18" charset="0"/>
            </a:endParaRPr>
          </a:p>
          <a:p>
            <a:pPr algn="just"/>
            <a:r>
              <a:rPr lang="en-US" sz="1800" b="1" dirty="0" smtClean="0">
                <a:solidFill>
                  <a:schemeClr val="accent5">
                    <a:lumMod val="60000"/>
                    <a:lumOff val="40000"/>
                  </a:schemeClr>
                </a:solidFill>
                <a:latin typeface="Times New Roman" panose="02020603050405020304" pitchFamily="18" charset="0"/>
                <a:cs typeface="Times New Roman" panose="02020603050405020304" pitchFamily="18" charset="0"/>
              </a:rPr>
              <a:t>Management </a:t>
            </a:r>
            <a:r>
              <a:rPr lang="en-US" sz="1800" b="1" dirty="0">
                <a:solidFill>
                  <a:schemeClr val="accent5">
                    <a:lumMod val="60000"/>
                    <a:lumOff val="40000"/>
                  </a:schemeClr>
                </a:solidFill>
                <a:latin typeface="Times New Roman" panose="02020603050405020304" pitchFamily="18" charset="0"/>
                <a:cs typeface="Times New Roman" panose="02020603050405020304" pitchFamily="18" charset="0"/>
              </a:rPr>
              <a:t>of ongoing </a:t>
            </a:r>
            <a:r>
              <a:rPr lang="en-US" sz="1800" b="1" dirty="0" smtClean="0">
                <a:solidFill>
                  <a:schemeClr val="accent5">
                    <a:lumMod val="60000"/>
                    <a:lumOff val="40000"/>
                  </a:schemeClr>
                </a:solidFill>
                <a:latin typeface="Times New Roman" panose="02020603050405020304" pitchFamily="18" charset="0"/>
                <a:cs typeface="Times New Roman" panose="02020603050405020304" pitchFamily="18" charset="0"/>
              </a:rPr>
              <a:t>bleeding</a:t>
            </a:r>
          </a:p>
          <a:p>
            <a:pPr algn="just"/>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 Escalate further as required e.g. PACE 2, code blue, consultant obstetrician attendance • Transfer to theatre • </a:t>
            </a:r>
            <a:r>
              <a:rPr lang="en-US" sz="1800" dirty="0" err="1">
                <a:latin typeface="Times New Roman" panose="02020603050405020304" pitchFamily="18" charset="0"/>
                <a:cs typeface="Times New Roman" panose="02020603050405020304" pitchFamily="18" charset="0"/>
              </a:rPr>
              <a:t>Utilise</a:t>
            </a:r>
            <a:r>
              <a:rPr lang="en-US" sz="1800" dirty="0">
                <a:latin typeface="Times New Roman" panose="02020603050405020304" pitchFamily="18" charset="0"/>
                <a:cs typeface="Times New Roman" panose="02020603050405020304" pitchFamily="18" charset="0"/>
              </a:rPr>
              <a:t> ROTEM to guide blood product replacement, led by </a:t>
            </a:r>
            <a:r>
              <a:rPr lang="en-US" sz="1800" dirty="0" err="1">
                <a:latin typeface="Times New Roman" panose="02020603050405020304" pitchFamily="18" charset="0"/>
                <a:cs typeface="Times New Roman" panose="02020603050405020304" pitchFamily="18" charset="0"/>
              </a:rPr>
              <a:t>anaesthetic</a:t>
            </a:r>
            <a:r>
              <a:rPr lang="en-US" sz="1800" dirty="0">
                <a:latin typeface="Times New Roman" panose="02020603050405020304" pitchFamily="18" charset="0"/>
                <a:cs typeface="Times New Roman" panose="02020603050405020304" pitchFamily="18" charset="0"/>
              </a:rPr>
              <a:t> team • Activate Critical Bleeding Protocol (CBP) if criteria met, led by </a:t>
            </a:r>
            <a:r>
              <a:rPr lang="en-US" sz="1800" dirty="0" err="1">
                <a:latin typeface="Times New Roman" panose="02020603050405020304" pitchFamily="18" charset="0"/>
                <a:cs typeface="Times New Roman" panose="02020603050405020304" pitchFamily="18" charset="0"/>
              </a:rPr>
              <a:t>anaesthetic</a:t>
            </a:r>
            <a:r>
              <a:rPr lang="en-US" sz="1800" dirty="0">
                <a:latin typeface="Times New Roman" panose="02020603050405020304" pitchFamily="18" charset="0"/>
                <a:cs typeface="Times New Roman" panose="02020603050405020304" pitchFamily="18" charset="0"/>
              </a:rPr>
              <a:t> team. This can be used with or without ROTEM </a:t>
            </a:r>
          </a:p>
        </p:txBody>
      </p:sp>
    </p:spTree>
    <p:extLst>
      <p:ext uri="{BB962C8B-B14F-4D97-AF65-F5344CB8AC3E}">
        <p14:creationId xmlns:p14="http://schemas.microsoft.com/office/powerpoint/2010/main" val="4181066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404664"/>
            <a:ext cx="8229600" cy="4572000"/>
          </a:xfrm>
        </p:spPr>
        <p:txBody>
          <a:bodyPr>
            <a:noAutofit/>
          </a:bodyPr>
          <a:lstStyle/>
          <a:p>
            <a:pPr algn="just"/>
            <a:r>
              <a:rPr lang="en-US" sz="1800" b="1" dirty="0">
                <a:solidFill>
                  <a:schemeClr val="accent5">
                    <a:lumMod val="60000"/>
                    <a:lumOff val="40000"/>
                  </a:schemeClr>
                </a:solidFill>
                <a:latin typeface="Times New Roman" panose="02020603050405020304" pitchFamily="18" charset="0"/>
                <a:cs typeface="Times New Roman" panose="02020603050405020304" pitchFamily="18" charset="0"/>
              </a:rPr>
              <a:t>Postnatally </a:t>
            </a:r>
            <a:endParaRPr lang="en-US" sz="1800" b="1" dirty="0" smtClean="0">
              <a:solidFill>
                <a:schemeClr val="accent5">
                  <a:lumMod val="60000"/>
                  <a:lumOff val="40000"/>
                </a:schemeClr>
              </a:solidFill>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Document estimated blood loss and treatments used for PPH • Debrief woman and her family members/support people • Debrief staff </a:t>
            </a:r>
            <a:endParaRPr lang="en-US" sz="1800" dirty="0" smtClean="0">
              <a:latin typeface="Times New Roman" panose="02020603050405020304" pitchFamily="18" charset="0"/>
              <a:cs typeface="Times New Roman" panose="02020603050405020304" pitchFamily="18" charset="0"/>
            </a:endParaRPr>
          </a:p>
          <a:p>
            <a:pPr algn="just"/>
            <a:endParaRPr lang="en-US" sz="1800" dirty="0">
              <a:latin typeface="Times New Roman" panose="02020603050405020304" pitchFamily="18" charset="0"/>
              <a:cs typeface="Times New Roman" panose="02020603050405020304" pitchFamily="18" charset="0"/>
            </a:endParaRPr>
          </a:p>
          <a:p>
            <a:pPr algn="just"/>
            <a:r>
              <a:rPr lang="en-US" sz="1800" b="1" dirty="0" smtClean="0">
                <a:solidFill>
                  <a:schemeClr val="accent5">
                    <a:lumMod val="60000"/>
                    <a:lumOff val="40000"/>
                  </a:schemeClr>
                </a:solidFill>
                <a:latin typeface="Times New Roman" panose="02020603050405020304" pitchFamily="18" charset="0"/>
                <a:cs typeface="Times New Roman" panose="02020603050405020304" pitchFamily="18" charset="0"/>
              </a:rPr>
              <a:t>6</a:t>
            </a:r>
            <a:r>
              <a:rPr lang="en-US" sz="1800" b="1" dirty="0">
                <a:solidFill>
                  <a:schemeClr val="accent5">
                    <a:lumMod val="60000"/>
                    <a:lumOff val="40000"/>
                  </a:schemeClr>
                </a:solidFill>
                <a:latin typeface="Times New Roman" panose="02020603050405020304" pitchFamily="18" charset="0"/>
                <a:cs typeface="Times New Roman" panose="02020603050405020304" pitchFamily="18" charset="0"/>
              </a:rPr>
              <a:t>. DOCUMENTATION </a:t>
            </a:r>
            <a:endParaRPr lang="en-US" sz="1800" b="1" dirty="0" smtClean="0">
              <a:solidFill>
                <a:schemeClr val="accent5">
                  <a:lumMod val="60000"/>
                  <a:lumOff val="40000"/>
                </a:schemeClr>
              </a:solidFill>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Medical Record • Obstetric database • PACE Notification • IV Fluid Chart • Fluid Balance Chart </a:t>
            </a:r>
            <a:endParaRPr lang="en-US" sz="1800" dirty="0" smtClean="0">
              <a:latin typeface="Times New Roman" panose="02020603050405020304" pitchFamily="18" charset="0"/>
              <a:cs typeface="Times New Roman" panose="02020603050405020304" pitchFamily="18" charset="0"/>
            </a:endParaRPr>
          </a:p>
          <a:p>
            <a:pPr algn="just"/>
            <a:endParaRPr lang="en-US" sz="1800" dirty="0">
              <a:latin typeface="Times New Roman" panose="02020603050405020304" pitchFamily="18" charset="0"/>
              <a:cs typeface="Times New Roman" panose="02020603050405020304" pitchFamily="18" charset="0"/>
            </a:endParaRPr>
          </a:p>
          <a:p>
            <a:pPr algn="just"/>
            <a:endParaRPr lang="en-US" sz="1800" dirty="0" smtClean="0">
              <a:latin typeface="Times New Roman" panose="02020603050405020304" pitchFamily="18" charset="0"/>
              <a:cs typeface="Times New Roman" panose="02020603050405020304" pitchFamily="18" charset="0"/>
            </a:endParaRPr>
          </a:p>
          <a:p>
            <a:pPr algn="just"/>
            <a:r>
              <a:rPr lang="en-US" sz="1800" b="1" dirty="0" smtClean="0">
                <a:solidFill>
                  <a:schemeClr val="accent5">
                    <a:lumMod val="60000"/>
                    <a:lumOff val="40000"/>
                  </a:schemeClr>
                </a:solidFill>
                <a:latin typeface="Times New Roman" panose="02020603050405020304" pitchFamily="18" charset="0"/>
                <a:cs typeface="Times New Roman" panose="02020603050405020304" pitchFamily="18" charset="0"/>
              </a:rPr>
              <a:t>7</a:t>
            </a:r>
            <a:r>
              <a:rPr lang="en-US" sz="1800" b="1" dirty="0">
                <a:solidFill>
                  <a:schemeClr val="accent5">
                    <a:lumMod val="60000"/>
                    <a:lumOff val="40000"/>
                  </a:schemeClr>
                </a:solidFill>
                <a:latin typeface="Times New Roman" panose="02020603050405020304" pitchFamily="18" charset="0"/>
                <a:cs typeface="Times New Roman" panose="02020603050405020304" pitchFamily="18" charset="0"/>
              </a:rPr>
              <a:t>. EDUCATIONAL NOTES </a:t>
            </a:r>
            <a:endParaRPr lang="en-US" sz="1800" b="1" dirty="0" smtClean="0">
              <a:solidFill>
                <a:schemeClr val="accent5">
                  <a:lumMod val="60000"/>
                  <a:lumOff val="40000"/>
                </a:schemeClr>
              </a:solidFill>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Primary PPH is within 24 hours of birth • Secondary PPH is 24 hours to six weeks postpartum • Severe PPH is defined as blood loss of 1000 ml or more after childbirth • Blood loss of &gt;2000ml carries a significant risk for coagulopathy, and additional escalation is recommended when blood loss is more than this or if there is hemodynamic compromise • Primary Prophylaxis/Active management of third stage. Routine prophylactic oxytocin administered after delivery of the anterior shoulder reduces the risk of PPH by more than 40% and is the most effective means of preventing PPH from uterine atony and is not associated with an increased risk of retained placenta. Active management of third stage involves: o oxytocin o cord clamping and cutting o controlled cord traction (CCT)</a:t>
            </a:r>
          </a:p>
        </p:txBody>
      </p:sp>
    </p:spTree>
    <p:extLst>
      <p:ext uri="{BB962C8B-B14F-4D97-AF65-F5344CB8AC3E}">
        <p14:creationId xmlns:p14="http://schemas.microsoft.com/office/powerpoint/2010/main" val="681149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60648"/>
            <a:ext cx="8229600" cy="4572000"/>
          </a:xfrm>
        </p:spPr>
        <p:txBody>
          <a:bodyPr>
            <a:noAutofit/>
          </a:bodyPr>
          <a:lstStyle/>
          <a:p>
            <a:pPr marL="64008" indent="0" algn="just">
              <a:buNone/>
            </a:pP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Aetiology</a:t>
            </a:r>
            <a:r>
              <a:rPr lang="en-US" sz="1800" dirty="0" smtClean="0">
                <a:latin typeface="Times New Roman" panose="02020603050405020304" pitchFamily="18" charset="0"/>
                <a:cs typeface="Times New Roman" panose="02020603050405020304" pitchFamily="18" charset="0"/>
              </a:rPr>
              <a:t>:</a:t>
            </a:r>
          </a:p>
          <a:p>
            <a:pPr marL="64008" indent="0" algn="just">
              <a:buNone/>
            </a:pP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o TONE 70% of PPHs are caused by abnormalities of uterine contraction (atony) </a:t>
            </a:r>
            <a:endParaRPr lang="en-US" sz="1800" dirty="0" smtClean="0">
              <a:latin typeface="Times New Roman" panose="02020603050405020304" pitchFamily="18" charset="0"/>
              <a:cs typeface="Times New Roman" panose="02020603050405020304" pitchFamily="18" charset="0"/>
            </a:endParaRPr>
          </a:p>
          <a:p>
            <a:pPr marL="64008" indent="0" algn="just">
              <a:buNone/>
            </a:pPr>
            <a:endParaRPr lang="en-US" sz="1800" dirty="0" smtClean="0">
              <a:latin typeface="Times New Roman" panose="02020603050405020304" pitchFamily="18" charset="0"/>
              <a:cs typeface="Times New Roman" panose="02020603050405020304" pitchFamily="18" charset="0"/>
            </a:endParaRPr>
          </a:p>
          <a:p>
            <a:pPr marL="64008" indent="0" algn="just">
              <a:buNone/>
            </a:pPr>
            <a:r>
              <a:rPr lang="en-US" sz="1800" dirty="0" smtClean="0">
                <a:latin typeface="Times New Roman" panose="02020603050405020304" pitchFamily="18" charset="0"/>
                <a:cs typeface="Times New Roman" panose="02020603050405020304" pitchFamily="18" charset="0"/>
              </a:rPr>
              <a:t>o </a:t>
            </a:r>
            <a:r>
              <a:rPr lang="en-US" sz="1800" dirty="0">
                <a:latin typeface="Times New Roman" panose="02020603050405020304" pitchFamily="18" charset="0"/>
                <a:cs typeface="Times New Roman" panose="02020603050405020304" pitchFamily="18" charset="0"/>
              </a:rPr>
              <a:t>TRAUMA 20% of PPHs are genital tract trauma </a:t>
            </a:r>
            <a:endParaRPr lang="en-US" sz="1800" dirty="0" smtClean="0">
              <a:latin typeface="Times New Roman" panose="02020603050405020304" pitchFamily="18" charset="0"/>
              <a:cs typeface="Times New Roman" panose="02020603050405020304" pitchFamily="18" charset="0"/>
            </a:endParaRPr>
          </a:p>
          <a:p>
            <a:pPr marL="64008" indent="0" algn="just">
              <a:buNone/>
            </a:pPr>
            <a:endParaRPr lang="en-US" sz="1800" dirty="0" smtClean="0">
              <a:latin typeface="Times New Roman" panose="02020603050405020304" pitchFamily="18" charset="0"/>
              <a:cs typeface="Times New Roman" panose="02020603050405020304" pitchFamily="18" charset="0"/>
            </a:endParaRPr>
          </a:p>
          <a:p>
            <a:pPr marL="64008" indent="0" algn="just">
              <a:buNone/>
            </a:pPr>
            <a:r>
              <a:rPr lang="en-US" sz="1800" dirty="0" smtClean="0">
                <a:latin typeface="Times New Roman" panose="02020603050405020304" pitchFamily="18" charset="0"/>
                <a:cs typeface="Times New Roman" panose="02020603050405020304" pitchFamily="18" charset="0"/>
              </a:rPr>
              <a:t>o </a:t>
            </a:r>
            <a:r>
              <a:rPr lang="en-US" sz="1800" dirty="0">
                <a:latin typeface="Times New Roman" panose="02020603050405020304" pitchFamily="18" charset="0"/>
                <a:cs typeface="Times New Roman" panose="02020603050405020304" pitchFamily="18" charset="0"/>
              </a:rPr>
              <a:t>TISSUE 10% of PPHs are caused because placental or membrane tissue is retained </a:t>
            </a:r>
            <a:endParaRPr lang="en-US" sz="1800" dirty="0" smtClean="0">
              <a:latin typeface="Times New Roman" panose="02020603050405020304" pitchFamily="18" charset="0"/>
              <a:cs typeface="Times New Roman" panose="02020603050405020304" pitchFamily="18" charset="0"/>
            </a:endParaRPr>
          </a:p>
          <a:p>
            <a:pPr marL="64008" indent="0" algn="just">
              <a:buNone/>
            </a:pPr>
            <a:endParaRPr lang="en-US" sz="1800" dirty="0" smtClean="0">
              <a:latin typeface="Times New Roman" panose="02020603050405020304" pitchFamily="18" charset="0"/>
              <a:cs typeface="Times New Roman" panose="02020603050405020304" pitchFamily="18" charset="0"/>
            </a:endParaRPr>
          </a:p>
          <a:p>
            <a:pPr marL="64008" indent="0" algn="just">
              <a:buNone/>
            </a:pPr>
            <a:r>
              <a:rPr lang="en-US" sz="1800" dirty="0">
                <a:latin typeface="Times New Roman" panose="02020603050405020304" pitchFamily="18" charset="0"/>
                <a:cs typeface="Times New Roman" panose="02020603050405020304" pitchFamily="18" charset="0"/>
              </a:rPr>
              <a:t>o </a:t>
            </a:r>
            <a:r>
              <a:rPr lang="en-US" sz="1800" dirty="0" smtClean="0">
                <a:latin typeface="Times New Roman" panose="02020603050405020304" pitchFamily="18" charset="0"/>
                <a:cs typeface="Times New Roman" panose="02020603050405020304" pitchFamily="18" charset="0"/>
              </a:rPr>
              <a:t>THROMBIN </a:t>
            </a:r>
            <a:r>
              <a:rPr lang="en-US" sz="1800" dirty="0">
                <a:latin typeface="Times New Roman" panose="02020603050405020304" pitchFamily="18" charset="0"/>
                <a:cs typeface="Times New Roman" panose="02020603050405020304" pitchFamily="18" charset="0"/>
              </a:rPr>
              <a:t>&lt;1%</a:t>
            </a: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of PPHs are caused by coagulation abnormalities. Abnormalities of coagulation may be present prior to or during pregnancy or may reflect the severity of blood loss during </a:t>
            </a:r>
            <a:r>
              <a:rPr lang="en-US" sz="1800" dirty="0" smtClean="0">
                <a:latin typeface="Times New Roman" panose="02020603050405020304" pitchFamily="18" charset="0"/>
                <a:cs typeface="Times New Roman" panose="02020603050405020304" pitchFamily="18" charset="0"/>
              </a:rPr>
              <a:t>PPH</a:t>
            </a:r>
          </a:p>
          <a:p>
            <a:pPr marL="64008" indent="0" algn="just">
              <a:buNone/>
            </a:pPr>
            <a:endParaRPr lang="en-US" sz="1800" dirty="0" smtClean="0">
              <a:latin typeface="Times New Roman" panose="02020603050405020304" pitchFamily="18" charset="0"/>
              <a:cs typeface="Times New Roman" panose="02020603050405020304" pitchFamily="18" charset="0"/>
            </a:endParaRPr>
          </a:p>
          <a:p>
            <a:pPr marL="64008" indent="0" algn="just">
              <a:buNone/>
            </a:pPr>
            <a:r>
              <a:rPr lang="en-US" sz="1800" dirty="0">
                <a:latin typeface="Times New Roman" panose="02020603050405020304" pitchFamily="18" charset="0"/>
                <a:cs typeface="Times New Roman" panose="02020603050405020304" pitchFamily="18" charset="0"/>
              </a:rPr>
              <a:t>• When blood loss continues or woman is </a:t>
            </a:r>
            <a:r>
              <a:rPr lang="en-US" sz="1800" dirty="0" err="1">
                <a:latin typeface="Times New Roman" panose="02020603050405020304" pitchFamily="18" charset="0"/>
                <a:cs typeface="Times New Roman" panose="02020603050405020304" pitchFamily="18" charset="0"/>
              </a:rPr>
              <a:t>haemodynamically</a:t>
            </a:r>
            <a:r>
              <a:rPr lang="en-US" sz="1800" dirty="0">
                <a:latin typeface="Times New Roman" panose="02020603050405020304" pitchFamily="18" charset="0"/>
                <a:cs typeface="Times New Roman" panose="02020603050405020304" pitchFamily="18" charset="0"/>
              </a:rPr>
              <a:t> unstable, other less common causes need to be considered: </a:t>
            </a:r>
            <a:endParaRPr lang="en-US" sz="1800" dirty="0" smtClean="0">
              <a:latin typeface="Times New Roman" panose="02020603050405020304" pitchFamily="18" charset="0"/>
              <a:cs typeface="Times New Roman" panose="02020603050405020304" pitchFamily="18" charset="0"/>
            </a:endParaRPr>
          </a:p>
          <a:p>
            <a:pPr marL="64008" indent="0" algn="just">
              <a:buNone/>
            </a:pPr>
            <a:r>
              <a:rPr lang="en-US" sz="1800" dirty="0" smtClean="0">
                <a:latin typeface="Times New Roman" panose="02020603050405020304" pitchFamily="18" charset="0"/>
                <a:cs typeface="Times New Roman" panose="02020603050405020304" pitchFamily="18" charset="0"/>
              </a:rPr>
              <a:t>o </a:t>
            </a:r>
            <a:r>
              <a:rPr lang="en-US" sz="1800" dirty="0">
                <a:latin typeface="Times New Roman" panose="02020603050405020304" pitchFamily="18" charset="0"/>
                <a:cs typeface="Times New Roman" panose="02020603050405020304" pitchFamily="18" charset="0"/>
              </a:rPr>
              <a:t>uterine inversion </a:t>
            </a:r>
            <a:endParaRPr lang="en-US" sz="1800" dirty="0" smtClean="0">
              <a:latin typeface="Times New Roman" panose="02020603050405020304" pitchFamily="18" charset="0"/>
              <a:cs typeface="Times New Roman" panose="02020603050405020304" pitchFamily="18" charset="0"/>
            </a:endParaRPr>
          </a:p>
          <a:p>
            <a:pPr marL="64008" indent="0" algn="just">
              <a:buNone/>
            </a:pPr>
            <a:r>
              <a:rPr lang="en-US" sz="1800" dirty="0" smtClean="0">
                <a:latin typeface="Times New Roman" panose="02020603050405020304" pitchFamily="18" charset="0"/>
                <a:cs typeface="Times New Roman" panose="02020603050405020304" pitchFamily="18" charset="0"/>
              </a:rPr>
              <a:t>o </a:t>
            </a:r>
            <a:r>
              <a:rPr lang="en-US" sz="1800" dirty="0">
                <a:latin typeface="Times New Roman" panose="02020603050405020304" pitchFamily="18" charset="0"/>
                <a:cs typeface="Times New Roman" panose="02020603050405020304" pitchFamily="18" charset="0"/>
              </a:rPr>
              <a:t>uterine rupture </a:t>
            </a:r>
            <a:endParaRPr lang="en-US" sz="1800" dirty="0" smtClean="0">
              <a:latin typeface="Times New Roman" panose="02020603050405020304" pitchFamily="18" charset="0"/>
              <a:cs typeface="Times New Roman" panose="02020603050405020304" pitchFamily="18" charset="0"/>
            </a:endParaRPr>
          </a:p>
          <a:p>
            <a:pPr marL="64008" indent="0" algn="just">
              <a:buNone/>
            </a:pPr>
            <a:r>
              <a:rPr lang="en-US" sz="1800" dirty="0" smtClean="0">
                <a:latin typeface="Times New Roman" panose="02020603050405020304" pitchFamily="18" charset="0"/>
                <a:cs typeface="Times New Roman" panose="02020603050405020304" pitchFamily="18" charset="0"/>
              </a:rPr>
              <a:t>o </a:t>
            </a:r>
            <a:r>
              <a:rPr lang="en-US" sz="1800" dirty="0">
                <a:latin typeface="Times New Roman" panose="02020603050405020304" pitchFamily="18" charset="0"/>
                <a:cs typeface="Times New Roman" panose="02020603050405020304" pitchFamily="18" charset="0"/>
              </a:rPr>
              <a:t>broad ligament </a:t>
            </a:r>
            <a:r>
              <a:rPr lang="en-US" sz="1800" dirty="0" err="1" smtClean="0">
                <a:latin typeface="Times New Roman" panose="02020603050405020304" pitchFamily="18" charset="0"/>
                <a:cs typeface="Times New Roman" panose="02020603050405020304" pitchFamily="18" charset="0"/>
              </a:rPr>
              <a:t>haematoma</a:t>
            </a:r>
            <a:endParaRPr lang="en-US" sz="1800" dirty="0" smtClean="0">
              <a:latin typeface="Times New Roman" panose="02020603050405020304" pitchFamily="18" charset="0"/>
              <a:cs typeface="Times New Roman" panose="02020603050405020304" pitchFamily="18" charset="0"/>
            </a:endParaRPr>
          </a:p>
          <a:p>
            <a:pPr marL="64008" indent="0" algn="just">
              <a:buNone/>
            </a:pPr>
            <a:endParaRPr lang="en-US" sz="1800" dirty="0">
              <a:latin typeface="Times New Roman" panose="02020603050405020304" pitchFamily="18" charset="0"/>
              <a:cs typeface="Times New Roman" panose="02020603050405020304" pitchFamily="18" charset="0"/>
            </a:endParaRPr>
          </a:p>
          <a:p>
            <a:pPr marL="64008" indent="0" algn="just">
              <a:buNone/>
            </a:pPr>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 PPH boxes are located in Delivery Suite, Birth Centre, Operating Theatre and both Postnatal Wards </a:t>
            </a:r>
          </a:p>
        </p:txBody>
      </p:sp>
    </p:spTree>
    <p:extLst>
      <p:ext uri="{BB962C8B-B14F-4D97-AF65-F5344CB8AC3E}">
        <p14:creationId xmlns:p14="http://schemas.microsoft.com/office/powerpoint/2010/main" val="548912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20688"/>
            <a:ext cx="8229600" cy="4572000"/>
          </a:xfrm>
        </p:spPr>
        <p:txBody>
          <a:bodyPr>
            <a:noAutofit/>
          </a:bodyPr>
          <a:lstStyle/>
          <a:p>
            <a:pPr algn="just"/>
            <a:r>
              <a:rPr lang="en-US" sz="1800" dirty="0">
                <a:latin typeface="Times New Roman" panose="02020603050405020304" pitchFamily="18" charset="0"/>
                <a:cs typeface="Times New Roman" panose="02020603050405020304" pitchFamily="18" charset="0"/>
              </a:rPr>
              <a:t>• ROTEM is a point of care whole blood </a:t>
            </a:r>
            <a:r>
              <a:rPr lang="en-US" sz="1800" dirty="0" err="1">
                <a:latin typeface="Times New Roman" panose="02020603050405020304" pitchFamily="18" charset="0"/>
                <a:cs typeface="Times New Roman" panose="02020603050405020304" pitchFamily="18" charset="0"/>
              </a:rPr>
              <a:t>haemostasis</a:t>
            </a:r>
            <a:r>
              <a:rPr lang="en-US" sz="1800" dirty="0">
                <a:latin typeface="Times New Roman" panose="02020603050405020304" pitchFamily="18" charset="0"/>
                <a:cs typeface="Times New Roman" panose="02020603050405020304" pitchFamily="18" charset="0"/>
              </a:rPr>
              <a:t> testing </a:t>
            </a:r>
            <a:r>
              <a:rPr lang="en-US" sz="1800" dirty="0" smtClean="0">
                <a:latin typeface="Times New Roman" panose="02020603050405020304" pitchFamily="18" charset="0"/>
                <a:cs typeface="Times New Roman" panose="02020603050405020304" pitchFamily="18" charset="0"/>
              </a:rPr>
              <a:t>method</a:t>
            </a:r>
          </a:p>
          <a:p>
            <a:pPr algn="just"/>
            <a:endParaRPr lang="en-US" sz="1800" dirty="0" smtClean="0">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 CBP replaced Massive Transfusion Protocol (MTP) in April </a:t>
            </a:r>
            <a:r>
              <a:rPr lang="en-US" sz="1800" dirty="0" smtClean="0">
                <a:latin typeface="Times New Roman" panose="02020603050405020304" pitchFamily="18" charset="0"/>
                <a:cs typeface="Times New Roman" panose="02020603050405020304" pitchFamily="18" charset="0"/>
              </a:rPr>
              <a:t>2018</a:t>
            </a:r>
          </a:p>
          <a:p>
            <a:pPr algn="just"/>
            <a:endParaRPr lang="en-US" sz="1800" dirty="0" smtClean="0">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 Uterine/vaginal tamponade may be undertaken by the use of rolled gauze or intrauterine cavity </a:t>
            </a:r>
            <a:r>
              <a:rPr lang="en-US" sz="1800" dirty="0" smtClean="0">
                <a:latin typeface="Times New Roman" panose="02020603050405020304" pitchFamily="18" charset="0"/>
                <a:cs typeface="Times New Roman" panose="02020603050405020304" pitchFamily="18" charset="0"/>
              </a:rPr>
              <a:t>balloon</a:t>
            </a:r>
          </a:p>
          <a:p>
            <a:pPr algn="just"/>
            <a:endParaRPr lang="en-US" sz="1800" dirty="0" smtClean="0">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 Misoprostol, a prostaglandin E1 analogue, is not currently recommended for routine prevention and control of PPH. Its use is unlicensed, however, it may be used as an adjunct to other medications in cases of severe PPH. </a:t>
            </a:r>
            <a:endParaRPr lang="en-US" sz="1800" dirty="0" smtClean="0">
              <a:latin typeface="Times New Roman" panose="02020603050405020304" pitchFamily="18" charset="0"/>
              <a:cs typeface="Times New Roman" panose="02020603050405020304" pitchFamily="18" charset="0"/>
            </a:endParaRPr>
          </a:p>
          <a:p>
            <a:pPr algn="just"/>
            <a:endParaRPr lang="en-US" sz="1800" dirty="0" smtClean="0">
              <a:latin typeface="Times New Roman" panose="02020603050405020304" pitchFamily="18" charset="0"/>
              <a:cs typeface="Times New Roman" panose="02020603050405020304" pitchFamily="18" charset="0"/>
            </a:endParaRPr>
          </a:p>
          <a:p>
            <a:pPr algn="just"/>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Tranexamic acid has been used to treat PPH. In a meta-analysis (two trials (20,412 women)) it was found that IV tranexamic acid reduces the risk of maternal death due to bleeding (risk ratio (RR) 0.81, 95% confidence interval (CI) 0.65 to 1.00; two trials, 20,172 women; quality of evidence: moderate). The effect was more evident in women given treatment between one and three hours after giving birth with no apparent reduction when given after three hours. </a:t>
            </a:r>
          </a:p>
        </p:txBody>
      </p:sp>
    </p:spTree>
    <p:extLst>
      <p:ext uri="{BB962C8B-B14F-4D97-AF65-F5344CB8AC3E}">
        <p14:creationId xmlns:p14="http://schemas.microsoft.com/office/powerpoint/2010/main" val="3999998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229600" cy="4609984"/>
          </a:xfrm>
        </p:spPr>
        <p:txBody>
          <a:bodyPr>
            <a:noAutofit/>
          </a:bodyPr>
          <a:lstStyle/>
          <a:p>
            <a:r>
              <a:rPr lang="en-US" sz="1800" dirty="0">
                <a:latin typeface="Times New Roman" panose="02020603050405020304" pitchFamily="18" charset="0"/>
                <a:cs typeface="Times New Roman" panose="02020603050405020304" pitchFamily="18" charset="0"/>
              </a:rPr>
              <a:t>• PPH boxes are located in Delivery Suite, Birth Centre, Operating Theatre and both Postnatal </a:t>
            </a:r>
            <a:r>
              <a:rPr lang="en-US" sz="1800" dirty="0" smtClean="0">
                <a:latin typeface="Times New Roman" panose="02020603050405020304" pitchFamily="18" charset="0"/>
                <a:cs typeface="Times New Roman" panose="02020603050405020304" pitchFamily="18" charset="0"/>
              </a:rPr>
              <a:t>Wards</a:t>
            </a:r>
          </a:p>
          <a:p>
            <a:endParaRPr lang="en-US" sz="1800" dirty="0" smtClean="0">
              <a:latin typeface="Times New Roman" panose="02020603050405020304" pitchFamily="18" charset="0"/>
              <a:cs typeface="Times New Roman" panose="02020603050405020304" pitchFamily="18" charset="0"/>
            </a:endParaRPr>
          </a:p>
          <a:p>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 ROTEM is a point of care whole blood </a:t>
            </a:r>
            <a:r>
              <a:rPr lang="en-US" sz="1800" dirty="0" err="1">
                <a:latin typeface="Times New Roman" panose="02020603050405020304" pitchFamily="18" charset="0"/>
                <a:cs typeface="Times New Roman" panose="02020603050405020304" pitchFamily="18" charset="0"/>
              </a:rPr>
              <a:t>haemostasis</a:t>
            </a:r>
            <a:r>
              <a:rPr lang="en-US" sz="1800" dirty="0">
                <a:latin typeface="Times New Roman" panose="02020603050405020304" pitchFamily="18" charset="0"/>
                <a:cs typeface="Times New Roman" panose="02020603050405020304" pitchFamily="18" charset="0"/>
              </a:rPr>
              <a:t> testing </a:t>
            </a:r>
            <a:r>
              <a:rPr lang="en-US" sz="1800" dirty="0" smtClean="0">
                <a:latin typeface="Times New Roman" panose="02020603050405020304" pitchFamily="18" charset="0"/>
                <a:cs typeface="Times New Roman" panose="02020603050405020304" pitchFamily="18" charset="0"/>
              </a:rPr>
              <a:t>method</a:t>
            </a:r>
          </a:p>
          <a:p>
            <a:endParaRPr lang="en-US" sz="1800" dirty="0" smtClean="0">
              <a:latin typeface="Times New Roman" panose="02020603050405020304" pitchFamily="18" charset="0"/>
              <a:cs typeface="Times New Roman" panose="02020603050405020304" pitchFamily="18" charset="0"/>
            </a:endParaRPr>
          </a:p>
          <a:p>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 CBP replaced Massive Transfusion Protocol (MTP) in April </a:t>
            </a:r>
            <a:r>
              <a:rPr lang="en-US" sz="1800" dirty="0" smtClean="0">
                <a:latin typeface="Times New Roman" panose="02020603050405020304" pitchFamily="18" charset="0"/>
                <a:cs typeface="Times New Roman" panose="02020603050405020304" pitchFamily="18" charset="0"/>
              </a:rPr>
              <a:t>2018</a:t>
            </a:r>
          </a:p>
          <a:p>
            <a:endParaRPr lang="en-US" sz="1800" dirty="0" smtClean="0">
              <a:latin typeface="Times New Roman" panose="02020603050405020304" pitchFamily="18" charset="0"/>
              <a:cs typeface="Times New Roman" panose="02020603050405020304" pitchFamily="18" charset="0"/>
            </a:endParaRPr>
          </a:p>
          <a:p>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 Uterine/vaginal tamponade may be undertaken by the use of rolled gauze or intrauterine cavity </a:t>
            </a:r>
            <a:r>
              <a:rPr lang="en-US" sz="1800" dirty="0" smtClean="0">
                <a:latin typeface="Times New Roman" panose="02020603050405020304" pitchFamily="18" charset="0"/>
                <a:cs typeface="Times New Roman" panose="02020603050405020304" pitchFamily="18" charset="0"/>
              </a:rPr>
              <a:t>balloon</a:t>
            </a:r>
          </a:p>
          <a:p>
            <a:endParaRPr lang="en-US" sz="1800" dirty="0" smtClean="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Misoprostol</a:t>
            </a:r>
            <a:r>
              <a:rPr lang="en-US" sz="1800" dirty="0">
                <a:latin typeface="Times New Roman" panose="02020603050405020304" pitchFamily="18" charset="0"/>
                <a:cs typeface="Times New Roman" panose="02020603050405020304" pitchFamily="18" charset="0"/>
              </a:rPr>
              <a:t>, a prostaglandin E1 analogue, is not currently recommended for routine prevention and control of PPH. Its use is unlicensed, however, it may be used as an adjunct to other medications in cases of severe PPH. </a:t>
            </a:r>
            <a:endParaRPr lang="en-US" sz="1800" dirty="0" smtClean="0">
              <a:latin typeface="Times New Roman" panose="02020603050405020304" pitchFamily="18" charset="0"/>
              <a:cs typeface="Times New Roman" panose="02020603050405020304" pitchFamily="18" charset="0"/>
            </a:endParaRPr>
          </a:p>
          <a:p>
            <a:endParaRPr lang="en-US" sz="1800" dirty="0" smtClean="0">
              <a:latin typeface="Times New Roman" panose="02020603050405020304" pitchFamily="18" charset="0"/>
              <a:cs typeface="Times New Roman" panose="02020603050405020304" pitchFamily="18" charset="0"/>
            </a:endParaRPr>
          </a:p>
          <a:p>
            <a:r>
              <a:rPr lang="en-US" sz="1800" dirty="0" smtClean="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Tranexamic acid has been used to treat PPH. In a meta-analysis (two trials (20,412 women)) it was found that IV tranexamic acid reduces the risk of maternal death due to bleeding (risk ratio (RR) 0.81, 95% confidence interval (CI) 0.65 to 1.00; two trials, 20,172 women; quality of evidence: moderate). The effect was more evident in women given treatment between one and three hours after giving birth with no apparent reduction when given after three hours. </a:t>
            </a:r>
          </a:p>
        </p:txBody>
      </p:sp>
    </p:spTree>
    <p:extLst>
      <p:ext uri="{BB962C8B-B14F-4D97-AF65-F5344CB8AC3E}">
        <p14:creationId xmlns:p14="http://schemas.microsoft.com/office/powerpoint/2010/main" val="810634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9600" dirty="0" smtClean="0">
                <a:solidFill>
                  <a:schemeClr val="accent4">
                    <a:lumMod val="75000"/>
                  </a:schemeClr>
                </a:solidFill>
                <a:latin typeface="Algerian" panose="04020705040A02060702" pitchFamily="82" charset="0"/>
              </a:rPr>
              <a:t>THANKYOU</a:t>
            </a:r>
            <a:endParaRPr lang="en-US" sz="9600" dirty="0">
              <a:solidFill>
                <a:schemeClr val="accent4">
                  <a:lumMod val="75000"/>
                </a:schemeClr>
              </a:solidFill>
              <a:latin typeface="Algerian" panose="04020705040A02060702" pitchFamily="82" charset="0"/>
            </a:endParaRPr>
          </a:p>
        </p:txBody>
      </p:sp>
    </p:spTree>
    <p:extLst>
      <p:ext uri="{BB962C8B-B14F-4D97-AF65-F5344CB8AC3E}">
        <p14:creationId xmlns:p14="http://schemas.microsoft.com/office/powerpoint/2010/main" val="42139356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41</TotalTime>
  <Words>1048</Words>
  <Application>Microsoft Office PowerPoint</Application>
  <PresentationFormat>On-screen Show (4:3)</PresentationFormat>
  <Paragraphs>70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Verve</vt:lpstr>
      <vt:lpstr>POSTPARTUM HAEMORRHAGE (PPH) PREVENTION AND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POSTPARTUM HAEMORRHAGE (PPH) PREVENTION AND MANAGEMENT</dc:title>
  <dc:creator>UMER CHEEMA</dc:creator>
  <cp:lastModifiedBy>UMER CHEEMA</cp:lastModifiedBy>
  <cp:revision>24</cp:revision>
  <dcterms:created xsi:type="dcterms:W3CDTF">2020-05-07T15:14:31Z</dcterms:created>
  <dcterms:modified xsi:type="dcterms:W3CDTF">2020-05-07T16:11:37Z</dcterms:modified>
</cp:coreProperties>
</file>