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12" r:id="rId3"/>
    <p:sldId id="315" r:id="rId4"/>
    <p:sldId id="335" r:id="rId5"/>
    <p:sldId id="337" r:id="rId6"/>
    <p:sldId id="333" r:id="rId7"/>
    <p:sldId id="316" r:id="rId8"/>
    <p:sldId id="317" r:id="rId9"/>
    <p:sldId id="329" r:id="rId10"/>
    <p:sldId id="330" r:id="rId11"/>
    <p:sldId id="320" r:id="rId12"/>
    <p:sldId id="331" r:id="rId13"/>
    <p:sldId id="340" r:id="rId14"/>
    <p:sldId id="341" r:id="rId15"/>
    <p:sldId id="342" r:id="rId16"/>
    <p:sldId id="343" r:id="rId1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mad Fahad" initials="MF" lastIdx="5" clrIdx="0">
    <p:extLst>
      <p:ext uri="{19B8F6BF-5375-455C-9EA6-DF929625EA0E}">
        <p15:presenceInfo xmlns:p15="http://schemas.microsoft.com/office/powerpoint/2012/main" userId="750535509e7f3a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93D2"/>
    <a:srgbClr val="5195D3"/>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2" autoAdjust="0"/>
  </p:normalViewPr>
  <p:slideViewPr>
    <p:cSldViewPr snapToGrid="0">
      <p:cViewPr varScale="1">
        <p:scale>
          <a:sx n="50" d="100"/>
          <a:sy n="50" d="100"/>
        </p:scale>
        <p:origin x="4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62D060A-3B73-43F0-BE2E-7CE0A8E5F7B4}" type="datetimeFigureOut">
              <a:rPr lang="en-US" smtClean="0"/>
              <a:t>12/1/2020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20DB4C7-FA3C-45C6-A884-BCF298394049}" type="slidenum">
              <a:rPr lang="en-US" smtClean="0"/>
              <a:t>‹#›</a:t>
            </a:fld>
            <a:endParaRPr lang="en-US"/>
          </a:p>
        </p:txBody>
      </p:sp>
    </p:spTree>
    <p:extLst>
      <p:ext uri="{BB962C8B-B14F-4D97-AF65-F5344CB8AC3E}">
        <p14:creationId xmlns:p14="http://schemas.microsoft.com/office/powerpoint/2010/main" val="1438441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2366588-B0A5-472E-B9B9-17E0A482C143}" type="datetimeFigureOut">
              <a:rPr lang="en-US" smtClean="0"/>
              <a:t>12/1/2020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FA383C7-79F1-4A3C-BB63-E7E1901983D0}" type="slidenum">
              <a:rPr lang="en-US" smtClean="0"/>
              <a:t>‹#›</a:t>
            </a:fld>
            <a:endParaRPr lang="en-US"/>
          </a:p>
        </p:txBody>
      </p:sp>
    </p:spTree>
    <p:extLst>
      <p:ext uri="{BB962C8B-B14F-4D97-AF65-F5344CB8AC3E}">
        <p14:creationId xmlns:p14="http://schemas.microsoft.com/office/powerpoint/2010/main" val="339960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A383C7-79F1-4A3C-BB63-E7E1901983D0}" type="slidenum">
              <a:rPr lang="en-US" smtClean="0"/>
              <a:t>1</a:t>
            </a:fld>
            <a:endParaRPr lang="en-US"/>
          </a:p>
        </p:txBody>
      </p:sp>
    </p:spTree>
    <p:extLst>
      <p:ext uri="{BB962C8B-B14F-4D97-AF65-F5344CB8AC3E}">
        <p14:creationId xmlns:p14="http://schemas.microsoft.com/office/powerpoint/2010/main" val="189738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EFA383C7-79F1-4A3C-BB63-E7E1901983D0}" type="slidenum">
              <a:rPr lang="en-US" smtClean="0"/>
              <a:t>6</a:t>
            </a:fld>
            <a:endParaRPr lang="en-US"/>
          </a:p>
        </p:txBody>
      </p:sp>
    </p:spTree>
    <p:extLst>
      <p:ext uri="{BB962C8B-B14F-4D97-AF65-F5344CB8AC3E}">
        <p14:creationId xmlns:p14="http://schemas.microsoft.com/office/powerpoint/2010/main" val="135042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97871"/>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83680"/>
            <a:ext cx="9144000" cy="1655762"/>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8794E75-353D-442E-BDEA-2D1BE4A45A3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DC9-C721-4D5F-A7A1-DF55DAF8C7D9}" type="slidenum">
              <a:rPr lang="en-US" smtClean="0"/>
              <a:t>‹#›</a:t>
            </a:fld>
            <a:endParaRPr lang="en-US"/>
          </a:p>
        </p:txBody>
      </p:sp>
      <p:sp>
        <p:nvSpPr>
          <p:cNvPr id="7" name="Rectangle 6"/>
          <p:cNvSpPr/>
          <p:nvPr userDrawn="1"/>
        </p:nvSpPr>
        <p:spPr>
          <a:xfrm flipV="1">
            <a:off x="1524000" y="3533141"/>
            <a:ext cx="9144000" cy="1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36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94E75-353D-442E-BDEA-2D1BE4A45A3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331792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94E75-353D-442E-BDEA-2D1BE4A45A3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335424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045" y="128411"/>
            <a:ext cx="11279909" cy="1075749"/>
          </a:xfrm>
        </p:spPr>
        <p:txBody>
          <a:bodyPr>
            <a:normAutofit/>
          </a:bodyPr>
          <a:lstStyle>
            <a:lvl1pPr>
              <a:defRPr sz="4000">
                <a:latin typeface="Gotham Narrow Book" pitchFamily="50" charset="0"/>
              </a:defRPr>
            </a:lvl1pPr>
          </a:lstStyle>
          <a:p>
            <a:r>
              <a:rPr lang="en-US" dirty="0"/>
              <a:t>Click to edit Master title style</a:t>
            </a:r>
          </a:p>
        </p:txBody>
      </p:sp>
      <p:sp>
        <p:nvSpPr>
          <p:cNvPr id="3" name="Content Placeholder 2"/>
          <p:cNvSpPr>
            <a:spLocks noGrp="1"/>
          </p:cNvSpPr>
          <p:nvPr>
            <p:ph idx="1"/>
          </p:nvPr>
        </p:nvSpPr>
        <p:spPr>
          <a:xfrm>
            <a:off x="456045" y="1301675"/>
            <a:ext cx="11279909" cy="4875288"/>
          </a:xfrm>
        </p:spPr>
        <p:txBody>
          <a:bodyPr/>
          <a:lstStyle>
            <a:lvl1pPr>
              <a:buClr>
                <a:schemeClr val="accent1">
                  <a:lumMod val="75000"/>
                </a:schemeClr>
              </a:buClr>
              <a:defRPr sz="3000">
                <a:solidFill>
                  <a:schemeClr val="tx1"/>
                </a:solidFill>
                <a:latin typeface="Gotham Narrow Book" pitchFamily="50" charset="0"/>
              </a:defRPr>
            </a:lvl1pPr>
            <a:lvl2pPr>
              <a:buClr>
                <a:schemeClr val="accent1">
                  <a:lumMod val="75000"/>
                </a:schemeClr>
              </a:buClr>
              <a:defRPr>
                <a:solidFill>
                  <a:schemeClr val="tx1"/>
                </a:solidFill>
                <a:latin typeface="Gotham Narrow Book" pitchFamily="50" charset="0"/>
              </a:defRPr>
            </a:lvl2pPr>
            <a:lvl3pPr>
              <a:buClr>
                <a:schemeClr val="accent1">
                  <a:lumMod val="75000"/>
                </a:schemeClr>
              </a:buClr>
              <a:defRPr>
                <a:solidFill>
                  <a:schemeClr val="tx1"/>
                </a:solidFill>
                <a:latin typeface="Gotham Narrow Book" pitchFamily="50" charset="0"/>
              </a:defRPr>
            </a:lvl3pPr>
            <a:lvl4pPr>
              <a:buClr>
                <a:schemeClr val="accent1">
                  <a:lumMod val="75000"/>
                </a:schemeClr>
              </a:buClr>
              <a:defRPr>
                <a:solidFill>
                  <a:schemeClr val="tx1"/>
                </a:solidFill>
                <a:latin typeface="Gotham Narrow Book" pitchFamily="50" charset="0"/>
              </a:defRPr>
            </a:lvl4pPr>
            <a:lvl5pPr>
              <a:buClr>
                <a:schemeClr val="accent1">
                  <a:lumMod val="75000"/>
                </a:schemeClr>
              </a:buClr>
              <a:defRPr>
                <a:solidFill>
                  <a:schemeClr val="tx1"/>
                </a:solidFill>
                <a:latin typeface="Gotham Narrow Book"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8794E75-353D-442E-BDEA-2D1BE4A45A3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DC9-C721-4D5F-A7A1-DF55DAF8C7D9}" type="slidenum">
              <a:rPr lang="en-US" smtClean="0"/>
              <a:t>‹#›</a:t>
            </a:fld>
            <a:endParaRPr lang="en-US"/>
          </a:p>
        </p:txBody>
      </p:sp>
      <p:sp>
        <p:nvSpPr>
          <p:cNvPr id="7" name="Isosceles Triangle 6"/>
          <p:cNvSpPr/>
          <p:nvPr userDrawn="1"/>
        </p:nvSpPr>
        <p:spPr>
          <a:xfrm rot="5400000">
            <a:off x="-314326" y="446056"/>
            <a:ext cx="1004207" cy="375557"/>
          </a:xfrm>
          <a:prstGeom prst="triangle">
            <a:avLst/>
          </a:prstGeom>
          <a:gradFill>
            <a:gsLst>
              <a:gs pos="0">
                <a:srgbClr val="5195D3"/>
              </a:gs>
              <a:gs pos="58000">
                <a:srgbClr val="4E93D2"/>
              </a:gs>
              <a:gs pos="100000">
                <a:srgbClr val="3B87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456045" y="1207490"/>
            <a:ext cx="1127990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60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94E75-353D-442E-BDEA-2D1BE4A45A3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310993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794E75-353D-442E-BDEA-2D1BE4A45A3F}"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34564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794E75-353D-442E-BDEA-2D1BE4A45A3F}"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184845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794E75-353D-442E-BDEA-2D1BE4A45A3F}"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29348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94E75-353D-442E-BDEA-2D1BE4A45A3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196078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94E75-353D-442E-BDEA-2D1BE4A45A3F}"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180398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94E75-353D-442E-BDEA-2D1BE4A45A3F}"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1DC9-C721-4D5F-A7A1-DF55DAF8C7D9}" type="slidenum">
              <a:rPr lang="en-US" smtClean="0"/>
              <a:t>‹#›</a:t>
            </a:fld>
            <a:endParaRPr lang="en-US"/>
          </a:p>
        </p:txBody>
      </p:sp>
    </p:spTree>
    <p:extLst>
      <p:ext uri="{BB962C8B-B14F-4D97-AF65-F5344CB8AC3E}">
        <p14:creationId xmlns:p14="http://schemas.microsoft.com/office/powerpoint/2010/main" val="426489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045" y="365124"/>
            <a:ext cx="11279909" cy="10757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6045" y="1698171"/>
            <a:ext cx="11279909" cy="4478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6046" y="6356348"/>
            <a:ext cx="2743200" cy="365125"/>
          </a:xfrm>
          <a:prstGeom prst="rect">
            <a:avLst/>
          </a:prstGeom>
        </p:spPr>
        <p:txBody>
          <a:bodyPr vert="horz" lIns="91440" tIns="45720" rIns="91440" bIns="45720" rtlCol="0" anchor="ctr"/>
          <a:lstStyle>
            <a:lvl1pPr algn="l">
              <a:defRPr sz="1200">
                <a:solidFill>
                  <a:schemeClr val="tx1">
                    <a:tint val="75000"/>
                  </a:schemeClr>
                </a:solidFill>
                <a:latin typeface="Gotham Narrow Medium" pitchFamily="50" charset="0"/>
              </a:defRPr>
            </a:lvl1pPr>
          </a:lstStyle>
          <a:p>
            <a:fld id="{C8794E75-353D-442E-BDEA-2D1BE4A45A3F}" type="datetimeFigureOut">
              <a:rPr lang="en-US" smtClean="0"/>
              <a:pPr/>
              <a:t>12/1/2020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92754"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D1DC9-C721-4D5F-A7A1-DF55DAF8C7D9}" type="slidenum">
              <a:rPr lang="en-US" smtClean="0"/>
              <a:t>‹#›</a:t>
            </a:fld>
            <a:endParaRPr lang="en-US" dirty="0"/>
          </a:p>
        </p:txBody>
      </p:sp>
    </p:spTree>
    <p:extLst>
      <p:ext uri="{BB962C8B-B14F-4D97-AF65-F5344CB8AC3E}">
        <p14:creationId xmlns:p14="http://schemas.microsoft.com/office/powerpoint/2010/main" val="305943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Gotham Narrow Book" pitchFamily="50" charset="0"/>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anose="05000000000000000000" pitchFamily="2" charset="2"/>
        <a:buChar char="§"/>
        <a:defRPr sz="3200" kern="1200">
          <a:solidFill>
            <a:schemeClr val="tx1"/>
          </a:solidFill>
          <a:latin typeface="Gotham Narrow Book" pitchFamily="50" charset="0"/>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800" kern="1200">
          <a:solidFill>
            <a:schemeClr val="tx1"/>
          </a:solidFill>
          <a:latin typeface="Gotham Narrow Book" pitchFamily="50" charset="0"/>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Gotham Narrow Medium" pitchFamily="50" charset="0"/>
        <a:buChar char="–"/>
        <a:defRPr sz="2400" kern="1200">
          <a:solidFill>
            <a:schemeClr val="tx1"/>
          </a:solidFill>
          <a:latin typeface="Gotham Narrow Book" pitchFamily="50" charset="0"/>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Gotham Narrow Medium" pitchFamily="50" charset="0"/>
        <a:buChar char="–"/>
        <a:defRPr sz="1800" kern="1200">
          <a:solidFill>
            <a:schemeClr val="tx1"/>
          </a:solidFill>
          <a:latin typeface="Gotham Narrow Book" pitchFamily="50" charset="0"/>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Gotham Narrow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87360"/>
            <a:ext cx="9144000" cy="1833565"/>
          </a:xfrm>
        </p:spPr>
        <p:txBody>
          <a:bodyPr>
            <a:normAutofit/>
          </a:bodyPr>
          <a:lstStyle/>
          <a:p>
            <a:r>
              <a:rPr lang="en-US" dirty="0"/>
              <a:t>Database Administration &amp; Management</a:t>
            </a:r>
          </a:p>
        </p:txBody>
      </p:sp>
      <p:sp>
        <p:nvSpPr>
          <p:cNvPr id="4" name="Slide Number Placeholder 3"/>
          <p:cNvSpPr>
            <a:spLocks noGrp="1"/>
          </p:cNvSpPr>
          <p:nvPr>
            <p:ph type="sldNum" sz="quarter" idx="12"/>
          </p:nvPr>
        </p:nvSpPr>
        <p:spPr/>
        <p:txBody>
          <a:bodyPr/>
          <a:lstStyle/>
          <a:p>
            <a:fld id="{FA6D1DC9-C721-4D5F-A7A1-DF55DAF8C7D9}" type="slidenum">
              <a:rPr lang="en-US" smtClean="0"/>
              <a:t>1</a:t>
            </a:fld>
            <a:endParaRPr lang="en-US"/>
          </a:p>
        </p:txBody>
      </p:sp>
      <p:sp>
        <p:nvSpPr>
          <p:cNvPr id="5" name="Subtitle 2">
            <a:extLst>
              <a:ext uri="{FF2B5EF4-FFF2-40B4-BE49-F238E27FC236}">
                <a16:creationId xmlns:a16="http://schemas.microsoft.com/office/drawing/2014/main" id="{28690CEE-119E-45B5-9374-D4A7564C757D}"/>
              </a:ext>
            </a:extLst>
          </p:cNvPr>
          <p:cNvSpPr txBox="1">
            <a:spLocks/>
          </p:cNvSpPr>
          <p:nvPr/>
        </p:nvSpPr>
        <p:spPr>
          <a:xfrm>
            <a:off x="1524000" y="3755220"/>
            <a:ext cx="9144000" cy="2076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lumMod val="75000"/>
                </a:schemeClr>
              </a:buClr>
              <a:buFont typeface="Wingdings" panose="05000000000000000000" pitchFamily="2" charset="2"/>
              <a:buNone/>
              <a:defRPr sz="2400" kern="1200">
                <a:solidFill>
                  <a:schemeClr val="accent1">
                    <a:lumMod val="75000"/>
                  </a:schemeClr>
                </a:solidFill>
                <a:latin typeface="Gotham Narrow Book" pitchFamily="50" charset="0"/>
                <a:ea typeface="+mn-ea"/>
                <a:cs typeface="+mn-cs"/>
              </a:defRPr>
            </a:lvl1pPr>
            <a:lvl2pPr marL="457200" indent="0" algn="ctr" defTabSz="914400" rtl="0" eaLnBrk="1" latinLnBrk="0" hangingPunct="1">
              <a:lnSpc>
                <a:spcPct val="90000"/>
              </a:lnSpc>
              <a:spcBef>
                <a:spcPts val="500"/>
              </a:spcBef>
              <a:buClr>
                <a:schemeClr val="accent1">
                  <a:lumMod val="75000"/>
                </a:schemeClr>
              </a:buClr>
              <a:buFont typeface="Arial" panose="020B0604020202020204" pitchFamily="34" charset="0"/>
              <a:buNone/>
              <a:defRPr sz="2000" kern="1200">
                <a:solidFill>
                  <a:schemeClr val="tx1"/>
                </a:solidFill>
                <a:latin typeface="Gotham Narrow Book" pitchFamily="50" charset="0"/>
                <a:ea typeface="+mn-ea"/>
                <a:cs typeface="+mn-cs"/>
              </a:defRPr>
            </a:lvl2pPr>
            <a:lvl3pPr marL="914400" indent="0" algn="ctr" defTabSz="914400" rtl="0" eaLnBrk="1" latinLnBrk="0" hangingPunct="1">
              <a:lnSpc>
                <a:spcPct val="90000"/>
              </a:lnSpc>
              <a:spcBef>
                <a:spcPts val="500"/>
              </a:spcBef>
              <a:buClr>
                <a:schemeClr val="accent1">
                  <a:lumMod val="75000"/>
                </a:schemeClr>
              </a:buClr>
              <a:buFont typeface="Gotham Narrow Medium" pitchFamily="50" charset="0"/>
              <a:buNone/>
              <a:defRPr sz="1800" kern="1200">
                <a:solidFill>
                  <a:schemeClr val="tx1"/>
                </a:solidFill>
                <a:latin typeface="Gotham Narrow Book" pitchFamily="50" charset="0"/>
                <a:ea typeface="+mn-ea"/>
                <a:cs typeface="+mn-cs"/>
              </a:defRPr>
            </a:lvl3pPr>
            <a:lvl4pPr marL="1371600" indent="0" algn="ctr" defTabSz="914400" rtl="0" eaLnBrk="1" latinLnBrk="0" hangingPunct="1">
              <a:lnSpc>
                <a:spcPct val="90000"/>
              </a:lnSpc>
              <a:spcBef>
                <a:spcPts val="500"/>
              </a:spcBef>
              <a:buClr>
                <a:schemeClr val="accent1">
                  <a:lumMod val="75000"/>
                </a:schemeClr>
              </a:buClr>
              <a:buFont typeface="Gotham Narrow Medium" pitchFamily="50" charset="0"/>
              <a:buNone/>
              <a:defRPr sz="1600" kern="1200">
                <a:solidFill>
                  <a:schemeClr val="tx1"/>
                </a:solidFill>
                <a:latin typeface="Gotham Narrow Book" pitchFamily="50" charset="0"/>
                <a:ea typeface="+mn-ea"/>
                <a:cs typeface="+mn-cs"/>
              </a:defRPr>
            </a:lvl4pPr>
            <a:lvl5pPr marL="1828800" indent="0" algn="ctr" defTabSz="914400" rtl="0" eaLnBrk="1" latinLnBrk="0" hangingPunct="1">
              <a:lnSpc>
                <a:spcPct val="90000"/>
              </a:lnSpc>
              <a:spcBef>
                <a:spcPts val="500"/>
              </a:spcBef>
              <a:buClr>
                <a:schemeClr val="accent1">
                  <a:lumMod val="75000"/>
                </a:schemeClr>
              </a:buClr>
              <a:buFont typeface="Arial" panose="020B0604020202020204" pitchFamily="34" charset="0"/>
              <a:buNone/>
              <a:defRPr sz="1600" kern="1200">
                <a:solidFill>
                  <a:schemeClr val="tx1"/>
                </a:solidFill>
                <a:latin typeface="Gotham Narrow Book"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Chapter 5 – Oracle Enterprise Manager</a:t>
            </a:r>
          </a:p>
        </p:txBody>
      </p:sp>
    </p:spTree>
    <p:extLst>
      <p:ext uri="{BB962C8B-B14F-4D97-AF65-F5344CB8AC3E}">
        <p14:creationId xmlns:p14="http://schemas.microsoft.com/office/powerpoint/2010/main" val="429055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1F51-C250-4CB8-AF05-EDB19DD04C38}"/>
              </a:ext>
            </a:extLst>
          </p:cNvPr>
          <p:cNvSpPr>
            <a:spLocks noGrp="1"/>
          </p:cNvSpPr>
          <p:nvPr>
            <p:ph type="title"/>
          </p:nvPr>
        </p:nvSpPr>
        <p:spPr/>
        <p:txBody>
          <a:bodyPr/>
          <a:lstStyle/>
          <a:p>
            <a:r>
              <a:rPr lang="en-GB" dirty="0"/>
              <a:t>Enterprise Manager Architecture</a:t>
            </a:r>
            <a:r>
              <a:rPr lang="en-PK" dirty="0"/>
              <a:t> </a:t>
            </a:r>
          </a:p>
        </p:txBody>
      </p:sp>
      <p:sp>
        <p:nvSpPr>
          <p:cNvPr id="3" name="Content Placeholder 2">
            <a:extLst>
              <a:ext uri="{FF2B5EF4-FFF2-40B4-BE49-F238E27FC236}">
                <a16:creationId xmlns:a16="http://schemas.microsoft.com/office/drawing/2014/main" id="{FF5F3051-D22F-4CD2-9594-7690106DA663}"/>
              </a:ext>
            </a:extLst>
          </p:cNvPr>
          <p:cNvSpPr>
            <a:spLocks noGrp="1"/>
          </p:cNvSpPr>
          <p:nvPr>
            <p:ph idx="1"/>
          </p:nvPr>
        </p:nvSpPr>
        <p:spPr/>
        <p:txBody>
          <a:bodyPr>
            <a:normAutofit/>
          </a:bodyPr>
          <a:lstStyle/>
          <a:p>
            <a:r>
              <a:rPr lang="en-GB" dirty="0"/>
              <a:t>Oracle Management Agents</a:t>
            </a:r>
          </a:p>
          <a:p>
            <a:pPr lvl="1"/>
            <a:r>
              <a:rPr lang="en-US" dirty="0"/>
              <a:t>Deployed on each host/database instance to be monitored, the agents automatically discover all Oracle </a:t>
            </a:r>
            <a:r>
              <a:rPr lang="en-US"/>
              <a:t>components.</a:t>
            </a:r>
          </a:p>
          <a:p>
            <a:pPr lvl="1"/>
            <a:r>
              <a:rPr lang="en-US"/>
              <a:t>The </a:t>
            </a:r>
            <a:r>
              <a:rPr lang="en-US" dirty="0"/>
              <a:t>agents track each target’s health, status, and performance and also relevant hardware and software configuration data and store the data locally in XML files prior to uploading the XML files. </a:t>
            </a:r>
          </a:p>
          <a:p>
            <a:pPr lvl="1"/>
            <a:r>
              <a:rPr lang="en-US" dirty="0"/>
              <a:t>Can perform predefined jobs and can be used to send alert messages (SNMP traps) to database performance monitors required by other system monitoring tools.</a:t>
            </a:r>
          </a:p>
          <a:p>
            <a:pPr lvl="1"/>
            <a:r>
              <a:rPr lang="en-US" dirty="0"/>
              <a:t>Are available for the wide variety of operating systems on which the Oracle Database is available.</a:t>
            </a:r>
            <a:endParaRPr lang="en-PK" dirty="0"/>
          </a:p>
          <a:p>
            <a:pPr marL="457200" lvl="1" indent="0">
              <a:buNone/>
            </a:pPr>
            <a:endParaRPr lang="en-PK" dirty="0"/>
          </a:p>
          <a:p>
            <a:endParaRPr lang="en-PK" dirty="0"/>
          </a:p>
        </p:txBody>
      </p:sp>
      <p:sp>
        <p:nvSpPr>
          <p:cNvPr id="4" name="Slide Number Placeholder 3">
            <a:extLst>
              <a:ext uri="{FF2B5EF4-FFF2-40B4-BE49-F238E27FC236}">
                <a16:creationId xmlns:a16="http://schemas.microsoft.com/office/drawing/2014/main" id="{EDB8259A-2A67-4726-AB65-4FD413D20B4C}"/>
              </a:ext>
            </a:extLst>
          </p:cNvPr>
          <p:cNvSpPr>
            <a:spLocks noGrp="1"/>
          </p:cNvSpPr>
          <p:nvPr>
            <p:ph type="sldNum" sz="quarter" idx="12"/>
          </p:nvPr>
        </p:nvSpPr>
        <p:spPr/>
        <p:txBody>
          <a:bodyPr/>
          <a:lstStyle/>
          <a:p>
            <a:fld id="{FA6D1DC9-C721-4D5F-A7A1-DF55DAF8C7D9}" type="slidenum">
              <a:rPr lang="en-US" smtClean="0"/>
              <a:t>10</a:t>
            </a:fld>
            <a:endParaRPr lang="en-US"/>
          </a:p>
        </p:txBody>
      </p:sp>
    </p:spTree>
    <p:extLst>
      <p:ext uri="{BB962C8B-B14F-4D97-AF65-F5344CB8AC3E}">
        <p14:creationId xmlns:p14="http://schemas.microsoft.com/office/powerpoint/2010/main" val="186687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871F-21DB-4DBA-B390-9C7FC956FC57}"/>
              </a:ext>
            </a:extLst>
          </p:cNvPr>
          <p:cNvSpPr>
            <a:spLocks noGrp="1"/>
          </p:cNvSpPr>
          <p:nvPr>
            <p:ph type="title"/>
          </p:nvPr>
        </p:nvSpPr>
        <p:spPr/>
        <p:txBody>
          <a:bodyPr/>
          <a:lstStyle/>
          <a:p>
            <a:r>
              <a:rPr lang="en-GB" dirty="0"/>
              <a:t>Enterprise Manager Architecture</a:t>
            </a:r>
            <a:r>
              <a:rPr lang="en-PK" dirty="0"/>
              <a:t> </a:t>
            </a:r>
          </a:p>
        </p:txBody>
      </p:sp>
      <p:sp>
        <p:nvSpPr>
          <p:cNvPr id="3" name="Content Placeholder 2">
            <a:extLst>
              <a:ext uri="{FF2B5EF4-FFF2-40B4-BE49-F238E27FC236}">
                <a16:creationId xmlns:a16="http://schemas.microsoft.com/office/drawing/2014/main" id="{60CDF423-2F12-4382-81B0-C855960959E6}"/>
              </a:ext>
            </a:extLst>
          </p:cNvPr>
          <p:cNvSpPr>
            <a:spLocks noGrp="1"/>
          </p:cNvSpPr>
          <p:nvPr>
            <p:ph idx="1"/>
          </p:nvPr>
        </p:nvSpPr>
        <p:spPr>
          <a:xfrm>
            <a:off x="456045" y="1301675"/>
            <a:ext cx="11279909" cy="5247406"/>
          </a:xfrm>
        </p:spPr>
        <p:txBody>
          <a:bodyPr>
            <a:normAutofit fontScale="92500" lnSpcReduction="20000"/>
          </a:bodyPr>
          <a:lstStyle/>
          <a:p>
            <a:r>
              <a:rPr lang="en-GB" dirty="0"/>
              <a:t>Oracle Management Service (OMS)</a:t>
            </a:r>
          </a:p>
          <a:p>
            <a:pPr lvl="1"/>
            <a:r>
              <a:rPr lang="en-US" dirty="0"/>
              <a:t>The OMS is a middle-tier web application that works with Oracle Management Agents to discovers targets, monitors and manages the targets, and stores the information it collects in the Oracle Management Repository by synchronously uploading XML files generated by the agents.</a:t>
            </a:r>
          </a:p>
          <a:p>
            <a:pPr lvl="1"/>
            <a:r>
              <a:rPr lang="en-US" dirty="0"/>
              <a:t>OMS also renders the Cloud Control console user interface. </a:t>
            </a:r>
          </a:p>
          <a:p>
            <a:r>
              <a:rPr lang="en-GB" dirty="0"/>
              <a:t>Oracle Management Repository</a:t>
            </a:r>
          </a:p>
          <a:p>
            <a:pPr lvl="1"/>
            <a:r>
              <a:rPr lang="en-US" dirty="0"/>
              <a:t>The Management Repository is configured in an Oracle Database.</a:t>
            </a:r>
          </a:p>
          <a:p>
            <a:pPr lvl="1"/>
            <a:r>
              <a:rPr lang="en-US" dirty="0"/>
              <a:t>Stores performance and availability data and configuration and compliance data uploaded by the OMS from Management Agents on the managed targets.</a:t>
            </a:r>
          </a:p>
          <a:p>
            <a:pPr lvl="1"/>
            <a:r>
              <a:rPr lang="en-US" dirty="0"/>
              <a:t>The data can be accessed by designated administrators through Enterprise Manager Cloud Control.</a:t>
            </a:r>
          </a:p>
          <a:p>
            <a:pPr lvl="1"/>
            <a:r>
              <a:rPr lang="en-US" dirty="0"/>
              <a:t>The Management Repository also stores EM configuration information including users and privileges, monitoring settings, and job definitions.</a:t>
            </a:r>
          </a:p>
        </p:txBody>
      </p:sp>
      <p:sp>
        <p:nvSpPr>
          <p:cNvPr id="4" name="Slide Number Placeholder 3">
            <a:extLst>
              <a:ext uri="{FF2B5EF4-FFF2-40B4-BE49-F238E27FC236}">
                <a16:creationId xmlns:a16="http://schemas.microsoft.com/office/drawing/2014/main" id="{82636FA2-EE1A-494F-AEE7-B515C2CCAB7A}"/>
              </a:ext>
            </a:extLst>
          </p:cNvPr>
          <p:cNvSpPr>
            <a:spLocks noGrp="1"/>
          </p:cNvSpPr>
          <p:nvPr>
            <p:ph type="sldNum" sz="quarter" idx="12"/>
          </p:nvPr>
        </p:nvSpPr>
        <p:spPr/>
        <p:txBody>
          <a:bodyPr/>
          <a:lstStyle/>
          <a:p>
            <a:fld id="{FA6D1DC9-C721-4D5F-A7A1-DF55DAF8C7D9}" type="slidenum">
              <a:rPr lang="en-US" smtClean="0"/>
              <a:t>11</a:t>
            </a:fld>
            <a:endParaRPr lang="en-US"/>
          </a:p>
        </p:txBody>
      </p:sp>
    </p:spTree>
    <p:extLst>
      <p:ext uri="{BB962C8B-B14F-4D97-AF65-F5344CB8AC3E}">
        <p14:creationId xmlns:p14="http://schemas.microsoft.com/office/powerpoint/2010/main" val="62910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0932-558F-4EC2-B22F-B6A3C8315582}"/>
              </a:ext>
            </a:extLst>
          </p:cNvPr>
          <p:cNvSpPr>
            <a:spLocks noGrp="1"/>
          </p:cNvSpPr>
          <p:nvPr>
            <p:ph type="title"/>
          </p:nvPr>
        </p:nvSpPr>
        <p:spPr/>
        <p:txBody>
          <a:bodyPr/>
          <a:lstStyle/>
          <a:p>
            <a:r>
              <a:rPr lang="en-GB" dirty="0"/>
              <a:t>Figure 5-2. Oracle Enterprise Manager architecture</a:t>
            </a:r>
            <a:endParaRPr lang="en-PK" dirty="0"/>
          </a:p>
        </p:txBody>
      </p:sp>
      <p:sp>
        <p:nvSpPr>
          <p:cNvPr id="4" name="Slide Number Placeholder 3">
            <a:extLst>
              <a:ext uri="{FF2B5EF4-FFF2-40B4-BE49-F238E27FC236}">
                <a16:creationId xmlns:a16="http://schemas.microsoft.com/office/drawing/2014/main" id="{DD194A37-27A9-4171-8DE4-CC14D8B489D6}"/>
              </a:ext>
            </a:extLst>
          </p:cNvPr>
          <p:cNvSpPr>
            <a:spLocks noGrp="1"/>
          </p:cNvSpPr>
          <p:nvPr>
            <p:ph type="sldNum" sz="quarter" idx="12"/>
          </p:nvPr>
        </p:nvSpPr>
        <p:spPr/>
        <p:txBody>
          <a:bodyPr/>
          <a:lstStyle/>
          <a:p>
            <a:fld id="{FA6D1DC9-C721-4D5F-A7A1-DF55DAF8C7D9}" type="slidenum">
              <a:rPr lang="en-US" smtClean="0"/>
              <a:t>12</a:t>
            </a:fld>
            <a:endParaRPr lang="en-US"/>
          </a:p>
        </p:txBody>
      </p:sp>
      <p:pic>
        <p:nvPicPr>
          <p:cNvPr id="8" name="Content Placeholder 7">
            <a:extLst>
              <a:ext uri="{FF2B5EF4-FFF2-40B4-BE49-F238E27FC236}">
                <a16:creationId xmlns:a16="http://schemas.microsoft.com/office/drawing/2014/main" id="{FCF92D36-668C-47FE-B95C-A83C0B0B6101}"/>
              </a:ext>
            </a:extLst>
          </p:cNvPr>
          <p:cNvPicPr>
            <a:picLocks noGrp="1" noChangeAspect="1"/>
          </p:cNvPicPr>
          <p:nvPr>
            <p:ph idx="1"/>
          </p:nvPr>
        </p:nvPicPr>
        <p:blipFill>
          <a:blip r:embed="rId2"/>
          <a:stretch>
            <a:fillRect/>
          </a:stretch>
        </p:blipFill>
        <p:spPr>
          <a:xfrm>
            <a:off x="1630706" y="1864519"/>
            <a:ext cx="9342123" cy="3985805"/>
          </a:xfrm>
          <a:prstGeom prst="rect">
            <a:avLst/>
          </a:prstGeom>
        </p:spPr>
      </p:pic>
    </p:spTree>
    <p:extLst>
      <p:ext uri="{BB962C8B-B14F-4D97-AF65-F5344CB8AC3E}">
        <p14:creationId xmlns:p14="http://schemas.microsoft.com/office/powerpoint/2010/main" val="45905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5156-B331-4F41-B26C-0FE629E354DC}"/>
              </a:ext>
            </a:extLst>
          </p:cNvPr>
          <p:cNvSpPr>
            <a:spLocks noGrp="1"/>
          </p:cNvSpPr>
          <p:nvPr>
            <p:ph type="title"/>
          </p:nvPr>
        </p:nvSpPr>
        <p:spPr/>
        <p:txBody>
          <a:bodyPr/>
          <a:lstStyle/>
          <a:p>
            <a:r>
              <a:rPr lang="en-US" dirty="0"/>
              <a:t>Starting Oracle Enterprise Manager</a:t>
            </a:r>
            <a:endParaRPr lang="en-PK" dirty="0"/>
          </a:p>
        </p:txBody>
      </p:sp>
      <p:pic>
        <p:nvPicPr>
          <p:cNvPr id="5" name="Content Placeholder 4">
            <a:extLst>
              <a:ext uri="{FF2B5EF4-FFF2-40B4-BE49-F238E27FC236}">
                <a16:creationId xmlns:a16="http://schemas.microsoft.com/office/drawing/2014/main" id="{E0EE9E26-BE9C-459B-AFE5-979246D5F1EF}"/>
              </a:ext>
            </a:extLst>
          </p:cNvPr>
          <p:cNvPicPr>
            <a:picLocks noGrp="1" noChangeAspect="1"/>
          </p:cNvPicPr>
          <p:nvPr>
            <p:ph idx="1"/>
          </p:nvPr>
        </p:nvPicPr>
        <p:blipFill>
          <a:blip r:embed="rId2"/>
          <a:stretch>
            <a:fillRect/>
          </a:stretch>
        </p:blipFill>
        <p:spPr>
          <a:xfrm>
            <a:off x="2015451" y="1286760"/>
            <a:ext cx="8161097" cy="5442829"/>
          </a:xfrm>
          <a:prstGeom prst="rect">
            <a:avLst/>
          </a:prstGeom>
        </p:spPr>
      </p:pic>
      <p:sp>
        <p:nvSpPr>
          <p:cNvPr id="4" name="Slide Number Placeholder 3">
            <a:extLst>
              <a:ext uri="{FF2B5EF4-FFF2-40B4-BE49-F238E27FC236}">
                <a16:creationId xmlns:a16="http://schemas.microsoft.com/office/drawing/2014/main" id="{DC3533FC-892C-489F-8387-0E51DA563C5F}"/>
              </a:ext>
            </a:extLst>
          </p:cNvPr>
          <p:cNvSpPr>
            <a:spLocks noGrp="1"/>
          </p:cNvSpPr>
          <p:nvPr>
            <p:ph type="sldNum" sz="quarter" idx="12"/>
          </p:nvPr>
        </p:nvSpPr>
        <p:spPr/>
        <p:txBody>
          <a:bodyPr/>
          <a:lstStyle/>
          <a:p>
            <a:fld id="{FA6D1DC9-C721-4D5F-A7A1-DF55DAF8C7D9}" type="slidenum">
              <a:rPr lang="en-US" smtClean="0"/>
              <a:t>13</a:t>
            </a:fld>
            <a:endParaRPr lang="en-US"/>
          </a:p>
        </p:txBody>
      </p:sp>
    </p:spTree>
    <p:extLst>
      <p:ext uri="{BB962C8B-B14F-4D97-AF65-F5344CB8AC3E}">
        <p14:creationId xmlns:p14="http://schemas.microsoft.com/office/powerpoint/2010/main" val="59520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EC0C-FCDA-447C-B685-2FF6B47B195F}"/>
              </a:ext>
            </a:extLst>
          </p:cNvPr>
          <p:cNvSpPr>
            <a:spLocks noGrp="1"/>
          </p:cNvSpPr>
          <p:nvPr>
            <p:ph type="title"/>
          </p:nvPr>
        </p:nvSpPr>
        <p:spPr/>
        <p:txBody>
          <a:bodyPr/>
          <a:lstStyle/>
          <a:p>
            <a:r>
              <a:rPr lang="en-US" dirty="0"/>
              <a:t>Starting Oracle Enterprise Manager</a:t>
            </a:r>
            <a:endParaRPr lang="en-PK" dirty="0"/>
          </a:p>
        </p:txBody>
      </p:sp>
      <p:pic>
        <p:nvPicPr>
          <p:cNvPr id="5" name="Content Placeholder 4">
            <a:extLst>
              <a:ext uri="{FF2B5EF4-FFF2-40B4-BE49-F238E27FC236}">
                <a16:creationId xmlns:a16="http://schemas.microsoft.com/office/drawing/2014/main" id="{450D2D47-B34F-4DD3-9642-DFB24D96A2CF}"/>
              </a:ext>
            </a:extLst>
          </p:cNvPr>
          <p:cNvPicPr>
            <a:picLocks noGrp="1" noChangeAspect="1"/>
          </p:cNvPicPr>
          <p:nvPr>
            <p:ph idx="1"/>
          </p:nvPr>
        </p:nvPicPr>
        <p:blipFill>
          <a:blip r:embed="rId2"/>
          <a:stretch>
            <a:fillRect/>
          </a:stretch>
        </p:blipFill>
        <p:spPr>
          <a:xfrm>
            <a:off x="2028240" y="1293635"/>
            <a:ext cx="8135519" cy="5427839"/>
          </a:xfrm>
          <a:prstGeom prst="rect">
            <a:avLst/>
          </a:prstGeom>
        </p:spPr>
      </p:pic>
      <p:sp>
        <p:nvSpPr>
          <p:cNvPr id="4" name="Slide Number Placeholder 3">
            <a:extLst>
              <a:ext uri="{FF2B5EF4-FFF2-40B4-BE49-F238E27FC236}">
                <a16:creationId xmlns:a16="http://schemas.microsoft.com/office/drawing/2014/main" id="{A7AA72C1-4778-41EA-B732-984F3DF7A92F}"/>
              </a:ext>
            </a:extLst>
          </p:cNvPr>
          <p:cNvSpPr>
            <a:spLocks noGrp="1"/>
          </p:cNvSpPr>
          <p:nvPr>
            <p:ph type="sldNum" sz="quarter" idx="12"/>
          </p:nvPr>
        </p:nvSpPr>
        <p:spPr/>
        <p:txBody>
          <a:bodyPr/>
          <a:lstStyle/>
          <a:p>
            <a:fld id="{FA6D1DC9-C721-4D5F-A7A1-DF55DAF8C7D9}" type="slidenum">
              <a:rPr lang="en-US" smtClean="0"/>
              <a:t>14</a:t>
            </a:fld>
            <a:endParaRPr lang="en-US"/>
          </a:p>
        </p:txBody>
      </p:sp>
    </p:spTree>
    <p:extLst>
      <p:ext uri="{BB962C8B-B14F-4D97-AF65-F5344CB8AC3E}">
        <p14:creationId xmlns:p14="http://schemas.microsoft.com/office/powerpoint/2010/main" val="258895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60F6-09E7-40F6-A2B3-EBA5BDB93A55}"/>
              </a:ext>
            </a:extLst>
          </p:cNvPr>
          <p:cNvSpPr>
            <a:spLocks noGrp="1"/>
          </p:cNvSpPr>
          <p:nvPr>
            <p:ph type="title"/>
          </p:nvPr>
        </p:nvSpPr>
        <p:spPr/>
        <p:txBody>
          <a:bodyPr/>
          <a:lstStyle/>
          <a:p>
            <a:r>
              <a:rPr lang="en-US" dirty="0"/>
              <a:t>Starting Oracle Enterprise Manager</a:t>
            </a:r>
            <a:endParaRPr lang="en-PK" dirty="0"/>
          </a:p>
        </p:txBody>
      </p:sp>
      <p:pic>
        <p:nvPicPr>
          <p:cNvPr id="5" name="Content Placeholder 4">
            <a:extLst>
              <a:ext uri="{FF2B5EF4-FFF2-40B4-BE49-F238E27FC236}">
                <a16:creationId xmlns:a16="http://schemas.microsoft.com/office/drawing/2014/main" id="{BFE78F65-770D-4707-A7D5-2FBE5946DA16}"/>
              </a:ext>
            </a:extLst>
          </p:cNvPr>
          <p:cNvPicPr>
            <a:picLocks noGrp="1" noChangeAspect="1"/>
          </p:cNvPicPr>
          <p:nvPr>
            <p:ph idx="1"/>
          </p:nvPr>
        </p:nvPicPr>
        <p:blipFill>
          <a:blip r:embed="rId2"/>
          <a:stretch>
            <a:fillRect/>
          </a:stretch>
        </p:blipFill>
        <p:spPr>
          <a:xfrm>
            <a:off x="2009302" y="1301750"/>
            <a:ext cx="8173394" cy="5419724"/>
          </a:xfrm>
          <a:prstGeom prst="rect">
            <a:avLst/>
          </a:prstGeom>
        </p:spPr>
      </p:pic>
      <p:sp>
        <p:nvSpPr>
          <p:cNvPr id="4" name="Slide Number Placeholder 3">
            <a:extLst>
              <a:ext uri="{FF2B5EF4-FFF2-40B4-BE49-F238E27FC236}">
                <a16:creationId xmlns:a16="http://schemas.microsoft.com/office/drawing/2014/main" id="{085BDFE8-E900-4940-B2C5-A1E848575411}"/>
              </a:ext>
            </a:extLst>
          </p:cNvPr>
          <p:cNvSpPr>
            <a:spLocks noGrp="1"/>
          </p:cNvSpPr>
          <p:nvPr>
            <p:ph type="sldNum" sz="quarter" idx="12"/>
          </p:nvPr>
        </p:nvSpPr>
        <p:spPr/>
        <p:txBody>
          <a:bodyPr/>
          <a:lstStyle/>
          <a:p>
            <a:fld id="{FA6D1DC9-C721-4D5F-A7A1-DF55DAF8C7D9}" type="slidenum">
              <a:rPr lang="en-US" smtClean="0"/>
              <a:t>15</a:t>
            </a:fld>
            <a:endParaRPr lang="en-US"/>
          </a:p>
        </p:txBody>
      </p:sp>
    </p:spTree>
    <p:extLst>
      <p:ext uri="{BB962C8B-B14F-4D97-AF65-F5344CB8AC3E}">
        <p14:creationId xmlns:p14="http://schemas.microsoft.com/office/powerpoint/2010/main" val="356570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D51C-D7C4-4545-9BCC-1069B26FACC3}"/>
              </a:ext>
            </a:extLst>
          </p:cNvPr>
          <p:cNvSpPr>
            <a:spLocks noGrp="1"/>
          </p:cNvSpPr>
          <p:nvPr>
            <p:ph type="title"/>
          </p:nvPr>
        </p:nvSpPr>
        <p:spPr/>
        <p:txBody>
          <a:bodyPr>
            <a:normAutofit/>
          </a:bodyPr>
          <a:lstStyle/>
          <a:p>
            <a:r>
              <a:rPr lang="en-US" dirty="0"/>
              <a:t>How to know the port number?</a:t>
            </a:r>
            <a:endParaRPr lang="en-PK" dirty="0"/>
          </a:p>
        </p:txBody>
      </p:sp>
      <p:pic>
        <p:nvPicPr>
          <p:cNvPr id="6" name="Content Placeholder 5">
            <a:extLst>
              <a:ext uri="{FF2B5EF4-FFF2-40B4-BE49-F238E27FC236}">
                <a16:creationId xmlns:a16="http://schemas.microsoft.com/office/drawing/2014/main" id="{401200DA-2EB5-41D7-B8BB-C7CF5D463530}"/>
              </a:ext>
            </a:extLst>
          </p:cNvPr>
          <p:cNvPicPr>
            <a:picLocks noGrp="1" noChangeAspect="1"/>
          </p:cNvPicPr>
          <p:nvPr>
            <p:ph idx="1"/>
          </p:nvPr>
        </p:nvPicPr>
        <p:blipFill>
          <a:blip r:embed="rId2"/>
          <a:stretch>
            <a:fillRect/>
          </a:stretch>
        </p:blipFill>
        <p:spPr>
          <a:xfrm>
            <a:off x="2465560" y="1300565"/>
            <a:ext cx="7839976" cy="5420909"/>
          </a:xfrm>
          <a:prstGeom prst="rect">
            <a:avLst/>
          </a:prstGeom>
        </p:spPr>
      </p:pic>
      <p:sp>
        <p:nvSpPr>
          <p:cNvPr id="4" name="Slide Number Placeholder 3">
            <a:extLst>
              <a:ext uri="{FF2B5EF4-FFF2-40B4-BE49-F238E27FC236}">
                <a16:creationId xmlns:a16="http://schemas.microsoft.com/office/drawing/2014/main" id="{B79CA41F-1BF5-4C20-9248-C5D3DC3C9E95}"/>
              </a:ext>
            </a:extLst>
          </p:cNvPr>
          <p:cNvSpPr>
            <a:spLocks noGrp="1"/>
          </p:cNvSpPr>
          <p:nvPr>
            <p:ph type="sldNum" sz="quarter" idx="12"/>
          </p:nvPr>
        </p:nvSpPr>
        <p:spPr/>
        <p:txBody>
          <a:bodyPr/>
          <a:lstStyle/>
          <a:p>
            <a:fld id="{FA6D1DC9-C721-4D5F-A7A1-DF55DAF8C7D9}" type="slidenum">
              <a:rPr lang="en-US" smtClean="0"/>
              <a:t>16</a:t>
            </a:fld>
            <a:endParaRPr lang="en-US"/>
          </a:p>
        </p:txBody>
      </p:sp>
    </p:spTree>
    <p:extLst>
      <p:ext uri="{BB962C8B-B14F-4D97-AF65-F5344CB8AC3E}">
        <p14:creationId xmlns:p14="http://schemas.microsoft.com/office/powerpoint/2010/main" val="95764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3573-E92E-4C94-8E6F-0AF50FBEC312}"/>
              </a:ext>
            </a:extLst>
          </p:cNvPr>
          <p:cNvSpPr>
            <a:spLocks noGrp="1"/>
          </p:cNvSpPr>
          <p:nvPr>
            <p:ph type="title"/>
          </p:nvPr>
        </p:nvSpPr>
        <p:spPr/>
        <p:txBody>
          <a:bodyPr/>
          <a:lstStyle/>
          <a:p>
            <a:r>
              <a:rPr lang="en-GB" dirty="0"/>
              <a:t>Oracle Enterprise Manager</a:t>
            </a:r>
            <a:endParaRPr lang="en-PK" dirty="0"/>
          </a:p>
        </p:txBody>
      </p:sp>
      <p:sp>
        <p:nvSpPr>
          <p:cNvPr id="3" name="Content Placeholder 2">
            <a:extLst>
              <a:ext uri="{FF2B5EF4-FFF2-40B4-BE49-F238E27FC236}">
                <a16:creationId xmlns:a16="http://schemas.microsoft.com/office/drawing/2014/main" id="{9F73AE3C-DAA9-4035-B9A3-2B31D2665B3C}"/>
              </a:ext>
            </a:extLst>
          </p:cNvPr>
          <p:cNvSpPr>
            <a:spLocks noGrp="1"/>
          </p:cNvSpPr>
          <p:nvPr>
            <p:ph idx="1"/>
          </p:nvPr>
        </p:nvSpPr>
        <p:spPr>
          <a:xfrm>
            <a:off x="456045" y="1235415"/>
            <a:ext cx="11279909" cy="5622586"/>
          </a:xfrm>
        </p:spPr>
        <p:txBody>
          <a:bodyPr>
            <a:normAutofit/>
          </a:bodyPr>
          <a:lstStyle/>
          <a:p>
            <a:r>
              <a:rPr lang="en-GB" dirty="0"/>
              <a:t>First distributed with Oracle7 and designed for simplifying database management.</a:t>
            </a:r>
          </a:p>
          <a:p>
            <a:r>
              <a:rPr lang="en-US" dirty="0"/>
              <a:t>Provides a basic interface for monitoring and management of Oracle Database users and user privileges, database schema and database configuration status, and backup and recovery.</a:t>
            </a:r>
          </a:p>
          <a:p>
            <a:r>
              <a:rPr lang="en-GB" dirty="0"/>
              <a:t>Java applet browser-based console was released with Oracle8i.</a:t>
            </a:r>
          </a:p>
          <a:p>
            <a:r>
              <a:rPr lang="en-GB" dirty="0"/>
              <a:t>HTML-based console was introduced with Oracle9i.</a:t>
            </a:r>
          </a:p>
          <a:p>
            <a:pPr lvl="1"/>
            <a:r>
              <a:rPr lang="en-US" dirty="0"/>
              <a:t>It is the basis for Enterprise Manager 12c which is used to manage the database and many other Oracle products.</a:t>
            </a:r>
          </a:p>
          <a:p>
            <a:pPr lvl="1"/>
            <a:r>
              <a:rPr lang="en-US" dirty="0"/>
              <a:t>Enterprise Manager 12c can be accessed via iOS devices.</a:t>
            </a:r>
          </a:p>
        </p:txBody>
      </p:sp>
      <p:sp>
        <p:nvSpPr>
          <p:cNvPr id="4" name="Slide Number Placeholder 3">
            <a:extLst>
              <a:ext uri="{FF2B5EF4-FFF2-40B4-BE49-F238E27FC236}">
                <a16:creationId xmlns:a16="http://schemas.microsoft.com/office/drawing/2014/main" id="{F87BC1A2-4B82-4B07-BE48-4CBB747682AC}"/>
              </a:ext>
            </a:extLst>
          </p:cNvPr>
          <p:cNvSpPr>
            <a:spLocks noGrp="1"/>
          </p:cNvSpPr>
          <p:nvPr>
            <p:ph type="sldNum" sz="quarter" idx="12"/>
          </p:nvPr>
        </p:nvSpPr>
        <p:spPr/>
        <p:txBody>
          <a:bodyPr/>
          <a:lstStyle/>
          <a:p>
            <a:fld id="{FA6D1DC9-C721-4D5F-A7A1-DF55DAF8C7D9}" type="slidenum">
              <a:rPr lang="en-US" smtClean="0"/>
              <a:t>2</a:t>
            </a:fld>
            <a:endParaRPr lang="en-US"/>
          </a:p>
        </p:txBody>
      </p:sp>
    </p:spTree>
    <p:extLst>
      <p:ext uri="{BB962C8B-B14F-4D97-AF65-F5344CB8AC3E}">
        <p14:creationId xmlns:p14="http://schemas.microsoft.com/office/powerpoint/2010/main" val="71057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9D3-A98E-4D15-A4BC-F0A0B4AFE77E}"/>
              </a:ext>
            </a:extLst>
          </p:cNvPr>
          <p:cNvSpPr>
            <a:spLocks noGrp="1"/>
          </p:cNvSpPr>
          <p:nvPr>
            <p:ph type="title"/>
          </p:nvPr>
        </p:nvSpPr>
        <p:spPr/>
        <p:txBody>
          <a:bodyPr/>
          <a:lstStyle/>
          <a:p>
            <a:r>
              <a:rPr lang="en-GB" dirty="0"/>
              <a:t>Oracle Enterprise Manager</a:t>
            </a:r>
            <a:endParaRPr lang="en-PK" dirty="0"/>
          </a:p>
        </p:txBody>
      </p:sp>
      <p:sp>
        <p:nvSpPr>
          <p:cNvPr id="3" name="Content Placeholder 2">
            <a:extLst>
              <a:ext uri="{FF2B5EF4-FFF2-40B4-BE49-F238E27FC236}">
                <a16:creationId xmlns:a16="http://schemas.microsoft.com/office/drawing/2014/main" id="{1041FEC4-322A-4E8C-AC69-B55BB858E378}"/>
              </a:ext>
            </a:extLst>
          </p:cNvPr>
          <p:cNvSpPr>
            <a:spLocks noGrp="1"/>
          </p:cNvSpPr>
          <p:nvPr>
            <p:ph idx="1"/>
          </p:nvPr>
        </p:nvSpPr>
        <p:spPr>
          <a:xfrm>
            <a:off x="456045" y="1301674"/>
            <a:ext cx="11279909" cy="5271403"/>
          </a:xfrm>
        </p:spPr>
        <p:txBody>
          <a:bodyPr>
            <a:normAutofit/>
          </a:bodyPr>
          <a:lstStyle/>
          <a:p>
            <a:r>
              <a:rPr lang="en-US" dirty="0"/>
              <a:t>EM is far more than just an Oracle Database management interface and can be used for the following: </a:t>
            </a:r>
          </a:p>
          <a:p>
            <a:pPr lvl="1"/>
            <a:r>
              <a:rPr lang="en-US" dirty="0"/>
              <a:t>Database management</a:t>
            </a:r>
          </a:p>
          <a:p>
            <a:pPr lvl="2"/>
            <a:r>
              <a:rPr lang="en-US" dirty="0"/>
              <a:t>Enables DBA to more easily perform database change and configuration management, patching, provisioning, tasking, masking and </a:t>
            </a:r>
            <a:r>
              <a:rPr lang="en-US" dirty="0" err="1"/>
              <a:t>subsetting</a:t>
            </a:r>
            <a:r>
              <a:rPr lang="en-US" dirty="0"/>
              <a:t>, and performance management and tuning while leveraging automated management capabilities in the Oracle Database.</a:t>
            </a:r>
          </a:p>
          <a:p>
            <a:pPr lvl="1"/>
            <a:r>
              <a:rPr lang="en-US" dirty="0"/>
              <a:t>Database lifecycle management</a:t>
            </a:r>
          </a:p>
          <a:p>
            <a:pPr lvl="2"/>
            <a:r>
              <a:rPr lang="en-US" dirty="0"/>
              <a:t>Oracle Database discovery, initial provisioning, patching, configuration management, and ongoing change management.</a:t>
            </a:r>
          </a:p>
          <a:p>
            <a:pPr lvl="1"/>
            <a:r>
              <a:rPr lang="en-US" dirty="0"/>
              <a:t>Exadata management</a:t>
            </a:r>
          </a:p>
          <a:p>
            <a:pPr lvl="2"/>
            <a:r>
              <a:rPr lang="en-US" dirty="0"/>
              <a:t>Provides unified view of Exadata nodes, Storage Server cells, InfiniBand switches, software running on them, and resource utilization.</a:t>
            </a:r>
            <a:endParaRPr lang="en-PK" dirty="0"/>
          </a:p>
        </p:txBody>
      </p:sp>
      <p:sp>
        <p:nvSpPr>
          <p:cNvPr id="4" name="Slide Number Placeholder 3">
            <a:extLst>
              <a:ext uri="{FF2B5EF4-FFF2-40B4-BE49-F238E27FC236}">
                <a16:creationId xmlns:a16="http://schemas.microsoft.com/office/drawing/2014/main" id="{058F5F81-0D60-44AC-BA17-08BA076245D3}"/>
              </a:ext>
            </a:extLst>
          </p:cNvPr>
          <p:cNvSpPr>
            <a:spLocks noGrp="1"/>
          </p:cNvSpPr>
          <p:nvPr>
            <p:ph type="sldNum" sz="quarter" idx="12"/>
          </p:nvPr>
        </p:nvSpPr>
        <p:spPr/>
        <p:txBody>
          <a:bodyPr/>
          <a:lstStyle/>
          <a:p>
            <a:fld id="{FA6D1DC9-C721-4D5F-A7A1-DF55DAF8C7D9}" type="slidenum">
              <a:rPr lang="en-US" smtClean="0"/>
              <a:t>3</a:t>
            </a:fld>
            <a:endParaRPr lang="en-US"/>
          </a:p>
        </p:txBody>
      </p:sp>
    </p:spTree>
    <p:extLst>
      <p:ext uri="{BB962C8B-B14F-4D97-AF65-F5344CB8AC3E}">
        <p14:creationId xmlns:p14="http://schemas.microsoft.com/office/powerpoint/2010/main" val="8291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9D3-A98E-4D15-A4BC-F0A0B4AFE77E}"/>
              </a:ext>
            </a:extLst>
          </p:cNvPr>
          <p:cNvSpPr>
            <a:spLocks noGrp="1"/>
          </p:cNvSpPr>
          <p:nvPr>
            <p:ph type="title"/>
          </p:nvPr>
        </p:nvSpPr>
        <p:spPr/>
        <p:txBody>
          <a:bodyPr/>
          <a:lstStyle/>
          <a:p>
            <a:r>
              <a:rPr lang="en-GB" dirty="0"/>
              <a:t>Oracle Enterprise Manager</a:t>
            </a:r>
            <a:endParaRPr lang="en-PK" dirty="0"/>
          </a:p>
        </p:txBody>
      </p:sp>
      <p:sp>
        <p:nvSpPr>
          <p:cNvPr id="3" name="Content Placeholder 2">
            <a:extLst>
              <a:ext uri="{FF2B5EF4-FFF2-40B4-BE49-F238E27FC236}">
                <a16:creationId xmlns:a16="http://schemas.microsoft.com/office/drawing/2014/main" id="{1041FEC4-322A-4E8C-AC69-B55BB858E378}"/>
              </a:ext>
            </a:extLst>
          </p:cNvPr>
          <p:cNvSpPr>
            <a:spLocks noGrp="1"/>
          </p:cNvSpPr>
          <p:nvPr>
            <p:ph idx="1"/>
          </p:nvPr>
        </p:nvSpPr>
        <p:spPr>
          <a:xfrm>
            <a:off x="456045" y="1301674"/>
            <a:ext cx="11279909" cy="5427915"/>
          </a:xfrm>
        </p:spPr>
        <p:txBody>
          <a:bodyPr>
            <a:normAutofit lnSpcReduction="10000"/>
          </a:bodyPr>
          <a:lstStyle/>
          <a:p>
            <a:pPr lvl="1"/>
            <a:r>
              <a:rPr lang="en-US" dirty="0"/>
              <a:t>Hardware and virtualization management</a:t>
            </a:r>
          </a:p>
          <a:p>
            <a:pPr lvl="2"/>
            <a:r>
              <a:rPr lang="en-US" dirty="0"/>
              <a:t>Used for managing Oracle VM where Linux, Unix/Solaris, and Windows are deployed and integrated with the Oracle Virtual Assembly Builder.</a:t>
            </a:r>
          </a:p>
          <a:p>
            <a:pPr lvl="1"/>
            <a:r>
              <a:rPr lang="en-US" dirty="0"/>
              <a:t>Middleware management</a:t>
            </a:r>
          </a:p>
          <a:p>
            <a:pPr lvl="2"/>
            <a:r>
              <a:rPr lang="en-US" dirty="0"/>
              <a:t>Configuration and lifecycle management for Oracle WebLogic Server, SOA Suite, Coherence, Identity Management, WebCenter, Oracle Business Intelligence, and the </a:t>
            </a:r>
            <a:r>
              <a:rPr lang="en-US" dirty="0" err="1"/>
              <a:t>Exalogic</a:t>
            </a:r>
            <a:r>
              <a:rPr lang="en-US" dirty="0"/>
              <a:t> Elastic Cloud.</a:t>
            </a:r>
          </a:p>
          <a:p>
            <a:pPr lvl="1"/>
            <a:r>
              <a:rPr lang="en-US" dirty="0"/>
              <a:t>Cloud management</a:t>
            </a:r>
          </a:p>
          <a:p>
            <a:pPr lvl="2"/>
            <a:r>
              <a:rPr lang="en-US" dirty="0"/>
              <a:t>Cloud management for the Oracle Database and Oracle Fusion Middleware that includes self-service provisioning balanced against centralized policy-based resource management, integrated chargeback, and capacity planning.</a:t>
            </a:r>
          </a:p>
          <a:p>
            <a:pPr lvl="1"/>
            <a:r>
              <a:rPr lang="en-US" dirty="0"/>
              <a:t>Packaged applications management</a:t>
            </a:r>
          </a:p>
          <a:p>
            <a:pPr lvl="2"/>
            <a:r>
              <a:rPr lang="en-US" dirty="0"/>
              <a:t>Application monitoring and management of Oracle applications (E-Business Suite, PeopleSoft, Siebel, and Fusion applications).</a:t>
            </a:r>
          </a:p>
          <a:p>
            <a:pPr lvl="2"/>
            <a:endParaRPr lang="en-US" dirty="0"/>
          </a:p>
        </p:txBody>
      </p:sp>
      <p:sp>
        <p:nvSpPr>
          <p:cNvPr id="4" name="Slide Number Placeholder 3">
            <a:extLst>
              <a:ext uri="{FF2B5EF4-FFF2-40B4-BE49-F238E27FC236}">
                <a16:creationId xmlns:a16="http://schemas.microsoft.com/office/drawing/2014/main" id="{058F5F81-0D60-44AC-BA17-08BA076245D3}"/>
              </a:ext>
            </a:extLst>
          </p:cNvPr>
          <p:cNvSpPr>
            <a:spLocks noGrp="1"/>
          </p:cNvSpPr>
          <p:nvPr>
            <p:ph type="sldNum" sz="quarter" idx="12"/>
          </p:nvPr>
        </p:nvSpPr>
        <p:spPr/>
        <p:txBody>
          <a:bodyPr/>
          <a:lstStyle/>
          <a:p>
            <a:fld id="{FA6D1DC9-C721-4D5F-A7A1-DF55DAF8C7D9}" type="slidenum">
              <a:rPr lang="en-US" smtClean="0"/>
              <a:t>4</a:t>
            </a:fld>
            <a:endParaRPr lang="en-US"/>
          </a:p>
        </p:txBody>
      </p:sp>
    </p:spTree>
    <p:extLst>
      <p:ext uri="{BB962C8B-B14F-4D97-AF65-F5344CB8AC3E}">
        <p14:creationId xmlns:p14="http://schemas.microsoft.com/office/powerpoint/2010/main" val="154185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9D3-A98E-4D15-A4BC-F0A0B4AFE77E}"/>
              </a:ext>
            </a:extLst>
          </p:cNvPr>
          <p:cNvSpPr>
            <a:spLocks noGrp="1"/>
          </p:cNvSpPr>
          <p:nvPr>
            <p:ph type="title"/>
          </p:nvPr>
        </p:nvSpPr>
        <p:spPr/>
        <p:txBody>
          <a:bodyPr/>
          <a:lstStyle/>
          <a:p>
            <a:r>
              <a:rPr lang="en-GB" dirty="0"/>
              <a:t>Oracle Enterprise Manager</a:t>
            </a:r>
            <a:endParaRPr lang="en-PK" dirty="0"/>
          </a:p>
        </p:txBody>
      </p:sp>
      <p:sp>
        <p:nvSpPr>
          <p:cNvPr id="3" name="Content Placeholder 2">
            <a:extLst>
              <a:ext uri="{FF2B5EF4-FFF2-40B4-BE49-F238E27FC236}">
                <a16:creationId xmlns:a16="http://schemas.microsoft.com/office/drawing/2014/main" id="{1041FEC4-322A-4E8C-AC69-B55BB858E378}"/>
              </a:ext>
            </a:extLst>
          </p:cNvPr>
          <p:cNvSpPr>
            <a:spLocks noGrp="1"/>
          </p:cNvSpPr>
          <p:nvPr>
            <p:ph idx="1"/>
          </p:nvPr>
        </p:nvSpPr>
        <p:spPr>
          <a:xfrm>
            <a:off x="456045" y="1301674"/>
            <a:ext cx="11279909" cy="5427915"/>
          </a:xfrm>
        </p:spPr>
        <p:txBody>
          <a:bodyPr>
            <a:normAutofit lnSpcReduction="10000"/>
          </a:bodyPr>
          <a:lstStyle/>
          <a:p>
            <a:pPr lvl="1"/>
            <a:r>
              <a:rPr lang="en-US" dirty="0"/>
              <a:t>Heterogeneous (non-Oracle) management</a:t>
            </a:r>
          </a:p>
          <a:p>
            <a:pPr lvl="2"/>
            <a:r>
              <a:rPr lang="en-US" dirty="0"/>
              <a:t>Oracle and partner plug-ins and connectors posted in the Enterprise Manager 12c Extensibility Exchange that enable Enterprise Manager to also manage </a:t>
            </a:r>
            <a:r>
              <a:rPr lang="en-US" dirty="0" err="1"/>
              <a:t>TimesTen</a:t>
            </a:r>
            <a:r>
              <a:rPr lang="en-US" dirty="0"/>
              <a:t>, Amazon Web Services, IBM DB2, IBM </a:t>
            </a:r>
            <a:r>
              <a:rPr lang="en-US" dirty="0" err="1"/>
              <a:t>Websphere</a:t>
            </a:r>
            <a:r>
              <a:rPr lang="en-US" dirty="0"/>
              <a:t> Application Server, Sun ZFS Appliance, EMC </a:t>
            </a:r>
            <a:r>
              <a:rPr lang="en-US" dirty="0" err="1"/>
              <a:t>CLARiiON</a:t>
            </a:r>
            <a:r>
              <a:rPr lang="en-US" dirty="0"/>
              <a:t>, and many others.</a:t>
            </a:r>
          </a:p>
          <a:p>
            <a:pPr lvl="1"/>
            <a:r>
              <a:rPr lang="en-US" dirty="0"/>
              <a:t>Application performance management</a:t>
            </a:r>
          </a:p>
          <a:p>
            <a:pPr lvl="2"/>
            <a:r>
              <a:rPr lang="en-US" dirty="0"/>
              <a:t>Real user monitoring and synthetic transaction monitoring, monitoring and tracing of transactions/transaction instances, Java and Oracle Database monitoring and diagnostics, multilayer discovery of application topology and infrastructure, and application performance analytics and reporting for Oracle applications and custom applications.</a:t>
            </a:r>
          </a:p>
          <a:p>
            <a:pPr lvl="1"/>
            <a:r>
              <a:rPr lang="en-US" dirty="0"/>
              <a:t>Application quality management</a:t>
            </a:r>
          </a:p>
          <a:p>
            <a:pPr lvl="2"/>
            <a:r>
              <a:rPr lang="en-US" dirty="0"/>
              <a:t>Application test management, functional testing, load testing, Real Application Testing (RAT), and test data management for Oracle applications and custom web-based applications running on the Oracle Database </a:t>
            </a:r>
          </a:p>
          <a:p>
            <a:pPr lvl="2"/>
            <a:endParaRPr lang="en-PK" dirty="0"/>
          </a:p>
        </p:txBody>
      </p:sp>
      <p:sp>
        <p:nvSpPr>
          <p:cNvPr id="4" name="Slide Number Placeholder 3">
            <a:extLst>
              <a:ext uri="{FF2B5EF4-FFF2-40B4-BE49-F238E27FC236}">
                <a16:creationId xmlns:a16="http://schemas.microsoft.com/office/drawing/2014/main" id="{058F5F81-0D60-44AC-BA17-08BA076245D3}"/>
              </a:ext>
            </a:extLst>
          </p:cNvPr>
          <p:cNvSpPr>
            <a:spLocks noGrp="1"/>
          </p:cNvSpPr>
          <p:nvPr>
            <p:ph type="sldNum" sz="quarter" idx="12"/>
          </p:nvPr>
        </p:nvSpPr>
        <p:spPr/>
        <p:txBody>
          <a:bodyPr/>
          <a:lstStyle/>
          <a:p>
            <a:fld id="{FA6D1DC9-C721-4D5F-A7A1-DF55DAF8C7D9}" type="slidenum">
              <a:rPr lang="en-US" smtClean="0"/>
              <a:t>5</a:t>
            </a:fld>
            <a:endParaRPr lang="en-US"/>
          </a:p>
        </p:txBody>
      </p:sp>
    </p:spTree>
    <p:extLst>
      <p:ext uri="{BB962C8B-B14F-4D97-AF65-F5344CB8AC3E}">
        <p14:creationId xmlns:p14="http://schemas.microsoft.com/office/powerpoint/2010/main" val="275373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9D3-A98E-4D15-A4BC-F0A0B4AFE77E}"/>
              </a:ext>
            </a:extLst>
          </p:cNvPr>
          <p:cNvSpPr>
            <a:spLocks noGrp="1"/>
          </p:cNvSpPr>
          <p:nvPr>
            <p:ph type="title"/>
          </p:nvPr>
        </p:nvSpPr>
        <p:spPr/>
        <p:txBody>
          <a:bodyPr/>
          <a:lstStyle/>
          <a:p>
            <a:r>
              <a:rPr lang="en-GB" dirty="0"/>
              <a:t>Oracle Enterprise Manager</a:t>
            </a:r>
            <a:endParaRPr lang="en-PK" dirty="0"/>
          </a:p>
        </p:txBody>
      </p:sp>
      <p:sp>
        <p:nvSpPr>
          <p:cNvPr id="3" name="Content Placeholder 2">
            <a:extLst>
              <a:ext uri="{FF2B5EF4-FFF2-40B4-BE49-F238E27FC236}">
                <a16:creationId xmlns:a16="http://schemas.microsoft.com/office/drawing/2014/main" id="{1041FEC4-322A-4E8C-AC69-B55BB858E378}"/>
              </a:ext>
            </a:extLst>
          </p:cNvPr>
          <p:cNvSpPr>
            <a:spLocks noGrp="1"/>
          </p:cNvSpPr>
          <p:nvPr>
            <p:ph idx="1"/>
          </p:nvPr>
        </p:nvSpPr>
        <p:spPr>
          <a:xfrm>
            <a:off x="456045" y="1301674"/>
            <a:ext cx="11279909" cy="5556326"/>
          </a:xfrm>
        </p:spPr>
        <p:txBody>
          <a:bodyPr>
            <a:normAutofit fontScale="92500" lnSpcReduction="10000"/>
          </a:bodyPr>
          <a:lstStyle/>
          <a:p>
            <a:r>
              <a:rPr lang="en-US" dirty="0"/>
              <a:t>EM offers a number of optional packs for managing the database infrastructure:</a:t>
            </a:r>
            <a:endParaRPr lang="en-GB" i="1" dirty="0"/>
          </a:p>
          <a:p>
            <a:pPr lvl="1"/>
            <a:r>
              <a:rPr lang="en-GB" dirty="0"/>
              <a:t>Database Diagnostics Pack</a:t>
            </a:r>
          </a:p>
          <a:p>
            <a:pPr lvl="2"/>
            <a:r>
              <a:rPr lang="en-GB" dirty="0"/>
              <a:t>Provides automatic performance diagnostics, flexible system monitoring and notification, extended Exadata management, and database problem root cause analysis and baseline comparison interfaces, leveraging ADDM and the AWR in the Oracle Database.</a:t>
            </a:r>
          </a:p>
          <a:p>
            <a:pPr lvl="1"/>
            <a:r>
              <a:rPr lang="en-GB" dirty="0"/>
              <a:t>Database Tuning Pack</a:t>
            </a:r>
          </a:p>
          <a:p>
            <a:pPr lvl="2"/>
            <a:r>
              <a:rPr lang="en-US" dirty="0"/>
              <a:t>Provides a real-time SQL monitor useful in identifying long-running queries, the SQL Tuning Advisor for analysis and automatic implementation of improved SQL profile recommendations, the SQL Access Advisor for recommending schema re‐ design, and an object reorganization wizard for removing wasted space</a:t>
            </a:r>
            <a:r>
              <a:rPr lang="en-GB" dirty="0"/>
              <a:t>.</a:t>
            </a:r>
          </a:p>
          <a:p>
            <a:pPr lvl="1"/>
            <a:r>
              <a:rPr lang="en-GB" dirty="0"/>
              <a:t>Lifecycle Management Pack</a:t>
            </a:r>
          </a:p>
          <a:p>
            <a:pPr lvl="2"/>
            <a:r>
              <a:rPr lang="en-US" dirty="0"/>
              <a:t>Provides database discovery and inventory tracking, initial database provisioning, ongoing change management of patches, upgrades, and schema and data changes, configuration and compliance management, and site-level disaster protection automation (also called Site Guard)</a:t>
            </a:r>
          </a:p>
          <a:p>
            <a:pPr lvl="1"/>
            <a:endParaRPr lang="en-GB" dirty="0"/>
          </a:p>
          <a:p>
            <a:pPr lvl="1"/>
            <a:endParaRPr lang="en-PK" dirty="0"/>
          </a:p>
        </p:txBody>
      </p:sp>
      <p:sp>
        <p:nvSpPr>
          <p:cNvPr id="4" name="Slide Number Placeholder 3">
            <a:extLst>
              <a:ext uri="{FF2B5EF4-FFF2-40B4-BE49-F238E27FC236}">
                <a16:creationId xmlns:a16="http://schemas.microsoft.com/office/drawing/2014/main" id="{058F5F81-0D60-44AC-BA17-08BA076245D3}"/>
              </a:ext>
            </a:extLst>
          </p:cNvPr>
          <p:cNvSpPr>
            <a:spLocks noGrp="1"/>
          </p:cNvSpPr>
          <p:nvPr>
            <p:ph type="sldNum" sz="quarter" idx="12"/>
          </p:nvPr>
        </p:nvSpPr>
        <p:spPr/>
        <p:txBody>
          <a:bodyPr/>
          <a:lstStyle/>
          <a:p>
            <a:fld id="{FA6D1DC9-C721-4D5F-A7A1-DF55DAF8C7D9}" type="slidenum">
              <a:rPr lang="en-US" smtClean="0"/>
              <a:t>6</a:t>
            </a:fld>
            <a:endParaRPr lang="en-US"/>
          </a:p>
        </p:txBody>
      </p:sp>
    </p:spTree>
    <p:extLst>
      <p:ext uri="{BB962C8B-B14F-4D97-AF65-F5344CB8AC3E}">
        <p14:creationId xmlns:p14="http://schemas.microsoft.com/office/powerpoint/2010/main" val="42293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E673-921B-4ABE-A4C7-567DB00D1981}"/>
              </a:ext>
            </a:extLst>
          </p:cNvPr>
          <p:cNvSpPr>
            <a:spLocks noGrp="1"/>
          </p:cNvSpPr>
          <p:nvPr>
            <p:ph type="title"/>
          </p:nvPr>
        </p:nvSpPr>
        <p:spPr/>
        <p:txBody>
          <a:bodyPr/>
          <a:lstStyle/>
          <a:p>
            <a:r>
              <a:rPr lang="en-GB" dirty="0"/>
              <a:t>Oracle Enterprise Manager</a:t>
            </a:r>
            <a:endParaRPr lang="en-PK" dirty="0"/>
          </a:p>
        </p:txBody>
      </p:sp>
      <p:sp>
        <p:nvSpPr>
          <p:cNvPr id="3" name="Content Placeholder 2">
            <a:extLst>
              <a:ext uri="{FF2B5EF4-FFF2-40B4-BE49-F238E27FC236}">
                <a16:creationId xmlns:a16="http://schemas.microsoft.com/office/drawing/2014/main" id="{15A9711B-AE07-466A-B5A6-DBF405A9781D}"/>
              </a:ext>
            </a:extLst>
          </p:cNvPr>
          <p:cNvSpPr>
            <a:spLocks noGrp="1"/>
          </p:cNvSpPr>
          <p:nvPr>
            <p:ph idx="1"/>
          </p:nvPr>
        </p:nvSpPr>
        <p:spPr>
          <a:xfrm>
            <a:off x="456045" y="1301675"/>
            <a:ext cx="11279909" cy="5054674"/>
          </a:xfrm>
        </p:spPr>
        <p:txBody>
          <a:bodyPr>
            <a:normAutofit lnSpcReduction="10000"/>
          </a:bodyPr>
          <a:lstStyle/>
          <a:p>
            <a:pPr lvl="1"/>
            <a:r>
              <a:rPr lang="en-US" dirty="0"/>
              <a:t>Oracle Data Masking Pack</a:t>
            </a:r>
          </a:p>
          <a:p>
            <a:pPr lvl="2"/>
            <a:r>
              <a:rPr lang="en-US" dirty="0"/>
              <a:t>Provides search for sensitive data capability, common data masking formats, and supports condition-based masking, compound masking, deterministic masking, and key-based reversible masking.</a:t>
            </a:r>
          </a:p>
          <a:p>
            <a:pPr lvl="1"/>
            <a:r>
              <a:rPr lang="en-US" dirty="0"/>
              <a:t>Oracle Test Data Management Pack</a:t>
            </a:r>
          </a:p>
          <a:p>
            <a:pPr lvl="2"/>
            <a:r>
              <a:rPr lang="en-US" dirty="0"/>
              <a:t>Detects and stores data relationships from a production Oracle Database in an Application Data Model which is then used to generate a subset of data useful in nonproduction Oracle Database testing.</a:t>
            </a:r>
          </a:p>
          <a:p>
            <a:pPr lvl="1"/>
            <a:r>
              <a:rPr lang="en-US" dirty="0"/>
              <a:t>Cloud </a:t>
            </a:r>
            <a:r>
              <a:rPr lang="en-US"/>
              <a:t>Management Pack</a:t>
            </a:r>
            <a:endParaRPr lang="en-US" dirty="0"/>
          </a:p>
          <a:p>
            <a:pPr lvl="2"/>
            <a:r>
              <a:rPr lang="en-US" dirty="0"/>
              <a:t>Provides a Consolidation Planner for determining how to redistribute workloads and meet service level agreements (SLAs), a self-service portal through which new instances can be requested for single instance and Real Application Clusters (RAC) Oracle Databases and then started and monitored, and also provides a metering and chargeback interface.</a:t>
            </a:r>
            <a:endParaRPr lang="en-PK" dirty="0"/>
          </a:p>
        </p:txBody>
      </p:sp>
      <p:sp>
        <p:nvSpPr>
          <p:cNvPr id="4" name="Slide Number Placeholder 3">
            <a:extLst>
              <a:ext uri="{FF2B5EF4-FFF2-40B4-BE49-F238E27FC236}">
                <a16:creationId xmlns:a16="http://schemas.microsoft.com/office/drawing/2014/main" id="{9F9EA617-7272-4CC4-B8E7-4BEC73D4FC93}"/>
              </a:ext>
            </a:extLst>
          </p:cNvPr>
          <p:cNvSpPr>
            <a:spLocks noGrp="1"/>
          </p:cNvSpPr>
          <p:nvPr>
            <p:ph type="sldNum" sz="quarter" idx="12"/>
          </p:nvPr>
        </p:nvSpPr>
        <p:spPr/>
        <p:txBody>
          <a:bodyPr/>
          <a:lstStyle/>
          <a:p>
            <a:fld id="{FA6D1DC9-C721-4D5F-A7A1-DF55DAF8C7D9}" type="slidenum">
              <a:rPr lang="en-US" smtClean="0"/>
              <a:t>7</a:t>
            </a:fld>
            <a:endParaRPr lang="en-US"/>
          </a:p>
        </p:txBody>
      </p:sp>
    </p:spTree>
    <p:extLst>
      <p:ext uri="{BB962C8B-B14F-4D97-AF65-F5344CB8AC3E}">
        <p14:creationId xmlns:p14="http://schemas.microsoft.com/office/powerpoint/2010/main" val="321129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9643-D944-4FB8-821E-86E138752450}"/>
              </a:ext>
            </a:extLst>
          </p:cNvPr>
          <p:cNvSpPr>
            <a:spLocks noGrp="1"/>
          </p:cNvSpPr>
          <p:nvPr>
            <p:ph type="title"/>
          </p:nvPr>
        </p:nvSpPr>
        <p:spPr/>
        <p:txBody>
          <a:bodyPr/>
          <a:lstStyle/>
          <a:p>
            <a:r>
              <a:rPr lang="en-GB" dirty="0"/>
              <a:t>Enterprise Manager Architecture</a:t>
            </a:r>
            <a:endParaRPr lang="en-PK" dirty="0"/>
          </a:p>
        </p:txBody>
      </p:sp>
      <p:sp>
        <p:nvSpPr>
          <p:cNvPr id="3" name="Content Placeholder 2">
            <a:extLst>
              <a:ext uri="{FF2B5EF4-FFF2-40B4-BE49-F238E27FC236}">
                <a16:creationId xmlns:a16="http://schemas.microsoft.com/office/drawing/2014/main" id="{70C53B59-1804-46CA-A46E-EF798F87530E}"/>
              </a:ext>
            </a:extLst>
          </p:cNvPr>
          <p:cNvSpPr>
            <a:spLocks noGrp="1"/>
          </p:cNvSpPr>
          <p:nvPr>
            <p:ph idx="1"/>
          </p:nvPr>
        </p:nvSpPr>
        <p:spPr/>
        <p:txBody>
          <a:bodyPr>
            <a:normAutofit/>
          </a:bodyPr>
          <a:lstStyle/>
          <a:p>
            <a:r>
              <a:rPr lang="en-US" dirty="0"/>
              <a:t>Enterprise Manager can be used for managing the database locally, remotely, and/or through firewalls.</a:t>
            </a:r>
            <a:endParaRPr lang="en-GB" dirty="0"/>
          </a:p>
          <a:p>
            <a:r>
              <a:rPr lang="en-GB" b="1" dirty="0"/>
              <a:t>Cloud Control </a:t>
            </a:r>
            <a:r>
              <a:rPr lang="en-PK" i="1" dirty="0"/>
              <a:t>- </a:t>
            </a:r>
            <a:r>
              <a:rPr lang="en-GB" dirty="0"/>
              <a:t>EM </a:t>
            </a:r>
            <a:r>
              <a:rPr lang="en-PK" dirty="0" err="1"/>
              <a:t>manag</a:t>
            </a:r>
            <a:r>
              <a:rPr lang="en-US" dirty="0"/>
              <a:t>es Oracle deployed to on-premise servers or as part of cloud deployment</a:t>
            </a:r>
            <a:r>
              <a:rPr lang="en-PK" dirty="0"/>
              <a:t>.</a:t>
            </a:r>
          </a:p>
          <a:p>
            <a:r>
              <a:rPr lang="en-PK" dirty="0"/>
              <a:t>E</a:t>
            </a:r>
            <a:r>
              <a:rPr lang="en-GB" dirty="0"/>
              <a:t>M</a:t>
            </a:r>
            <a:r>
              <a:rPr lang="en-PK" dirty="0"/>
              <a:t> </a:t>
            </a:r>
            <a:r>
              <a:rPr lang="en-GB" dirty="0"/>
              <a:t>architecture includes the following components:</a:t>
            </a:r>
            <a:endParaRPr lang="en-PK" dirty="0"/>
          </a:p>
          <a:p>
            <a:pPr lvl="1"/>
            <a:r>
              <a:rPr lang="en-GB" dirty="0"/>
              <a:t>Oracle Management Agents</a:t>
            </a:r>
            <a:endParaRPr lang="en-PK" dirty="0"/>
          </a:p>
          <a:p>
            <a:pPr lvl="1"/>
            <a:r>
              <a:rPr lang="en-GB" dirty="0"/>
              <a:t>Oracle Management Service (OMS)</a:t>
            </a:r>
            <a:endParaRPr lang="en-PK" dirty="0"/>
          </a:p>
          <a:p>
            <a:pPr lvl="1"/>
            <a:r>
              <a:rPr lang="en-GB" dirty="0"/>
              <a:t>Oracle Management Repository</a:t>
            </a:r>
          </a:p>
          <a:p>
            <a:pPr lvl="1"/>
            <a:endParaRPr lang="en-PK" dirty="0"/>
          </a:p>
        </p:txBody>
      </p:sp>
      <p:sp>
        <p:nvSpPr>
          <p:cNvPr id="4" name="Slide Number Placeholder 3">
            <a:extLst>
              <a:ext uri="{FF2B5EF4-FFF2-40B4-BE49-F238E27FC236}">
                <a16:creationId xmlns:a16="http://schemas.microsoft.com/office/drawing/2014/main" id="{E64CCD8B-43C8-44A7-9080-84A6F3926F87}"/>
              </a:ext>
            </a:extLst>
          </p:cNvPr>
          <p:cNvSpPr>
            <a:spLocks noGrp="1"/>
          </p:cNvSpPr>
          <p:nvPr>
            <p:ph type="sldNum" sz="quarter" idx="12"/>
          </p:nvPr>
        </p:nvSpPr>
        <p:spPr/>
        <p:txBody>
          <a:bodyPr/>
          <a:lstStyle/>
          <a:p>
            <a:fld id="{FA6D1DC9-C721-4D5F-A7A1-DF55DAF8C7D9}" type="slidenum">
              <a:rPr lang="en-US" smtClean="0"/>
              <a:t>8</a:t>
            </a:fld>
            <a:endParaRPr lang="en-US"/>
          </a:p>
        </p:txBody>
      </p:sp>
    </p:spTree>
    <p:extLst>
      <p:ext uri="{BB962C8B-B14F-4D97-AF65-F5344CB8AC3E}">
        <p14:creationId xmlns:p14="http://schemas.microsoft.com/office/powerpoint/2010/main" val="120005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B0A3-767D-4520-A423-CA2C4C47D2EA}"/>
              </a:ext>
            </a:extLst>
          </p:cNvPr>
          <p:cNvSpPr>
            <a:spLocks noGrp="1"/>
          </p:cNvSpPr>
          <p:nvPr>
            <p:ph type="title"/>
          </p:nvPr>
        </p:nvSpPr>
        <p:spPr/>
        <p:txBody>
          <a:bodyPr/>
          <a:lstStyle/>
          <a:p>
            <a:r>
              <a:rPr lang="en-US" dirty="0"/>
              <a:t>Figure 5-1. Typical Cloud Control home page</a:t>
            </a:r>
            <a:endParaRPr lang="en-PK" dirty="0"/>
          </a:p>
        </p:txBody>
      </p:sp>
      <p:sp>
        <p:nvSpPr>
          <p:cNvPr id="4" name="Slide Number Placeholder 3">
            <a:extLst>
              <a:ext uri="{FF2B5EF4-FFF2-40B4-BE49-F238E27FC236}">
                <a16:creationId xmlns:a16="http://schemas.microsoft.com/office/drawing/2014/main" id="{1CCD8C1A-4B55-4507-94E9-2562CA68A737}"/>
              </a:ext>
            </a:extLst>
          </p:cNvPr>
          <p:cNvSpPr>
            <a:spLocks noGrp="1"/>
          </p:cNvSpPr>
          <p:nvPr>
            <p:ph type="sldNum" sz="quarter" idx="12"/>
          </p:nvPr>
        </p:nvSpPr>
        <p:spPr/>
        <p:txBody>
          <a:bodyPr/>
          <a:lstStyle/>
          <a:p>
            <a:fld id="{FA6D1DC9-C721-4D5F-A7A1-DF55DAF8C7D9}" type="slidenum">
              <a:rPr lang="en-US" smtClean="0"/>
              <a:t>9</a:t>
            </a:fld>
            <a:endParaRPr lang="en-US"/>
          </a:p>
        </p:txBody>
      </p:sp>
      <p:pic>
        <p:nvPicPr>
          <p:cNvPr id="7" name="Content Placeholder 6">
            <a:extLst>
              <a:ext uri="{FF2B5EF4-FFF2-40B4-BE49-F238E27FC236}">
                <a16:creationId xmlns:a16="http://schemas.microsoft.com/office/drawing/2014/main" id="{F1B4A76B-9C20-44D0-9D54-7AA6F9576CC4}"/>
              </a:ext>
            </a:extLst>
          </p:cNvPr>
          <p:cNvPicPr>
            <a:picLocks noGrp="1" noChangeAspect="1"/>
          </p:cNvPicPr>
          <p:nvPr>
            <p:ph idx="1"/>
          </p:nvPr>
        </p:nvPicPr>
        <p:blipFill>
          <a:blip r:embed="rId2"/>
          <a:stretch>
            <a:fillRect/>
          </a:stretch>
        </p:blipFill>
        <p:spPr>
          <a:xfrm>
            <a:off x="455613" y="1394476"/>
            <a:ext cx="11280775" cy="4689760"/>
          </a:xfrm>
          <a:prstGeom prst="rect">
            <a:avLst/>
          </a:prstGeom>
        </p:spPr>
      </p:pic>
    </p:spTree>
    <p:extLst>
      <p:ext uri="{BB962C8B-B14F-4D97-AF65-F5344CB8AC3E}">
        <p14:creationId xmlns:p14="http://schemas.microsoft.com/office/powerpoint/2010/main" val="3981325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13464</TotalTime>
  <Words>1084</Words>
  <Application>Microsoft Office PowerPoint</Application>
  <PresentationFormat>Widescreen</PresentationFormat>
  <Paragraphs>94</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Gotham Narrow Book</vt:lpstr>
      <vt:lpstr>Gotham Narrow Medium</vt:lpstr>
      <vt:lpstr>Wingdings</vt:lpstr>
      <vt:lpstr>Office Theme</vt:lpstr>
      <vt:lpstr>Database Administration &amp; Management</vt:lpstr>
      <vt:lpstr>Oracle Enterprise Manager</vt:lpstr>
      <vt:lpstr>Oracle Enterprise Manager</vt:lpstr>
      <vt:lpstr>Oracle Enterprise Manager</vt:lpstr>
      <vt:lpstr>Oracle Enterprise Manager</vt:lpstr>
      <vt:lpstr>Oracle Enterprise Manager</vt:lpstr>
      <vt:lpstr>Oracle Enterprise Manager</vt:lpstr>
      <vt:lpstr>Enterprise Manager Architecture</vt:lpstr>
      <vt:lpstr>Figure 5-1. Typical Cloud Control home page</vt:lpstr>
      <vt:lpstr>Enterprise Manager Architecture </vt:lpstr>
      <vt:lpstr>Enterprise Manager Architecture </vt:lpstr>
      <vt:lpstr>Figure 5-2. Oracle Enterprise Manager architecture</vt:lpstr>
      <vt:lpstr>Starting Oracle Enterprise Manager</vt:lpstr>
      <vt:lpstr>Starting Oracle Enterprise Manager</vt:lpstr>
      <vt:lpstr>Starting Oracle Enterprise Manager</vt:lpstr>
      <vt:lpstr>How to know the port number?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Database Administration and Management</dc:subject>
  <dc:creator>Muhammad Fahad</dc:creator>
  <cp:lastModifiedBy>Muhammad Fahad</cp:lastModifiedBy>
  <cp:revision>1028</cp:revision>
  <cp:lastPrinted>2018-02-20T01:02:10Z</cp:lastPrinted>
  <dcterms:created xsi:type="dcterms:W3CDTF">2017-11-25T11:53:26Z</dcterms:created>
  <dcterms:modified xsi:type="dcterms:W3CDTF">2020-12-01T06:02:26Z</dcterms:modified>
</cp:coreProperties>
</file>