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82A56BF6-FC67-408E-AC54-6729369F8221}" type="datetimeFigureOut">
              <a:rPr lang="en-US" smtClean="0"/>
              <a:t>5/15/2020</a:t>
            </a:fld>
            <a:endParaRPr lang="en-US"/>
          </a:p>
        </p:txBody>
      </p:sp>
      <p:sp>
        <p:nvSpPr>
          <p:cNvPr id="8" name="Slide Number Placeholder 7"/>
          <p:cNvSpPr>
            <a:spLocks noGrp="1"/>
          </p:cNvSpPr>
          <p:nvPr>
            <p:ph type="sldNum" sz="quarter" idx="11"/>
          </p:nvPr>
        </p:nvSpPr>
        <p:spPr/>
        <p:txBody>
          <a:bodyPr/>
          <a:lstStyle/>
          <a:p>
            <a:fld id="{1098331D-E616-4FA2-ACCD-3742455F160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2A56BF6-FC67-408E-AC54-6729369F8221}" type="datetimeFigureOut">
              <a:rPr lang="en-US" smtClean="0"/>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8331D-E616-4FA2-ACCD-3742455F1606}"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A56BF6-FC67-408E-AC54-6729369F8221}" type="datetimeFigureOut">
              <a:rPr lang="en-US" smtClean="0"/>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A56BF6-FC67-408E-AC54-6729369F8221}" type="datetimeFigureOut">
              <a:rPr lang="en-US" smtClean="0"/>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82A56BF6-FC67-408E-AC54-6729369F8221}" type="datetimeFigureOut">
              <a:rPr lang="en-US" smtClean="0"/>
              <a:t>5/15/2020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098331D-E616-4FA2-ACCD-3742455F1606}"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latin typeface="Times New Roman" pitchFamily="18" charset="0"/>
                <a:cs typeface="Times New Roman" pitchFamily="18" charset="0"/>
              </a:rPr>
              <a:t>Motif and Design</a:t>
            </a:r>
            <a:endParaRPr lang="en-US" sz="5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71092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6400" y="381000"/>
            <a:ext cx="6196027" cy="6113779"/>
          </a:xfrm>
        </p:spPr>
      </p:pic>
    </p:spTree>
    <p:extLst>
      <p:ext uri="{BB962C8B-B14F-4D97-AF65-F5344CB8AC3E}">
        <p14:creationId xmlns:p14="http://schemas.microsoft.com/office/powerpoint/2010/main" val="1669008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914400"/>
            <a:ext cx="7983108" cy="5003497"/>
          </a:xfrm>
        </p:spPr>
      </p:pic>
    </p:spTree>
    <p:extLst>
      <p:ext uri="{BB962C8B-B14F-4D97-AF65-F5344CB8AC3E}">
        <p14:creationId xmlns:p14="http://schemas.microsoft.com/office/powerpoint/2010/main" val="1227316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effectLst/>
              </a:rPr>
              <a:t>Design</a:t>
            </a:r>
            <a:br>
              <a:rPr lang="en-US" dirty="0">
                <a:effectLst/>
              </a:rPr>
            </a:br>
            <a:endParaRPr lang="en-US" dirty="0"/>
          </a:p>
        </p:txBody>
      </p:sp>
      <p:sp>
        <p:nvSpPr>
          <p:cNvPr id="2" name="Content Placeholder 1"/>
          <p:cNvSpPr>
            <a:spLocks noGrp="1"/>
          </p:cNvSpPr>
          <p:nvPr>
            <p:ph idx="1"/>
          </p:nvPr>
        </p:nvSpPr>
        <p:spPr/>
        <p:txBody>
          <a:bodyPr>
            <a:normAutofit/>
          </a:bodyPr>
          <a:lstStyle/>
          <a:p>
            <a:r>
              <a:rPr lang="en-US" sz="2800" dirty="0">
                <a:latin typeface="Times New Roman" pitchFamily="18" charset="0"/>
                <a:cs typeface="Times New Roman" pitchFamily="18" charset="0"/>
              </a:rPr>
              <a:t>A </a:t>
            </a:r>
            <a:r>
              <a:rPr lang="en-US" sz="2800" b="1" dirty="0">
                <a:latin typeface="Times New Roman" pitchFamily="18" charset="0"/>
                <a:cs typeface="Times New Roman" pitchFamily="18" charset="0"/>
              </a:rPr>
              <a:t>design</a:t>
            </a:r>
            <a:r>
              <a:rPr lang="en-US" sz="2800" dirty="0">
                <a:latin typeface="Times New Roman" pitchFamily="18" charset="0"/>
                <a:cs typeface="Times New Roman" pitchFamily="18" charset="0"/>
              </a:rPr>
              <a:t> is a plan or specification for the construction of an object or system or for the implementation of an activity or process, or the result of that plan or specification in the form of a prototype, product or process. The verb </a:t>
            </a:r>
            <a:r>
              <a:rPr lang="en-US" sz="2800" i="1" dirty="0">
                <a:latin typeface="Times New Roman" pitchFamily="18" charset="0"/>
                <a:cs typeface="Times New Roman" pitchFamily="18" charset="0"/>
              </a:rPr>
              <a:t>to design</a:t>
            </a:r>
            <a:r>
              <a:rPr lang="en-US" sz="2800" dirty="0">
                <a:latin typeface="Times New Roman" pitchFamily="18" charset="0"/>
                <a:cs typeface="Times New Roman" pitchFamily="18" charset="0"/>
              </a:rPr>
              <a:t> expresses the process of developing a design. In some cases, the direct construction of an object without an explicit prior plan (such as in craftwork, some engineering, coding, and graphic design) may also be considered to be a design activity</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582378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4525963"/>
          </a:xfrm>
        </p:spPr>
        <p:txBody>
          <a:bodyPr>
            <a:noAutofit/>
          </a:bodyPr>
          <a:lstStyle/>
          <a:p>
            <a:r>
              <a:rPr lang="en-US" sz="3200" dirty="0">
                <a:latin typeface="Times New Roman" pitchFamily="18" charset="0"/>
                <a:cs typeface="Times New Roman" pitchFamily="18" charset="0"/>
              </a:rPr>
              <a:t>The person who produces a design is called a </a:t>
            </a:r>
            <a:r>
              <a:rPr lang="en-US" sz="3200" i="1" dirty="0">
                <a:latin typeface="Times New Roman" pitchFamily="18" charset="0"/>
                <a:cs typeface="Times New Roman" pitchFamily="18" charset="0"/>
              </a:rPr>
              <a:t>designer</a:t>
            </a:r>
            <a:r>
              <a:rPr lang="en-US" sz="3200" dirty="0">
                <a:latin typeface="Times New Roman" pitchFamily="18" charset="0"/>
                <a:cs typeface="Times New Roman" pitchFamily="18" charset="0"/>
              </a:rPr>
              <a:t>, which is a term generally used for people who work professionally in one of the various design areas—usually specifying which area is being dealt with (such as a textile designer, fashion designer, product designer, concept designer, web designer (website designer) or interior designer), but also others such as architects and engineers</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804535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Motif</a:t>
            </a:r>
            <a:endParaRPr lang="en-US" dirty="0"/>
          </a:p>
        </p:txBody>
      </p:sp>
      <p:sp>
        <p:nvSpPr>
          <p:cNvPr id="2" name="Content Placeholder 1"/>
          <p:cNvSpPr>
            <a:spLocks noGrp="1"/>
          </p:cNvSpPr>
          <p:nvPr>
            <p:ph idx="1"/>
          </p:nvPr>
        </p:nvSpPr>
        <p:spPr/>
        <p:txBody>
          <a:bodyPr/>
          <a:lstStyle/>
          <a:p>
            <a:r>
              <a:rPr lang="en-US" dirty="0">
                <a:latin typeface="Times New Roman" pitchFamily="18" charset="0"/>
                <a:cs typeface="Times New Roman" pitchFamily="18" charset="0"/>
              </a:rPr>
              <a:t>In art and iconography, a </a:t>
            </a:r>
            <a:r>
              <a:rPr lang="en-US" dirty="0" smtClean="0">
                <a:latin typeface="Times New Roman" pitchFamily="18" charset="0"/>
                <a:cs typeface="Times New Roman" pitchFamily="18" charset="0"/>
              </a:rPr>
              <a:t>motif </a:t>
            </a:r>
            <a:r>
              <a:rPr lang="en-US" dirty="0">
                <a:latin typeface="Times New Roman" pitchFamily="18" charset="0"/>
                <a:cs typeface="Times New Roman" pitchFamily="18" charset="0"/>
              </a:rPr>
              <a:t>is an element of an image. A motif may be repeated in a pattern or design, often many times, or may just occur once in a work</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46605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Types of Motifs</a:t>
            </a:r>
            <a:endParaRPr lang="en-US" dirty="0"/>
          </a:p>
        </p:txBody>
      </p:sp>
      <p:sp>
        <p:nvSpPr>
          <p:cNvPr id="2" name="Content Placeholder 1"/>
          <p:cNvSpPr>
            <a:spLocks noGrp="1"/>
          </p:cNvSpPr>
          <p:nvPr>
            <p:ph idx="1"/>
          </p:nvPr>
        </p:nvSpPr>
        <p:spPr/>
        <p:txBody>
          <a:bodyPr>
            <a:normAutofit/>
          </a:bodyPr>
          <a:lstStyle/>
          <a:p>
            <a:pPr marL="0" indent="0">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 motif may be an element in the iconography of a particular subject or type of subject that is seen in other works, or may form the main subject, as the Master of Animals motif in ancient art typically does. The related motif of confronted animals is often seen alone, but may also be repeated, for example in Byzantine silk and other ancient textiles. </a:t>
            </a:r>
            <a:endParaRPr lang="en-US" dirty="0"/>
          </a:p>
        </p:txBody>
      </p:sp>
    </p:spTree>
    <p:extLst>
      <p:ext uri="{BB962C8B-B14F-4D97-AF65-F5344CB8AC3E}">
        <p14:creationId xmlns:p14="http://schemas.microsoft.com/office/powerpoint/2010/main" val="2621587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US" dirty="0">
                <a:latin typeface="Times New Roman" pitchFamily="18" charset="0"/>
                <a:cs typeface="Times New Roman" pitchFamily="18" charset="0"/>
              </a:rPr>
              <a:t>Where the main subject of an artistic work such as a painting is a specific person, group, or moment in a narrative, that should be referred to as the "subject" of the work, not a motif, though the same thing may be a "motif" when part of another subject, or part of a work of decorative art such as a painting on a vase.</a:t>
            </a:r>
          </a:p>
          <a:p>
            <a:endParaRPr lang="en-US" dirty="0"/>
          </a:p>
        </p:txBody>
      </p:sp>
    </p:spTree>
    <p:extLst>
      <p:ext uri="{BB962C8B-B14F-4D97-AF65-F5344CB8AC3E}">
        <p14:creationId xmlns:p14="http://schemas.microsoft.com/office/powerpoint/2010/main" val="883710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latin typeface="Times New Roman" pitchFamily="18" charset="0"/>
                <a:cs typeface="Times New Roman" pitchFamily="18" charset="0"/>
              </a:rPr>
              <a:t>Ornamental or decorative art can usually be </a:t>
            </a:r>
            <a:r>
              <a:rPr lang="en-US" dirty="0" err="1">
                <a:latin typeface="Times New Roman" pitchFamily="18" charset="0"/>
                <a:cs typeface="Times New Roman" pitchFamily="18" charset="0"/>
              </a:rPr>
              <a:t>analysed</a:t>
            </a:r>
            <a:r>
              <a:rPr lang="en-US" dirty="0">
                <a:latin typeface="Times New Roman" pitchFamily="18" charset="0"/>
                <a:cs typeface="Times New Roman" pitchFamily="18" charset="0"/>
              </a:rPr>
              <a:t> into a number of different elements, which can be called motifs. These may often, as in textile art, be repeated many times in a pattern. Important examples in Western art include acanthus, egg and dart</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and various types of scrollwork.</a:t>
            </a:r>
          </a:p>
          <a:p>
            <a:endParaRPr lang="en-US" dirty="0"/>
          </a:p>
        </p:txBody>
      </p:sp>
    </p:spTree>
    <p:extLst>
      <p:ext uri="{BB962C8B-B14F-4D97-AF65-F5344CB8AC3E}">
        <p14:creationId xmlns:p14="http://schemas.microsoft.com/office/powerpoint/2010/main" val="3661456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4600" y="685800"/>
            <a:ext cx="4310916" cy="5410200"/>
          </a:xfrm>
        </p:spPr>
      </p:pic>
    </p:spTree>
    <p:extLst>
      <p:ext uri="{BB962C8B-B14F-4D97-AF65-F5344CB8AC3E}">
        <p14:creationId xmlns:p14="http://schemas.microsoft.com/office/powerpoint/2010/main" val="1737721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7400" y="1143000"/>
            <a:ext cx="4953000" cy="4953000"/>
          </a:xfrm>
        </p:spPr>
      </p:pic>
    </p:spTree>
    <p:extLst>
      <p:ext uri="{BB962C8B-B14F-4D97-AF65-F5344CB8AC3E}">
        <p14:creationId xmlns:p14="http://schemas.microsoft.com/office/powerpoint/2010/main" val="1222015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201" y="990600"/>
            <a:ext cx="6284202" cy="5449785"/>
          </a:xfrm>
        </p:spPr>
      </p:pic>
    </p:spTree>
    <p:extLst>
      <p:ext uri="{BB962C8B-B14F-4D97-AF65-F5344CB8AC3E}">
        <p14:creationId xmlns:p14="http://schemas.microsoft.com/office/powerpoint/2010/main" val="3580919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0419" y="838200"/>
            <a:ext cx="5387181" cy="5387181"/>
          </a:xfrm>
        </p:spPr>
      </p:pic>
    </p:spTree>
    <p:extLst>
      <p:ext uri="{BB962C8B-B14F-4D97-AF65-F5344CB8AC3E}">
        <p14:creationId xmlns:p14="http://schemas.microsoft.com/office/powerpoint/2010/main" val="25270839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39</TotalTime>
  <Words>120</Words>
  <Application>Microsoft Office PowerPoint</Application>
  <PresentationFormat>On-screen Show (4:3)</PresentationFormat>
  <Paragraphs>11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Executive</vt:lpstr>
      <vt:lpstr>Motif and Design</vt:lpstr>
      <vt:lpstr>Motif</vt:lpstr>
      <vt:lpstr>Types of Motifs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Design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Print Design Studio</dc:title>
  <dc:creator>Turn Back</dc:creator>
  <cp:lastModifiedBy>Turn Back</cp:lastModifiedBy>
  <cp:revision>5</cp:revision>
  <dcterms:created xsi:type="dcterms:W3CDTF">2020-05-15T15:59:32Z</dcterms:created>
  <dcterms:modified xsi:type="dcterms:W3CDTF">2020-05-15T16:39:19Z</dcterms:modified>
</cp:coreProperties>
</file>