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Lst>
  <p:sldIdLst>
    <p:sldId id="256" r:id="rId2"/>
    <p:sldId id="269" r:id="rId3"/>
    <p:sldId id="257" r:id="rId4"/>
    <p:sldId id="258" r:id="rId5"/>
    <p:sldId id="259" r:id="rId6"/>
    <p:sldId id="260" r:id="rId7"/>
    <p:sldId id="263" r:id="rId8"/>
    <p:sldId id="264" r:id="rId9"/>
    <p:sldId id="265" r:id="rId10"/>
    <p:sldId id="266" r:id="rId11"/>
    <p:sldId id="283" r:id="rId12"/>
    <p:sldId id="284"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8" r:id="rId42"/>
    <p:sldId id="329" r:id="rId43"/>
    <p:sldId id="330" r:id="rId44"/>
    <p:sldId id="331" r:id="rId45"/>
    <p:sldId id="332" r:id="rId46"/>
    <p:sldId id="333" r:id="rId47"/>
    <p:sldId id="334" r:id="rId48"/>
    <p:sldId id="335" r:id="rId49"/>
    <p:sldId id="336" r:id="rId50"/>
    <p:sldId id="337" r:id="rId51"/>
    <p:sldId id="338" r:id="rId52"/>
    <p:sldId id="339" r:id="rId53"/>
    <p:sldId id="340" r:id="rId54"/>
    <p:sldId id="341" r:id="rId55"/>
    <p:sldId id="342" r:id="rId56"/>
    <p:sldId id="343" r:id="rId57"/>
    <p:sldId id="344" r:id="rId58"/>
    <p:sldId id="345" r:id="rId59"/>
    <p:sldId id="346" r:id="rId60"/>
    <p:sldId id="347" r:id="rId61"/>
    <p:sldId id="348" r:id="rId62"/>
    <p:sldId id="349" r:id="rId63"/>
    <p:sldId id="350"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EFCC87-7686-490E-8D60-87AEB581D65C}"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82469938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EFCC87-7686-490E-8D60-87AEB581D65C}"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104495976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EFCC87-7686-490E-8D60-87AEB581D65C}"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291759542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EFCC87-7686-490E-8D60-87AEB581D65C}"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374407524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EEFCC87-7686-490E-8D60-87AEB581D65C}"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326228750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EFCC87-7686-490E-8D60-87AEB581D65C}"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328601234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EFCC87-7686-490E-8D60-87AEB581D65C}"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391739123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EFCC87-7686-490E-8D60-87AEB581D65C}"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328231555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FCC87-7686-490E-8D60-87AEB581D65C}"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411060736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EFCC87-7686-490E-8D60-87AEB581D65C}"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307349674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EFCC87-7686-490E-8D60-87AEB581D65C}"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89832-1790-4821-B569-9C445871C01C}" type="slidenum">
              <a:rPr lang="en-US" smtClean="0"/>
              <a:t>‹#›</a:t>
            </a:fld>
            <a:endParaRPr lang="en-US"/>
          </a:p>
        </p:txBody>
      </p:sp>
    </p:spTree>
    <p:extLst>
      <p:ext uri="{BB962C8B-B14F-4D97-AF65-F5344CB8AC3E}">
        <p14:creationId xmlns:p14="http://schemas.microsoft.com/office/powerpoint/2010/main" val="103942817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FCC87-7686-490E-8D60-87AEB581D65C}" type="datetimeFigureOut">
              <a:rPr lang="en-US" smtClean="0"/>
              <a:t>4/30/2020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89832-1790-4821-B569-9C445871C01C}" type="slidenum">
              <a:rPr lang="en-US" smtClean="0"/>
              <a:t>‹#›</a:t>
            </a:fld>
            <a:endParaRPr lang="en-US"/>
          </a:p>
        </p:txBody>
      </p:sp>
    </p:spTree>
    <p:extLst>
      <p:ext uri="{BB962C8B-B14F-4D97-AF65-F5344CB8AC3E}">
        <p14:creationId xmlns:p14="http://schemas.microsoft.com/office/powerpoint/2010/main" val="30105969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609600"/>
            <a:ext cx="3825240" cy="1389380"/>
          </a:xfrm>
        </p:spPr>
        <p:txBody>
          <a:bodyPr>
            <a:normAutofit fontScale="90000"/>
          </a:bodyPr>
          <a:lstStyle/>
          <a:p>
            <a:r>
              <a:rPr lang="en-US" b="1" dirty="0"/>
              <a:t>Vitamin A</a:t>
            </a:r>
            <a:r>
              <a:rPr lang="en-US" dirty="0"/>
              <a:t/>
            </a:r>
            <a:br>
              <a:rPr lang="en-US" dirty="0"/>
            </a:br>
            <a:endParaRPr lang="en-US" dirty="0"/>
          </a:p>
        </p:txBody>
      </p:sp>
      <p:sp>
        <p:nvSpPr>
          <p:cNvPr id="3" name="Subtitle 2"/>
          <p:cNvSpPr>
            <a:spLocks noGrp="1"/>
          </p:cNvSpPr>
          <p:nvPr>
            <p:ph type="subTitle" idx="1"/>
          </p:nvPr>
        </p:nvSpPr>
        <p:spPr>
          <a:xfrm>
            <a:off x="685800" y="1371600"/>
            <a:ext cx="8153400" cy="4953000"/>
          </a:xfrm>
        </p:spPr>
        <p:txBody>
          <a:bodyPr>
            <a:noAutofit/>
          </a:bodyPr>
          <a:lstStyle/>
          <a:p>
            <a:pPr marL="342900" indent="-342900" algn="jus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Vitamins are required in trace amounts (micrograms to milligrams per day) in the diet for health, growth, and reproduction</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Many of the vitamins function as </a:t>
            </a:r>
            <a:r>
              <a:rPr lang="en-US" sz="3200" dirty="0" err="1">
                <a:latin typeface="Times New Roman" panose="02020603050405020304" pitchFamily="18" charset="0"/>
                <a:cs typeface="Times New Roman" panose="02020603050405020304" pitchFamily="18" charset="0"/>
              </a:rPr>
              <a:t>coen-zymes</a:t>
            </a:r>
            <a:r>
              <a:rPr lang="en-US" sz="3200" dirty="0">
                <a:latin typeface="Times New Roman" panose="02020603050405020304" pitchFamily="18" charset="0"/>
                <a:cs typeface="Times New Roman" panose="02020603050405020304" pitchFamily="18" charset="0"/>
              </a:rPr>
              <a:t> (metabolic catalysts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Certain substances that are considered to be vitamins are synthesized by intestinal tract bacteria in quantities that are often adequate for body needs.</a:t>
            </a:r>
          </a:p>
          <a:p>
            <a:pPr algn="just"/>
            <a:endParaRPr lang="en-US" sz="3200" dirty="0" smtClean="0">
              <a:solidFill>
                <a:schemeClr val="tx1"/>
              </a:solidFill>
              <a:uFillTx/>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lstStyle/>
          <a:p>
            <a:r>
              <a:rPr lang="en-US" dirty="0"/>
              <a:t>Vitamin A is a nearly colorless, fat-soluble, long-chain, unsaturated alcohol with five double bonds.</a:t>
            </a:r>
          </a:p>
          <a:p>
            <a:r>
              <a:rPr lang="en-US" dirty="0"/>
              <a:t>The most active vitamin A form and that most usually found in mammalian tissues is the all-trans-vitamin A.</a:t>
            </a:r>
          </a:p>
          <a:p>
            <a:r>
              <a:rPr lang="en-US" dirty="0"/>
              <a:t>cis-Forms can arise from the all-trans-forms, and a marked loss of vitamin A potency results.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lstStyle/>
          <a:p>
            <a:r>
              <a:rPr lang="en-US" dirty="0"/>
              <a:t>These structural changes in the molecule are promoted by moisture, heat, light, and catalysts.</a:t>
            </a:r>
          </a:p>
          <a:p>
            <a:r>
              <a:rPr lang="en-US" dirty="0"/>
              <a:t>Therefore, conditions present during hay making and ensiling, dehydrating, and storage of crops are detrimental to the biological activity of any carotenoids present.</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Precursors of vitamin A, the carotenes, occur as orange-yellow pigments mainly in green leaves.</a:t>
            </a:r>
          </a:p>
          <a:p>
            <a:r>
              <a:rPr lang="en-US" dirty="0"/>
              <a:t>Four carotenoids of corn—α-carotene, β−carotene, γ- carotene, and </a:t>
            </a:r>
            <a:r>
              <a:rPr lang="en-US" dirty="0" smtClean="0"/>
              <a:t>crypto xanthine.</a:t>
            </a:r>
            <a:endParaRPr lang="en-US" dirty="0"/>
          </a:p>
          <a:p>
            <a:r>
              <a:rPr lang="en-US" dirty="0"/>
              <a:t>Conversion of β-carotene into vitamin A occurs within the intestinal mucosa.</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Lycopene is an important carotenoid for its antioxidant function but is not a precursor of vitamin A.</a:t>
            </a:r>
          </a:p>
          <a:p>
            <a:r>
              <a:rPr lang="en-US" dirty="0"/>
              <a:t>In humans, β−carotene and lycopene are the predominant carotenoids in tissue (Ribaya-Mercado et al., 1995).</a:t>
            </a:r>
          </a:p>
          <a:p>
            <a:r>
              <a:rPr lang="en-US" dirty="0"/>
              <a:t>Theoretically, 1 mol of β−carotene could be converted to yield 2 mol of retinal.</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Only one molecule of vitamin A is formed from one molecule of β−carotene.</a:t>
            </a:r>
          </a:p>
          <a:p>
            <a:r>
              <a:rPr lang="en-US" dirty="0"/>
              <a:t>Vitamin A activity is expressed in international units (IU) </a:t>
            </a:r>
            <a:r>
              <a:rPr lang="en-US" dirty="0" smtClean="0"/>
              <a:t>or, </a:t>
            </a:r>
          </a:p>
          <a:p>
            <a:r>
              <a:rPr lang="en-US" dirty="0"/>
              <a:t>I</a:t>
            </a:r>
            <a:r>
              <a:rPr lang="en-US" dirty="0" smtClean="0"/>
              <a:t>n </a:t>
            </a:r>
            <a:r>
              <a:rPr lang="en-US" dirty="0"/>
              <a:t>United States Pharmacopeia (USP) Units, both of which are of equal value.</a:t>
            </a:r>
          </a:p>
          <a:p>
            <a:r>
              <a:rPr lang="en-US" dirty="0"/>
              <a:t>Vitamin A may be expressed as retinol equivalents (RE) instead of IU.</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22238"/>
          </a:xfrm>
        </p:spPr>
        <p:txBody>
          <a:bodyPr>
            <a:normAutofit fontScale="90000"/>
          </a:bodyPr>
          <a:lstStyle/>
          <a:p>
            <a:r>
              <a:rPr lang="en-US" b="1" dirty="0"/>
              <a:t>Analytical Procedures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Biological </a:t>
            </a:r>
            <a:r>
              <a:rPr lang="en-US" dirty="0"/>
              <a:t>methods include growth responses of rats or chicks, the storage test (liver).</a:t>
            </a:r>
          </a:p>
          <a:p>
            <a:r>
              <a:rPr lang="en-US" dirty="0"/>
              <a:t>Physicochemical methods include color reactions with antimony trichloride (Carr-Price method), gas chromatography, thin-layer chromatography, and spectrophotometric procedures.</a:t>
            </a:r>
          </a:p>
          <a:p>
            <a:endParaRPr lang="en-US" dirty="0"/>
          </a:p>
        </p:txBody>
      </p:sp>
    </p:spTree>
    <p:extLst>
      <p:ext uri="{BB962C8B-B14F-4D97-AF65-F5344CB8AC3E}">
        <p14:creationId xmlns:p14="http://schemas.microsoft.com/office/powerpoint/2010/main" val="2995780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High-pressure liquid chromatography (HPLC). The HPLC procedure is the most common method for analyzing carotenoids, vitamin A and its analogs in pharmaceutical preparations, feedstuffs, and tissues.</a:t>
            </a:r>
          </a:p>
          <a:p>
            <a:endParaRPr lang="en-US" dirty="0"/>
          </a:p>
        </p:txBody>
      </p:sp>
    </p:spTree>
    <p:extLst>
      <p:ext uri="{BB962C8B-B14F-4D97-AF65-F5344CB8AC3E}">
        <p14:creationId xmlns:p14="http://schemas.microsoft.com/office/powerpoint/2010/main" val="3493951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22238"/>
          </a:xfrm>
        </p:spPr>
        <p:txBody>
          <a:bodyPr>
            <a:normAutofit fontScale="90000"/>
          </a:bodyPr>
          <a:lstStyle/>
          <a:p>
            <a:r>
              <a:rPr lang="en-US" b="1" dirty="0"/>
              <a:t>Metabolism</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Digestion </a:t>
            </a:r>
            <a:endParaRPr lang="en-US" dirty="0"/>
          </a:p>
          <a:p>
            <a:r>
              <a:rPr lang="en-US" dirty="0"/>
              <a:t>Vitamin A in animal products and carotenoids are released from proteins by the action of pepsin in the stomach </a:t>
            </a:r>
          </a:p>
          <a:p>
            <a:r>
              <a:rPr lang="en-US" dirty="0" smtClean="0"/>
              <a:t>and </a:t>
            </a:r>
            <a:r>
              <a:rPr lang="en-US" dirty="0"/>
              <a:t>proteolytic enzymes in the small intestine (Ong, 1993; Ross, 1993).</a:t>
            </a:r>
          </a:p>
          <a:p>
            <a:endParaRPr lang="en-US" dirty="0"/>
          </a:p>
        </p:txBody>
      </p:sp>
    </p:spTree>
    <p:extLst>
      <p:ext uri="{BB962C8B-B14F-4D97-AF65-F5344CB8AC3E}">
        <p14:creationId xmlns:p14="http://schemas.microsoft.com/office/powerpoint/2010/main" val="1902858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the duodenum, bile salts break up fatty globules of carotenoids and retinyl esters to smaller lipid congregates, </a:t>
            </a:r>
            <a:endParaRPr lang="en-US" dirty="0" smtClean="0"/>
          </a:p>
          <a:p>
            <a:r>
              <a:rPr lang="en-US" dirty="0" smtClean="0"/>
              <a:t>which </a:t>
            </a:r>
            <a:r>
              <a:rPr lang="en-US" dirty="0"/>
              <a:t>can be more easily digested by pancreatic lipase, retinyl ester hydrolase, and cholesteryl ester hydrolase.</a:t>
            </a:r>
          </a:p>
          <a:p>
            <a:endParaRPr lang="en-US" dirty="0"/>
          </a:p>
        </p:txBody>
      </p:sp>
    </p:spTree>
    <p:extLst>
      <p:ext uri="{BB962C8B-B14F-4D97-AF65-F5344CB8AC3E}">
        <p14:creationId xmlns:p14="http://schemas.microsoft.com/office/powerpoint/2010/main" val="133379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Wing (1969) reported that the apparent digestibility of carotene in various forages fed to dairy cattle averaged about 78%.</a:t>
            </a:r>
          </a:p>
          <a:p>
            <a:r>
              <a:rPr lang="en-US" dirty="0"/>
              <a:t>Carotene digestibility is higher than average during warmer months and lower than average during winter.</a:t>
            </a:r>
          </a:p>
          <a:p>
            <a:r>
              <a:rPr lang="en-US" dirty="0"/>
              <a:t>Appreciable amounts of carotene or vitamin A is degraded in the rumen.</a:t>
            </a:r>
          </a:p>
          <a:p>
            <a:endParaRPr lang="en-US" dirty="0"/>
          </a:p>
        </p:txBody>
      </p:sp>
    </p:spTree>
    <p:extLst>
      <p:ext uri="{BB962C8B-B14F-4D97-AF65-F5344CB8AC3E}">
        <p14:creationId xmlns:p14="http://schemas.microsoft.com/office/powerpoint/2010/main" val="4145639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Vitamins A is a fat-soluble vitamin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Fat-soluble vitamins are found in foodstuffs in association with lipids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 fat-soluble vitamins are absorbed along with dietary fats</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Conditions favorable to fat absorption, such as adequate bile flow and good micelle formation, also favor absorption of the fat- soluble vitamins (Scott et al., 1982).</a:t>
            </a:r>
          </a:p>
          <a:p>
            <a:pPr>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lstStyle/>
          <a:p>
            <a:r>
              <a:rPr lang="en-US" dirty="0"/>
              <a:t>Studies have shown that preintestinal vitamin A disappearance values ranging from 40 to 70% (Ullrey, 1972). Rode et al. (1990) compared microbial degradation of vitamin A.</a:t>
            </a:r>
          </a:p>
          <a:p>
            <a:endParaRPr lang="en-US" dirty="0"/>
          </a:p>
        </p:txBody>
      </p:sp>
    </p:spTree>
    <p:extLst>
      <p:ext uri="{BB962C8B-B14F-4D97-AF65-F5344CB8AC3E}">
        <p14:creationId xmlns:p14="http://schemas.microsoft.com/office/powerpoint/2010/main" val="27340275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74638"/>
          </a:xfrm>
        </p:spPr>
        <p:txBody>
          <a:bodyPr>
            <a:normAutofit fontScale="90000"/>
          </a:bodyPr>
          <a:lstStyle/>
          <a:p>
            <a:r>
              <a:rPr lang="en-US" b="1" dirty="0"/>
              <a:t>Absorption and Transport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C</a:t>
            </a:r>
            <a:r>
              <a:rPr lang="en-US" dirty="0" smtClean="0"/>
              <a:t>onversion </a:t>
            </a:r>
            <a:r>
              <a:rPr lang="en-US" dirty="0"/>
              <a:t>of β−carotene to vitamin A takes place in the intestinal mucosa.</a:t>
            </a:r>
          </a:p>
          <a:p>
            <a:r>
              <a:rPr lang="en-US" dirty="0"/>
              <a:t>Conversion of β−carotene into vitamin A involves two enzymes: -</a:t>
            </a:r>
          </a:p>
          <a:p>
            <a:r>
              <a:rPr lang="en-US" dirty="0"/>
              <a:t>1) β−Carotene-15,15´-dioxygenase catalyzes the cleavage of β−carotene at the central double bond to yield two molecules of retinal for one molecule of β−carotene.</a:t>
            </a:r>
          </a:p>
          <a:p>
            <a:endParaRPr lang="en-US" dirty="0"/>
          </a:p>
        </p:txBody>
      </p:sp>
    </p:spTree>
    <p:extLst>
      <p:ext uri="{BB962C8B-B14F-4D97-AF65-F5344CB8AC3E}">
        <p14:creationId xmlns:p14="http://schemas.microsoft.com/office/powerpoint/2010/main" val="32799641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2) Retinaldehyde reductase, reduces the retinal to retinol.</a:t>
            </a:r>
          </a:p>
          <a:p>
            <a:r>
              <a:rPr lang="en-US" dirty="0"/>
              <a:t>The cleavage enzyme has been found in many vertebrates but is not present in the cat or mink. </a:t>
            </a:r>
            <a:endParaRPr lang="en-US" dirty="0" smtClean="0"/>
          </a:p>
          <a:p>
            <a:r>
              <a:rPr lang="en-US" dirty="0" smtClean="0"/>
              <a:t>Therefore</a:t>
            </a:r>
            <a:r>
              <a:rPr lang="en-US" dirty="0"/>
              <a:t>, these species cannot utilize carotene as a source of vitamin A.</a:t>
            </a:r>
          </a:p>
          <a:p>
            <a:endParaRPr lang="en-US" dirty="0"/>
          </a:p>
        </p:txBody>
      </p:sp>
    </p:spTree>
    <p:extLst>
      <p:ext uri="{BB962C8B-B14F-4D97-AF65-F5344CB8AC3E}">
        <p14:creationId xmlns:p14="http://schemas.microsoft.com/office/powerpoint/2010/main" val="955242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lstStyle/>
          <a:p>
            <a:r>
              <a:rPr lang="en-US" dirty="0"/>
              <a:t>In some species, such as the rat, pig, goat, sheep, rabbit, buffalo, and dog, almost all of the carotene is cleaved in the intestine.</a:t>
            </a:r>
          </a:p>
          <a:p>
            <a:r>
              <a:rPr lang="en-US" dirty="0"/>
              <a:t>In humans, cattle, horses, and carp, significant amounts of carotene can be absorbed.</a:t>
            </a:r>
          </a:p>
          <a:p>
            <a:r>
              <a:rPr lang="en-US" dirty="0"/>
              <a:t>Absorbed carotene can be stored in the liver and fatty tissues.</a:t>
            </a:r>
          </a:p>
          <a:p>
            <a:endParaRPr lang="en-US" dirty="0"/>
          </a:p>
        </p:txBody>
      </p:sp>
    </p:spTree>
    <p:extLst>
      <p:ext uri="{BB962C8B-B14F-4D97-AF65-F5344CB8AC3E}">
        <p14:creationId xmlns:p14="http://schemas.microsoft.com/office/powerpoint/2010/main" val="2241211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lstStyle/>
          <a:p>
            <a:r>
              <a:rPr lang="en-US" dirty="0"/>
              <a:t>Animals that absorb carotene have yellow body and milk fat, </a:t>
            </a:r>
            <a:endParaRPr lang="en-US" dirty="0" smtClean="0"/>
          </a:p>
          <a:p>
            <a:r>
              <a:rPr lang="en-US" dirty="0" smtClean="0"/>
              <a:t>whereas </a:t>
            </a:r>
            <a:r>
              <a:rPr lang="en-US" dirty="0"/>
              <a:t>animals that do not absorb carotene have white fat</a:t>
            </a:r>
            <a:r>
              <a:rPr lang="en-US" dirty="0" smtClean="0"/>
              <a:t>.</a:t>
            </a:r>
          </a:p>
          <a:p>
            <a:r>
              <a:rPr lang="en-US" dirty="0"/>
              <a:t>The Holstein is an efficient converter, having white adipose tissue and milk fat.</a:t>
            </a:r>
          </a:p>
          <a:p>
            <a:r>
              <a:rPr lang="en-US" dirty="0"/>
              <a:t>The Guernsey and Jersey breeds, however, readily absorb carotene, resulting in yellow fat.</a:t>
            </a:r>
          </a:p>
          <a:p>
            <a:endParaRPr lang="en-US" dirty="0"/>
          </a:p>
          <a:p>
            <a:endParaRPr lang="en-US" dirty="0"/>
          </a:p>
        </p:txBody>
      </p:sp>
    </p:spTree>
    <p:extLst>
      <p:ext uri="{BB962C8B-B14F-4D97-AF65-F5344CB8AC3E}">
        <p14:creationId xmlns:p14="http://schemas.microsoft.com/office/powerpoint/2010/main" val="11289362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lstStyle/>
          <a:p>
            <a:r>
              <a:rPr lang="en-US" dirty="0"/>
              <a:t>Protein deficiency reduces absorption of carotene from the intestine.</a:t>
            </a:r>
          </a:p>
          <a:p>
            <a:r>
              <a:rPr lang="en-US" dirty="0"/>
              <a:t>Almost no absorption of vitamin A occurs in the stomach. </a:t>
            </a:r>
          </a:p>
          <a:p>
            <a:r>
              <a:rPr lang="en-US" dirty="0"/>
              <a:t>The main site of vitamin A and carotenoid absorption is the mucosa of the proximal jejunum.</a:t>
            </a:r>
          </a:p>
          <a:p>
            <a:endParaRPr lang="en-US" dirty="0"/>
          </a:p>
        </p:txBody>
      </p:sp>
    </p:spTree>
    <p:extLst>
      <p:ext uri="{BB962C8B-B14F-4D97-AF65-F5344CB8AC3E}">
        <p14:creationId xmlns:p14="http://schemas.microsoft.com/office/powerpoint/2010/main" val="160932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absorption of vitamin A in the intestine is believed to be 80 to 90%, </a:t>
            </a:r>
            <a:r>
              <a:rPr lang="en-US" dirty="0" smtClean="0"/>
              <a:t>while </a:t>
            </a:r>
            <a:r>
              <a:rPr lang="en-US" dirty="0"/>
              <a:t>that of β−carotene is about 50 to 60% (Olson, 1991). </a:t>
            </a:r>
          </a:p>
          <a:p>
            <a:r>
              <a:rPr lang="en-US" dirty="0"/>
              <a:t>Vitamin A occurs in food primarily as the palmitate ester. </a:t>
            </a:r>
          </a:p>
          <a:p>
            <a:r>
              <a:rPr lang="en-US" dirty="0"/>
              <a:t>This is hydrolyzed in the small intestine by retinyl ester hydrolase, which is secreted by the pancreas. </a:t>
            </a:r>
          </a:p>
          <a:p>
            <a:endParaRPr lang="en-US" dirty="0"/>
          </a:p>
        </p:txBody>
      </p:sp>
    </p:spTree>
    <p:extLst>
      <p:ext uri="{BB962C8B-B14F-4D97-AF65-F5344CB8AC3E}">
        <p14:creationId xmlns:p14="http://schemas.microsoft.com/office/powerpoint/2010/main" val="27777736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Bile salts are required both for the activation of this enzyme and for the formation of the lipid micelle, </a:t>
            </a:r>
            <a:endParaRPr lang="en-US" dirty="0" smtClean="0"/>
          </a:p>
          <a:p>
            <a:r>
              <a:rPr lang="en-US" dirty="0" smtClean="0"/>
              <a:t>which </a:t>
            </a:r>
            <a:r>
              <a:rPr lang="en-US" dirty="0"/>
              <a:t>carries vitamin A from the emulsified dietary lipid to the microvillus</a:t>
            </a:r>
            <a:r>
              <a:rPr lang="en-US" dirty="0" smtClean="0"/>
              <a:t>.</a:t>
            </a:r>
          </a:p>
          <a:p>
            <a:r>
              <a:rPr lang="en-US" dirty="0"/>
              <a:t>Vitamin A is absorbed almost exclusively as the free alcohol, retinol. </a:t>
            </a:r>
          </a:p>
          <a:p>
            <a:endParaRPr lang="en-US" dirty="0"/>
          </a:p>
          <a:p>
            <a:endParaRPr lang="en-US" dirty="0"/>
          </a:p>
        </p:txBody>
      </p:sp>
    </p:spTree>
    <p:extLst>
      <p:ext uri="{BB962C8B-B14F-4D97-AF65-F5344CB8AC3E}">
        <p14:creationId xmlns:p14="http://schemas.microsoft.com/office/powerpoint/2010/main" val="31526969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Within the mucosal cells, retinol is </a:t>
            </a:r>
            <a:r>
              <a:rPr lang="en-US" dirty="0" smtClean="0"/>
              <a:t>reesterified </a:t>
            </a:r>
            <a:r>
              <a:rPr lang="en-US" dirty="0"/>
              <a:t>mostly to palmitate</a:t>
            </a:r>
            <a:r>
              <a:rPr lang="en-US" dirty="0" smtClean="0"/>
              <a:t>.</a:t>
            </a:r>
          </a:p>
          <a:p>
            <a:r>
              <a:rPr lang="en-US" dirty="0"/>
              <a:t>A small amount of retinol may be oxidized first to retinal and then to retinoic acid</a:t>
            </a:r>
            <a:r>
              <a:rPr lang="en-US" dirty="0" smtClean="0"/>
              <a:t>,</a:t>
            </a:r>
          </a:p>
          <a:p>
            <a:r>
              <a:rPr lang="en-US" dirty="0" smtClean="0"/>
              <a:t> </a:t>
            </a:r>
            <a:r>
              <a:rPr lang="en-US" dirty="0"/>
              <a:t>which may form a glucuronide and pass into the portal blood.</a:t>
            </a:r>
          </a:p>
          <a:p>
            <a:r>
              <a:rPr lang="en-US" dirty="0"/>
              <a:t>Vitamin A is transported through the lymphatic system.</a:t>
            </a:r>
          </a:p>
          <a:p>
            <a:endParaRPr lang="en-US" dirty="0"/>
          </a:p>
          <a:p>
            <a:endParaRPr lang="en-US" dirty="0"/>
          </a:p>
        </p:txBody>
      </p:sp>
    </p:spTree>
    <p:extLst>
      <p:ext uri="{BB962C8B-B14F-4D97-AF65-F5344CB8AC3E}">
        <p14:creationId xmlns:p14="http://schemas.microsoft.com/office/powerpoint/2010/main" val="17343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When liver stores of vitamin A are adequate, it can be transferred from parenchymal cells to stellate cells, where it is reesterified (Blomhoff et al., 1991</a:t>
            </a:r>
            <a:r>
              <a:rPr lang="en-US" dirty="0" smtClean="0"/>
              <a:t>).</a:t>
            </a:r>
          </a:p>
          <a:p>
            <a:r>
              <a:rPr lang="en-US" dirty="0"/>
              <a:t>Retinol is transported by a specific transport and binding protein, retinol-binding protein (RBP).</a:t>
            </a:r>
          </a:p>
          <a:p>
            <a:endParaRPr lang="en-US" dirty="0"/>
          </a:p>
          <a:p>
            <a:endParaRPr lang="en-US" dirty="0"/>
          </a:p>
        </p:txBody>
      </p:sp>
    </p:spTree>
    <p:extLst>
      <p:ext uri="{BB962C8B-B14F-4D97-AF65-F5344CB8AC3E}">
        <p14:creationId xmlns:p14="http://schemas.microsoft.com/office/powerpoint/2010/main" val="624145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47800"/>
            <a:ext cx="7886700" cy="4729163"/>
          </a:xfrm>
        </p:spPr>
        <p:txBody>
          <a:bodyPr/>
          <a:lstStyle/>
          <a:p>
            <a:pPr>
              <a:buFont typeface="Wingdings" panose="05000000000000000000" pitchFamily="2" charset="2"/>
              <a:buChar char="§"/>
            </a:pPr>
            <a:r>
              <a:rPr lang="en-US" dirty="0"/>
              <a:t>Water-soluble vitamins are not associated with fats, and alterations in fat absorption do not affect their absorption</a:t>
            </a:r>
            <a:r>
              <a:rPr lang="en-US" dirty="0" smtClean="0"/>
              <a:t>.</a:t>
            </a:r>
          </a:p>
          <a:p>
            <a:pPr>
              <a:buFont typeface="Wingdings" panose="05000000000000000000" pitchFamily="2" charset="2"/>
              <a:buChar char="§"/>
            </a:pPr>
            <a:r>
              <a:rPr lang="en-US" dirty="0"/>
              <a:t>Water-soluble vitamins are not well stored, and excesses are rapidly excreted. </a:t>
            </a:r>
            <a:endParaRPr lang="en-US" dirty="0" smtClean="0"/>
          </a:p>
          <a:p>
            <a:pPr>
              <a:buFont typeface="Wingdings" panose="05000000000000000000" pitchFamily="2" charset="2"/>
              <a:buChar char="§"/>
            </a:pPr>
            <a:r>
              <a:rPr lang="en-US" dirty="0"/>
              <a:t>A continual dietary supply of the water-soluble vitamins is needed to avoid deficiencies.</a:t>
            </a:r>
          </a:p>
          <a:p>
            <a:pPr>
              <a:buFont typeface="Wingdings" panose="05000000000000000000" pitchFamily="2" charset="2"/>
              <a:buChar char="§"/>
            </a:pPr>
            <a:endParaRPr lang="en-US" dirty="0"/>
          </a:p>
          <a:p>
            <a:pPr>
              <a:buFont typeface="Wingdings" panose="05000000000000000000" pitchFamily="2" charset="2"/>
              <a:buChar char="§"/>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When vitamin A is mobilized from the liver, stored vitamin A ester is hydrolyzed (retinyl ester hydrolase) prior to its release into the blood-stream, and vitamin A alcohol (retinol) then travels via the bloodstream to the tissues.</a:t>
            </a:r>
          </a:p>
          <a:p>
            <a:endParaRPr lang="en-US" dirty="0"/>
          </a:p>
        </p:txBody>
      </p:sp>
    </p:spTree>
    <p:extLst>
      <p:ext uri="{BB962C8B-B14F-4D97-AF65-F5344CB8AC3E}">
        <p14:creationId xmlns:p14="http://schemas.microsoft.com/office/powerpoint/2010/main" val="38826330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Human RBP contains one binding site for one molecule of retinol.</a:t>
            </a:r>
          </a:p>
          <a:p>
            <a:r>
              <a:rPr lang="en-US" dirty="0"/>
              <a:t>Retinol is secreted from liver in association with RBP (Blomhoff et al., 1991; Ross, 1993).</a:t>
            </a:r>
          </a:p>
          <a:p>
            <a:r>
              <a:rPr lang="en-US" dirty="0"/>
              <a:t>The secretion of RBP from the liver is regulated by estrogen and nutritional status of vitamin A, protein, and zinc.</a:t>
            </a:r>
          </a:p>
          <a:p>
            <a:endParaRPr lang="en-US" dirty="0"/>
          </a:p>
        </p:txBody>
      </p:sp>
    </p:spTree>
    <p:extLst>
      <p:ext uri="{BB962C8B-B14F-4D97-AF65-F5344CB8AC3E}">
        <p14:creationId xmlns:p14="http://schemas.microsoft.com/office/powerpoint/2010/main" val="7930599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Retinol deficiency specifically blocks secretion of RBP from the liver.</a:t>
            </a:r>
          </a:p>
          <a:p>
            <a:r>
              <a:rPr lang="en-US" dirty="0"/>
              <a:t>The cellular retinol and retinoic acid-binding proteins function in transport and metabolism of </a:t>
            </a:r>
            <a:r>
              <a:rPr lang="en-US" dirty="0" err="1" smtClean="0"/>
              <a:t>retinoids</a:t>
            </a:r>
            <a:r>
              <a:rPr lang="en-US" dirty="0" smtClean="0"/>
              <a:t> </a:t>
            </a:r>
            <a:r>
              <a:rPr lang="en-US" dirty="0"/>
              <a:t>within parenchymal, intestinal, reproductive, and fetal cells and across blood-organ barriers.</a:t>
            </a:r>
          </a:p>
          <a:p>
            <a:endParaRPr lang="en-US" dirty="0"/>
          </a:p>
        </p:txBody>
      </p:sp>
    </p:spTree>
    <p:extLst>
      <p:ext uri="{BB962C8B-B14F-4D97-AF65-F5344CB8AC3E}">
        <p14:creationId xmlns:p14="http://schemas.microsoft.com/office/powerpoint/2010/main" val="184899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Retinol is readily transferred to the egg in birds, but the transfer of retinol across the placenta is marginal, and mammals are born with very low liver stores of vitamin A. </a:t>
            </a:r>
          </a:p>
          <a:p>
            <a:r>
              <a:rPr lang="en-US" dirty="0"/>
              <a:t>Uterine RBP has been identified in the pig uterus, with the function of delivering retinol to the fetus (</a:t>
            </a:r>
            <a:r>
              <a:rPr lang="en-US" dirty="0" err="1"/>
              <a:t>Clawitter</a:t>
            </a:r>
            <a:r>
              <a:rPr lang="en-US" dirty="0"/>
              <a:t> et al., 1990).</a:t>
            </a:r>
          </a:p>
          <a:p>
            <a:endParaRPr lang="en-US" dirty="0"/>
          </a:p>
        </p:txBody>
      </p:sp>
    </p:spTree>
    <p:extLst>
      <p:ext uri="{BB962C8B-B14F-4D97-AF65-F5344CB8AC3E}">
        <p14:creationId xmlns:p14="http://schemas.microsoft.com/office/powerpoint/2010/main" val="34480211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350838"/>
          </a:xfrm>
        </p:spPr>
        <p:txBody>
          <a:bodyPr>
            <a:normAutofit fontScale="90000"/>
          </a:bodyPr>
          <a:lstStyle/>
          <a:p>
            <a:r>
              <a:rPr lang="en-US" b="1" dirty="0"/>
              <a:t>Excretion</a:t>
            </a:r>
            <a:r>
              <a:rPr lang="en-US" dirty="0"/>
              <a:t/>
            </a:r>
            <a:br>
              <a:rPr lang="en-US" dirty="0"/>
            </a:br>
            <a:endParaRPr lang="en-US" dirty="0"/>
          </a:p>
        </p:txBody>
      </p:sp>
      <p:sp>
        <p:nvSpPr>
          <p:cNvPr id="3" name="Content Placeholder 2"/>
          <p:cNvSpPr>
            <a:spLocks noGrp="1"/>
          </p:cNvSpPr>
          <p:nvPr>
            <p:ph idx="1"/>
          </p:nvPr>
        </p:nvSpPr>
        <p:spPr>
          <a:xfrm>
            <a:off x="457200" y="1417638"/>
            <a:ext cx="8229600" cy="4708525"/>
          </a:xfrm>
        </p:spPr>
        <p:txBody>
          <a:bodyPr/>
          <a:lstStyle/>
          <a:p>
            <a:r>
              <a:rPr lang="en-US" dirty="0"/>
              <a:t>Derivatives of vitamin A with an intact carbon chain are generally excreted in feces, </a:t>
            </a:r>
          </a:p>
          <a:p>
            <a:r>
              <a:rPr lang="en-US" dirty="0"/>
              <a:t>whereas acidic chain-shortened products tend to be excreted in urine (Olson, 1991).</a:t>
            </a:r>
          </a:p>
          <a:p>
            <a:r>
              <a:rPr lang="en-US" dirty="0"/>
              <a:t>The major vitamin A components of the bile are vitamin A glucuronides. </a:t>
            </a:r>
          </a:p>
          <a:p>
            <a:r>
              <a:rPr lang="en-US" dirty="0"/>
              <a:t>An appreciable portion of these glucuronides are reabsorbed (</a:t>
            </a:r>
            <a:r>
              <a:rPr lang="en-US" dirty="0" err="1"/>
              <a:t>Barua</a:t>
            </a:r>
            <a:r>
              <a:rPr lang="en-US" dirty="0"/>
              <a:t>, 1997).</a:t>
            </a:r>
          </a:p>
          <a:p>
            <a:endParaRPr lang="en-US" dirty="0"/>
          </a:p>
        </p:txBody>
      </p:sp>
    </p:spTree>
    <p:extLst>
      <p:ext uri="{BB962C8B-B14F-4D97-AF65-F5344CB8AC3E}">
        <p14:creationId xmlns:p14="http://schemas.microsoft.com/office/powerpoint/2010/main" val="33287481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74638"/>
          </a:xfrm>
        </p:spPr>
        <p:txBody>
          <a:bodyPr>
            <a:normAutofit fontScale="90000"/>
          </a:bodyPr>
          <a:lstStyle/>
          <a:p>
            <a:r>
              <a:rPr lang="en-US" b="1" dirty="0"/>
              <a:t>Storage</a:t>
            </a:r>
            <a:r>
              <a:rPr lang="en-US" dirty="0"/>
              <a:t/>
            </a:r>
            <a:br>
              <a:rPr lang="en-US" dirty="0"/>
            </a:b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a:t>Liver normally contains about 90% of total-body vitamin A.</a:t>
            </a:r>
          </a:p>
          <a:p>
            <a:r>
              <a:rPr lang="en-US" dirty="0"/>
              <a:t>The remainder is stored in the kidneys, lungs, adrenals, and blood, with small amounts also found in other organs and tissues.</a:t>
            </a:r>
          </a:p>
          <a:p>
            <a:endParaRPr lang="en-US" dirty="0"/>
          </a:p>
        </p:txBody>
      </p:sp>
    </p:spTree>
    <p:extLst>
      <p:ext uri="{BB962C8B-B14F-4D97-AF65-F5344CB8AC3E}">
        <p14:creationId xmlns:p14="http://schemas.microsoft.com/office/powerpoint/2010/main" val="33465081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Vitamin A is highly concentrated in stomach oils of certain seabirds and in the intestinal wall of some fish.</a:t>
            </a:r>
          </a:p>
          <a:p>
            <a:r>
              <a:rPr lang="en-US" dirty="0"/>
              <a:t>The entire vitamin A reserve of certain shrimp is in the eyes.</a:t>
            </a:r>
          </a:p>
          <a:p>
            <a:r>
              <a:rPr lang="en-US" dirty="0"/>
              <a:t>Grass-fed cattle have large stores of carotene in their body fat, which is evidenced by a deep yellow color.</a:t>
            </a:r>
          </a:p>
          <a:p>
            <a:endParaRPr lang="en-US" dirty="0"/>
          </a:p>
        </p:txBody>
      </p:sp>
    </p:spTree>
    <p:extLst>
      <p:ext uri="{BB962C8B-B14F-4D97-AF65-F5344CB8AC3E}">
        <p14:creationId xmlns:p14="http://schemas.microsoft.com/office/powerpoint/2010/main" val="21149089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liver can store large amounts of vitamin A; in humans approximately 50 to 80% of the total body vitamin A is stored in the stellate cells in the form of retinyl esters (Blomhoff et al., 1991).</a:t>
            </a:r>
          </a:p>
          <a:p>
            <a:r>
              <a:rPr lang="en-US" dirty="0"/>
              <a:t>Several studies have shown that liver can store enough vitamin A to protect the animal from long periods of dietary scarcity (McDowell, 1985).</a:t>
            </a:r>
          </a:p>
          <a:p>
            <a:endParaRPr lang="en-US" dirty="0"/>
          </a:p>
        </p:txBody>
      </p:sp>
    </p:spTree>
    <p:extLst>
      <p:ext uri="{BB962C8B-B14F-4D97-AF65-F5344CB8AC3E}">
        <p14:creationId xmlns:p14="http://schemas.microsoft.com/office/powerpoint/2010/main" val="12575312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Measurement of the liver store of vitamin A at slaughter or in samples obtained from a biopsy is a useful technique in the study of vitamin A status and requirements.</a:t>
            </a:r>
          </a:p>
          <a:p>
            <a:endParaRPr lang="en-US" dirty="0"/>
          </a:p>
        </p:txBody>
      </p:sp>
    </p:spTree>
    <p:extLst>
      <p:ext uri="{BB962C8B-B14F-4D97-AF65-F5344CB8AC3E}">
        <p14:creationId xmlns:p14="http://schemas.microsoft.com/office/powerpoint/2010/main" val="21532397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a:t>Vitamin A is necessary for support of growth, health, and life of higher animals.</a:t>
            </a:r>
          </a:p>
          <a:p>
            <a:r>
              <a:rPr lang="en-US" dirty="0"/>
              <a:t>Vitamin A deficiency </a:t>
            </a:r>
            <a:r>
              <a:rPr lang="en-US" dirty="0" smtClean="0"/>
              <a:t>causes, loss </a:t>
            </a:r>
            <a:r>
              <a:rPr lang="en-US" dirty="0"/>
              <a:t>of vision due to a failure of rhodopsin formation in the retina; </a:t>
            </a:r>
          </a:p>
          <a:p>
            <a:r>
              <a:rPr lang="en-US" dirty="0"/>
              <a:t>defects in bone growth; </a:t>
            </a:r>
          </a:p>
          <a:p>
            <a:r>
              <a:rPr lang="en-US" dirty="0"/>
              <a:t>defects in reproduction (e.g., failure of </a:t>
            </a:r>
            <a:r>
              <a:rPr lang="en-US" dirty="0" smtClean="0"/>
              <a:t>spermatogenesis </a:t>
            </a:r>
            <a:r>
              <a:rPr lang="en-US" dirty="0"/>
              <a:t>in the male and resorption of the fetus in the female</a:t>
            </a:r>
            <a:r>
              <a:rPr lang="en-US" dirty="0" smtClean="0"/>
              <a:t>). </a:t>
            </a:r>
            <a:endParaRPr lang="en-US" dirty="0"/>
          </a:p>
        </p:txBody>
      </p:sp>
    </p:spTree>
    <p:extLst>
      <p:ext uri="{BB962C8B-B14F-4D97-AF65-F5344CB8AC3E}">
        <p14:creationId xmlns:p14="http://schemas.microsoft.com/office/powerpoint/2010/main" val="1923146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Excesses of fat-soluble vitamins can cause serious problems</a:t>
            </a:r>
            <a:r>
              <a:rPr lang="en-US" dirty="0" smtClean="0"/>
              <a:t>.</a:t>
            </a:r>
          </a:p>
          <a:p>
            <a:endParaRPr lang="en-US" dirty="0"/>
          </a:p>
          <a:p>
            <a:r>
              <a:rPr lang="en-US" dirty="0"/>
              <a:t>The essential fatty acids are not vitamins, but a deficiency disease does result that is similar to vitamin deficiency.</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Defects </a:t>
            </a:r>
            <a:r>
              <a:rPr lang="en-US" dirty="0"/>
              <a:t>in growth and differentiation of epithelial tissues, frequently resulting in keratinization. </a:t>
            </a:r>
            <a:endParaRPr lang="en-US" dirty="0" smtClean="0"/>
          </a:p>
          <a:p>
            <a:r>
              <a:rPr lang="en-US" dirty="0" smtClean="0"/>
              <a:t>Keratinization </a:t>
            </a:r>
            <a:r>
              <a:rPr lang="en-US" dirty="0"/>
              <a:t>of these tissues results in loss of function; this occurs in the alimentary, genital, reproductive, respiratory, and urinary tracts.</a:t>
            </a:r>
          </a:p>
          <a:p>
            <a:endParaRPr lang="en-US" dirty="0"/>
          </a:p>
        </p:txBody>
      </p:sp>
    </p:spTree>
    <p:extLst>
      <p:ext uri="{BB962C8B-B14F-4D97-AF65-F5344CB8AC3E}">
        <p14:creationId xmlns:p14="http://schemas.microsoft.com/office/powerpoint/2010/main" val="18046892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a:t>
            </a:r>
            <a:r>
              <a:rPr lang="en-US" dirty="0" smtClean="0"/>
              <a:t>issue become more </a:t>
            </a:r>
            <a:r>
              <a:rPr lang="en-US" dirty="0"/>
              <a:t>susceptible to infections.</a:t>
            </a:r>
          </a:p>
          <a:p>
            <a:r>
              <a:rPr lang="en-US" dirty="0"/>
              <a:t>D</a:t>
            </a:r>
            <a:r>
              <a:rPr lang="en-US" dirty="0" smtClean="0"/>
              <a:t>iarrhea </a:t>
            </a:r>
            <a:r>
              <a:rPr lang="en-US" dirty="0"/>
              <a:t>and pneumonia are </a:t>
            </a:r>
            <a:r>
              <a:rPr lang="en-US" dirty="0" smtClean="0"/>
              <a:t>typical secondary </a:t>
            </a:r>
            <a:r>
              <a:rPr lang="en-US" dirty="0"/>
              <a:t>effects of vitamin A deficiency</a:t>
            </a:r>
            <a:r>
              <a:rPr lang="en-US" dirty="0" smtClean="0"/>
              <a:t>.</a:t>
            </a:r>
          </a:p>
          <a:p>
            <a:r>
              <a:rPr lang="en-US" dirty="0"/>
              <a:t>Retinoic acid has been found to support growth and tissue differentiation.</a:t>
            </a:r>
          </a:p>
          <a:p>
            <a:endParaRPr lang="en-US" dirty="0"/>
          </a:p>
        </p:txBody>
      </p:sp>
    </p:spTree>
    <p:extLst>
      <p:ext uri="{BB962C8B-B14F-4D97-AF65-F5344CB8AC3E}">
        <p14:creationId xmlns:p14="http://schemas.microsoft.com/office/powerpoint/2010/main" val="16536080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Vitamin A-deficient rats fed retinoic acid were healthy in every respect, with normal estrus and conception, but failed to give birth and resorbed their fetuses. </a:t>
            </a:r>
          </a:p>
          <a:p>
            <a:pPr algn="just"/>
            <a:r>
              <a:rPr lang="en-US" dirty="0"/>
              <a:t>When retinol was given even at a late stage of pregnancy, fetuses were saved. </a:t>
            </a:r>
          </a:p>
          <a:p>
            <a:pPr algn="just"/>
            <a:r>
              <a:rPr lang="en-US" dirty="0"/>
              <a:t>Male rats on retinoic acid were healthy but produced no sperm, and without vitamin A, both sexes were blind (Anonymous, 1977).</a:t>
            </a:r>
          </a:p>
          <a:p>
            <a:endParaRPr lang="en-US" dirty="0"/>
          </a:p>
        </p:txBody>
      </p:sp>
    </p:spTree>
    <p:extLst>
      <p:ext uri="{BB962C8B-B14F-4D97-AF65-F5344CB8AC3E}">
        <p14:creationId xmlns:p14="http://schemas.microsoft.com/office/powerpoint/2010/main" val="42783409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Retinoic acid plays an important role in growth and differentiation of embryonic tissues</a:t>
            </a:r>
            <a:r>
              <a:rPr lang="en-US" dirty="0" smtClean="0"/>
              <a:t>.</a:t>
            </a:r>
          </a:p>
          <a:p>
            <a:r>
              <a:rPr lang="en-US" b="1" dirty="0" smtClean="0"/>
              <a:t>Vision </a:t>
            </a:r>
            <a:endParaRPr lang="en-US" b="1" dirty="0"/>
          </a:p>
          <a:p>
            <a:r>
              <a:rPr lang="en-US" dirty="0" smtClean="0"/>
              <a:t>Vitamin A is </a:t>
            </a:r>
            <a:r>
              <a:rPr lang="en-US" dirty="0"/>
              <a:t>an essential component of vision.</a:t>
            </a:r>
          </a:p>
          <a:p>
            <a:r>
              <a:rPr lang="en-US" dirty="0"/>
              <a:t>If vitamin A blood level is too low, a functional night blindness will result.</a:t>
            </a:r>
          </a:p>
          <a:p>
            <a:endParaRPr lang="en-US" dirty="0"/>
          </a:p>
        </p:txBody>
      </p:sp>
    </p:spTree>
    <p:extLst>
      <p:ext uri="{BB962C8B-B14F-4D97-AF65-F5344CB8AC3E}">
        <p14:creationId xmlns:p14="http://schemas.microsoft.com/office/powerpoint/2010/main" val="18528017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Retinol is utilized in the aldehyde form (trans- form to 11-cis-retinal) in the retina of the eye as the prosthetic group in rhodopsin for dim light vision (rods) </a:t>
            </a:r>
            <a:endParaRPr lang="en-US" dirty="0" smtClean="0"/>
          </a:p>
          <a:p>
            <a:pPr algn="just"/>
            <a:r>
              <a:rPr lang="en-US" dirty="0" smtClean="0"/>
              <a:t>and </a:t>
            </a:r>
            <a:r>
              <a:rPr lang="en-US" dirty="0"/>
              <a:t>as the prosthetic group in iodopsin for bright light and color vision (cones</a:t>
            </a:r>
            <a:r>
              <a:rPr lang="en-US" dirty="0" smtClean="0"/>
              <a:t>).</a:t>
            </a:r>
          </a:p>
          <a:p>
            <a:pPr algn="just"/>
            <a:r>
              <a:rPr lang="en-US" dirty="0"/>
              <a:t>When 11-cis-retinal (aldehyde form of vitamin A) is combined with the protein opsin, rhodopsin (visual purple) is produced.</a:t>
            </a:r>
          </a:p>
          <a:p>
            <a:endParaRPr lang="en-US" dirty="0"/>
          </a:p>
          <a:p>
            <a:endParaRPr lang="en-US" dirty="0"/>
          </a:p>
        </p:txBody>
      </p:sp>
    </p:spTree>
    <p:extLst>
      <p:ext uri="{BB962C8B-B14F-4D97-AF65-F5344CB8AC3E}">
        <p14:creationId xmlns:p14="http://schemas.microsoft.com/office/powerpoint/2010/main" val="25316976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Rhodopsin breaks down in the physiological process of sight as a result of photochemical reaction.</a:t>
            </a:r>
          </a:p>
          <a:p>
            <a:r>
              <a:rPr lang="en-US" dirty="0"/>
              <a:t>Vitamin A deficiency, in terms of the need for the resynthesis of rhodopsin, results in night blindness (nyctalopia).</a:t>
            </a:r>
          </a:p>
          <a:p>
            <a:pPr marL="0" indent="0">
              <a:buNone/>
            </a:pPr>
            <a:endParaRPr lang="en-US" dirty="0"/>
          </a:p>
        </p:txBody>
      </p:sp>
    </p:spTree>
    <p:extLst>
      <p:ext uri="{BB962C8B-B14F-4D97-AF65-F5344CB8AC3E}">
        <p14:creationId xmlns:p14="http://schemas.microsoft.com/office/powerpoint/2010/main" val="25190384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Vision also can be impaired in xerophthalmia.</a:t>
            </a:r>
          </a:p>
          <a:p>
            <a:r>
              <a:rPr lang="en-US" dirty="0"/>
              <a:t>In chickens, the secretions of the tear glands dry up and an infection may then occur, resulting in a discharge that causes the lids to stick together.</a:t>
            </a:r>
          </a:p>
          <a:p>
            <a:endParaRPr lang="en-US" dirty="0"/>
          </a:p>
        </p:txBody>
      </p:sp>
    </p:spTree>
    <p:extLst>
      <p:ext uri="{BB962C8B-B14F-4D97-AF65-F5344CB8AC3E}">
        <p14:creationId xmlns:p14="http://schemas.microsoft.com/office/powerpoint/2010/main" val="4419451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74638"/>
          </a:xfrm>
        </p:spPr>
        <p:txBody>
          <a:bodyPr>
            <a:normAutofit fontScale="90000"/>
          </a:bodyPr>
          <a:lstStyle/>
          <a:p>
            <a:r>
              <a:rPr lang="en-US" b="1" dirty="0"/>
              <a:t>Maintenance of Normal Epithelium</a:t>
            </a:r>
            <a:r>
              <a:rPr lang="en-US" dirty="0"/>
              <a:t/>
            </a:r>
            <a:br>
              <a:rPr lang="en-US" dirty="0"/>
            </a:b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smtClean="0"/>
              <a:t>Vitamin </a:t>
            </a:r>
            <a:r>
              <a:rPr lang="en-US" dirty="0"/>
              <a:t>A is required for maintenance of epithelial cells, which form protective linings on many of the body’s organs. </a:t>
            </a:r>
          </a:p>
          <a:p>
            <a:r>
              <a:rPr lang="en-US" dirty="0"/>
              <a:t>The respiratory, gastrointestinal, and urogenital tracts, as well as the eye, are protected from environmental influences by mucous membranes.</a:t>
            </a:r>
          </a:p>
          <a:p>
            <a:endParaRPr lang="en-US" dirty="0"/>
          </a:p>
        </p:txBody>
      </p:sp>
    </p:spTree>
    <p:extLst>
      <p:ext uri="{BB962C8B-B14F-4D97-AF65-F5344CB8AC3E}">
        <p14:creationId xmlns:p14="http://schemas.microsoft.com/office/powerpoint/2010/main" val="20140694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lstStyle/>
          <a:p>
            <a:r>
              <a:rPr lang="en-US" dirty="0"/>
              <a:t>The normal mucus-secreting cells of epithelium in various locations throughout the body become replaced by a stratified, keratinized epithelium when vitamin A is deficient.</a:t>
            </a:r>
          </a:p>
          <a:p>
            <a:r>
              <a:rPr lang="en-US" dirty="0"/>
              <a:t>Keratinized epithelium allows pathogen entry through the skin, lung, gastrointestinal tract, and </a:t>
            </a:r>
            <a:r>
              <a:rPr lang="en-US" dirty="0" err="1"/>
              <a:t>uro</a:t>
            </a:r>
            <a:r>
              <a:rPr lang="en-US" dirty="0"/>
              <a:t>-genital tract surface.</a:t>
            </a:r>
          </a:p>
          <a:p>
            <a:endParaRPr lang="en-US" dirty="0"/>
          </a:p>
        </p:txBody>
      </p:sp>
    </p:spTree>
    <p:extLst>
      <p:ext uri="{BB962C8B-B14F-4D97-AF65-F5344CB8AC3E}">
        <p14:creationId xmlns:p14="http://schemas.microsoft.com/office/powerpoint/2010/main" val="38915481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98438"/>
          </a:xfrm>
        </p:spPr>
        <p:txBody>
          <a:bodyPr>
            <a:normAutofit fontScale="90000"/>
          </a:bodyPr>
          <a:lstStyle/>
          <a:p>
            <a:r>
              <a:rPr lang="en-US" b="1" dirty="0"/>
              <a:t>Reproduction</a:t>
            </a:r>
            <a:r>
              <a:rPr lang="en-US" dirty="0"/>
              <a:t/>
            </a:r>
            <a:br>
              <a:rPr lang="en-US" dirty="0"/>
            </a:br>
            <a:endParaRPr lang="en-US" dirty="0"/>
          </a:p>
        </p:txBody>
      </p:sp>
      <p:sp>
        <p:nvSpPr>
          <p:cNvPr id="3" name="Content Placeholder 2"/>
          <p:cNvSpPr>
            <a:spLocks noGrp="1"/>
          </p:cNvSpPr>
          <p:nvPr>
            <p:ph idx="1"/>
          </p:nvPr>
        </p:nvSpPr>
        <p:spPr>
          <a:xfrm>
            <a:off x="457200" y="1828800"/>
            <a:ext cx="8229600" cy="4297363"/>
          </a:xfrm>
        </p:spPr>
        <p:txBody>
          <a:bodyPr/>
          <a:lstStyle/>
          <a:p>
            <a:r>
              <a:rPr lang="en-US" dirty="0" smtClean="0"/>
              <a:t>Reduce </a:t>
            </a:r>
            <a:r>
              <a:rPr lang="en-US" dirty="0"/>
              <a:t>reproductive ability.</a:t>
            </a:r>
          </a:p>
          <a:p>
            <a:r>
              <a:rPr lang="en-US" dirty="0"/>
              <a:t>Reduced hatchability.</a:t>
            </a:r>
          </a:p>
          <a:p>
            <a:r>
              <a:rPr lang="en-US" dirty="0"/>
              <a:t>Signs of vitamin A deficiency in rabbits is a reduction in fertility and an increased incidence of abortion in pregnant does.</a:t>
            </a:r>
          </a:p>
          <a:p>
            <a:r>
              <a:rPr lang="en-US" dirty="0"/>
              <a:t>In male results in a decline in sexual activity and failure of spermatogenesis, </a:t>
            </a:r>
          </a:p>
          <a:p>
            <a:endParaRPr lang="en-US" dirty="0"/>
          </a:p>
        </p:txBody>
      </p:sp>
    </p:spTree>
    <p:extLst>
      <p:ext uri="{BB962C8B-B14F-4D97-AF65-F5344CB8AC3E}">
        <p14:creationId xmlns:p14="http://schemas.microsoft.com/office/powerpoint/2010/main" val="1156252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dirty="0" smtClean="0"/>
              <a:t>Forms </a:t>
            </a:r>
            <a:endParaRPr lang="en-US" dirty="0"/>
          </a:p>
        </p:txBody>
      </p:sp>
      <p:sp>
        <p:nvSpPr>
          <p:cNvPr id="3" name="Content Placeholder 2"/>
          <p:cNvSpPr>
            <a:spLocks noGrp="1"/>
          </p:cNvSpPr>
          <p:nvPr>
            <p:ph idx="1"/>
          </p:nvPr>
        </p:nvSpPr>
        <p:spPr>
          <a:xfrm>
            <a:off x="457200" y="1417638"/>
            <a:ext cx="8229600" cy="4708525"/>
          </a:xfrm>
        </p:spPr>
        <p:txBody>
          <a:bodyPr/>
          <a:lstStyle/>
          <a:p>
            <a:pPr>
              <a:buFont typeface="Wingdings" panose="05000000000000000000" charset="0"/>
              <a:buChar char="§"/>
            </a:pPr>
            <a:r>
              <a:rPr lang="en-US" dirty="0"/>
              <a:t>Vitamin A1 Retinol, </a:t>
            </a:r>
            <a:r>
              <a:rPr lang="en-US" dirty="0" smtClean="0"/>
              <a:t>Retinal</a:t>
            </a:r>
            <a:r>
              <a:rPr lang="en-US" dirty="0"/>
              <a:t>, </a:t>
            </a:r>
            <a:r>
              <a:rPr lang="en-US" dirty="0" smtClean="0"/>
              <a:t>Retinoic </a:t>
            </a:r>
            <a:r>
              <a:rPr lang="en-US" dirty="0"/>
              <a:t>acid </a:t>
            </a:r>
          </a:p>
          <a:p>
            <a:pPr>
              <a:buFont typeface="Wingdings" panose="05000000000000000000" charset="0"/>
              <a:buChar char="§"/>
            </a:pPr>
            <a:r>
              <a:rPr lang="en-US" dirty="0"/>
              <a:t>Vitamin A2 Dehydroretinol</a:t>
            </a:r>
          </a:p>
          <a:p>
            <a:pPr>
              <a:buFont typeface="Wingdings" panose="05000000000000000000" charset="0"/>
              <a:buChar char="§"/>
            </a:pPr>
            <a:r>
              <a:rPr lang="en-US" dirty="0"/>
              <a:t>Two of the four fat-soluble vitamins, A and D, differ from the water- soluble B vitamins in that they occur in plant tissue in the form of a provitamin (a precursor of the vitamin), which can be converted into a vitamin in the animal body. </a:t>
            </a:r>
          </a:p>
          <a:p>
            <a:pPr>
              <a:buFont typeface="Wingdings" panose="05000000000000000000" charset="0"/>
              <a:buChar char="§"/>
            </a:pP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a:t>
            </a:r>
            <a:r>
              <a:rPr lang="en-US" dirty="0"/>
              <a:t>the female results in the resorption of the fetus, abortion, or birth of dead offspring. Retained placenta </a:t>
            </a:r>
            <a:r>
              <a:rPr lang="en-US" dirty="0" smtClean="0"/>
              <a:t>may occur.</a:t>
            </a:r>
          </a:p>
          <a:p>
            <a:r>
              <a:rPr lang="en-US" dirty="0" smtClean="0"/>
              <a:t>Degeneration </a:t>
            </a:r>
            <a:r>
              <a:rPr lang="en-US" dirty="0"/>
              <a:t>of germinal epithelium and seminiferous tubules in vitamin A-deficient rats.</a:t>
            </a:r>
          </a:p>
          <a:p>
            <a:r>
              <a:rPr lang="en-US" dirty="0"/>
              <a:t>Studies indicate a role for retinoic acid in testosterone synthesis (Anonymous, 1977).</a:t>
            </a:r>
          </a:p>
          <a:p>
            <a:endParaRPr lang="en-US" dirty="0"/>
          </a:p>
        </p:txBody>
      </p:sp>
    </p:spTree>
    <p:extLst>
      <p:ext uri="{BB962C8B-B14F-4D97-AF65-F5344CB8AC3E}">
        <p14:creationId xmlns:p14="http://schemas.microsoft.com/office/powerpoint/2010/main" val="16258961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Bone Development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Needed </a:t>
            </a:r>
            <a:r>
              <a:rPr lang="en-US" dirty="0"/>
              <a:t>for normal development of bone.</a:t>
            </a:r>
          </a:p>
          <a:p>
            <a:r>
              <a:rPr lang="en-US" dirty="0"/>
              <a:t>Osteoclast (reabsorbing bone) activity is </a:t>
            </a:r>
            <a:r>
              <a:rPr lang="en-US" dirty="0" smtClean="0"/>
              <a:t>reduced resulting </a:t>
            </a:r>
            <a:r>
              <a:rPr lang="en-US" dirty="0"/>
              <a:t>in excessive deposition of periosteal bone by the apparently unchecked function of osteoblasts (depositing bone).</a:t>
            </a:r>
          </a:p>
          <a:p>
            <a:r>
              <a:rPr lang="en-US" dirty="0"/>
              <a:t>Irritation of the joints</a:t>
            </a:r>
            <a:r>
              <a:rPr lang="en-US" dirty="0" smtClean="0"/>
              <a:t>.</a:t>
            </a:r>
            <a:endParaRPr lang="en-US" dirty="0"/>
          </a:p>
        </p:txBody>
      </p:sp>
    </p:spTree>
    <p:extLst>
      <p:ext uri="{BB962C8B-B14F-4D97-AF65-F5344CB8AC3E}">
        <p14:creationId xmlns:p14="http://schemas.microsoft.com/office/powerpoint/2010/main" val="12592616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98438"/>
          </a:xfrm>
        </p:spPr>
        <p:txBody>
          <a:bodyPr>
            <a:normAutofit fontScale="90000"/>
          </a:bodyPr>
          <a:lstStyle/>
          <a:p>
            <a:r>
              <a:rPr lang="en-US" sz="3200" b="1" dirty="0">
                <a:latin typeface="Times New Roman" panose="02020603050405020304" pitchFamily="18" charset="0"/>
                <a:cs typeface="Times New Roman" panose="02020603050405020304" pitchFamily="18" charset="0"/>
              </a:rPr>
              <a:t>Relationship to Immunological Response and Disease Conditions</a:t>
            </a:r>
            <a:r>
              <a:rPr lang="en-US" dirty="0"/>
              <a:t/>
            </a:r>
            <a:br>
              <a:rPr lang="en-US" dirty="0"/>
            </a:b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a:t>Animals deficient in vitamin A will show increased frequency and severity of bacterial, protozoal, and viral </a:t>
            </a:r>
            <a:r>
              <a:rPr lang="en-US" dirty="0" smtClean="0"/>
              <a:t>infections.</a:t>
            </a:r>
          </a:p>
          <a:p>
            <a:r>
              <a:rPr lang="en-US" dirty="0"/>
              <a:t>Vitamin A deficiency affects immune function, particularly the anti-body response to T-cell–dependent antigens (Ross, 1992).</a:t>
            </a:r>
          </a:p>
          <a:p>
            <a:endParaRPr lang="en-US" dirty="0"/>
          </a:p>
        </p:txBody>
      </p:sp>
    </p:spTree>
    <p:extLst>
      <p:ext uri="{BB962C8B-B14F-4D97-AF65-F5344CB8AC3E}">
        <p14:creationId xmlns:p14="http://schemas.microsoft.com/office/powerpoint/2010/main" val="16726433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txBody>
          <a:bodyPr/>
          <a:lstStyle/>
          <a:p>
            <a:r>
              <a:rPr lang="en-US" dirty="0"/>
              <a:t>Decreased phagocytic activity in macrophages and neutrophils.</a:t>
            </a:r>
          </a:p>
          <a:p>
            <a:r>
              <a:rPr lang="en-US" dirty="0"/>
              <a:t>Vitamin A is valuable in treating ringworm infection in cattle.</a:t>
            </a:r>
          </a:p>
          <a:p>
            <a:r>
              <a:rPr lang="en-US" dirty="0"/>
              <a:t>Rapid loss of lymphocytes.</a:t>
            </a:r>
          </a:p>
          <a:p>
            <a:r>
              <a:rPr lang="en-US" dirty="0"/>
              <a:t>Protecting animals against numerous infections, including mastitis.</a:t>
            </a:r>
          </a:p>
          <a:p>
            <a:r>
              <a:rPr lang="en-US" dirty="0"/>
              <a:t>Any unhealthy state of the epithelium would increase susceptibility of a mammary gland to invasion by pathogens.</a:t>
            </a:r>
          </a:p>
          <a:p>
            <a:endParaRPr lang="en-US" dirty="0"/>
          </a:p>
        </p:txBody>
      </p:sp>
    </p:spTree>
    <p:extLst>
      <p:ext uri="{BB962C8B-B14F-4D97-AF65-F5344CB8AC3E}">
        <p14:creationId xmlns:p14="http://schemas.microsoft.com/office/powerpoint/2010/main" val="3232618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a:t>Requirements</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lstStyle/>
          <a:p>
            <a:r>
              <a:rPr lang="en-US" dirty="0"/>
              <a:t>Requirements have been published in the United States by the Committee on Animal Nutrition of the National Academy of Science-National Research Council. </a:t>
            </a:r>
          </a:p>
          <a:p>
            <a:r>
              <a:rPr lang="en-US" dirty="0"/>
              <a:t>Vitamin A requirements can be expressed on the basis of IU per kilogram of </a:t>
            </a:r>
            <a:r>
              <a:rPr lang="en-US" dirty="0" smtClean="0"/>
              <a:t>body weight.</a:t>
            </a:r>
          </a:p>
          <a:p>
            <a:r>
              <a:rPr lang="en-US" dirty="0"/>
              <a:t>Pregnancy, lactation, and egg production lead to higher requirements.</a:t>
            </a:r>
          </a:p>
          <a:p>
            <a:endParaRPr lang="en-US" dirty="0"/>
          </a:p>
        </p:txBody>
      </p:sp>
    </p:spTree>
    <p:extLst>
      <p:ext uri="{BB962C8B-B14F-4D97-AF65-F5344CB8AC3E}">
        <p14:creationId xmlns:p14="http://schemas.microsoft.com/office/powerpoint/2010/main" val="1099619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a:t>It was suggested that calves born with low vitamin A liver stores should receive a minimum of 16,500 IU/100 kg body weight.</a:t>
            </a:r>
          </a:p>
          <a:p>
            <a:r>
              <a:rPr lang="en-US" dirty="0" smtClean="0"/>
              <a:t>during </a:t>
            </a:r>
            <a:r>
              <a:rPr lang="en-US" dirty="0"/>
              <a:t>lactation is increased to 1,200 retinol equivalents to provide for vitamin A secreted in milk. </a:t>
            </a:r>
          </a:p>
          <a:p>
            <a:endParaRPr lang="en-US" dirty="0"/>
          </a:p>
        </p:txBody>
      </p:sp>
    </p:spTree>
    <p:extLst>
      <p:ext uri="{BB962C8B-B14F-4D97-AF65-F5344CB8AC3E}">
        <p14:creationId xmlns:p14="http://schemas.microsoft.com/office/powerpoint/2010/main" val="79387574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lstStyle/>
          <a:p>
            <a:r>
              <a:rPr lang="en-US" dirty="0"/>
              <a:t>In humans the recommended allowance for adult females is set at 80% of that for males or 800 retinol equivalents (4,000 IU) (RDA, 1989). </a:t>
            </a:r>
            <a:endParaRPr lang="en-US" dirty="0" smtClean="0"/>
          </a:p>
          <a:p>
            <a:r>
              <a:rPr lang="en-US" dirty="0" smtClean="0"/>
              <a:t>Daily </a:t>
            </a:r>
            <a:r>
              <a:rPr lang="en-US" dirty="0"/>
              <a:t>vitamin A requirements for children (10 years or younger) vary between 400 and 700 </a:t>
            </a:r>
            <a:r>
              <a:rPr lang="en-US" dirty="0" err="1"/>
              <a:t>μg</a:t>
            </a:r>
            <a:r>
              <a:rPr lang="en-US" dirty="0"/>
              <a:t> retinol equivalents.</a:t>
            </a:r>
          </a:p>
          <a:p>
            <a:endParaRPr lang="en-US" dirty="0"/>
          </a:p>
        </p:txBody>
      </p:sp>
    </p:spTree>
    <p:extLst>
      <p:ext uri="{BB962C8B-B14F-4D97-AF65-F5344CB8AC3E}">
        <p14:creationId xmlns:p14="http://schemas.microsoft.com/office/powerpoint/2010/main" val="67114961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US" b="1" dirty="0"/>
              <a:t>Natural sources</a:t>
            </a:r>
            <a:r>
              <a:rPr lang="en-US" dirty="0"/>
              <a:t/>
            </a:r>
            <a:br>
              <a:rPr lang="en-US" dirty="0"/>
            </a:br>
            <a:endParaRPr lang="en-US" dirty="0"/>
          </a:p>
        </p:txBody>
      </p:sp>
      <p:sp>
        <p:nvSpPr>
          <p:cNvPr id="3" name="Content Placeholder 2"/>
          <p:cNvSpPr>
            <a:spLocks noGrp="1"/>
          </p:cNvSpPr>
          <p:nvPr>
            <p:ph idx="1"/>
          </p:nvPr>
        </p:nvSpPr>
        <p:spPr>
          <a:xfrm>
            <a:off x="457200" y="1417638"/>
            <a:ext cx="8229600" cy="4708525"/>
          </a:xfrm>
        </p:spPr>
        <p:txBody>
          <a:bodyPr/>
          <a:lstStyle/>
          <a:p>
            <a:r>
              <a:rPr lang="en-US" dirty="0"/>
              <a:t>The richest sources of vitamin A are fish oils.</a:t>
            </a:r>
          </a:p>
          <a:p>
            <a:r>
              <a:rPr lang="en-US" dirty="0"/>
              <a:t>Among the common foods of animal origin, milk fat, egg yolk, and liver are rated as rich sources.</a:t>
            </a:r>
          </a:p>
          <a:p>
            <a:r>
              <a:rPr lang="en-US" dirty="0"/>
              <a:t>Carrots are a very rich source, as are sweet potatoes, as might be expected from their yellow color. </a:t>
            </a:r>
          </a:p>
          <a:p>
            <a:endParaRPr lang="en-US" dirty="0"/>
          </a:p>
        </p:txBody>
      </p:sp>
    </p:spTree>
    <p:extLst>
      <p:ext uri="{BB962C8B-B14F-4D97-AF65-F5344CB8AC3E}">
        <p14:creationId xmlns:p14="http://schemas.microsoft.com/office/powerpoint/2010/main" val="30926933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Pumpkins also supply considerable amounts, and green leafy vegetables used in human nutrition are rich in carotene (Maynard et al., 1979).</a:t>
            </a:r>
          </a:p>
          <a:p>
            <a:r>
              <a:rPr lang="en-US" dirty="0"/>
              <a:t>All green parts of growing plants are rich in carotene.</a:t>
            </a:r>
          </a:p>
          <a:p>
            <a:endParaRPr lang="en-US" dirty="0"/>
          </a:p>
        </p:txBody>
      </p:sp>
    </p:spTree>
    <p:extLst>
      <p:ext uri="{BB962C8B-B14F-4D97-AF65-F5344CB8AC3E}">
        <p14:creationId xmlns:p14="http://schemas.microsoft.com/office/powerpoint/2010/main" val="17099591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Both carotene and vitamin A are destroyed by oxidation. The process is accelerated at high temperatures. Less carotene was lost during storage at 7oC (Quackenbush, 1963).</a:t>
            </a:r>
          </a:p>
          <a:p>
            <a:r>
              <a:rPr lang="en-US" dirty="0"/>
              <a:t>Enzymatic destruction requires oxygen, is greatest at high temperatures, and ceases after complete dehydration.</a:t>
            </a:r>
          </a:p>
          <a:p>
            <a:endParaRPr lang="en-US" dirty="0"/>
          </a:p>
        </p:txBody>
      </p:sp>
    </p:spTree>
    <p:extLst>
      <p:ext uri="{BB962C8B-B14F-4D97-AF65-F5344CB8AC3E}">
        <p14:creationId xmlns:p14="http://schemas.microsoft.com/office/powerpoint/2010/main" val="2091525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lstStyle/>
          <a:p>
            <a:r>
              <a:rPr lang="en-US" dirty="0"/>
              <a:t>No provitamins are known for any water- soluble vitamin.</a:t>
            </a:r>
          </a:p>
          <a:p>
            <a:r>
              <a:rPr lang="en-US" dirty="0"/>
              <a:t>Vitamin A itself does not occur in plants; however, its precursors (carotenoids) are found in </a:t>
            </a:r>
            <a:r>
              <a:rPr lang="en-US" dirty="0" smtClean="0"/>
              <a:t>plants</a:t>
            </a:r>
          </a:p>
          <a:p>
            <a:r>
              <a:rPr lang="en-US" dirty="0"/>
              <a:t>T</a:t>
            </a:r>
            <a:r>
              <a:rPr lang="en-US" dirty="0" smtClean="0"/>
              <a:t>hese </a:t>
            </a:r>
            <a:r>
              <a:rPr lang="en-US" dirty="0"/>
              <a:t>can be converted to true vitamin A by a specific enzyme located in the intestinal walls of animals.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txBody>
          <a:bodyPr/>
          <a:lstStyle/>
          <a:p>
            <a:r>
              <a:rPr lang="en-US" dirty="0"/>
              <a:t>Hays that are cut in the bloom stage or earlier and cured without exposure to rain or too much sun retain a considerable proportion of their carotene content.</a:t>
            </a:r>
          </a:p>
          <a:p>
            <a:r>
              <a:rPr lang="en-US" dirty="0"/>
              <a:t>Under average conditions, carotene content of hay can be expected to decrease by about 6 to 7% per month</a:t>
            </a:r>
            <a:r>
              <a:rPr lang="en-US" dirty="0" smtClean="0"/>
              <a:t>.</a:t>
            </a:r>
          </a:p>
          <a:p>
            <a:r>
              <a:rPr lang="en-US" dirty="0"/>
              <a:t>Vitamin A supplements should not be stored for prolonged periods prior to feeding.</a:t>
            </a:r>
          </a:p>
          <a:p>
            <a:endParaRPr lang="en-US" dirty="0"/>
          </a:p>
          <a:p>
            <a:endParaRPr lang="en-US" dirty="0"/>
          </a:p>
        </p:txBody>
      </p:sp>
    </p:spTree>
    <p:extLst>
      <p:ext uri="{BB962C8B-B14F-4D97-AF65-F5344CB8AC3E}">
        <p14:creationId xmlns:p14="http://schemas.microsoft.com/office/powerpoint/2010/main" val="10410647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447800"/>
            <a:ext cx="8229600" cy="4678363"/>
          </a:xfrm>
        </p:spPr>
        <p:txBody>
          <a:bodyPr/>
          <a:lstStyle/>
          <a:p>
            <a:r>
              <a:rPr lang="en-US" dirty="0" smtClean="0"/>
              <a:t>Pelleting </a:t>
            </a:r>
            <a:r>
              <a:rPr lang="en-US" dirty="0"/>
              <a:t>effects vitamin A in feed.</a:t>
            </a:r>
          </a:p>
          <a:p>
            <a:r>
              <a:rPr lang="en-US" dirty="0"/>
              <a:t>Between 30 and 40% of vitamin A present at mixing may be destroyed during pelleting (Shields et al., 1982).</a:t>
            </a:r>
          </a:p>
          <a:p>
            <a:r>
              <a:rPr lang="en-US" dirty="0"/>
              <a:t>Store vitamins in a cool, dark, dry area in closed containers.</a:t>
            </a:r>
          </a:p>
          <a:p>
            <a:r>
              <a:rPr lang="en-US" dirty="0"/>
              <a:t>Not mixing vitamins and minerals in the same premix until ready to mix the feed.</a:t>
            </a:r>
          </a:p>
          <a:p>
            <a:endParaRPr lang="en-US" dirty="0"/>
          </a:p>
        </p:txBody>
      </p:sp>
    </p:spTree>
    <p:extLst>
      <p:ext uri="{BB962C8B-B14F-4D97-AF65-F5344CB8AC3E}">
        <p14:creationId xmlns:p14="http://schemas.microsoft.com/office/powerpoint/2010/main" val="68808828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sz="6000" dirty="0" smtClean="0"/>
          </a:p>
          <a:p>
            <a:pPr marL="0" indent="0">
              <a:buNone/>
            </a:pPr>
            <a:r>
              <a:rPr lang="en-US" sz="6000" b="1" dirty="0" smtClean="0">
                <a:latin typeface="Andalus" panose="02020603050405020304" pitchFamily="18" charset="-78"/>
                <a:cs typeface="Andalus" panose="02020603050405020304" pitchFamily="18" charset="-78"/>
              </a:rPr>
              <a:t>    Thanks for listening.</a:t>
            </a:r>
            <a:endParaRPr lang="en-US" sz="60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67138877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sz="4400" b="1" dirty="0" smtClean="0"/>
          </a:p>
          <a:p>
            <a:pPr marL="0" indent="0">
              <a:buNone/>
            </a:pPr>
            <a:r>
              <a:rPr lang="en-US" sz="6000" b="1" dirty="0" smtClean="0"/>
              <a:t>         </a:t>
            </a:r>
            <a:r>
              <a:rPr lang="en-US" sz="6000" b="1" dirty="0" smtClean="0">
                <a:latin typeface="Andalus" panose="02020603050405020304" pitchFamily="18" charset="-78"/>
                <a:cs typeface="Andalus" panose="02020603050405020304" pitchFamily="18" charset="-78"/>
              </a:rPr>
              <a:t>Any Questions???</a:t>
            </a:r>
            <a:endParaRPr lang="en-US" sz="60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590815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endParaRPr lang="en-US" dirty="0"/>
          </a:p>
        </p:txBody>
      </p:sp>
      <p:sp>
        <p:nvSpPr>
          <p:cNvPr id="3" name="Content Placeholder 2"/>
          <p:cNvSpPr>
            <a:spLocks noGrp="1"/>
          </p:cNvSpPr>
          <p:nvPr>
            <p:ph idx="1"/>
          </p:nvPr>
        </p:nvSpPr>
        <p:spPr/>
        <p:txBody>
          <a:bodyPr/>
          <a:lstStyle/>
          <a:p>
            <a:r>
              <a:rPr lang="en-US" dirty="0"/>
              <a:t>Vitamin A is one of the few vitamins of which both deficiency and excess constitute a serious health hazard</a:t>
            </a:r>
            <a:r>
              <a:rPr lang="en-US" dirty="0" smtClean="0"/>
              <a:t>.</a:t>
            </a:r>
            <a:endParaRPr lang="en-US" dirty="0"/>
          </a:p>
          <a:p>
            <a:r>
              <a:rPr lang="en-US" dirty="0"/>
              <a:t>Vitamin A toxicity usually arises from abuse of vitamin supplementation.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6038"/>
          </a:xfrm>
        </p:spPr>
        <p:txBody>
          <a:bodyPr>
            <a:normAutofit fontScale="90000"/>
          </a:bodyPr>
          <a:lstStyle/>
          <a:p>
            <a:r>
              <a:rPr lang="en-US" b="1" dirty="0"/>
              <a:t>Chemical properties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Vitamin A itself does not occur in plant products, but its precursor, carotene occurs in several forms.</a:t>
            </a:r>
          </a:p>
          <a:p>
            <a:r>
              <a:rPr lang="en-US" dirty="0"/>
              <a:t>Retinol is the alcohol form of vitamin A</a:t>
            </a:r>
          </a:p>
          <a:p>
            <a:r>
              <a:rPr lang="en-US" dirty="0"/>
              <a:t>Replacement of the alcohol group by an aldehyde group gives retinal, </a:t>
            </a:r>
          </a:p>
          <a:p>
            <a:r>
              <a:rPr lang="en-US" dirty="0"/>
              <a:t>and replacement by an acid group gives retinoic acid.</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Esters of retinol are called retinyl esters.</a:t>
            </a:r>
          </a:p>
          <a:p>
            <a:r>
              <a:rPr lang="en-US" dirty="0"/>
              <a:t>Vitamin A in animal products exists in several forms, but principally as long-chain fatty acid esters (e.g., retinyl palmitate).</a:t>
            </a:r>
          </a:p>
          <a:p>
            <a:r>
              <a:rPr lang="en-US" dirty="0"/>
              <a:t>Vitamin A2 is closely related to vitamin A1 but contains an additional double bond in the β−ionone ring.</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160</TotalTime>
  <Words>2990</Words>
  <Application>Microsoft Office PowerPoint</Application>
  <PresentationFormat>On-screen Show (4:3)</PresentationFormat>
  <Paragraphs>188</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Vitamin A </vt:lpstr>
      <vt:lpstr>PowerPoint Presentation</vt:lpstr>
      <vt:lpstr>PowerPoint Presentation</vt:lpstr>
      <vt:lpstr>PowerPoint Presentation</vt:lpstr>
      <vt:lpstr>Forms </vt:lpstr>
      <vt:lpstr>PowerPoint Presentation</vt:lpstr>
      <vt:lpstr> </vt:lpstr>
      <vt:lpstr>Chemical properties </vt:lpstr>
      <vt:lpstr>PowerPoint Presentation</vt:lpstr>
      <vt:lpstr>PowerPoint Presentation</vt:lpstr>
      <vt:lpstr>PowerPoint Presentation</vt:lpstr>
      <vt:lpstr>PowerPoint Presentation</vt:lpstr>
      <vt:lpstr>PowerPoint Presentation</vt:lpstr>
      <vt:lpstr>PowerPoint Presentation</vt:lpstr>
      <vt:lpstr>Analytical Procedures </vt:lpstr>
      <vt:lpstr>PowerPoint Presentation</vt:lpstr>
      <vt:lpstr>Metabolism </vt:lpstr>
      <vt:lpstr>PowerPoint Presentation</vt:lpstr>
      <vt:lpstr>PowerPoint Presentation</vt:lpstr>
      <vt:lpstr>PowerPoint Presentation</vt:lpstr>
      <vt:lpstr>Absorption and Transport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Excretion </vt:lpstr>
      <vt:lpstr>Storage </vt:lpstr>
      <vt:lpstr>PowerPoint Presentation</vt:lpstr>
      <vt:lpstr>PowerPoint Presentation</vt:lpstr>
      <vt:lpstr>PowerPoint Presentation</vt:lpstr>
      <vt:lpstr>Functions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Maintenance of Normal Epithelium </vt:lpstr>
      <vt:lpstr>PowerPoint Presentation</vt:lpstr>
      <vt:lpstr>Reproduction </vt:lpstr>
      <vt:lpstr>PowerPoint Presentation</vt:lpstr>
      <vt:lpstr>Bone Development </vt:lpstr>
      <vt:lpstr>Relationship to Immunological Response and Disease Conditions </vt:lpstr>
      <vt:lpstr>PowerPoint Presentation</vt:lpstr>
      <vt:lpstr>Requirements </vt:lpstr>
      <vt:lpstr>PowerPoint Presentation</vt:lpstr>
      <vt:lpstr>PowerPoint Presentation</vt:lpstr>
      <vt:lpstr>Natural sources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 Ingredients</dc:title>
  <dc:creator>SA</dc:creator>
  <cp:lastModifiedBy>Dr.Muhammad Arif</cp:lastModifiedBy>
  <cp:revision>44</cp:revision>
  <dcterms:created xsi:type="dcterms:W3CDTF">2018-10-31T16:31:00Z</dcterms:created>
  <dcterms:modified xsi:type="dcterms:W3CDTF">2020-04-30T11:33:57Z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1033-10.2.0.7549</vt:lpwstr>
  </property>
</Properties>
</file>