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B6BC20-99A7-46E9-B5B4-B6B0A1A847EC}"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36541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6BC20-99A7-46E9-B5B4-B6B0A1A847EC}"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94190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6BC20-99A7-46E9-B5B4-B6B0A1A847EC}"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35305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6BC20-99A7-46E9-B5B4-B6B0A1A847EC}"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1670968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B6BC20-99A7-46E9-B5B4-B6B0A1A847EC}"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134677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B6BC20-99A7-46E9-B5B4-B6B0A1A847EC}"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413351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B6BC20-99A7-46E9-B5B4-B6B0A1A847EC}"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163800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B6BC20-99A7-46E9-B5B4-B6B0A1A847EC}"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387731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6BC20-99A7-46E9-B5B4-B6B0A1A847EC}"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2426741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6BC20-99A7-46E9-B5B4-B6B0A1A847EC}"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733812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6BC20-99A7-46E9-B5B4-B6B0A1A847EC}"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17C9C0-015B-4B65-A492-5DA92A5D4651}" type="slidenum">
              <a:rPr lang="en-US" smtClean="0"/>
              <a:t>‹#›</a:t>
            </a:fld>
            <a:endParaRPr lang="en-US"/>
          </a:p>
        </p:txBody>
      </p:sp>
    </p:spTree>
    <p:extLst>
      <p:ext uri="{BB962C8B-B14F-4D97-AF65-F5344CB8AC3E}">
        <p14:creationId xmlns:p14="http://schemas.microsoft.com/office/powerpoint/2010/main" val="1766697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6BC20-99A7-46E9-B5B4-B6B0A1A847EC}" type="datetimeFigureOut">
              <a:rPr lang="en-US" smtClean="0"/>
              <a:t>4/27/2020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7C9C0-015B-4B65-A492-5DA92A5D4651}" type="slidenum">
              <a:rPr lang="en-US" smtClean="0"/>
              <a:t>‹#›</a:t>
            </a:fld>
            <a:endParaRPr lang="en-US"/>
          </a:p>
        </p:txBody>
      </p:sp>
    </p:spTree>
    <p:extLst>
      <p:ext uri="{BB962C8B-B14F-4D97-AF65-F5344CB8AC3E}">
        <p14:creationId xmlns:p14="http://schemas.microsoft.com/office/powerpoint/2010/main" val="1418608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Review and Evaluation</a:t>
            </a:r>
            <a:endParaRPr lang="en-US" dirty="0"/>
          </a:p>
        </p:txBody>
      </p:sp>
    </p:spTree>
    <p:extLst>
      <p:ext uri="{BB962C8B-B14F-4D97-AF65-F5344CB8AC3E}">
        <p14:creationId xmlns:p14="http://schemas.microsoft.com/office/powerpoint/2010/main" val="3019481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ISO </a:t>
            </a:r>
            <a:r>
              <a:rPr lang="en-US" b="1" dirty="0"/>
              <a:t>9001 Customer Satisfaction</a:t>
            </a:r>
            <a:br>
              <a:rPr lang="en-US" b="1" dirty="0"/>
            </a:br>
            <a:endParaRPr lang="en-US" dirty="0"/>
          </a:p>
        </p:txBody>
      </p:sp>
      <p:sp>
        <p:nvSpPr>
          <p:cNvPr id="3" name="Content Placeholder 2"/>
          <p:cNvSpPr>
            <a:spLocks noGrp="1"/>
          </p:cNvSpPr>
          <p:nvPr>
            <p:ph idx="1"/>
          </p:nvPr>
        </p:nvSpPr>
        <p:spPr/>
        <p:txBody>
          <a:bodyPr/>
          <a:lstStyle/>
          <a:p>
            <a:pPr marL="0" indent="0">
              <a:buNone/>
            </a:pPr>
            <a:r>
              <a:rPr lang="en-US" b="1" dirty="0"/>
              <a:t>Customer satisfaction is important for companies on any level and in any industry, for the simple reason that customers keep cash flowing through a business.</a:t>
            </a:r>
            <a:r>
              <a:rPr lang="en-US" dirty="0"/>
              <a:t> In order to be successful in the world of business, a loyal customer base must be established early on.</a:t>
            </a:r>
          </a:p>
        </p:txBody>
      </p:sp>
    </p:spTree>
    <p:extLst>
      <p:ext uri="{BB962C8B-B14F-4D97-AF65-F5344CB8AC3E}">
        <p14:creationId xmlns:p14="http://schemas.microsoft.com/office/powerpoint/2010/main" val="1773938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Customer Satisfaction Process</a:t>
            </a:r>
            <a:br>
              <a:rPr lang="en-US" b="1" dirty="0"/>
            </a:br>
            <a:endParaRPr lang="en-US" dirty="0"/>
          </a:p>
        </p:txBody>
      </p:sp>
      <p:sp>
        <p:nvSpPr>
          <p:cNvPr id="3" name="Content Placeholder 2"/>
          <p:cNvSpPr>
            <a:spLocks noGrp="1"/>
          </p:cNvSpPr>
          <p:nvPr>
            <p:ph idx="1"/>
          </p:nvPr>
        </p:nvSpPr>
        <p:spPr/>
        <p:txBody>
          <a:bodyPr/>
          <a:lstStyle/>
          <a:p>
            <a:r>
              <a:rPr lang="en-US" dirty="0"/>
              <a:t>Identify what indicates customer satisfaction</a:t>
            </a:r>
          </a:p>
          <a:p>
            <a:r>
              <a:rPr lang="en-US" dirty="0"/>
              <a:t>Come up with a completion time</a:t>
            </a:r>
          </a:p>
          <a:p>
            <a:r>
              <a:rPr lang="en-US" dirty="0"/>
              <a:t>Find a method of collecting customer data</a:t>
            </a:r>
          </a:p>
          <a:p>
            <a:r>
              <a:rPr lang="en-US" dirty="0"/>
              <a:t>Document data correctly</a:t>
            </a:r>
          </a:p>
          <a:p>
            <a:r>
              <a:rPr lang="en-US" dirty="0"/>
              <a:t>Frequently review documented data</a:t>
            </a:r>
          </a:p>
          <a:p>
            <a:r>
              <a:rPr lang="en-US" dirty="0"/>
              <a:t>Create solutions for improving customer satisfaction</a:t>
            </a:r>
          </a:p>
          <a:p>
            <a:r>
              <a:rPr lang="en-US" dirty="0"/>
              <a:t>Clearly define responsibility and power</a:t>
            </a:r>
          </a:p>
          <a:p>
            <a:r>
              <a:rPr lang="en-US" dirty="0"/>
              <a:t>Devise a plan for following up with customer satisfaction</a:t>
            </a:r>
          </a:p>
          <a:p>
            <a:pPr marL="0" indent="0">
              <a:buNone/>
            </a:pPr>
            <a:endParaRPr lang="en-US" dirty="0"/>
          </a:p>
        </p:txBody>
      </p:sp>
    </p:spTree>
    <p:extLst>
      <p:ext uri="{BB962C8B-B14F-4D97-AF65-F5344CB8AC3E}">
        <p14:creationId xmlns:p14="http://schemas.microsoft.com/office/powerpoint/2010/main" val="269945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to Monitor and Measure Customer Satisfaction</a:t>
            </a:r>
            <a:br>
              <a:rPr lang="en-US" b="1" dirty="0"/>
            </a:br>
            <a:endParaRPr lang="en-US" dirty="0"/>
          </a:p>
        </p:txBody>
      </p:sp>
      <p:sp>
        <p:nvSpPr>
          <p:cNvPr id="3" name="Content Placeholder 2"/>
          <p:cNvSpPr>
            <a:spLocks noGrp="1"/>
          </p:cNvSpPr>
          <p:nvPr>
            <p:ph idx="1"/>
          </p:nvPr>
        </p:nvSpPr>
        <p:spPr/>
        <p:txBody>
          <a:bodyPr/>
          <a:lstStyle/>
          <a:p>
            <a:r>
              <a:rPr lang="en-US" dirty="0"/>
              <a:t>Customer satisfaction surveys</a:t>
            </a:r>
          </a:p>
          <a:p>
            <a:r>
              <a:rPr lang="en-US" dirty="0"/>
              <a:t>Reviewing customer data</a:t>
            </a:r>
          </a:p>
          <a:p>
            <a:r>
              <a:rPr lang="en-US" dirty="0"/>
              <a:t>Monitoring customer data trends</a:t>
            </a:r>
          </a:p>
          <a:p>
            <a:r>
              <a:rPr lang="en-US" dirty="0"/>
              <a:t>Handling complaints correctly</a:t>
            </a:r>
          </a:p>
          <a:p>
            <a:pPr marL="0" indent="0">
              <a:buNone/>
            </a:pPr>
            <a:endParaRPr lang="en-US" dirty="0"/>
          </a:p>
        </p:txBody>
      </p:sp>
    </p:spTree>
    <p:extLst>
      <p:ext uri="{BB962C8B-B14F-4D97-AF65-F5344CB8AC3E}">
        <p14:creationId xmlns:p14="http://schemas.microsoft.com/office/powerpoint/2010/main" val="2941874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Reviewing </a:t>
            </a:r>
            <a:r>
              <a:rPr lang="en-US" dirty="0"/>
              <a:t>And Evaluating Performance</a:t>
            </a:r>
          </a:p>
        </p:txBody>
      </p:sp>
      <p:sp>
        <p:nvSpPr>
          <p:cNvPr id="3" name="Content Placeholder 2"/>
          <p:cNvSpPr>
            <a:spLocks noGrp="1"/>
          </p:cNvSpPr>
          <p:nvPr>
            <p:ph idx="1"/>
          </p:nvPr>
        </p:nvSpPr>
        <p:spPr/>
        <p:txBody>
          <a:bodyPr/>
          <a:lstStyle/>
          <a:p>
            <a:pPr marL="0" indent="0">
              <a:buNone/>
            </a:pPr>
            <a:r>
              <a:rPr lang="en-US" dirty="0"/>
              <a:t>The primary goals of a performance evaluation system are to provide an equitable measurement of an employee’s contribution to the </a:t>
            </a:r>
            <a:r>
              <a:rPr lang="en-US" dirty="0" smtClean="0"/>
              <a:t>workforce</a:t>
            </a:r>
          </a:p>
          <a:p>
            <a:r>
              <a:rPr lang="en-US" dirty="0"/>
              <a:t>Develop an evaluation form.</a:t>
            </a:r>
          </a:p>
          <a:p>
            <a:r>
              <a:rPr lang="en-US" dirty="0"/>
              <a:t>Identify performance measures.</a:t>
            </a:r>
          </a:p>
          <a:p>
            <a:r>
              <a:rPr lang="en-US" dirty="0"/>
              <a:t>Set guidelines for feedback.</a:t>
            </a:r>
          </a:p>
          <a:p>
            <a:r>
              <a:rPr lang="en-US" dirty="0"/>
              <a:t>Create disciplinary and termination procedures.</a:t>
            </a:r>
          </a:p>
          <a:p>
            <a:r>
              <a:rPr lang="en-US" dirty="0"/>
              <a:t>Set an evaluation schedule.</a:t>
            </a:r>
          </a:p>
          <a:p>
            <a:pPr marL="0" indent="0">
              <a:buNone/>
            </a:pPr>
            <a:endParaRPr lang="en-US" dirty="0"/>
          </a:p>
        </p:txBody>
      </p:sp>
    </p:spTree>
    <p:extLst>
      <p:ext uri="{BB962C8B-B14F-4D97-AF65-F5344CB8AC3E}">
        <p14:creationId xmlns:p14="http://schemas.microsoft.com/office/powerpoint/2010/main" val="3826439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Project </a:t>
            </a:r>
            <a:r>
              <a:rPr lang="en-US" dirty="0" smtClean="0"/>
              <a:t>Closure</a:t>
            </a:r>
            <a:endParaRPr lang="en-US" dirty="0"/>
          </a:p>
        </p:txBody>
      </p:sp>
      <p:sp>
        <p:nvSpPr>
          <p:cNvPr id="3" name="Content Placeholder 2"/>
          <p:cNvSpPr>
            <a:spLocks noGrp="1"/>
          </p:cNvSpPr>
          <p:nvPr>
            <p:ph idx="1"/>
          </p:nvPr>
        </p:nvSpPr>
        <p:spPr/>
        <p:txBody>
          <a:bodyPr/>
          <a:lstStyle/>
          <a:p>
            <a:pPr marL="0" indent="0">
              <a:buNone/>
            </a:pPr>
            <a:r>
              <a:rPr lang="en-US" dirty="0"/>
              <a:t>The Project Closure Phase is the fourth and last phase in the project life cycle. In this phase, you will formally close your project and then report its overall level of success to your sponsor. Project Closure involves handing over the deliverables to your customer, passing the documentation to the business, cancelling supplier contracts, releasing staff and equipment, and informing stakeholders of the closure of the project. After the project has been closed, a Post Implementation Review is completed to determine the projects success and identify the lessons learned</a:t>
            </a:r>
          </a:p>
        </p:txBody>
      </p:sp>
    </p:spTree>
    <p:extLst>
      <p:ext uri="{BB962C8B-B14F-4D97-AF65-F5344CB8AC3E}">
        <p14:creationId xmlns:p14="http://schemas.microsoft.com/office/powerpoint/2010/main" val="2919732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Project </a:t>
            </a:r>
            <a:r>
              <a:rPr lang="en-US" dirty="0" smtClean="0"/>
              <a:t>Documentation</a:t>
            </a:r>
            <a:endParaRPr lang="en-US" dirty="0"/>
          </a:p>
        </p:txBody>
      </p:sp>
      <p:sp>
        <p:nvSpPr>
          <p:cNvPr id="3" name="Content Placeholder 2"/>
          <p:cNvSpPr>
            <a:spLocks noGrp="1"/>
          </p:cNvSpPr>
          <p:nvPr>
            <p:ph idx="1"/>
          </p:nvPr>
        </p:nvSpPr>
        <p:spPr/>
        <p:txBody>
          <a:bodyPr/>
          <a:lstStyle/>
          <a:p>
            <a:pPr marL="0" indent="0">
              <a:buNone/>
            </a:pPr>
            <a:r>
              <a:rPr lang="en-US" b="1" dirty="0"/>
              <a:t>Project documentation</a:t>
            </a:r>
            <a:r>
              <a:rPr lang="en-US" dirty="0"/>
              <a:t> covers documents created during and for the </a:t>
            </a:r>
            <a:r>
              <a:rPr lang="en-US" b="1" dirty="0"/>
              <a:t>project</a:t>
            </a:r>
            <a:r>
              <a:rPr lang="en-US" dirty="0"/>
              <a:t> itself. Examples include the overall </a:t>
            </a:r>
            <a:r>
              <a:rPr lang="en-US" b="1" dirty="0"/>
              <a:t>project</a:t>
            </a:r>
            <a:r>
              <a:rPr lang="en-US" dirty="0"/>
              <a:t> vision, the </a:t>
            </a:r>
            <a:r>
              <a:rPr lang="en-US" b="1" dirty="0"/>
              <a:t>project</a:t>
            </a:r>
            <a:r>
              <a:rPr lang="en-US" dirty="0"/>
              <a:t> plans, the schedule, and the risk analysis. The </a:t>
            </a:r>
            <a:r>
              <a:rPr lang="en-US" b="1" dirty="0"/>
              <a:t>documentation</a:t>
            </a:r>
            <a:r>
              <a:rPr lang="en-US" dirty="0"/>
              <a:t> process has a deeper purpose than merely creating piles of paper</a:t>
            </a:r>
            <a:r>
              <a:rPr lang="en-US" dirty="0" smtClean="0"/>
              <a:t>.</a:t>
            </a:r>
          </a:p>
          <a:p>
            <a:pPr marL="0" indent="0">
              <a:buNone/>
            </a:pPr>
            <a:r>
              <a:rPr lang="en-US" b="1" dirty="0"/>
              <a:t>Project Documents</a:t>
            </a:r>
            <a:r>
              <a:rPr lang="en-US" dirty="0"/>
              <a:t> include </a:t>
            </a:r>
            <a:r>
              <a:rPr lang="en-US" b="1" dirty="0"/>
              <a:t>project</a:t>
            </a:r>
            <a:r>
              <a:rPr lang="en-US" dirty="0"/>
              <a:t> charter, statement of work, contracts, requirements documentation, stakeholder register, change control register, activity list, quality metrics, risk register, issue log, and other similar </a:t>
            </a:r>
            <a:r>
              <a:rPr lang="en-US" b="1" dirty="0"/>
              <a:t>documents</a:t>
            </a:r>
            <a:endParaRPr lang="en-US" dirty="0"/>
          </a:p>
        </p:txBody>
      </p:sp>
    </p:spTree>
    <p:extLst>
      <p:ext uri="{BB962C8B-B14F-4D97-AF65-F5344CB8AC3E}">
        <p14:creationId xmlns:p14="http://schemas.microsoft.com/office/powerpoint/2010/main" val="3200949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What </a:t>
            </a:r>
            <a:r>
              <a:rPr lang="en-US" dirty="0"/>
              <a:t>is a project cutover plan?</a:t>
            </a:r>
          </a:p>
        </p:txBody>
      </p:sp>
      <p:sp>
        <p:nvSpPr>
          <p:cNvPr id="3" name="Content Placeholder 2"/>
          <p:cNvSpPr>
            <a:spLocks noGrp="1"/>
          </p:cNvSpPr>
          <p:nvPr>
            <p:ph idx="1"/>
          </p:nvPr>
        </p:nvSpPr>
        <p:spPr/>
        <p:txBody>
          <a:bodyPr/>
          <a:lstStyle/>
          <a:p>
            <a:pPr marL="0" indent="0">
              <a:buNone/>
            </a:pPr>
            <a:r>
              <a:rPr lang="en-US" dirty="0"/>
              <a:t>In simple terms, a </a:t>
            </a:r>
            <a:r>
              <a:rPr lang="en-US" b="1" dirty="0"/>
              <a:t>project cutover</a:t>
            </a:r>
            <a:r>
              <a:rPr lang="en-US" dirty="0"/>
              <a:t> is the part of the go-live phase when a </a:t>
            </a:r>
            <a:r>
              <a:rPr lang="en-US" b="1" dirty="0"/>
              <a:t>project</a:t>
            </a:r>
            <a:r>
              <a:rPr lang="en-US" dirty="0"/>
              <a:t> is deployed in production. The </a:t>
            </a:r>
            <a:r>
              <a:rPr lang="en-US" b="1" dirty="0"/>
              <a:t>cutover</a:t>
            </a:r>
            <a:r>
              <a:rPr lang="en-US" dirty="0"/>
              <a:t> process includes a series of steps that must </a:t>
            </a:r>
            <a:r>
              <a:rPr lang="en-US" dirty="0" smtClean="0"/>
              <a:t>ensure </a:t>
            </a:r>
            <a:r>
              <a:rPr lang="en-US" dirty="0"/>
              <a:t>the successful deployment of </a:t>
            </a:r>
            <a:r>
              <a:rPr lang="en-US" b="1" dirty="0"/>
              <a:t>project</a:t>
            </a:r>
            <a:r>
              <a:rPr lang="en-US" dirty="0"/>
              <a:t> components from pre-production environments.</a:t>
            </a:r>
          </a:p>
        </p:txBody>
      </p:sp>
    </p:spTree>
    <p:extLst>
      <p:ext uri="{BB962C8B-B14F-4D97-AF65-F5344CB8AC3E}">
        <p14:creationId xmlns:p14="http://schemas.microsoft.com/office/powerpoint/2010/main" val="1687528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278</Words>
  <Application>Microsoft Office PowerPoint</Application>
  <PresentationFormat>Widescreen</PresentationFormat>
  <Paragraphs>31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Review and Evaluation</vt:lpstr>
      <vt:lpstr>1. ISO 9001 Customer Satisfaction </vt:lpstr>
      <vt:lpstr>Customer Satisfaction Process </vt:lpstr>
      <vt:lpstr>How to Monitor and Measure Customer Satisfaction </vt:lpstr>
      <vt:lpstr>2. Reviewing And Evaluating Performance</vt:lpstr>
      <vt:lpstr>3. Project Closure</vt:lpstr>
      <vt:lpstr>4. Project Documentation</vt:lpstr>
      <vt:lpstr>5. What is a project cutover plan?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samreen</dc:creator>
  <cp:lastModifiedBy>samreen</cp:lastModifiedBy>
  <cp:revision>6</cp:revision>
  <dcterms:created xsi:type="dcterms:W3CDTF">2020-04-28T04:08:47Z</dcterms:created>
  <dcterms:modified xsi:type="dcterms:W3CDTF">2020-04-28T06:55:21Z</dcterms:modified>
</cp:coreProperties>
</file>