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20"/>
  </p:notesMasterIdLst>
  <p:handoutMasterIdLst>
    <p:handoutMasterId r:id="rId21"/>
  </p:handoutMasterIdLst>
  <p:sldIdLst>
    <p:sldId id="256" r:id="rId2"/>
    <p:sldId id="314" r:id="rId3"/>
    <p:sldId id="312" r:id="rId4"/>
    <p:sldId id="313" r:id="rId5"/>
    <p:sldId id="298" r:id="rId6"/>
    <p:sldId id="299" r:id="rId7"/>
    <p:sldId id="300" r:id="rId8"/>
    <p:sldId id="311" r:id="rId9"/>
    <p:sldId id="301" r:id="rId10"/>
    <p:sldId id="302" r:id="rId11"/>
    <p:sldId id="304" r:id="rId12"/>
    <p:sldId id="303" r:id="rId13"/>
    <p:sldId id="305" r:id="rId14"/>
    <p:sldId id="306" r:id="rId15"/>
    <p:sldId id="307" r:id="rId16"/>
    <p:sldId id="308" r:id="rId17"/>
    <p:sldId id="309" r:id="rId18"/>
    <p:sldId id="29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E00"/>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5699" autoAdjust="0"/>
  </p:normalViewPr>
  <p:slideViewPr>
    <p:cSldViewPr snapToGrid="0" snapToObjects="1">
      <p:cViewPr varScale="1">
        <p:scale>
          <a:sx n="70" d="100"/>
          <a:sy n="70" d="100"/>
        </p:scale>
        <p:origin x="-1386" y="-96"/>
      </p:cViewPr>
      <p:guideLst>
        <p:guide orient="horz" pos="2160"/>
        <p:guide pos="2880"/>
      </p:guideLst>
    </p:cSldViewPr>
  </p:slideViewPr>
  <p:outlineViewPr>
    <p:cViewPr>
      <p:scale>
        <a:sx n="33" d="100"/>
        <a:sy n="33" d="100"/>
      </p:scale>
      <p:origin x="0" y="4595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143C67-0DAA-4B0D-BA8F-80BE783CEC98}"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US"/>
        </a:p>
      </dgm:t>
    </dgm:pt>
    <dgm:pt modelId="{00DBB031-2053-404F-9F44-8A5CBAA18F3E}">
      <dgm:prSet phldrT="[Text]" custT="1"/>
      <dgm:spPr/>
      <dgm:t>
        <a:bodyPr/>
        <a:lstStyle/>
        <a:p>
          <a:r>
            <a:rPr lang="en-US" sz="1800" dirty="0" smtClean="0">
              <a:solidFill>
                <a:srgbClr val="000000"/>
              </a:solidFill>
              <a:effectLst>
                <a:outerShdw blurRad="38100" dist="38100" dir="2700000" algn="tl">
                  <a:srgbClr val="000000">
                    <a:alpha val="43137"/>
                  </a:srgbClr>
                </a:outerShdw>
              </a:effectLst>
            </a:rPr>
            <a:t>Affective</a:t>
          </a:r>
          <a:endParaRPr lang="en-US" sz="1800" dirty="0">
            <a:solidFill>
              <a:srgbClr val="000000"/>
            </a:solidFill>
            <a:effectLst>
              <a:outerShdw blurRad="38100" dist="38100" dir="2700000" algn="tl">
                <a:srgbClr val="000000">
                  <a:alpha val="43137"/>
                </a:srgbClr>
              </a:outerShdw>
            </a:effectLst>
          </a:endParaRPr>
        </a:p>
      </dgm:t>
    </dgm:pt>
    <dgm:pt modelId="{3D65D480-EAE1-484A-A4F7-7AEBC605ADA0}" type="parTrans" cxnId="{BC018AD7-BD12-463D-8DD2-70CE2909DF6E}">
      <dgm:prSet/>
      <dgm:spPr/>
      <dgm:t>
        <a:bodyPr/>
        <a:lstStyle/>
        <a:p>
          <a:endParaRPr lang="en-US">
            <a:effectLst>
              <a:outerShdw blurRad="38100" dist="38100" dir="2700000" algn="tl">
                <a:srgbClr val="000000">
                  <a:alpha val="43137"/>
                </a:srgbClr>
              </a:outerShdw>
            </a:effectLst>
          </a:endParaRPr>
        </a:p>
      </dgm:t>
    </dgm:pt>
    <dgm:pt modelId="{CC5E30E0-6660-4D9B-BDFD-6D34F16CADD0}" type="sibTrans" cxnId="{BC018AD7-BD12-463D-8DD2-70CE2909DF6E}">
      <dgm:prSet/>
      <dgm:spPr/>
      <dgm:t>
        <a:bodyPr/>
        <a:lstStyle/>
        <a:p>
          <a:endParaRPr lang="en-US">
            <a:effectLst>
              <a:outerShdw blurRad="38100" dist="38100" dir="2700000" algn="tl">
                <a:srgbClr val="000000">
                  <a:alpha val="43137"/>
                </a:srgbClr>
              </a:outerShdw>
            </a:effectLst>
          </a:endParaRPr>
        </a:p>
      </dgm:t>
    </dgm:pt>
    <dgm:pt modelId="{2484C45A-3F4A-4DA5-8987-59BBF77B03B9}">
      <dgm:prSet phldrT="[Text]" custT="1"/>
      <dgm:spPr>
        <a:solidFill>
          <a:schemeClr val="accent6">
            <a:lumMod val="40000"/>
            <a:lumOff val="60000"/>
          </a:schemeClr>
        </a:solidFill>
      </dgm:spPr>
      <dgm:t>
        <a:bodyPr/>
        <a:lstStyle/>
        <a:p>
          <a:r>
            <a:rPr lang="en-US" sz="1800" dirty="0" smtClean="0">
              <a:solidFill>
                <a:schemeClr val="bg1"/>
              </a:solidFill>
              <a:effectLst>
                <a:outerShdw blurRad="38100" dist="38100" dir="2700000" algn="tl">
                  <a:srgbClr val="000000">
                    <a:alpha val="43137"/>
                  </a:srgbClr>
                </a:outerShdw>
              </a:effectLst>
            </a:rPr>
            <a:t>Cognitive</a:t>
          </a:r>
          <a:endParaRPr lang="en-US" sz="1800" dirty="0">
            <a:solidFill>
              <a:schemeClr val="bg1"/>
            </a:solidFill>
            <a:effectLst>
              <a:outerShdw blurRad="38100" dist="38100" dir="2700000" algn="tl">
                <a:srgbClr val="000000">
                  <a:alpha val="43137"/>
                </a:srgbClr>
              </a:outerShdw>
            </a:effectLst>
          </a:endParaRPr>
        </a:p>
      </dgm:t>
    </dgm:pt>
    <dgm:pt modelId="{28B0BBFE-71D3-4E26-BFF0-EED6E3EC683F}" type="parTrans" cxnId="{2B2C3299-32FB-4405-BD18-C174D6FAF903}">
      <dgm:prSet/>
      <dgm:spPr/>
      <dgm:t>
        <a:bodyPr/>
        <a:lstStyle/>
        <a:p>
          <a:endParaRPr lang="en-US">
            <a:effectLst>
              <a:outerShdw blurRad="38100" dist="38100" dir="2700000" algn="tl">
                <a:srgbClr val="000000">
                  <a:alpha val="43137"/>
                </a:srgbClr>
              </a:outerShdw>
            </a:effectLst>
          </a:endParaRPr>
        </a:p>
      </dgm:t>
    </dgm:pt>
    <dgm:pt modelId="{5D26F258-C543-4501-813F-6C80C1350FF7}" type="sibTrans" cxnId="{2B2C3299-32FB-4405-BD18-C174D6FAF903}">
      <dgm:prSet/>
      <dgm:spPr/>
      <dgm:t>
        <a:bodyPr/>
        <a:lstStyle/>
        <a:p>
          <a:endParaRPr lang="en-US">
            <a:effectLst>
              <a:outerShdw blurRad="38100" dist="38100" dir="2700000" algn="tl">
                <a:srgbClr val="000000">
                  <a:alpha val="43137"/>
                </a:srgbClr>
              </a:outerShdw>
            </a:effectLst>
          </a:endParaRPr>
        </a:p>
      </dgm:t>
    </dgm:pt>
    <dgm:pt modelId="{BD338905-1F75-454E-9A35-E125FA6C7458}">
      <dgm:prSet phldrT="[Text]" custT="1"/>
      <dgm:spPr/>
      <dgm:t>
        <a:bodyPr/>
        <a:lstStyle/>
        <a:p>
          <a:r>
            <a:rPr lang="en-US" sz="1800" dirty="0" smtClean="0">
              <a:solidFill>
                <a:srgbClr val="000000"/>
              </a:solidFill>
              <a:effectLst>
                <a:outerShdw blurRad="38100" dist="38100" dir="2700000" algn="tl">
                  <a:srgbClr val="000000">
                    <a:alpha val="43137"/>
                  </a:srgbClr>
                </a:outerShdw>
              </a:effectLst>
            </a:rPr>
            <a:t>Behavioral</a:t>
          </a:r>
          <a:endParaRPr lang="en-US" sz="1800" dirty="0">
            <a:solidFill>
              <a:srgbClr val="000000"/>
            </a:solidFill>
            <a:effectLst>
              <a:outerShdw blurRad="38100" dist="38100" dir="2700000" algn="tl">
                <a:srgbClr val="000000">
                  <a:alpha val="43137"/>
                </a:srgbClr>
              </a:outerShdw>
            </a:effectLst>
          </a:endParaRPr>
        </a:p>
      </dgm:t>
    </dgm:pt>
    <dgm:pt modelId="{9441C63A-850C-423D-B852-42DC2996307C}" type="parTrans" cxnId="{D82D1579-D930-4BBF-A7CF-DF3052303C29}">
      <dgm:prSet/>
      <dgm:spPr/>
      <dgm:t>
        <a:bodyPr/>
        <a:lstStyle/>
        <a:p>
          <a:endParaRPr lang="en-US">
            <a:effectLst>
              <a:outerShdw blurRad="38100" dist="38100" dir="2700000" algn="tl">
                <a:srgbClr val="000000">
                  <a:alpha val="43137"/>
                </a:srgbClr>
              </a:outerShdw>
            </a:effectLst>
          </a:endParaRPr>
        </a:p>
      </dgm:t>
    </dgm:pt>
    <dgm:pt modelId="{6E6024F5-A0AD-4A92-9BAA-DFB370E6C07B}" type="sibTrans" cxnId="{D82D1579-D930-4BBF-A7CF-DF3052303C29}">
      <dgm:prSet/>
      <dgm:spPr/>
      <dgm:t>
        <a:bodyPr/>
        <a:lstStyle/>
        <a:p>
          <a:endParaRPr lang="en-US">
            <a:effectLst>
              <a:outerShdw blurRad="38100" dist="38100" dir="2700000" algn="tl">
                <a:srgbClr val="000000">
                  <a:alpha val="43137"/>
                </a:srgbClr>
              </a:outerShdw>
            </a:effectLst>
          </a:endParaRPr>
        </a:p>
      </dgm:t>
    </dgm:pt>
    <dgm:pt modelId="{0C7632A7-0A43-4BD7-9FD3-C08BDB9392F2}">
      <dgm:prSet phldrT="[Text]"/>
      <dgm:spPr/>
      <dgm:t>
        <a:bodyPr/>
        <a:lstStyle/>
        <a:p>
          <a:r>
            <a:rPr lang="en-US" dirty="0" smtClean="0">
              <a:effectLst>
                <a:outerShdw blurRad="38100" dist="38100" dir="2700000" algn="tl">
                  <a:srgbClr val="000000">
                    <a:alpha val="43137"/>
                  </a:srgbClr>
                </a:outerShdw>
              </a:effectLst>
            </a:rPr>
            <a:t>Attitude</a:t>
          </a:r>
          <a:endParaRPr lang="en-US" dirty="0">
            <a:effectLst>
              <a:outerShdw blurRad="38100" dist="38100" dir="2700000" algn="tl">
                <a:srgbClr val="000000">
                  <a:alpha val="43137"/>
                </a:srgbClr>
              </a:outerShdw>
            </a:effectLst>
          </a:endParaRPr>
        </a:p>
      </dgm:t>
    </dgm:pt>
    <dgm:pt modelId="{D423B9EA-D7BA-4BFE-97C0-B295D221AEDA}" type="parTrans" cxnId="{A7173262-C4D4-41AB-B690-4EA07702171B}">
      <dgm:prSet/>
      <dgm:spPr/>
      <dgm:t>
        <a:bodyPr/>
        <a:lstStyle/>
        <a:p>
          <a:endParaRPr lang="en-US">
            <a:effectLst>
              <a:outerShdw blurRad="38100" dist="38100" dir="2700000" algn="tl">
                <a:srgbClr val="000000">
                  <a:alpha val="43137"/>
                </a:srgbClr>
              </a:outerShdw>
            </a:effectLst>
          </a:endParaRPr>
        </a:p>
      </dgm:t>
    </dgm:pt>
    <dgm:pt modelId="{94A622F8-6758-41BB-A17A-3108FB0AF704}" type="sibTrans" cxnId="{A7173262-C4D4-41AB-B690-4EA07702171B}">
      <dgm:prSet/>
      <dgm:spPr/>
      <dgm:t>
        <a:bodyPr/>
        <a:lstStyle/>
        <a:p>
          <a:endParaRPr lang="en-US">
            <a:effectLst>
              <a:outerShdw blurRad="38100" dist="38100" dir="2700000" algn="tl">
                <a:srgbClr val="000000">
                  <a:alpha val="43137"/>
                </a:srgbClr>
              </a:outerShdw>
            </a:effectLst>
          </a:endParaRPr>
        </a:p>
      </dgm:t>
    </dgm:pt>
    <dgm:pt modelId="{9FF436B2-8933-4258-9C80-39DC31F2D782}" type="pres">
      <dgm:prSet presAssocID="{53143C67-0DAA-4B0D-BA8F-80BE783CEC98}" presName="Name0" presStyleCnt="0">
        <dgm:presLayoutVars>
          <dgm:chMax val="4"/>
          <dgm:resizeHandles val="exact"/>
        </dgm:presLayoutVars>
      </dgm:prSet>
      <dgm:spPr/>
      <dgm:t>
        <a:bodyPr/>
        <a:lstStyle/>
        <a:p>
          <a:endParaRPr lang="en-US"/>
        </a:p>
      </dgm:t>
    </dgm:pt>
    <dgm:pt modelId="{B3F3EEC3-BB5E-4EAE-8B67-28022E79CAD4}" type="pres">
      <dgm:prSet presAssocID="{53143C67-0DAA-4B0D-BA8F-80BE783CEC98}" presName="ellipse" presStyleLbl="trBgShp" presStyleIdx="0" presStyleCnt="1"/>
      <dgm:spPr>
        <a:solidFill>
          <a:srgbClr val="336699">
            <a:alpha val="53000"/>
          </a:srgbClr>
        </a:solidFill>
      </dgm:spPr>
    </dgm:pt>
    <dgm:pt modelId="{95218064-B2BD-45B3-B56E-8DB9B26D532D}" type="pres">
      <dgm:prSet presAssocID="{53143C67-0DAA-4B0D-BA8F-80BE783CEC98}" presName="arrow1" presStyleLbl="fgShp" presStyleIdx="0" presStyleCnt="1"/>
      <dgm:spPr>
        <a:solidFill>
          <a:srgbClr val="336699"/>
        </a:solidFill>
      </dgm:spPr>
    </dgm:pt>
    <dgm:pt modelId="{B71E9A82-2A0A-4C2C-935A-2ED5D462ED53}" type="pres">
      <dgm:prSet presAssocID="{53143C67-0DAA-4B0D-BA8F-80BE783CEC98}" presName="rectangle" presStyleLbl="revTx" presStyleIdx="0" presStyleCnt="1">
        <dgm:presLayoutVars>
          <dgm:bulletEnabled val="1"/>
        </dgm:presLayoutVars>
      </dgm:prSet>
      <dgm:spPr/>
      <dgm:t>
        <a:bodyPr/>
        <a:lstStyle/>
        <a:p>
          <a:endParaRPr lang="en-US"/>
        </a:p>
      </dgm:t>
    </dgm:pt>
    <dgm:pt modelId="{E3095114-72A8-4B3D-AD35-4CF2F5ECBFCC}" type="pres">
      <dgm:prSet presAssocID="{2484C45A-3F4A-4DA5-8987-59BBF77B03B9}" presName="item1" presStyleLbl="node1" presStyleIdx="0" presStyleCnt="3" custScaleX="151881">
        <dgm:presLayoutVars>
          <dgm:bulletEnabled val="1"/>
        </dgm:presLayoutVars>
      </dgm:prSet>
      <dgm:spPr/>
      <dgm:t>
        <a:bodyPr/>
        <a:lstStyle/>
        <a:p>
          <a:endParaRPr lang="en-US"/>
        </a:p>
      </dgm:t>
    </dgm:pt>
    <dgm:pt modelId="{B97333A1-3002-481E-BB67-A0DBF8295FFE}" type="pres">
      <dgm:prSet presAssocID="{BD338905-1F75-454E-9A35-E125FA6C7458}" presName="item2" presStyleLbl="node1" presStyleIdx="1" presStyleCnt="3" custScaleX="147805" custLinFactNeighborX="-12791" custLinFactNeighborY="8103">
        <dgm:presLayoutVars>
          <dgm:bulletEnabled val="1"/>
        </dgm:presLayoutVars>
      </dgm:prSet>
      <dgm:spPr/>
      <dgm:t>
        <a:bodyPr/>
        <a:lstStyle/>
        <a:p>
          <a:endParaRPr lang="en-US"/>
        </a:p>
      </dgm:t>
    </dgm:pt>
    <dgm:pt modelId="{9131C85E-61FA-4D8A-AD64-55BFF6821477}" type="pres">
      <dgm:prSet presAssocID="{0C7632A7-0A43-4BD7-9FD3-C08BDB9392F2}" presName="item3" presStyleLbl="node1" presStyleIdx="2" presStyleCnt="3" custScaleX="140626">
        <dgm:presLayoutVars>
          <dgm:bulletEnabled val="1"/>
        </dgm:presLayoutVars>
      </dgm:prSet>
      <dgm:spPr/>
      <dgm:t>
        <a:bodyPr/>
        <a:lstStyle/>
        <a:p>
          <a:endParaRPr lang="en-US"/>
        </a:p>
      </dgm:t>
    </dgm:pt>
    <dgm:pt modelId="{D48202C2-1942-4B56-87D1-D51AFD125F48}" type="pres">
      <dgm:prSet presAssocID="{53143C67-0DAA-4B0D-BA8F-80BE783CEC98}" presName="funnel" presStyleLbl="trAlignAcc1" presStyleIdx="0" presStyleCnt="1" custScaleX="149709" custScaleY="112763" custLinFactNeighborX="1414" custLinFactNeighborY="17345"/>
      <dgm:spPr>
        <a:solidFill>
          <a:schemeClr val="lt1">
            <a:hueOff val="0"/>
            <a:satOff val="0"/>
            <a:lumOff val="0"/>
            <a:alpha val="15000"/>
          </a:schemeClr>
        </a:solidFill>
      </dgm:spPr>
    </dgm:pt>
  </dgm:ptLst>
  <dgm:cxnLst>
    <dgm:cxn modelId="{8DA0AAE0-57F3-4B18-BC70-4FB1BB6F3645}" type="presOf" srcId="{00DBB031-2053-404F-9F44-8A5CBAA18F3E}" destId="{9131C85E-61FA-4D8A-AD64-55BFF6821477}" srcOrd="0" destOrd="0" presId="urn:microsoft.com/office/officeart/2005/8/layout/funnel1"/>
    <dgm:cxn modelId="{081A1AEA-B139-4844-A809-A72721ACE58F}" type="presOf" srcId="{0C7632A7-0A43-4BD7-9FD3-C08BDB9392F2}" destId="{B71E9A82-2A0A-4C2C-935A-2ED5D462ED53}" srcOrd="0" destOrd="0" presId="urn:microsoft.com/office/officeart/2005/8/layout/funnel1"/>
    <dgm:cxn modelId="{D82D1579-D930-4BBF-A7CF-DF3052303C29}" srcId="{53143C67-0DAA-4B0D-BA8F-80BE783CEC98}" destId="{BD338905-1F75-454E-9A35-E125FA6C7458}" srcOrd="2" destOrd="0" parTransId="{9441C63A-850C-423D-B852-42DC2996307C}" sibTransId="{6E6024F5-A0AD-4A92-9BAA-DFB370E6C07B}"/>
    <dgm:cxn modelId="{BC018AD7-BD12-463D-8DD2-70CE2909DF6E}" srcId="{53143C67-0DAA-4B0D-BA8F-80BE783CEC98}" destId="{00DBB031-2053-404F-9F44-8A5CBAA18F3E}" srcOrd="0" destOrd="0" parTransId="{3D65D480-EAE1-484A-A4F7-7AEBC605ADA0}" sibTransId="{CC5E30E0-6660-4D9B-BDFD-6D34F16CADD0}"/>
    <dgm:cxn modelId="{5880B1A7-B11E-4740-B33B-952517B9680E}" type="presOf" srcId="{2484C45A-3F4A-4DA5-8987-59BBF77B03B9}" destId="{B97333A1-3002-481E-BB67-A0DBF8295FFE}" srcOrd="0" destOrd="0" presId="urn:microsoft.com/office/officeart/2005/8/layout/funnel1"/>
    <dgm:cxn modelId="{5C708245-3793-4B0D-B671-85B6F780FA6E}" type="presOf" srcId="{53143C67-0DAA-4B0D-BA8F-80BE783CEC98}" destId="{9FF436B2-8933-4258-9C80-39DC31F2D782}" srcOrd="0" destOrd="0" presId="urn:microsoft.com/office/officeart/2005/8/layout/funnel1"/>
    <dgm:cxn modelId="{8D11A0B2-6EB3-473E-9E39-E487FC6CED9F}" type="presOf" srcId="{BD338905-1F75-454E-9A35-E125FA6C7458}" destId="{E3095114-72A8-4B3D-AD35-4CF2F5ECBFCC}" srcOrd="0" destOrd="0" presId="urn:microsoft.com/office/officeart/2005/8/layout/funnel1"/>
    <dgm:cxn modelId="{A7173262-C4D4-41AB-B690-4EA07702171B}" srcId="{53143C67-0DAA-4B0D-BA8F-80BE783CEC98}" destId="{0C7632A7-0A43-4BD7-9FD3-C08BDB9392F2}" srcOrd="3" destOrd="0" parTransId="{D423B9EA-D7BA-4BFE-97C0-B295D221AEDA}" sibTransId="{94A622F8-6758-41BB-A17A-3108FB0AF704}"/>
    <dgm:cxn modelId="{2B2C3299-32FB-4405-BD18-C174D6FAF903}" srcId="{53143C67-0DAA-4B0D-BA8F-80BE783CEC98}" destId="{2484C45A-3F4A-4DA5-8987-59BBF77B03B9}" srcOrd="1" destOrd="0" parTransId="{28B0BBFE-71D3-4E26-BFF0-EED6E3EC683F}" sibTransId="{5D26F258-C543-4501-813F-6C80C1350FF7}"/>
    <dgm:cxn modelId="{9CF23A51-9407-470E-A06B-CE36228F0BAB}" type="presParOf" srcId="{9FF436B2-8933-4258-9C80-39DC31F2D782}" destId="{B3F3EEC3-BB5E-4EAE-8B67-28022E79CAD4}" srcOrd="0" destOrd="0" presId="urn:microsoft.com/office/officeart/2005/8/layout/funnel1"/>
    <dgm:cxn modelId="{186F2E77-F15B-402C-B2B3-C41E763FC56F}" type="presParOf" srcId="{9FF436B2-8933-4258-9C80-39DC31F2D782}" destId="{95218064-B2BD-45B3-B56E-8DB9B26D532D}" srcOrd="1" destOrd="0" presId="urn:microsoft.com/office/officeart/2005/8/layout/funnel1"/>
    <dgm:cxn modelId="{7BE83B30-9BF1-4CA8-B8DB-9F1411EF5276}" type="presParOf" srcId="{9FF436B2-8933-4258-9C80-39DC31F2D782}" destId="{B71E9A82-2A0A-4C2C-935A-2ED5D462ED53}" srcOrd="2" destOrd="0" presId="urn:microsoft.com/office/officeart/2005/8/layout/funnel1"/>
    <dgm:cxn modelId="{419B6A67-63D1-4AE6-95B6-0CE6C54B1D5B}" type="presParOf" srcId="{9FF436B2-8933-4258-9C80-39DC31F2D782}" destId="{E3095114-72A8-4B3D-AD35-4CF2F5ECBFCC}" srcOrd="3" destOrd="0" presId="urn:microsoft.com/office/officeart/2005/8/layout/funnel1"/>
    <dgm:cxn modelId="{3B566BDE-A2A1-4741-A826-3829FEC0DEA7}" type="presParOf" srcId="{9FF436B2-8933-4258-9C80-39DC31F2D782}" destId="{B97333A1-3002-481E-BB67-A0DBF8295FFE}" srcOrd="4" destOrd="0" presId="urn:microsoft.com/office/officeart/2005/8/layout/funnel1"/>
    <dgm:cxn modelId="{D2776948-5EC8-4793-85BB-D918FEA67CBB}" type="presParOf" srcId="{9FF436B2-8933-4258-9C80-39DC31F2D782}" destId="{9131C85E-61FA-4D8A-AD64-55BFF6821477}" srcOrd="5" destOrd="0" presId="urn:microsoft.com/office/officeart/2005/8/layout/funnel1"/>
    <dgm:cxn modelId="{C3EA6096-58B9-4365-964B-466EAACFD618}" type="presParOf" srcId="{9FF436B2-8933-4258-9C80-39DC31F2D782}" destId="{D48202C2-1942-4B56-87D1-D51AFD125F48}"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F3EEC3-BB5E-4EAE-8B67-28022E79CAD4}">
      <dsp:nvSpPr>
        <dsp:cNvPr id="0" name=""/>
        <dsp:cNvSpPr/>
      </dsp:nvSpPr>
      <dsp:spPr>
        <a:xfrm>
          <a:off x="1322800" y="227085"/>
          <a:ext cx="2907982" cy="1009904"/>
        </a:xfrm>
        <a:prstGeom prst="ellipse">
          <a:avLst/>
        </a:prstGeom>
        <a:solidFill>
          <a:srgbClr val="336699">
            <a:alpha val="53000"/>
          </a:srgbClr>
        </a:solidFill>
        <a:ln>
          <a:noFill/>
        </a:ln>
        <a:effectLst/>
      </dsp:spPr>
      <dsp:style>
        <a:lnRef idx="0">
          <a:scrgbClr r="0" g="0" b="0"/>
        </a:lnRef>
        <a:fillRef idx="1">
          <a:scrgbClr r="0" g="0" b="0"/>
        </a:fillRef>
        <a:effectRef idx="0">
          <a:scrgbClr r="0" g="0" b="0"/>
        </a:effectRef>
        <a:fontRef idx="minor"/>
      </dsp:style>
    </dsp:sp>
    <dsp:sp modelId="{95218064-B2BD-45B3-B56E-8DB9B26D532D}">
      <dsp:nvSpPr>
        <dsp:cNvPr id="0" name=""/>
        <dsp:cNvSpPr/>
      </dsp:nvSpPr>
      <dsp:spPr>
        <a:xfrm>
          <a:off x="2499518" y="2699997"/>
          <a:ext cx="563562" cy="360680"/>
        </a:xfrm>
        <a:prstGeom prst="downArrow">
          <a:avLst/>
        </a:prstGeom>
        <a:solidFill>
          <a:srgbClr val="336699"/>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1E9A82-2A0A-4C2C-935A-2ED5D462ED53}">
      <dsp:nvSpPr>
        <dsp:cNvPr id="0" name=""/>
        <dsp:cNvSpPr/>
      </dsp:nvSpPr>
      <dsp:spPr>
        <a:xfrm>
          <a:off x="1428750" y="2988541"/>
          <a:ext cx="2705100" cy="676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effectLst>
                <a:outerShdw blurRad="38100" dist="38100" dir="2700000" algn="tl">
                  <a:srgbClr val="000000">
                    <a:alpha val="43137"/>
                  </a:srgbClr>
                </a:outerShdw>
              </a:effectLst>
            </a:rPr>
            <a:t>Attitude</a:t>
          </a:r>
          <a:endParaRPr lang="en-US" sz="2400" kern="1200" dirty="0">
            <a:effectLst>
              <a:outerShdw blurRad="38100" dist="38100" dir="2700000" algn="tl">
                <a:srgbClr val="000000">
                  <a:alpha val="43137"/>
                </a:srgbClr>
              </a:outerShdw>
            </a:effectLst>
          </a:endParaRPr>
        </a:p>
      </dsp:txBody>
      <dsp:txXfrm>
        <a:off x="1428750" y="2988541"/>
        <a:ext cx="2705100" cy="676275"/>
      </dsp:txXfrm>
    </dsp:sp>
    <dsp:sp modelId="{E3095114-72A8-4B3D-AD35-4CF2F5ECBFCC}">
      <dsp:nvSpPr>
        <dsp:cNvPr id="0" name=""/>
        <dsp:cNvSpPr/>
      </dsp:nvSpPr>
      <dsp:spPr>
        <a:xfrm>
          <a:off x="2116899" y="1314986"/>
          <a:ext cx="1540699" cy="1014412"/>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rgbClr val="000000"/>
              </a:solidFill>
              <a:effectLst>
                <a:outerShdw blurRad="38100" dist="38100" dir="2700000" algn="tl">
                  <a:srgbClr val="000000">
                    <a:alpha val="43137"/>
                  </a:srgbClr>
                </a:outerShdw>
              </a:effectLst>
            </a:rPr>
            <a:t>Behavioral</a:t>
          </a:r>
          <a:endParaRPr lang="en-US" sz="1800" kern="1200" dirty="0">
            <a:solidFill>
              <a:srgbClr val="000000"/>
            </a:solidFill>
            <a:effectLst>
              <a:outerShdw blurRad="38100" dist="38100" dir="2700000" algn="tl">
                <a:srgbClr val="000000">
                  <a:alpha val="43137"/>
                </a:srgbClr>
              </a:outerShdw>
            </a:effectLst>
          </a:endParaRPr>
        </a:p>
      </dsp:txBody>
      <dsp:txXfrm>
        <a:off x="2116899" y="1314986"/>
        <a:ext cx="1540699" cy="1014412"/>
      </dsp:txXfrm>
    </dsp:sp>
    <dsp:sp modelId="{B97333A1-3002-481E-BB67-A0DBF8295FFE}">
      <dsp:nvSpPr>
        <dsp:cNvPr id="0" name=""/>
        <dsp:cNvSpPr/>
      </dsp:nvSpPr>
      <dsp:spPr>
        <a:xfrm>
          <a:off x="1281951" y="636149"/>
          <a:ext cx="1499352" cy="1014412"/>
        </a:xfrm>
        <a:prstGeom prst="ellipse">
          <a:avLst/>
        </a:prstGeom>
        <a:solidFill>
          <a:schemeClr val="accent6">
            <a:lumMod val="40000"/>
            <a:lumOff val="6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effectLst>
                <a:outerShdw blurRad="38100" dist="38100" dir="2700000" algn="tl">
                  <a:srgbClr val="000000">
                    <a:alpha val="43137"/>
                  </a:srgbClr>
                </a:outerShdw>
              </a:effectLst>
            </a:rPr>
            <a:t>Cognitive</a:t>
          </a:r>
          <a:endParaRPr lang="en-US" sz="1800" kern="1200" dirty="0">
            <a:solidFill>
              <a:schemeClr val="bg1"/>
            </a:solidFill>
            <a:effectLst>
              <a:outerShdw blurRad="38100" dist="38100" dir="2700000" algn="tl">
                <a:srgbClr val="000000">
                  <a:alpha val="43137"/>
                </a:srgbClr>
              </a:outerShdw>
            </a:effectLst>
          </a:endParaRPr>
        </a:p>
      </dsp:txBody>
      <dsp:txXfrm>
        <a:off x="1281951" y="636149"/>
        <a:ext cx="1499352" cy="1014412"/>
      </dsp:txXfrm>
    </dsp:sp>
    <dsp:sp modelId="{9131C85E-61FA-4D8A-AD64-55BFF6821477}">
      <dsp:nvSpPr>
        <dsp:cNvPr id="0" name=""/>
        <dsp:cNvSpPr/>
      </dsp:nvSpPr>
      <dsp:spPr>
        <a:xfrm>
          <a:off x="2485072" y="308688"/>
          <a:ext cx="1426527" cy="1014412"/>
        </a:xfrm>
        <a:prstGeom prst="ellipse">
          <a:avLst/>
        </a:prstGeom>
        <a:solidFill>
          <a:schemeClr val="accent5">
            <a:hueOff val="2796788"/>
            <a:satOff val="757"/>
            <a:lumOff val="-11178"/>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rgbClr val="000000"/>
              </a:solidFill>
              <a:effectLst>
                <a:outerShdw blurRad="38100" dist="38100" dir="2700000" algn="tl">
                  <a:srgbClr val="000000">
                    <a:alpha val="43137"/>
                  </a:srgbClr>
                </a:outerShdw>
              </a:effectLst>
            </a:rPr>
            <a:t>Affective</a:t>
          </a:r>
          <a:endParaRPr lang="en-US" sz="1800" kern="1200" dirty="0">
            <a:solidFill>
              <a:srgbClr val="000000"/>
            </a:solidFill>
            <a:effectLst>
              <a:outerShdw blurRad="38100" dist="38100" dir="2700000" algn="tl">
                <a:srgbClr val="000000">
                  <a:alpha val="43137"/>
                </a:srgbClr>
              </a:outerShdw>
            </a:effectLst>
          </a:endParaRPr>
        </a:p>
      </dsp:txBody>
      <dsp:txXfrm>
        <a:off x="2485072" y="308688"/>
        <a:ext cx="1426527" cy="1014412"/>
      </dsp:txXfrm>
    </dsp:sp>
    <dsp:sp modelId="{D48202C2-1942-4B56-87D1-D51AFD125F48}">
      <dsp:nvSpPr>
        <dsp:cNvPr id="0" name=""/>
        <dsp:cNvSpPr/>
      </dsp:nvSpPr>
      <dsp:spPr>
        <a:xfrm>
          <a:off x="463554" y="379903"/>
          <a:ext cx="4724741" cy="2846995"/>
        </a:xfrm>
        <a:prstGeom prst="funnel">
          <a:avLst/>
        </a:prstGeom>
        <a:solidFill>
          <a:schemeClr val="lt1">
            <a:hueOff val="0"/>
            <a:satOff val="0"/>
            <a:lumOff val="0"/>
            <a:alpha val="15000"/>
          </a:schemeClr>
        </a:solidFill>
        <a:ln w="19050"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EC0B0C-B2A6-9E46-9000-8DD6C078C2BE}" type="datetimeFigureOut">
              <a:rPr lang="en-US" smtClean="0"/>
              <a:pPr/>
              <a:t>10/21/2020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C01941-2619-8A4D-A86F-C0A6B75D25D2}"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18427733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71FD3D-05E7-8A48-BB01-533AD0CC5204}" type="datetimeFigureOut">
              <a:rPr lang="en-US" smtClean="0"/>
              <a:pPr/>
              <a:t>10/21/2020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501515-2CBB-EE43-B6D0-A9F1D44159C5}"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21668136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Chapter</a:t>
            </a:r>
            <a:r>
              <a:rPr lang="en-US" baseline="0" dirty="0" smtClean="0"/>
              <a:t> 3 is a focus on Attitudes and Job Satisfaction. </a:t>
            </a:r>
            <a:r>
              <a:rPr lang="en-US" sz="1200" kern="1200" dirty="0" smtClean="0">
                <a:solidFill>
                  <a:schemeClr val="tx1"/>
                </a:solidFill>
                <a:latin typeface="+mn-lt"/>
                <a:ea typeface="+mn-ea"/>
                <a:cs typeface="+mn-cs"/>
              </a:rPr>
              <a:t>Managers should be interested in their employees’ attitudes because attitudes give warnings of potential problems and influence behavior. Creating a satisfied workforce is hardly a guarantee of successful organizational performance, but evidence strongly suggests that whatever managers can do to improve employee attitudes will likely result in heightened organizational effectiveness. Let’s begin with</a:t>
            </a:r>
            <a:r>
              <a:rPr lang="en-US" sz="1200" kern="1200" baseline="0" dirty="0" smtClean="0">
                <a:solidFill>
                  <a:schemeClr val="tx1"/>
                </a:solidFill>
                <a:latin typeface="+mn-lt"/>
                <a:ea typeface="+mn-ea"/>
                <a:cs typeface="+mn-cs"/>
              </a:rPr>
              <a:t> the Learning Objectives of this chapter.</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0501515-2CBB-EE43-B6D0-A9F1D44159C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latin typeface="Times New Roman" charset="0"/>
              </a:rPr>
              <a:t>Job satisfaction is defined as a positive feeling about a job resulting from an evaluation of its characteristics. This is an important job attitude because it incorporates so many of the other measures.  There are multiple ways to measure job satisfaction, but the most accurate way is to ask the question if people are satisfied in their jobs and provide them with a scale to report their degree of satisfaction. </a:t>
            </a:r>
            <a:r>
              <a:rPr lang="en-US" sz="1200" kern="1200" dirty="0" smtClean="0">
                <a:solidFill>
                  <a:schemeClr val="tx1"/>
                </a:solidFill>
                <a:latin typeface="+mn-lt"/>
                <a:ea typeface="+mn-ea"/>
                <a:cs typeface="+mn-cs"/>
              </a:rPr>
              <a:t>The single global rating is a response to one question, such as “All things considered, how satisfied are you with your job?” Respondents circle a number between 1 and 5 on a scale from “highly satisfied” “highly dissatisfied.”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second method, the summation of job facets, is more sophisticated. It identifies key elements in a job such as the nature of the work, supervision, present pay, promotion opportunities, and relations with coworkers.</a:t>
            </a:r>
          </a:p>
          <a:p>
            <a:endParaRPr lang="en-US" dirty="0" smtClean="0">
              <a:latin typeface="Times New Roman" charset="0"/>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Most people are satisfied with their jobs in the developed countries surveyed. Research shows that over the past 30 years, the majority of U.S. workers have been satisfied with their jobs. As shown in Exhibit 3-2, people have typically been more satisfied with their jobs overall, with the work itself, and with their supervisors and co-workers than they have been with their pay and with promotion opportunities.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Workers do seem to be less satisfied with their pay and promotion opportunities.</a:t>
            </a:r>
          </a:p>
          <a:p>
            <a:endParaRPr lang="en-US" dirty="0" smtClean="0">
              <a:latin typeface="Times New Roman" charset="0"/>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Pay has an influence on job satisfaction but not as much as one might think.  Typically, once a worker exceeds $40,000 per year, pay has limited impact on the level of satisfied workers.</a:t>
            </a:r>
          </a:p>
          <a:p>
            <a:endParaRPr lang="en-US" dirty="0" smtClean="0">
              <a:latin typeface="Times New Roman" charset="0"/>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Interesting jobs that provide training, variety, independence, and control satisfy most employees.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There is also a strong correspondence between how well people enjoy the social context of their workplace and how satisfied they are overall.</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Interdependence, feedback, social support, and interaction with co-workers outside the workplace are strongly related to job satisfaction even after accounting for characteristics of the work itself.</a:t>
            </a:r>
          </a:p>
          <a:p>
            <a:endParaRPr lang="en-US" dirty="0" smtClean="0">
              <a:latin typeface="Times New Roman" charset="0"/>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latin typeface="Times New Roman" charset="0"/>
            </a:endParaRPr>
          </a:p>
          <a:p>
            <a:pPr lvl="0"/>
            <a:r>
              <a:rPr lang="en-US" sz="1200" kern="1200" dirty="0" smtClean="0">
                <a:solidFill>
                  <a:schemeClr val="tx1"/>
                </a:solidFill>
                <a:latin typeface="+mn-lt"/>
                <a:ea typeface="+mn-ea"/>
                <a:cs typeface="+mn-cs"/>
              </a:rPr>
              <a:t>For people who are poor or who live in poor countries, pay does correlate with job satisfaction and overall happiness. But once an individual reaches a level of comfortable living (in the United States, that occurs at about $40,000 a year, depending on the region and family size), the relationship between pay and job satisfaction virtually disappears. Money does motivate people, as we will discover in Chapter 6. But what motivates us is not necessarily the same as what makes us happy. Maybe your goal isn’t to be happy. But if it is, money’s probably not going to do much to get you there.</a:t>
            </a:r>
          </a:p>
          <a:p>
            <a:pPr lvl="0"/>
            <a:endParaRPr lang="en-US" sz="1200" kern="1200" dirty="0" smtClean="0">
              <a:solidFill>
                <a:schemeClr val="tx1"/>
              </a:solidFill>
              <a:latin typeface="+mn-lt"/>
              <a:ea typeface="+mn-ea"/>
              <a:cs typeface="+mn-cs"/>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Personality also plays a role in Job Satisfaction. Research has shown that people who have positive </a:t>
            </a:r>
            <a:r>
              <a:rPr lang="en-US" sz="1200" b="1" kern="1200" dirty="0" smtClean="0">
                <a:solidFill>
                  <a:schemeClr val="tx1"/>
                </a:solidFill>
                <a:latin typeface="+mn-lt"/>
                <a:ea typeface="+mn-ea"/>
                <a:cs typeface="+mn-cs"/>
              </a:rPr>
              <a:t>core self-evaluations</a:t>
            </a:r>
            <a:r>
              <a:rPr lang="en-US" sz="1200" kern="1200" dirty="0" smtClean="0">
                <a:solidFill>
                  <a:schemeClr val="tx1"/>
                </a:solidFill>
                <a:latin typeface="+mn-lt"/>
                <a:ea typeface="+mn-ea"/>
                <a:cs typeface="+mn-cs"/>
              </a:rPr>
              <a:t> who believe in their inner worth and basic competence—are more satisfied with their jobs than those with negative core self-evaluations. </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Not only do they see their work as more fulfilling and challenging, they are more likely to gravitate toward challenging jobs in the first place. Those with negative </a:t>
            </a:r>
            <a:r>
              <a:rPr lang="en-US" sz="1200" b="1" kern="1200" dirty="0" smtClean="0">
                <a:solidFill>
                  <a:schemeClr val="tx1"/>
                </a:solidFill>
                <a:latin typeface="+mn-lt"/>
                <a:ea typeface="+mn-ea"/>
                <a:cs typeface="+mn-cs"/>
              </a:rPr>
              <a:t>core self-evaluations</a:t>
            </a:r>
            <a:r>
              <a:rPr lang="en-US" sz="1200" kern="1200" dirty="0" smtClean="0">
                <a:solidFill>
                  <a:schemeClr val="tx1"/>
                </a:solidFill>
                <a:latin typeface="+mn-lt"/>
                <a:ea typeface="+mn-ea"/>
                <a:cs typeface="+mn-cs"/>
              </a:rPr>
              <a:t> set less ambitious goals and are more likely to give up when confronting difficulties. </a:t>
            </a:r>
          </a:p>
          <a:p>
            <a:endParaRPr lang="en-US" dirty="0" smtClean="0">
              <a:latin typeface="Times New Roman" charset="0"/>
            </a:endParaRPr>
          </a:p>
          <a:p>
            <a:pPr lvl="0"/>
            <a:endParaRPr lang="en-US" sz="1200" kern="1200" dirty="0" smtClean="0">
              <a:solidFill>
                <a:schemeClr val="tx1"/>
              </a:solidFill>
              <a:latin typeface="+mn-lt"/>
              <a:ea typeface="+mn-ea"/>
              <a:cs typeface="+mn-cs"/>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latin typeface="Times New Roman" charset="0"/>
            </a:endParaRPr>
          </a:p>
          <a:p>
            <a:pPr lvl="0"/>
            <a:r>
              <a:rPr lang="en-US" sz="1200" kern="1200" dirty="0" smtClean="0">
                <a:solidFill>
                  <a:schemeClr val="tx1"/>
                </a:solidFill>
                <a:latin typeface="+mn-lt"/>
                <a:ea typeface="+mn-ea"/>
                <a:cs typeface="+mn-cs"/>
              </a:rPr>
              <a:t>There are a number of ways employees can express job dissatisfaction.</a:t>
            </a:r>
            <a:r>
              <a:rPr lang="en-US" sz="1200" kern="1200" baseline="0" dirty="0" smtClean="0">
                <a:solidFill>
                  <a:schemeClr val="tx1"/>
                </a:solidFill>
                <a:latin typeface="+mn-lt"/>
                <a:ea typeface="+mn-ea"/>
                <a:cs typeface="+mn-cs"/>
              </a:rPr>
              <a:t> These include </a:t>
            </a:r>
            <a:r>
              <a:rPr lang="en-US" sz="1200" b="1" kern="1200" dirty="0" smtClean="0">
                <a:solidFill>
                  <a:schemeClr val="tx1"/>
                </a:solidFill>
                <a:latin typeface="+mn-lt"/>
                <a:ea typeface="+mn-ea"/>
                <a:cs typeface="+mn-cs"/>
              </a:rPr>
              <a:t>Exit</a:t>
            </a:r>
            <a:r>
              <a:rPr lang="en-US" sz="1200" kern="1200" dirty="0" smtClean="0">
                <a:solidFill>
                  <a:schemeClr val="tx1"/>
                </a:solidFill>
                <a:latin typeface="+mn-lt"/>
                <a:ea typeface="+mn-ea"/>
                <a:cs typeface="+mn-cs"/>
              </a:rPr>
              <a:t>: a Behavior directed toward leaving the organization, including looking for a new position as well as resigning. Additionally</a:t>
            </a:r>
            <a:r>
              <a:rPr lang="en-US" sz="1200"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Voice</a:t>
            </a:r>
            <a:r>
              <a:rPr lang="en-US" sz="1200" b="0" kern="1200" baseline="0" dirty="0" smtClean="0">
                <a:solidFill>
                  <a:schemeClr val="tx1"/>
                </a:solidFill>
                <a:latin typeface="+mn-lt"/>
                <a:ea typeface="+mn-ea"/>
                <a:cs typeface="+mn-cs"/>
              </a:rPr>
              <a:t> is</a:t>
            </a:r>
            <a:r>
              <a:rPr lang="en-US" sz="1200" kern="1200" dirty="0" smtClean="0">
                <a:solidFill>
                  <a:schemeClr val="tx1"/>
                </a:solidFill>
                <a:latin typeface="+mn-lt"/>
                <a:ea typeface="+mn-ea"/>
                <a:cs typeface="+mn-cs"/>
              </a:rPr>
              <a:t> actively and constructively attempting to improve conditions, including suggesting improvements, discussing problems with superiors, and some forms of union activity.</a:t>
            </a:r>
            <a:r>
              <a:rPr lang="en-US" sz="1200"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Loyalty</a:t>
            </a:r>
            <a:r>
              <a:rPr lang="en-US" sz="1200" b="0" kern="1200" baseline="0" dirty="0" smtClean="0">
                <a:solidFill>
                  <a:schemeClr val="tx1"/>
                </a:solidFill>
                <a:latin typeface="+mn-lt"/>
                <a:ea typeface="+mn-ea"/>
                <a:cs typeface="+mn-cs"/>
              </a:rPr>
              <a:t> is</a:t>
            </a:r>
            <a:r>
              <a:rPr lang="en-US" sz="1200" kern="1200" dirty="0" smtClean="0">
                <a:solidFill>
                  <a:schemeClr val="tx1"/>
                </a:solidFill>
                <a:latin typeface="+mn-lt"/>
                <a:ea typeface="+mn-ea"/>
                <a:cs typeface="+mn-cs"/>
              </a:rPr>
              <a:t> passively, but optimistically, waiting for conditions to improve, including speaking up for the organization in the face of external criticism, and trusting the organization and its management to “do the right thing.”</a:t>
            </a:r>
            <a:r>
              <a:rPr lang="en-US" sz="1200" kern="1200" baseline="0" dirty="0" smtClean="0">
                <a:solidFill>
                  <a:schemeClr val="tx1"/>
                </a:solidFill>
                <a:latin typeface="+mn-lt"/>
                <a:ea typeface="+mn-ea"/>
                <a:cs typeface="+mn-cs"/>
              </a:rPr>
              <a:t> Lastly, </a:t>
            </a:r>
            <a:r>
              <a:rPr lang="en-US" sz="1200" b="1" kern="1200" dirty="0" smtClean="0">
                <a:solidFill>
                  <a:schemeClr val="tx1"/>
                </a:solidFill>
                <a:latin typeface="+mn-lt"/>
                <a:ea typeface="+mn-ea"/>
                <a:cs typeface="+mn-cs"/>
              </a:rPr>
              <a:t>Neglect</a:t>
            </a:r>
            <a:r>
              <a:rPr lang="en-US" sz="1200" b="0" kern="1200" baseline="0" dirty="0" smtClean="0">
                <a:solidFill>
                  <a:schemeClr val="tx1"/>
                </a:solidFill>
                <a:latin typeface="+mn-lt"/>
                <a:ea typeface="+mn-ea"/>
                <a:cs typeface="+mn-cs"/>
              </a:rPr>
              <a:t> involves</a:t>
            </a:r>
            <a:r>
              <a:rPr lang="en-US" sz="1200" kern="1200" dirty="0" smtClean="0">
                <a:solidFill>
                  <a:schemeClr val="tx1"/>
                </a:solidFill>
                <a:latin typeface="+mn-lt"/>
                <a:ea typeface="+mn-ea"/>
                <a:cs typeface="+mn-cs"/>
              </a:rPr>
              <a:t> passively allowing conditions to worsen, including chronic absenteeism or lateness, reduced effort, and increased error rate.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Exit and neglect behaviors encompass our performance variables—productivity, absenteeism, and turnover. Voice and loyalty are constructive behaviors allow individuals to tolerate unpleasant situations or to revive satisfactory working conditions. It helps us to understand situations, such as those sometimes found among unionized workers, where low job satisfaction is coupled with low turnover.</a:t>
            </a:r>
            <a:r>
              <a:rPr lang="en-US" dirty="0" smtClean="0"/>
              <a:t> </a:t>
            </a:r>
            <a:endParaRPr lang="en-US" sz="1200" kern="1200" dirty="0" smtClean="0">
              <a:solidFill>
                <a:schemeClr val="tx1"/>
              </a:solidFill>
              <a:latin typeface="+mn-lt"/>
              <a:ea typeface="+mn-ea"/>
              <a:cs typeface="+mn-cs"/>
            </a:endParaRP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latin typeface="Times New Roman" charset="0"/>
            </a:endParaRP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Some take-away ideas from this chapter on Attitudes and Job Satisfaction</a:t>
            </a:r>
            <a:r>
              <a:rPr lang="en-US" sz="1200" kern="1200" baseline="0" dirty="0" smtClean="0">
                <a:solidFill>
                  <a:schemeClr val="tx1"/>
                </a:solidFill>
                <a:latin typeface="+mn-lt"/>
                <a:ea typeface="+mn-ea"/>
                <a:cs typeface="+mn-cs"/>
              </a:rPr>
              <a:t> can be excellent guidelines for management skill development. Understanding these dimensions of Attitudes and Job Satisfaction will permit a manger’s focus on the skills to apply them to the employee/employer relationship. First, s</a:t>
            </a:r>
            <a:r>
              <a:rPr lang="en-US" sz="1200" kern="1200" dirty="0" smtClean="0">
                <a:solidFill>
                  <a:schemeClr val="tx1"/>
                </a:solidFill>
                <a:latin typeface="+mn-lt"/>
                <a:ea typeface="+mn-ea"/>
                <a:cs typeface="+mn-cs"/>
              </a:rPr>
              <a:t>atisfied and committed employees have lower rates of turnover, absenteeism, and withdrawal behaviors.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They also perform better on the job. Second, given that managers want to keep resignations and absences down—especially among their most productive employees—they’ll want to do things that generate positive job attitudes. Third,</a:t>
            </a:r>
            <a:r>
              <a:rPr lang="en-US" sz="1200" kern="1200" baseline="0" dirty="0" smtClean="0">
                <a:solidFill>
                  <a:schemeClr val="tx1"/>
                </a:solidFill>
                <a:latin typeface="+mn-lt"/>
                <a:ea typeface="+mn-ea"/>
                <a:cs typeface="+mn-cs"/>
              </a:rPr>
              <a:t> m</a:t>
            </a:r>
            <a:r>
              <a:rPr lang="en-US" sz="1200" kern="1200" dirty="0" smtClean="0">
                <a:solidFill>
                  <a:schemeClr val="tx1"/>
                </a:solidFill>
                <a:latin typeface="+mn-lt"/>
                <a:ea typeface="+mn-ea"/>
                <a:cs typeface="+mn-cs"/>
              </a:rPr>
              <a:t>anagers will also want to measure job attitudes effectively so they can tell how employees are reacting to their work. As one review put it, “A sound measurement of overall job attitude is one of the most useful pieces of information an organization can have about its employees.” The most important thing managers can do to raise employee satisfaction is focus on the intrinsic parts of the job, such as making the work challenging and interesting.</a:t>
            </a:r>
            <a:r>
              <a:rPr lang="en-US" sz="1200" kern="1200" baseline="0" dirty="0" smtClean="0">
                <a:solidFill>
                  <a:schemeClr val="tx1"/>
                </a:solidFill>
                <a:latin typeface="+mn-lt"/>
                <a:ea typeface="+mn-ea"/>
                <a:cs typeface="+mn-cs"/>
              </a:rPr>
              <a:t> Lastly, </a:t>
            </a:r>
            <a:r>
              <a:rPr lang="en-US" sz="1200" kern="1200" dirty="0" smtClean="0">
                <a:solidFill>
                  <a:schemeClr val="tx1"/>
                </a:solidFill>
                <a:latin typeface="+mn-lt"/>
                <a:ea typeface="+mn-ea"/>
                <a:cs typeface="+mn-cs"/>
              </a:rPr>
              <a:t>paying employees poorly will likely not attract high-quality employees to the organization or keep high performers, managers should realize that high pay alone is unlikely to create a satisfying work environment.</a:t>
            </a:r>
          </a:p>
          <a:p>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imes New Roman"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endParaRPr lang="en-US" dirty="0"/>
          </a:p>
        </p:txBody>
      </p:sp>
      <p:sp>
        <p:nvSpPr>
          <p:cNvPr id="4" name="Slide Number Placeholder 3"/>
          <p:cNvSpPr>
            <a:spLocks noGrp="1"/>
          </p:cNvSpPr>
          <p:nvPr>
            <p:ph type="sldNum" sz="quarter" idx="10"/>
          </p:nvPr>
        </p:nvSpPr>
        <p:spPr/>
        <p:txBody>
          <a:bodyPr/>
          <a:lstStyle/>
          <a:p>
            <a:fld id="{90501515-2CBB-EE43-B6D0-A9F1D44159C5}"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Sometimes we observe people who will change what they say so it doesn’t contradict their behavior.    When attitudes and behaviors don’t line up, individuals will experience cognitive dissonance.  This incongruity is uncomfortable and individuals will seek to reduce the dissonance to find consistency.    </a:t>
            </a:r>
          </a:p>
          <a:p>
            <a:endParaRPr lang="en-US" dirty="0" smtClean="0">
              <a:latin typeface="Times New Roman" charset="0"/>
            </a:endParaRPr>
          </a:p>
          <a:p>
            <a:r>
              <a:rPr lang="en-US" dirty="0" smtClean="0">
                <a:latin typeface="Times New Roman" charset="0"/>
              </a:rPr>
              <a:t>People are willing to live with some discomfort but the degree to which this is true depends upon the importance of the elements, how much influences the individual has in the situation, and the rewards available.</a:t>
            </a:r>
            <a:endParaRPr lang="en-US" dirty="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Attitudes are evaluative statements or judgments concerning objects, people, or events.  Attitudes are made up of three components.  The cognitive component is made up of the belief in the way things are.  The affective component is the more critical part of the attitude as it is calls upon the emotions or feelings.  The behavioral component describes the intention to behave in a certain way toward someone or something.    These three components work together to aid in our understanding of the complexity of an attitude.</a:t>
            </a:r>
            <a:endParaRPr lang="en-US" dirty="0"/>
          </a:p>
        </p:txBody>
      </p:sp>
      <p:sp>
        <p:nvSpPr>
          <p:cNvPr id="4" name="Slide Number Placeholder 3"/>
          <p:cNvSpPr>
            <a:spLocks noGrp="1"/>
          </p:cNvSpPr>
          <p:nvPr>
            <p:ph type="sldNum" sz="quarter" idx="10"/>
          </p:nvPr>
        </p:nvSpPr>
        <p:spPr/>
        <p:txBody>
          <a:bodyPr/>
          <a:lstStyle/>
          <a:p>
            <a:fld id="{90501515-2CBB-EE43-B6D0-A9F1D44159C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Sometimes we observe people who will change what they say so it doesn’t contradict their behavior.    When attitudes and behaviors don’t line up, individuals will experience cognitive dissonance.  This incongruity is uncomfortable and individuals will seek to reduce the dissonance to find consistency.    </a:t>
            </a:r>
          </a:p>
          <a:p>
            <a:endParaRPr lang="en-US" dirty="0" smtClean="0">
              <a:latin typeface="Times New Roman" charset="0"/>
            </a:endParaRPr>
          </a:p>
          <a:p>
            <a:r>
              <a:rPr lang="en-US" dirty="0" smtClean="0">
                <a:latin typeface="Times New Roman" charset="0"/>
              </a:rPr>
              <a:t>People are willing to live with some discomfort but the degree to which this is true depends upon the importance of the elements, how much influences the individual has in the situation, and the rewards available.</a:t>
            </a:r>
            <a:endParaRPr lang="en-US" dirty="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sz="1200" kern="1200" dirty="0" smtClean="0">
                <a:solidFill>
                  <a:schemeClr val="tx1"/>
                </a:solidFill>
                <a:latin typeface="+mn-lt"/>
                <a:ea typeface="+mn-ea"/>
                <a:cs typeface="+mn-cs"/>
              </a:rPr>
              <a:t>OB focuses our attention on a very limited number of job-related attitudes. Most of the research in OB has been concerned with three attitudes: job satisfaction, job involvement, and organizational commitment. </a:t>
            </a:r>
            <a:r>
              <a:rPr lang="en-US" dirty="0" smtClean="0">
                <a:latin typeface="Times New Roman" charset="0"/>
              </a:rPr>
              <a:t>The field of Organizational Behavior focuses on how attitudes will influence the workplace.  There are several major job attitudes we will look at throughout the book.  The first is job satisfaction, which is the positive feeling about the job resulting from an evaluation of its characteristics.  The second is job involvement.  Job involvement looks at the degree of psychological identification with the job.  An additional job attitude is logical</a:t>
            </a:r>
            <a:r>
              <a:rPr lang="en-US" baseline="0" dirty="0" smtClean="0">
                <a:latin typeface="Times New Roman" charset="0"/>
              </a:rPr>
              <a:t> </a:t>
            </a:r>
            <a:r>
              <a:rPr lang="en-US" dirty="0" smtClean="0">
                <a:latin typeface="Times New Roman" charset="0"/>
              </a:rPr>
              <a:t>empowerment, the belief in the degree of influence </a:t>
            </a:r>
            <a:r>
              <a:rPr lang="en-US" sz="1200" kern="1200" dirty="0" smtClean="0">
                <a:solidFill>
                  <a:schemeClr val="tx1"/>
                </a:solidFill>
                <a:latin typeface="+mn-lt"/>
                <a:ea typeface="+mn-ea"/>
                <a:cs typeface="+mn-cs"/>
              </a:rPr>
              <a:t>their work environment,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their competence, the meaningfulness of their job, and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their perceived autonomy.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imes New Roman" charset="0"/>
            </a:endParaRPr>
          </a:p>
          <a:p>
            <a:pPr lvl="0"/>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A very important job attitude is organizational commitment or identifying with a particular organization and its goals.  There are three dimensions to this job attitude – affective, continuance commitment, and normative</a:t>
            </a:r>
            <a:r>
              <a:rPr lang="en-US" baseline="0" dirty="0" smtClean="0">
                <a:latin typeface="Times New Roman" charset="0"/>
              </a:rPr>
              <a:t>.</a:t>
            </a:r>
            <a:endParaRPr lang="en-US" dirty="0" smtClean="0">
              <a:latin typeface="Times New Roman"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imes New Roman" charset="0"/>
            </a:endParaRPr>
          </a:p>
          <a:p>
            <a:pPr lvl="0"/>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latin typeface="Times New Roman" charset="0"/>
              </a:rPr>
              <a:t>Perceived Organizational Support is the degree to which employees believe the organization values their contribution and cares about their well-being. The perception of fairness</a:t>
            </a:r>
            <a:r>
              <a:rPr lang="en-US" baseline="0" dirty="0" smtClean="0">
                <a:latin typeface="Times New Roman" charset="0"/>
              </a:rPr>
              <a:t> in the employees mind</a:t>
            </a:r>
            <a:r>
              <a:rPr lang="en-US" dirty="0" smtClean="0">
                <a:latin typeface="Times New Roman" charset="0"/>
              </a:rPr>
              <a:t> is a key factor in determining employees’ willingness to work hard for the organization. In addition,</a:t>
            </a:r>
            <a:r>
              <a:rPr lang="en-US" baseline="0" dirty="0" smtClean="0">
                <a:latin typeface="Times New Roman" charset="0"/>
              </a:rPr>
              <a:t> employees have a higher POS when they perceive they have some input to decision-making processes. </a:t>
            </a:r>
            <a:r>
              <a:rPr lang="en-US" sz="1200" kern="1200" dirty="0" smtClean="0">
                <a:solidFill>
                  <a:schemeClr val="tx1"/>
                </a:solidFill>
                <a:latin typeface="+mn-lt"/>
                <a:ea typeface="+mn-ea"/>
                <a:cs typeface="+mn-cs"/>
              </a:rPr>
              <a:t>Employees with strong POS perceptions have been found more likely to have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higher levels of organizational citizenship behaviors,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lower levels of tardiness, and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better customer service. </a:t>
            </a:r>
            <a:endParaRPr lang="en-US" dirty="0" smtClean="0">
              <a:latin typeface="Times New Roman" charset="0"/>
            </a:endParaRPr>
          </a:p>
          <a:p>
            <a:endParaRPr lang="en-US" dirty="0" smtClean="0">
              <a:latin typeface="Times New Roman" charset="0"/>
            </a:endParaRPr>
          </a:p>
          <a:p>
            <a:pPr lvl="0"/>
            <a:endParaRPr lang="en-US" dirty="0" smtClean="0">
              <a:latin typeface="Times New Roman" charset="0"/>
            </a:endParaRPr>
          </a:p>
          <a:p>
            <a:pPr lvl="0"/>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latin typeface="Times New Roman" charset="0"/>
            </a:endParaRPr>
          </a:p>
          <a:p>
            <a:pPr lvl="0"/>
            <a:r>
              <a:rPr lang="en-US" dirty="0" smtClean="0">
                <a:latin typeface="Times New Roman" charset="0"/>
              </a:rPr>
              <a:t>Employee Engagement goes beyond just job satisfaction and includes involvement and enthusiasm for the job. </a:t>
            </a:r>
            <a:r>
              <a:rPr lang="en-US" sz="1200" kern="1200" dirty="0" smtClean="0">
                <a:solidFill>
                  <a:schemeClr val="tx1"/>
                </a:solidFill>
                <a:latin typeface="+mn-lt"/>
                <a:ea typeface="+mn-ea"/>
                <a:cs typeface="+mn-cs"/>
              </a:rPr>
              <a:t>Highly engaged employees have a passion for their work and feel a deep connection to their company.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Disengaged employees have essentially checked out—putting time but not energy or attention into their work.</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Engagement becomes a real concern for most organizations because surveys indicate that few employees—between 17 percent and 29 percent—are highly engaged by their work.</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Engagement is a very general concept, perhaps broad enough to capture the intersection of the other variables we’ve discussed. In other words, it may be what these attitudes have in common.</a:t>
            </a:r>
            <a:r>
              <a:rPr lang="en-US" dirty="0" smtClean="0"/>
              <a:t> </a:t>
            </a:r>
            <a:endParaRPr lang="en-US" dirty="0" smtClean="0">
              <a:latin typeface="Times New Roman" charset="0"/>
            </a:endParaRPr>
          </a:p>
          <a:p>
            <a:pPr lvl="0"/>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charset="0"/>
              </a:rPr>
              <a:t>There is a high degree of overlap between the different job attitudes.  If a worker has higher job satisfaction, they tend to be more engaged and show a stronger commitment to the organization.  Researchers are looking into trying to find ways to measure the different attitudes to get at their distinctiveness.</a:t>
            </a:r>
            <a:r>
              <a:rPr lang="en-US" sz="1200" kern="1200" baseline="0" dirty="0" smtClean="0">
                <a:solidFill>
                  <a:schemeClr val="tx1"/>
                </a:solidFill>
                <a:latin typeface="+mn-lt"/>
                <a:ea typeface="+mn-ea"/>
                <a:cs typeface="+mn-cs"/>
              </a:rPr>
              <a:t> This overlap can cause considerable confusion when trying to assess them.</a:t>
            </a:r>
            <a:endParaRPr lang="en-US" dirty="0" smtClean="0">
              <a:latin typeface="Times New Roman" charset="0"/>
            </a:endParaRPr>
          </a:p>
        </p:txBody>
      </p:sp>
      <p:sp>
        <p:nvSpPr>
          <p:cNvPr id="4" name="Slide Number Placeholder 3"/>
          <p:cNvSpPr>
            <a:spLocks noGrp="1"/>
          </p:cNvSpPr>
          <p:nvPr>
            <p:ph type="sldNum" sz="quarter" idx="10"/>
          </p:nvPr>
        </p:nvSpPr>
        <p:spPr/>
        <p:txBody>
          <a:bodyPr/>
          <a:lstStyle/>
          <a:p>
            <a:fld id="{90501515-2CBB-EE43-B6D0-A9F1D44159C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38953"/>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r>
              <a:rPr lang="en-US" dirty="0" smtClean="0"/>
              <a:t>1-</a:t>
            </a:r>
            <a:fld id="{A96BA3F1-4180-E842-8F37-552D2A4F7099}" type="slidenum">
              <a:rPr lang="en-US" smtClean="0"/>
              <a:pPr/>
              <a:t>‹#›</a:t>
            </a:fld>
            <a:endParaRPr lang="en-US" dirty="0"/>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US"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53200" y="6173787"/>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A96BA3F1-4180-E842-8F37-552D2A4F7099}" type="slidenum">
              <a:rPr lang="en-US" smtClean="0"/>
              <a:pPr/>
              <a:t>‹#›</a:t>
            </a:fld>
            <a:endParaRPr lang="en-US" dirty="0"/>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553200" y="6173787"/>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A96BA3F1-4180-E842-8F37-552D2A4F7099}" type="slidenum">
              <a:rPr lang="en-US" smtClean="0"/>
              <a:pPr/>
              <a:t>‹#›</a:t>
            </a:fld>
            <a:endParaRPr lang="en-US" dirty="0"/>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556499" y="6356350"/>
            <a:ext cx="1148229"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A96BA3F1-4180-E842-8F37-552D2A4F7099}" type="slidenum">
              <a:rPr lang="en-US" smtClean="0"/>
              <a:pPr/>
              <a:t>‹#›</a:t>
            </a:fld>
            <a:endParaRPr lang="en-US" dirty="0"/>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r>
              <a:rPr lang="en-US" dirty="0" smtClean="0"/>
              <a:t>1-</a:t>
            </a:r>
            <a:fld id="{A96BA3F1-4180-E842-8F37-552D2A4F7099}" type="slidenum">
              <a:rPr lang="en-US" smtClean="0"/>
              <a:pPr/>
              <a:t>‹#›</a:t>
            </a:fld>
            <a:endParaRPr lang="en-US" dirty="0"/>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US"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53200" y="6173787"/>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r>
              <a:rPr lang="en-US" dirty="0" smtClean="0"/>
              <a:t>Copyright © 2013 Pearson Education, Inc. Publishing as Prentice Hall</a:t>
            </a:r>
            <a:endParaRPr lang="en-US" dirty="0"/>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US" dirty="0" smtClean="0"/>
              <a:t>Click icon to add picture</a:t>
            </a:r>
            <a:endParaRP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A96BA3F1-4180-E842-8F37-552D2A4F7099}" type="slidenum">
              <a:rPr lang="en-US" smtClean="0"/>
              <a:pPr/>
              <a:t>‹#›</a:t>
            </a:fld>
            <a:endParaRPr lang="en-US" dirty="0"/>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6553200" y="6173787"/>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A96BA3F1-4180-E842-8F37-552D2A4F7099}" type="slidenum">
              <a:rPr lang="en-US" smtClean="0"/>
              <a:pPr/>
              <a:t>‹#›</a:t>
            </a:fld>
            <a:endParaRPr lang="en-US" dirty="0"/>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6553200" y="6173787"/>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9" name="Slide Number Placeholder 8"/>
          <p:cNvSpPr>
            <a:spLocks noGrp="1"/>
          </p:cNvSpPr>
          <p:nvPr>
            <p:ph type="sldNum" sz="quarter" idx="12"/>
          </p:nvPr>
        </p:nvSpPr>
        <p:spPr/>
        <p:txBody>
          <a:bodyPr/>
          <a:lstStyle/>
          <a:p>
            <a:fld id="{A96BA3F1-4180-E842-8F37-552D2A4F70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6553200" y="6173787"/>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5" name="Slide Number Placeholder 4"/>
          <p:cNvSpPr>
            <a:spLocks noGrp="1"/>
          </p:cNvSpPr>
          <p:nvPr>
            <p:ph type="sldNum" sz="quarter" idx="12"/>
          </p:nvPr>
        </p:nvSpPr>
        <p:spPr/>
        <p:txBody>
          <a:bodyPr/>
          <a:lstStyle/>
          <a:p>
            <a:fld id="{A96BA3F1-4180-E842-8F37-552D2A4F7099}" type="slidenum">
              <a:rPr lang="en-US" smtClean="0"/>
              <a:pPr/>
              <a:t>‹#›</a:t>
            </a:fld>
            <a:endParaRPr lang="en-US" dirty="0"/>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53200" y="6173787"/>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4" name="Slide Number Placeholder 3"/>
          <p:cNvSpPr>
            <a:spLocks noGrp="1"/>
          </p:cNvSpPr>
          <p:nvPr>
            <p:ph type="sldNum" sz="quarter" idx="12"/>
          </p:nvPr>
        </p:nvSpPr>
        <p:spPr/>
        <p:txBody>
          <a:bodyPr/>
          <a:lstStyle/>
          <a:p>
            <a:fld id="{A96BA3F1-4180-E842-8F37-552D2A4F70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53200" y="6173787"/>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A96BA3F1-4180-E842-8F37-552D2A4F709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dirty="0"/>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Footer Placeholder 4"/>
          <p:cNvSpPr>
            <a:spLocks noGrp="1"/>
          </p:cNvSpPr>
          <p:nvPr>
            <p:ph type="ftr" sz="quarter" idx="3"/>
          </p:nvPr>
        </p:nvSpPr>
        <p:spPr>
          <a:xfrm>
            <a:off x="457199" y="6356350"/>
            <a:ext cx="5711731"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4"/>
          </p:nvPr>
        </p:nvSpPr>
        <p:spPr>
          <a:xfrm>
            <a:off x="807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1-</a:t>
            </a:r>
            <a:fld id="{A96BA3F1-4180-E842-8F37-552D2A4F709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hdr="0" dt="0"/>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Arial Narrow"/>
          <a:ea typeface="+mj-ea"/>
          <a:cs typeface="Arial Narrow"/>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Arial"/>
          <a:ea typeface="+mn-ea"/>
          <a:cs typeface="Arial"/>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Arial"/>
          <a:ea typeface="+mn-ea"/>
          <a:cs typeface="Arial"/>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Arial"/>
          <a:ea typeface="+mn-ea"/>
          <a:cs typeface="Arial"/>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Arial"/>
          <a:ea typeface="+mn-ea"/>
          <a:cs typeface="Arial"/>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NU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fontScale="90000"/>
          </a:bodyPr>
          <a:lstStyle/>
          <a:p>
            <a:r>
              <a:rPr lang="en-US" dirty="0" smtClean="0"/>
              <a:t>Organizational Behavior</a:t>
            </a:r>
            <a:br>
              <a:rPr lang="en-US" dirty="0" smtClean="0"/>
            </a:br>
            <a:r>
              <a:rPr lang="en-US" dirty="0" smtClean="0"/>
              <a:t>15th Ed</a:t>
            </a:r>
            <a:endParaRPr lang="en-US" dirty="0"/>
          </a:p>
        </p:txBody>
      </p:sp>
      <p:sp>
        <p:nvSpPr>
          <p:cNvPr id="10" name="Subtitle 9"/>
          <p:cNvSpPr>
            <a:spLocks noGrp="1"/>
          </p:cNvSpPr>
          <p:nvPr>
            <p:ph type="subTitle" idx="1"/>
          </p:nvPr>
        </p:nvSpPr>
        <p:spPr/>
        <p:txBody>
          <a:bodyPr>
            <a:normAutofit lnSpcReduction="10000"/>
          </a:bodyPr>
          <a:lstStyle/>
          <a:p>
            <a:endParaRPr lang="en-US" dirty="0" smtClean="0"/>
          </a:p>
          <a:p>
            <a:r>
              <a:rPr lang="en-US" dirty="0" smtClean="0"/>
              <a:t>Attitudes and Job Satisfaction</a:t>
            </a:r>
            <a:endParaRPr lang="en-US" dirty="0"/>
          </a:p>
        </p:txBody>
      </p:sp>
      <p:sp>
        <p:nvSpPr>
          <p:cNvPr id="13" name="Footer Placeholder 12"/>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p>
            <a:r>
              <a:rPr lang="en-US" dirty="0" smtClean="0"/>
              <a:t>3-</a:t>
            </a:r>
            <a:fld id="{A96BA3F1-4180-E842-8F37-552D2A4F7099}" type="slidenum">
              <a:rPr lang="en-US" smtClean="0"/>
              <a:pPr/>
              <a:t>1</a:t>
            </a:fld>
            <a:endParaRPr lang="en-US" dirty="0"/>
          </a:p>
        </p:txBody>
      </p:sp>
      <p:sp>
        <p:nvSpPr>
          <p:cNvPr id="42" name="TextBox 41"/>
          <p:cNvSpPr txBox="1"/>
          <p:nvPr/>
        </p:nvSpPr>
        <p:spPr>
          <a:xfrm>
            <a:off x="4001814" y="2232321"/>
            <a:ext cx="5023314" cy="461665"/>
          </a:xfrm>
          <a:prstGeom prst="rect">
            <a:avLst/>
          </a:prstGeom>
          <a:noFill/>
        </p:spPr>
        <p:txBody>
          <a:bodyPr wrap="square" rtlCol="0">
            <a:spAutoFit/>
          </a:bodyPr>
          <a:lstStyle/>
          <a:p>
            <a:pPr algn="r"/>
            <a:r>
              <a:rPr lang="en-US" sz="2400" dirty="0" smtClean="0">
                <a:latin typeface="Perpetua Titling MT"/>
                <a:cs typeface="Perpetua Titling MT"/>
              </a:rPr>
              <a:t>Robbins and Judge</a:t>
            </a:r>
            <a:endParaRPr lang="en-US" sz="2400" dirty="0">
              <a:latin typeface="Perpetua Titling MT"/>
              <a:cs typeface="Perpetua Titling MT"/>
            </a:endParaRPr>
          </a:p>
        </p:txBody>
      </p:sp>
      <p:sp>
        <p:nvSpPr>
          <p:cNvPr id="43" name="TextBox 42"/>
          <p:cNvSpPr txBox="1"/>
          <p:nvPr/>
        </p:nvSpPr>
        <p:spPr>
          <a:xfrm>
            <a:off x="457200" y="741658"/>
            <a:ext cx="4661192" cy="2308324"/>
          </a:xfrm>
          <a:prstGeom prst="rect">
            <a:avLst/>
          </a:prstGeom>
          <a:noFill/>
        </p:spPr>
        <p:txBody>
          <a:bodyPr wrap="square" rtlCol="0">
            <a:spAutoFit/>
          </a:bodyPr>
          <a:lstStyle/>
          <a:p>
            <a:r>
              <a:rPr lang="en-US" sz="4000" i="1" dirty="0" smtClean="0">
                <a:latin typeface="Perpetua Titling MT"/>
                <a:cs typeface="Perpetua Titling MT"/>
              </a:rPr>
              <a:t>Chapter</a:t>
            </a:r>
            <a:r>
              <a:rPr lang="en-US" sz="6000" i="1" dirty="0" smtClean="0">
                <a:latin typeface="Perpetua Titling MT"/>
                <a:cs typeface="Perpetua Titling MT"/>
              </a:rPr>
              <a:t> </a:t>
            </a:r>
            <a:r>
              <a:rPr lang="en-US" sz="14400" i="1" dirty="0" smtClean="0">
                <a:latin typeface="Perpetua Titling MT"/>
                <a:cs typeface="Perpetua Titling MT"/>
              </a:rPr>
              <a:t>3</a:t>
            </a:r>
            <a:endParaRPr lang="en-US" sz="14400" i="1" dirty="0">
              <a:latin typeface="Perpetua Titling MT"/>
              <a:cs typeface="Perpetua Titling M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Define Job Satisfaction </a:t>
            </a:r>
            <a:br>
              <a:rPr lang="en-US" sz="3600" dirty="0" smtClean="0"/>
            </a:br>
            <a:r>
              <a:rPr lang="en-US" sz="3600" dirty="0" smtClean="0"/>
              <a:t>and Show How It Can Be Measured </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10</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4</a:t>
            </a:r>
            <a:endParaRPr lang="en-US" sz="3600" i="1" dirty="0">
              <a:latin typeface="Arial Narrow"/>
              <a:cs typeface="Arial Narrow"/>
            </a:endParaRPr>
          </a:p>
        </p:txBody>
      </p:sp>
      <p:sp>
        <p:nvSpPr>
          <p:cNvPr id="16" name="Content Placeholder 15"/>
          <p:cNvSpPr>
            <a:spLocks noGrp="1"/>
          </p:cNvSpPr>
          <p:nvPr>
            <p:ph idx="1"/>
          </p:nvPr>
        </p:nvSpPr>
        <p:spPr>
          <a:xfrm>
            <a:off x="271145" y="2057401"/>
            <a:ext cx="8229600" cy="3962400"/>
          </a:xfrm>
        </p:spPr>
        <p:txBody>
          <a:bodyPr>
            <a:normAutofit/>
          </a:bodyPr>
          <a:lstStyle/>
          <a:p>
            <a:r>
              <a:rPr lang="en-US" dirty="0" smtClean="0"/>
              <a:t>Job satisfaction</a:t>
            </a:r>
          </a:p>
          <a:p>
            <a:pPr lvl="1"/>
            <a:r>
              <a:rPr lang="en-US" dirty="0" smtClean="0"/>
              <a:t>A positive feeling about a job resulting from an evaluation of its characteristics</a:t>
            </a:r>
          </a:p>
          <a:p>
            <a:r>
              <a:rPr lang="en-US" dirty="0" smtClean="0"/>
              <a:t>Two approaches for measuring Job Satisfaction are popular:</a:t>
            </a:r>
          </a:p>
          <a:p>
            <a:pPr lvl="1"/>
            <a:r>
              <a:rPr lang="en-US" dirty="0" smtClean="0"/>
              <a:t>The single global rating </a:t>
            </a:r>
          </a:p>
          <a:p>
            <a:pPr lvl="1"/>
            <a:r>
              <a:rPr lang="en-US" dirty="0" smtClean="0"/>
              <a:t>The summation of job facets</a:t>
            </a:r>
          </a:p>
          <a:p>
            <a:endParaRPr lang="en-US" dirty="0" smtClean="0">
              <a:latin typeface="Times New Roman" charset="0"/>
            </a:endParaRP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Define Job Satisfaction </a:t>
            </a:r>
            <a:br>
              <a:rPr lang="en-US" sz="3600" dirty="0" smtClean="0"/>
            </a:br>
            <a:r>
              <a:rPr lang="en-US" sz="3600" dirty="0" smtClean="0"/>
              <a:t>and Show How It Can Be Measured </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11</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4</a:t>
            </a:r>
            <a:endParaRPr lang="en-US" sz="3600" i="1" dirty="0">
              <a:latin typeface="Arial Narrow"/>
              <a:cs typeface="Arial Narrow"/>
            </a:endParaRPr>
          </a:p>
        </p:txBody>
      </p:sp>
      <p:sp>
        <p:nvSpPr>
          <p:cNvPr id="11" name="TextBox 10"/>
          <p:cNvSpPr txBox="1"/>
          <p:nvPr/>
        </p:nvSpPr>
        <p:spPr>
          <a:xfrm>
            <a:off x="3128211" y="3114842"/>
            <a:ext cx="2433052" cy="369332"/>
          </a:xfrm>
          <a:prstGeom prst="rect">
            <a:avLst/>
          </a:prstGeom>
          <a:noFill/>
        </p:spPr>
        <p:txBody>
          <a:bodyPr wrap="square" rtlCol="0">
            <a:spAutoFit/>
          </a:bodyPr>
          <a:lstStyle/>
          <a:p>
            <a:pPr algn="ctr"/>
            <a:r>
              <a:rPr lang="en-US" dirty="0" smtClean="0"/>
              <a:t>Insert Exhibit 3.2</a:t>
            </a:r>
            <a:endParaRPr lang="en-US" dirty="0"/>
          </a:p>
        </p:txBody>
      </p:sp>
      <p:pic>
        <p:nvPicPr>
          <p:cNvPr id="4" name="Picture 3"/>
          <p:cNvPicPr>
            <a:picLocks noChangeAspect="1"/>
          </p:cNvPicPr>
          <p:nvPr/>
        </p:nvPicPr>
        <p:blipFill>
          <a:blip r:embed="rId3"/>
          <a:stretch>
            <a:fillRect/>
          </a:stretch>
        </p:blipFill>
        <p:spPr>
          <a:xfrm>
            <a:off x="1638300" y="1792287"/>
            <a:ext cx="5867400" cy="43815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Summarize the Main</a:t>
            </a:r>
            <a:br>
              <a:rPr lang="en-US" sz="3600" dirty="0" smtClean="0"/>
            </a:br>
            <a:r>
              <a:rPr lang="en-US" sz="3600" dirty="0" smtClean="0"/>
              <a:t> Causes of Job Satisfaction</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12</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5</a:t>
            </a:r>
            <a:endParaRPr lang="en-US" sz="3600" i="1" dirty="0">
              <a:latin typeface="Arial Narrow"/>
              <a:cs typeface="Arial Narrow"/>
            </a:endParaRPr>
          </a:p>
        </p:txBody>
      </p:sp>
      <p:sp>
        <p:nvSpPr>
          <p:cNvPr id="16" name="Content Placeholder 15"/>
          <p:cNvSpPr>
            <a:spLocks noGrp="1"/>
          </p:cNvSpPr>
          <p:nvPr>
            <p:ph idx="1"/>
          </p:nvPr>
        </p:nvSpPr>
        <p:spPr>
          <a:xfrm>
            <a:off x="271145" y="2057401"/>
            <a:ext cx="8229600" cy="3962400"/>
          </a:xfrm>
        </p:spPr>
        <p:txBody>
          <a:bodyPr>
            <a:normAutofit/>
          </a:bodyPr>
          <a:lstStyle/>
          <a:p>
            <a:r>
              <a:rPr lang="en-US" dirty="0" smtClean="0"/>
              <a:t>Pay influences job satisfaction only to a point.</a:t>
            </a:r>
          </a:p>
          <a:p>
            <a:pPr lvl="1"/>
            <a:r>
              <a:rPr lang="en-US" sz="2400" dirty="0" smtClean="0"/>
              <a:t>After about $40,000 per year (in the U.S.), there is no relationship between amount of pay and job satisfaction. </a:t>
            </a:r>
          </a:p>
          <a:p>
            <a:pPr lvl="1"/>
            <a:r>
              <a:rPr lang="en-US" sz="2400" dirty="0" smtClean="0"/>
              <a:t>Money may bring happiness, but not necessarily job satisfaction.</a:t>
            </a:r>
          </a:p>
          <a:p>
            <a:pPr lvl="1">
              <a:buNone/>
            </a:pPr>
            <a:endParaRPr lang="en-US" sz="2162"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Summarize the Main</a:t>
            </a:r>
            <a:br>
              <a:rPr lang="en-US" sz="3600" dirty="0" smtClean="0"/>
            </a:br>
            <a:r>
              <a:rPr lang="en-US" sz="3600" dirty="0" smtClean="0"/>
              <a:t> Causes of Job Satisfaction</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13</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5</a:t>
            </a:r>
            <a:endParaRPr lang="en-US" sz="3600" i="1" dirty="0">
              <a:latin typeface="Arial Narrow"/>
              <a:cs typeface="Arial Narrow"/>
            </a:endParaRPr>
          </a:p>
        </p:txBody>
      </p:sp>
      <p:sp>
        <p:nvSpPr>
          <p:cNvPr id="9" name="TextBox 8"/>
          <p:cNvSpPr txBox="1"/>
          <p:nvPr/>
        </p:nvSpPr>
        <p:spPr>
          <a:xfrm>
            <a:off x="-5400841" y="5989121"/>
            <a:ext cx="2286000" cy="369332"/>
          </a:xfrm>
          <a:prstGeom prst="rect">
            <a:avLst/>
          </a:prstGeom>
          <a:noFill/>
        </p:spPr>
        <p:txBody>
          <a:bodyPr wrap="square" rtlCol="0">
            <a:spAutoFit/>
          </a:bodyPr>
          <a:lstStyle/>
          <a:p>
            <a:pPr algn="ctr"/>
            <a:r>
              <a:rPr lang="en-US" dirty="0" smtClean="0"/>
              <a:t>Insert Exhibit 3-22</a:t>
            </a:r>
            <a:endParaRPr lang="en-US" dirty="0"/>
          </a:p>
        </p:txBody>
      </p:sp>
      <p:sp>
        <p:nvSpPr>
          <p:cNvPr id="10" name="TextBox 9"/>
          <p:cNvSpPr txBox="1"/>
          <p:nvPr/>
        </p:nvSpPr>
        <p:spPr>
          <a:xfrm>
            <a:off x="3023266" y="3051068"/>
            <a:ext cx="2636730" cy="369332"/>
          </a:xfrm>
          <a:prstGeom prst="rect">
            <a:avLst/>
          </a:prstGeom>
          <a:noFill/>
        </p:spPr>
        <p:txBody>
          <a:bodyPr wrap="square" rtlCol="0">
            <a:spAutoFit/>
          </a:bodyPr>
          <a:lstStyle/>
          <a:p>
            <a:pPr algn="ctr"/>
            <a:r>
              <a:rPr lang="en-US" dirty="0" smtClean="0"/>
              <a:t>Insert Exhibit 3-3</a:t>
            </a:r>
            <a:endParaRPr lang="en-US" dirty="0"/>
          </a:p>
        </p:txBody>
      </p:sp>
      <p:pic>
        <p:nvPicPr>
          <p:cNvPr id="3" name="Picture 2"/>
          <p:cNvPicPr>
            <a:picLocks noChangeAspect="1"/>
          </p:cNvPicPr>
          <p:nvPr/>
        </p:nvPicPr>
        <p:blipFill>
          <a:blip r:embed="rId3"/>
          <a:stretch>
            <a:fillRect/>
          </a:stretch>
        </p:blipFill>
        <p:spPr>
          <a:xfrm>
            <a:off x="1020234" y="1804986"/>
            <a:ext cx="7103533" cy="455136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Summarize the Main</a:t>
            </a:r>
            <a:br>
              <a:rPr lang="en-US" sz="3600" dirty="0" smtClean="0"/>
            </a:br>
            <a:r>
              <a:rPr lang="en-US" sz="3600" dirty="0" smtClean="0"/>
              <a:t> Causes of Job Satisfaction</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14</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5</a:t>
            </a:r>
            <a:endParaRPr lang="en-US" sz="3600" i="1" dirty="0">
              <a:latin typeface="Arial Narrow"/>
              <a:cs typeface="Arial Narrow"/>
            </a:endParaRPr>
          </a:p>
        </p:txBody>
      </p:sp>
      <p:sp>
        <p:nvSpPr>
          <p:cNvPr id="9" name="TextBox 8"/>
          <p:cNvSpPr txBox="1"/>
          <p:nvPr/>
        </p:nvSpPr>
        <p:spPr>
          <a:xfrm>
            <a:off x="-5400841" y="5989121"/>
            <a:ext cx="2286000" cy="369332"/>
          </a:xfrm>
          <a:prstGeom prst="rect">
            <a:avLst/>
          </a:prstGeom>
          <a:noFill/>
        </p:spPr>
        <p:txBody>
          <a:bodyPr wrap="square" rtlCol="0">
            <a:spAutoFit/>
          </a:bodyPr>
          <a:lstStyle/>
          <a:p>
            <a:pPr algn="ctr"/>
            <a:r>
              <a:rPr lang="en-US" dirty="0" smtClean="0"/>
              <a:t>Insert Exhibit 3-22</a:t>
            </a:r>
            <a:endParaRPr lang="en-US" dirty="0"/>
          </a:p>
        </p:txBody>
      </p:sp>
      <p:sp>
        <p:nvSpPr>
          <p:cNvPr id="10" name="TextBox 9"/>
          <p:cNvSpPr txBox="1"/>
          <p:nvPr/>
        </p:nvSpPr>
        <p:spPr>
          <a:xfrm>
            <a:off x="3023266" y="3051068"/>
            <a:ext cx="2636730" cy="369332"/>
          </a:xfrm>
          <a:prstGeom prst="rect">
            <a:avLst/>
          </a:prstGeom>
          <a:noFill/>
        </p:spPr>
        <p:txBody>
          <a:bodyPr wrap="square" rtlCol="0">
            <a:spAutoFit/>
          </a:bodyPr>
          <a:lstStyle/>
          <a:p>
            <a:pPr algn="ctr"/>
            <a:r>
              <a:rPr lang="en-US" dirty="0" smtClean="0"/>
              <a:t>Insert Exhibit 3-4</a:t>
            </a:r>
            <a:endParaRPr lang="en-US" dirty="0"/>
          </a:p>
        </p:txBody>
      </p:sp>
      <p:pic>
        <p:nvPicPr>
          <p:cNvPr id="3" name="Picture 2"/>
          <p:cNvPicPr>
            <a:picLocks noChangeAspect="1"/>
          </p:cNvPicPr>
          <p:nvPr/>
        </p:nvPicPr>
        <p:blipFill>
          <a:blip r:embed="rId3"/>
          <a:stretch>
            <a:fillRect/>
          </a:stretch>
        </p:blipFill>
        <p:spPr>
          <a:xfrm>
            <a:off x="1150056" y="1703386"/>
            <a:ext cx="6843889" cy="465296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398"/>
            <a:ext cx="8229600" cy="1143000"/>
          </a:xfrm>
        </p:spPr>
        <p:txBody>
          <a:bodyPr>
            <a:noAutofit/>
          </a:bodyPr>
          <a:lstStyle/>
          <a:p>
            <a:pPr lvl="0" algn="r"/>
            <a:r>
              <a:rPr lang="en-US" sz="3600" dirty="0" smtClean="0"/>
              <a:t>Summarize the Main</a:t>
            </a:r>
            <a:br>
              <a:rPr lang="en-US" sz="3600" dirty="0" smtClean="0"/>
            </a:br>
            <a:r>
              <a:rPr lang="en-US" sz="3600" dirty="0" smtClean="0"/>
              <a:t> Causes of Job Satisfaction</a:t>
            </a:r>
            <a:endParaRPr lang="en-US" sz="3600" dirty="0"/>
          </a:p>
        </p:txBody>
      </p:sp>
      <p:sp>
        <p:nvSpPr>
          <p:cNvPr id="20" name="Content Placeholder 19"/>
          <p:cNvSpPr>
            <a:spLocks noGrp="1"/>
          </p:cNvSpPr>
          <p:nvPr>
            <p:ph idx="1"/>
          </p:nvPr>
        </p:nvSpPr>
        <p:spPr/>
        <p:txBody>
          <a:bodyPr/>
          <a:lstStyle/>
          <a:p>
            <a:pPr lvl="1"/>
            <a:r>
              <a:rPr lang="en-US" sz="2400" dirty="0" smtClean="0"/>
              <a:t>Personality also plays a role in Job Satisfaction.</a:t>
            </a:r>
          </a:p>
          <a:p>
            <a:pPr lvl="2"/>
            <a:r>
              <a:rPr lang="en-US" sz="2400" dirty="0" smtClean="0"/>
              <a:t>People who have positive core self-evaluations, who believe in their inner worth and basic competence  are more satisfied with their jobs than those with negative core self-evaluations. </a:t>
            </a:r>
          </a:p>
          <a:p>
            <a:pPr lvl="2"/>
            <a:r>
              <a:rPr lang="en-US" sz="2400" dirty="0" smtClean="0"/>
              <a:t>Those with negative core self-evaluations set less ambitious goals and are more likely to give up when confronting difficulties. </a:t>
            </a:r>
          </a:p>
          <a:p>
            <a:endParaRPr lang="en-US"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r>
              <a:rPr lang="en-US" dirty="0" smtClean="0"/>
              <a:t>3-</a:t>
            </a:r>
            <a:fld id="{A96BA3F1-4180-E842-8F37-552D2A4F7099}" type="slidenum">
              <a:rPr lang="en-US" smtClean="0"/>
              <a:pPr/>
              <a:t>15</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5</a:t>
            </a:r>
            <a:endParaRPr lang="en-US" sz="3600" i="1" dirty="0">
              <a:latin typeface="Arial Narrow"/>
              <a:cs typeface="Arial Narrow"/>
            </a:endParaRPr>
          </a:p>
        </p:txBody>
      </p:sp>
      <p:sp>
        <p:nvSpPr>
          <p:cNvPr id="9" name="TextBox 8"/>
          <p:cNvSpPr txBox="1"/>
          <p:nvPr/>
        </p:nvSpPr>
        <p:spPr>
          <a:xfrm>
            <a:off x="-5400841" y="5989121"/>
            <a:ext cx="2286000" cy="369332"/>
          </a:xfrm>
          <a:prstGeom prst="rect">
            <a:avLst/>
          </a:prstGeom>
          <a:noFill/>
        </p:spPr>
        <p:txBody>
          <a:bodyPr wrap="square" rtlCol="0">
            <a:spAutoFit/>
          </a:bodyPr>
          <a:lstStyle/>
          <a:p>
            <a:pPr algn="ctr"/>
            <a:r>
              <a:rPr lang="en-US" dirty="0" smtClean="0"/>
              <a:t>Insert Exhibit 3-22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Identify Four Employee </a:t>
            </a:r>
            <a:br>
              <a:rPr lang="en-US" sz="3600" dirty="0" smtClean="0"/>
            </a:br>
            <a:r>
              <a:rPr lang="en-US" sz="3600" dirty="0" smtClean="0"/>
              <a:t>Responses to Dissatisfaction </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16</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6</a:t>
            </a:r>
            <a:endParaRPr lang="en-US" sz="3600" i="1" dirty="0">
              <a:latin typeface="Arial Narrow"/>
              <a:cs typeface="Arial Narrow"/>
            </a:endParaRPr>
          </a:p>
        </p:txBody>
      </p:sp>
      <p:sp>
        <p:nvSpPr>
          <p:cNvPr id="9" name="TextBox 8"/>
          <p:cNvSpPr txBox="1"/>
          <p:nvPr/>
        </p:nvSpPr>
        <p:spPr>
          <a:xfrm>
            <a:off x="-5400841" y="5989121"/>
            <a:ext cx="2286000" cy="369332"/>
          </a:xfrm>
          <a:prstGeom prst="rect">
            <a:avLst/>
          </a:prstGeom>
          <a:noFill/>
        </p:spPr>
        <p:txBody>
          <a:bodyPr wrap="square" rtlCol="0">
            <a:spAutoFit/>
          </a:bodyPr>
          <a:lstStyle/>
          <a:p>
            <a:pPr algn="ctr"/>
            <a:r>
              <a:rPr lang="en-US" dirty="0" smtClean="0"/>
              <a:t>Insert Exhibit 3-22</a:t>
            </a:r>
            <a:endParaRPr lang="en-US" dirty="0"/>
          </a:p>
        </p:txBody>
      </p:sp>
      <p:sp>
        <p:nvSpPr>
          <p:cNvPr id="10" name="TextBox 9"/>
          <p:cNvSpPr txBox="1"/>
          <p:nvPr/>
        </p:nvSpPr>
        <p:spPr>
          <a:xfrm>
            <a:off x="3023266" y="3051068"/>
            <a:ext cx="2636730" cy="369332"/>
          </a:xfrm>
          <a:prstGeom prst="rect">
            <a:avLst/>
          </a:prstGeom>
          <a:noFill/>
        </p:spPr>
        <p:txBody>
          <a:bodyPr wrap="square" rtlCol="0">
            <a:spAutoFit/>
          </a:bodyPr>
          <a:lstStyle/>
          <a:p>
            <a:pPr algn="ctr"/>
            <a:r>
              <a:rPr lang="en-US" dirty="0" smtClean="0"/>
              <a:t>Insert Exhibit 3-5</a:t>
            </a:r>
            <a:endParaRPr lang="en-US" dirty="0"/>
          </a:p>
        </p:txBody>
      </p:sp>
      <p:pic>
        <p:nvPicPr>
          <p:cNvPr id="3" name="Picture 2"/>
          <p:cNvPicPr>
            <a:picLocks noChangeAspect="1"/>
          </p:cNvPicPr>
          <p:nvPr/>
        </p:nvPicPr>
        <p:blipFill>
          <a:blip r:embed="rId3"/>
          <a:stretch>
            <a:fillRect/>
          </a:stretch>
        </p:blipFill>
        <p:spPr>
          <a:xfrm>
            <a:off x="1324866" y="1891233"/>
            <a:ext cx="6494268" cy="428255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398"/>
            <a:ext cx="8229600" cy="1143000"/>
          </a:xfrm>
        </p:spPr>
        <p:txBody>
          <a:bodyPr>
            <a:noAutofit/>
          </a:bodyPr>
          <a:lstStyle/>
          <a:p>
            <a:pPr lvl="0" algn="r"/>
            <a:r>
              <a:rPr lang="en-US" sz="3600" dirty="0" smtClean="0"/>
              <a:t>Summary and Implications </a:t>
            </a:r>
            <a:br>
              <a:rPr lang="en-US" sz="3600" dirty="0" smtClean="0"/>
            </a:br>
            <a:r>
              <a:rPr lang="en-US" sz="3600" dirty="0" smtClean="0"/>
              <a:t>for Managers</a:t>
            </a:r>
            <a:endParaRPr lang="en-US" sz="3600" dirty="0"/>
          </a:p>
        </p:txBody>
      </p:sp>
      <p:sp>
        <p:nvSpPr>
          <p:cNvPr id="20" name="Content Placeholder 19"/>
          <p:cNvSpPr>
            <a:spLocks noGrp="1"/>
          </p:cNvSpPr>
          <p:nvPr>
            <p:ph idx="1"/>
          </p:nvPr>
        </p:nvSpPr>
        <p:spPr>
          <a:xfrm>
            <a:off x="457200" y="1693132"/>
            <a:ext cx="8229600" cy="4663218"/>
          </a:xfrm>
        </p:spPr>
        <p:txBody>
          <a:bodyPr>
            <a:normAutofit fontScale="92500" lnSpcReduction="20000"/>
          </a:bodyPr>
          <a:lstStyle/>
          <a:p>
            <a:pPr lvl="2"/>
            <a:r>
              <a:rPr lang="en-US" sz="2400" dirty="0" smtClean="0"/>
              <a:t>Satisfied and committed employees have lower rates of turnover, absenteeism, and withdrawal behaviors. </a:t>
            </a:r>
          </a:p>
          <a:p>
            <a:pPr lvl="2"/>
            <a:r>
              <a:rPr lang="en-US" sz="2400" dirty="0" smtClean="0"/>
              <a:t>Managers will also want to measure job attitudes effectively so they can tell how employees are reacting to their work. </a:t>
            </a:r>
          </a:p>
          <a:p>
            <a:pPr lvl="2"/>
            <a:r>
              <a:rPr lang="en-US" sz="2400" dirty="0" smtClean="0"/>
              <a:t>The most important thing managers can do to raise employee satisfaction is focus on the intrinsic parts of the job, such as making the work challenging and interesting.</a:t>
            </a:r>
          </a:p>
          <a:p>
            <a:pPr lvl="2"/>
            <a:r>
              <a:rPr lang="en-US" sz="2400" dirty="0" smtClean="0"/>
              <a:t>Although paying employees poorly will likely not attract high-quality employees to the organization or keep high performers, managers should realize that high pay alone is unlikely to create a satisfying work environment.</a:t>
            </a:r>
          </a:p>
          <a:p>
            <a:endParaRPr lang="en-US"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p>
            <a:r>
              <a:rPr lang="en-US" dirty="0" smtClean="0"/>
              <a:t>3-</a:t>
            </a:r>
            <a:fld id="{A96BA3F1-4180-E842-8F37-552D2A4F7099}" type="slidenum">
              <a:rPr lang="en-US" smtClean="0"/>
              <a:pPr/>
              <a:t>17</a:t>
            </a:fld>
            <a:endParaRPr lang="en-US" dirty="0"/>
          </a:p>
        </p:txBody>
      </p:sp>
      <p:sp>
        <p:nvSpPr>
          <p:cNvPr id="9" name="TextBox 8"/>
          <p:cNvSpPr txBox="1"/>
          <p:nvPr/>
        </p:nvSpPr>
        <p:spPr>
          <a:xfrm>
            <a:off x="-5400841" y="5989121"/>
            <a:ext cx="2286000" cy="369332"/>
          </a:xfrm>
          <a:prstGeom prst="rect">
            <a:avLst/>
          </a:prstGeom>
          <a:noFill/>
        </p:spPr>
        <p:txBody>
          <a:bodyPr wrap="square" rtlCol="0">
            <a:spAutoFit/>
          </a:bodyPr>
          <a:lstStyle/>
          <a:p>
            <a:pPr algn="ctr"/>
            <a:r>
              <a:rPr lang="en-US" dirty="0" smtClean="0"/>
              <a:t>Insert Exhibit 3-22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5" name="Rectangle 4"/>
          <p:cNvSpPr/>
          <p:nvPr/>
        </p:nvSpPr>
        <p:spPr>
          <a:xfrm>
            <a:off x="457200" y="3035400"/>
            <a:ext cx="8304963" cy="2076466"/>
          </a:xfrm>
          <a:prstGeom prst="rect">
            <a:avLst/>
          </a:prstGeom>
        </p:spPr>
        <p:txBody>
          <a:bodyPr wrap="square">
            <a:spAutoFit/>
          </a:bodyPr>
          <a:lstStyle/>
          <a:p>
            <a:pPr algn="ctr">
              <a:lnSpc>
                <a:spcPct val="80000"/>
              </a:lnSpc>
              <a:spcBef>
                <a:spcPct val="0"/>
              </a:spcBef>
            </a:pPr>
            <a:r>
              <a:rPr lang="en-US" sz="2000" dirty="0" smtClean="0">
                <a:latin typeface="Times New Roman"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algn="ctr">
              <a:lnSpc>
                <a:spcPct val="80000"/>
              </a:lnSpc>
              <a:spcBef>
                <a:spcPct val="0"/>
              </a:spcBef>
            </a:pPr>
            <a:endParaRPr lang="en-US" sz="2400" dirty="0" smtClean="0">
              <a:latin typeface="Times New Roman" charset="0"/>
            </a:endParaRPr>
          </a:p>
          <a:p>
            <a:pPr algn="ctr">
              <a:lnSpc>
                <a:spcPct val="80000"/>
              </a:lnSpc>
              <a:spcBef>
                <a:spcPct val="0"/>
              </a:spcBef>
            </a:pPr>
            <a:r>
              <a:rPr lang="en-US" sz="2800" dirty="0" smtClean="0">
                <a:latin typeface="Times New Roman" charset="0"/>
              </a:rPr>
              <a:t>Copyright © 2013 Pearson Education, Inc.  </a:t>
            </a:r>
            <a:br>
              <a:rPr lang="en-US" sz="2800" dirty="0" smtClean="0">
                <a:latin typeface="Times New Roman" charset="0"/>
              </a:rPr>
            </a:br>
            <a:r>
              <a:rPr lang="en-US" sz="2800" dirty="0" smtClean="0">
                <a:latin typeface="Times New Roman" charset="0"/>
              </a:rPr>
              <a:t>publishing as Prentice Hall</a:t>
            </a:r>
            <a:endParaRPr lang="en-US" sz="2800" dirty="0">
              <a:latin typeface="Times New Roman" charset="0"/>
            </a:endParaRPr>
          </a:p>
        </p:txBody>
      </p:sp>
      <p:pic>
        <p:nvPicPr>
          <p:cNvPr id="6" name="Picture 2" descr="cid:3287383400_2177562"/>
          <p:cNvPicPr>
            <a:picLocks noChangeAspect="1" noChangeArrowheads="1"/>
          </p:cNvPicPr>
          <p:nvPr/>
        </p:nvPicPr>
        <p:blipFill>
          <a:blip r:embed="rId3" r:link="rId4"/>
          <a:srcRect/>
          <a:stretch>
            <a:fillRect/>
          </a:stretch>
        </p:blipFill>
        <p:spPr bwMode="blackWhite">
          <a:xfrm>
            <a:off x="746593" y="323800"/>
            <a:ext cx="7685088" cy="2401888"/>
          </a:xfrm>
          <a:prstGeom prst="rect">
            <a:avLst/>
          </a:prstGeom>
          <a:solidFill>
            <a:schemeClr val="hlink"/>
          </a:solidFill>
          <a:ln w="3175">
            <a:solidFill>
              <a:schemeClr val="bg1"/>
            </a:solidFill>
            <a:miter lim="800000"/>
            <a:headEnd/>
            <a:tailEnd/>
          </a:ln>
          <a:effectLst>
            <a:outerShdw blurRad="63500" dist="107763" dir="2700000" algn="ctr" rotWithShape="0">
              <a:srgbClr val="808080">
                <a:alpha val="50000"/>
              </a:srgbClr>
            </a:outerShdw>
          </a:effectLst>
        </p:spPr>
      </p:pic>
      <p:sp>
        <p:nvSpPr>
          <p:cNvPr id="7" name="Slide Number Placeholder 6"/>
          <p:cNvSpPr>
            <a:spLocks noGrp="1"/>
          </p:cNvSpPr>
          <p:nvPr>
            <p:ph type="sldNum" sz="quarter" idx="12"/>
          </p:nvPr>
        </p:nvSpPr>
        <p:spPr/>
        <p:txBody>
          <a:bodyPr/>
          <a:lstStyle/>
          <a:p>
            <a:r>
              <a:rPr lang="en-US" dirty="0" smtClean="0"/>
              <a:t>3-</a:t>
            </a:r>
            <a:fld id="{A96BA3F1-4180-E842-8F37-552D2A4F7099}" type="slidenum">
              <a:rPr lang="en-US" smtClean="0"/>
              <a:pPr/>
              <a:t>18</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algn="r"/>
            <a:r>
              <a:rPr lang="en-US" sz="3600" dirty="0" smtClean="0"/>
              <a:t>Attitude</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2</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a:t>
            </a:r>
            <a:r>
              <a:rPr lang="en-US" sz="3600" i="1" dirty="0" smtClean="0">
                <a:latin typeface="Arial Narrow"/>
                <a:cs typeface="Arial Narrow"/>
              </a:rPr>
              <a:t>1</a:t>
            </a:r>
            <a:endParaRPr lang="en-US" sz="3600" i="1" dirty="0">
              <a:latin typeface="Arial Narrow"/>
              <a:cs typeface="Arial Narrow"/>
            </a:endParaRPr>
          </a:p>
        </p:txBody>
      </p:sp>
      <p:sp>
        <p:nvSpPr>
          <p:cNvPr id="16" name="Content Placeholder 15"/>
          <p:cNvSpPr>
            <a:spLocks noGrp="1"/>
          </p:cNvSpPr>
          <p:nvPr>
            <p:ph idx="1"/>
          </p:nvPr>
        </p:nvSpPr>
        <p:spPr/>
        <p:txBody>
          <a:bodyPr>
            <a:normAutofit/>
          </a:bodyPr>
          <a:lstStyle/>
          <a:p>
            <a:r>
              <a:rPr lang="en-US" dirty="0" smtClean="0"/>
              <a:t>Attitudes are evaluative statements—either favorable or </a:t>
            </a:r>
            <a:r>
              <a:rPr lang="en-US" dirty="0" smtClean="0"/>
              <a:t>unfavorable—about objects</a:t>
            </a:r>
            <a:r>
              <a:rPr lang="en-US" dirty="0" smtClean="0"/>
              <a:t>, people, or events. They reflect how we feel about something. </a:t>
            </a:r>
            <a:endParaRPr lang="en-US" dirty="0" smtClean="0"/>
          </a:p>
          <a:p>
            <a:r>
              <a:rPr lang="en-US" dirty="0" smtClean="0"/>
              <a:t>When I say </a:t>
            </a:r>
            <a:r>
              <a:rPr lang="en-US" dirty="0" smtClean="0"/>
              <a:t>“I like my job,” I am expressing my attitude about work.</a:t>
            </a:r>
          </a:p>
          <a:p>
            <a:r>
              <a:rPr lang="en-US" dirty="0" smtClean="0"/>
              <a:t>Attitudes are complex.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algn="r"/>
            <a:r>
              <a:rPr lang="en-US" sz="3600" dirty="0" smtClean="0"/>
              <a:t>Three Components </a:t>
            </a:r>
            <a:br>
              <a:rPr lang="en-US" sz="3600" dirty="0" smtClean="0"/>
            </a:br>
            <a:r>
              <a:rPr lang="en-US" sz="3600" dirty="0" smtClean="0"/>
              <a:t>of </a:t>
            </a:r>
            <a:r>
              <a:rPr lang="en-US" sz="3600" dirty="0" smtClean="0"/>
              <a:t>an Attitude</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3</a:t>
            </a:fld>
            <a:endParaRPr lang="en-US" dirty="0"/>
          </a:p>
        </p:txBody>
      </p:sp>
      <p:sp>
        <p:nvSpPr>
          <p:cNvPr id="9" name="Content Placeholder 2"/>
          <p:cNvSpPr>
            <a:spLocks noGrp="1"/>
          </p:cNvSpPr>
          <p:nvPr>
            <p:ph idx="1"/>
          </p:nvPr>
        </p:nvSpPr>
        <p:spPr>
          <a:xfrm>
            <a:off x="609600" y="1724537"/>
            <a:ext cx="7772400" cy="1371600"/>
          </a:xfrm>
        </p:spPr>
        <p:txBody>
          <a:bodyPr>
            <a:normAutofit/>
          </a:bodyPr>
          <a:lstStyle/>
          <a:p>
            <a:pPr indent="-6350" eaLnBrk="1" hangingPunct="1">
              <a:buFont typeface="Wingdings" charset="2"/>
              <a:buNone/>
            </a:pPr>
            <a:endParaRPr lang="en-US" b="0" dirty="0" smtClean="0">
              <a:solidFill>
                <a:schemeClr val="tx1"/>
              </a:solidFill>
            </a:endParaRPr>
          </a:p>
          <a:p>
            <a:pPr indent="-6350" eaLnBrk="1" hangingPunct="1">
              <a:buFont typeface="Wingdings" charset="2"/>
              <a:buNone/>
            </a:pPr>
            <a:r>
              <a:rPr lang="en-US" b="0" dirty="0" smtClean="0">
                <a:solidFill>
                  <a:schemeClr val="tx1"/>
                </a:solidFill>
              </a:rPr>
              <a:t>Three </a:t>
            </a:r>
            <a:r>
              <a:rPr lang="en-US" b="0" dirty="0">
                <a:solidFill>
                  <a:schemeClr val="tx1"/>
                </a:solidFill>
              </a:rPr>
              <a:t>components of an attitude:</a:t>
            </a:r>
          </a:p>
          <a:p>
            <a:pPr indent="-6350" eaLnBrk="1" hangingPunct="1"/>
            <a:endParaRPr lang="en-US" dirty="0">
              <a:latin typeface="Times New Roman" charset="0"/>
            </a:endParaRPr>
          </a:p>
        </p:txBody>
      </p:sp>
      <p:graphicFrame>
        <p:nvGraphicFramePr>
          <p:cNvPr id="10" name="Diagram 9"/>
          <p:cNvGraphicFramePr/>
          <p:nvPr/>
        </p:nvGraphicFramePr>
        <p:xfrm>
          <a:off x="1517316" y="2749550"/>
          <a:ext cx="5562600" cy="360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ounded Rectangular Callout 10"/>
          <p:cNvSpPr/>
          <p:nvPr/>
        </p:nvSpPr>
        <p:spPr bwMode="auto">
          <a:xfrm>
            <a:off x="6705600" y="3096137"/>
            <a:ext cx="2438400" cy="1219200"/>
          </a:xfrm>
          <a:prstGeom prst="wedgeRoundRectCallout">
            <a:avLst>
              <a:gd name="adj1" fmla="val -114966"/>
              <a:gd name="adj2" fmla="val 2806"/>
              <a:gd name="adj3" fmla="val 16667"/>
            </a:avLst>
          </a:prstGeom>
          <a:solidFill>
            <a:schemeClr val="tx2"/>
          </a:solidFill>
          <a:ln w="9525" cap="flat" cmpd="sng" algn="ctr">
            <a:solidFill>
              <a:schemeClr val="tx1"/>
            </a:solidFill>
            <a:prstDash val="solid"/>
            <a:round/>
            <a:headEnd type="none" w="med" len="med"/>
            <a:tailEnd type="none" w="med" len="med"/>
          </a:ln>
          <a:effectLst/>
        </p:spPr>
        <p:txBody>
          <a:bodyPr anchor="ctr" anchorCtr="1"/>
          <a:lstStyle/>
          <a:p>
            <a:pPr>
              <a:defRPr/>
            </a:pPr>
            <a:r>
              <a:rPr lang="en-US" sz="2200" dirty="0">
                <a:solidFill>
                  <a:schemeClr val="bg1"/>
                </a:solidFill>
                <a:effectLst>
                  <a:outerShdw blurRad="38100" dist="38100" dir="2700000" algn="tl">
                    <a:srgbClr val="000000">
                      <a:alpha val="43137"/>
                    </a:srgbClr>
                  </a:outerShdw>
                </a:effectLst>
                <a:latin typeface="+mj-lt"/>
              </a:rPr>
              <a:t>The emotional or feeling segment of an attitude</a:t>
            </a:r>
          </a:p>
        </p:txBody>
      </p:sp>
      <p:sp>
        <p:nvSpPr>
          <p:cNvPr id="12" name="Rounded Rectangular Callout 11"/>
          <p:cNvSpPr/>
          <p:nvPr/>
        </p:nvSpPr>
        <p:spPr bwMode="auto">
          <a:xfrm>
            <a:off x="336216" y="3981450"/>
            <a:ext cx="2362200" cy="1397374"/>
          </a:xfrm>
          <a:prstGeom prst="wedgeRoundRectCallout">
            <a:avLst>
              <a:gd name="adj1" fmla="val 87396"/>
              <a:gd name="adj2" fmla="val -46888"/>
              <a:gd name="adj3" fmla="val 16667"/>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anchor="ctr" anchorCtr="1"/>
          <a:lstStyle/>
          <a:p>
            <a:pPr algn="ctr">
              <a:defRPr/>
            </a:pPr>
            <a:r>
              <a:rPr lang="en-US" sz="2200" b="0" dirty="0">
                <a:effectLst>
                  <a:outerShdw blurRad="38100" dist="38100" dir="2700000" algn="tl">
                    <a:srgbClr val="000000">
                      <a:alpha val="43137"/>
                    </a:srgbClr>
                  </a:outerShdw>
                </a:effectLst>
                <a:latin typeface="+mj-lt"/>
              </a:rPr>
              <a:t>The opinion or belief segment of an </a:t>
            </a:r>
            <a:r>
              <a:rPr lang="en-US" sz="2200" b="0" dirty="0" smtClean="0">
                <a:effectLst>
                  <a:outerShdw blurRad="38100" dist="38100" dir="2700000" algn="tl">
                    <a:srgbClr val="000000">
                      <a:alpha val="43137"/>
                    </a:srgbClr>
                  </a:outerShdw>
                </a:effectLst>
                <a:latin typeface="+mj-lt"/>
              </a:rPr>
              <a:t>attitude</a:t>
            </a:r>
            <a:br>
              <a:rPr lang="en-US" sz="2200" b="0" dirty="0" smtClean="0">
                <a:effectLst>
                  <a:outerShdw blurRad="38100" dist="38100" dir="2700000" algn="tl">
                    <a:srgbClr val="000000">
                      <a:alpha val="43137"/>
                    </a:srgbClr>
                  </a:outerShdw>
                </a:effectLst>
                <a:latin typeface="+mj-lt"/>
              </a:rPr>
            </a:br>
            <a:r>
              <a:rPr lang="en-US" sz="2200" b="0" dirty="0" smtClean="0">
                <a:effectLst>
                  <a:outerShdw blurRad="38100" dist="38100" dir="2700000" algn="tl">
                    <a:srgbClr val="000000">
                      <a:alpha val="43137"/>
                    </a:srgbClr>
                  </a:outerShdw>
                </a:effectLst>
                <a:latin typeface="+mj-lt"/>
              </a:rPr>
              <a:t>(Belief)</a:t>
            </a:r>
            <a:endParaRPr lang="en-US" sz="2200" b="0" dirty="0">
              <a:effectLst>
                <a:outerShdw blurRad="38100" dist="38100" dir="2700000" algn="tl">
                  <a:srgbClr val="000000">
                    <a:alpha val="43137"/>
                  </a:srgbClr>
                </a:outerShdw>
              </a:effectLst>
              <a:latin typeface="+mj-lt"/>
            </a:endParaRPr>
          </a:p>
        </p:txBody>
      </p:sp>
      <p:sp>
        <p:nvSpPr>
          <p:cNvPr id="13" name="Rounded Rectangular Callout 12"/>
          <p:cNvSpPr/>
          <p:nvPr/>
        </p:nvSpPr>
        <p:spPr bwMode="auto">
          <a:xfrm>
            <a:off x="5334000" y="4791900"/>
            <a:ext cx="3048000" cy="1295400"/>
          </a:xfrm>
          <a:prstGeom prst="wedgeRoundRectCallout">
            <a:avLst>
              <a:gd name="adj1" fmla="val -72262"/>
              <a:gd name="adj2" fmla="val -54187"/>
              <a:gd name="adj3" fmla="val 16667"/>
            </a:avLst>
          </a:prstGeom>
          <a:solidFill>
            <a:srgbClr val="336699">
              <a:alpha val="38000"/>
            </a:srgbClr>
          </a:solidFill>
          <a:ln w="9525" cap="flat" cmpd="sng" algn="ctr">
            <a:solidFill>
              <a:schemeClr val="tx1"/>
            </a:solidFill>
            <a:prstDash val="solid"/>
            <a:round/>
            <a:headEnd type="none" w="med" len="med"/>
            <a:tailEnd type="none" w="med" len="med"/>
          </a:ln>
          <a:effectLst/>
        </p:spPr>
        <p:txBody>
          <a:bodyPr anchor="ctr" anchorCtr="1"/>
          <a:lstStyle/>
          <a:p>
            <a:pPr>
              <a:defRPr/>
            </a:pPr>
            <a:r>
              <a:rPr lang="en-US" sz="2200" dirty="0">
                <a:effectLst>
                  <a:outerShdw blurRad="38100" dist="38100" dir="2700000" algn="tl">
                    <a:srgbClr val="000000">
                      <a:alpha val="43137"/>
                    </a:srgbClr>
                  </a:outerShdw>
                </a:effectLst>
                <a:latin typeface="+mj-lt"/>
              </a:rPr>
              <a:t>An intention to behave in a certain way toward someone or something</a:t>
            </a:r>
          </a:p>
        </p:txBody>
      </p:sp>
      <p:sp>
        <p:nvSpPr>
          <p:cNvPr id="17" name="Oval 16"/>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TextBox 17"/>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1</a:t>
            </a:r>
            <a:endParaRPr lang="en-US" sz="3600" i="1" dirty="0">
              <a:latin typeface="Arial Narrow"/>
              <a:cs typeface="Arial Narrow"/>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algn="r"/>
            <a:r>
              <a:rPr lang="en-US" sz="3600" dirty="0" smtClean="0"/>
              <a:t>Summarize the Relationship </a:t>
            </a:r>
            <a:br>
              <a:rPr lang="en-US" sz="3600" dirty="0" smtClean="0"/>
            </a:br>
            <a:r>
              <a:rPr lang="en-US" sz="3600" dirty="0" smtClean="0"/>
              <a:t>Between Attitudes and Behavior </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4</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2</a:t>
            </a:r>
            <a:endParaRPr lang="en-US" sz="3600" i="1" dirty="0">
              <a:latin typeface="Arial Narrow"/>
              <a:cs typeface="Arial Narrow"/>
            </a:endParaRPr>
          </a:p>
        </p:txBody>
      </p:sp>
      <p:sp>
        <p:nvSpPr>
          <p:cNvPr id="16" name="Content Placeholder 15"/>
          <p:cNvSpPr>
            <a:spLocks noGrp="1"/>
          </p:cNvSpPr>
          <p:nvPr>
            <p:ph idx="1"/>
          </p:nvPr>
        </p:nvSpPr>
        <p:spPr/>
        <p:txBody>
          <a:bodyPr>
            <a:normAutofit fontScale="92500"/>
          </a:bodyPr>
          <a:lstStyle/>
          <a:p>
            <a:r>
              <a:rPr lang="en-US" dirty="0" smtClean="0"/>
              <a:t>The attitudes people hold determine what they </a:t>
            </a:r>
            <a:r>
              <a:rPr lang="en-US" dirty="0" smtClean="0"/>
              <a:t>do. Attitude leads to behavior.</a:t>
            </a:r>
            <a:endParaRPr lang="en-US" dirty="0" smtClean="0"/>
          </a:p>
          <a:p>
            <a:r>
              <a:rPr lang="en-US" dirty="0" smtClean="0"/>
              <a:t>When attitudes and behaviors don’t line up, individuals will experience cognitive dissonance. </a:t>
            </a:r>
            <a:r>
              <a:rPr lang="en-US" dirty="0" smtClean="0"/>
              <a:t>i.e. Product usage</a:t>
            </a:r>
            <a:endParaRPr lang="en-US" dirty="0" smtClean="0"/>
          </a:p>
          <a:p>
            <a:r>
              <a:rPr lang="en-US" dirty="0" smtClean="0"/>
              <a:t>Cognitive </a:t>
            </a:r>
            <a:r>
              <a:rPr lang="en-US" dirty="0" smtClean="0"/>
              <a:t>Dissonance is incompatibility an individual might perceive </a:t>
            </a:r>
            <a:r>
              <a:rPr lang="en-US" dirty="0" smtClean="0"/>
              <a:t>between </a:t>
            </a:r>
            <a:r>
              <a:rPr lang="en-US" dirty="0" smtClean="0"/>
              <a:t>behavior and attitudes</a:t>
            </a:r>
            <a:r>
              <a:rPr lang="en-US" dirty="0" smtClean="0"/>
              <a:t>. i.e. smoking</a:t>
            </a:r>
            <a:endParaRPr lang="en-US" dirty="0" smtClean="0"/>
          </a:p>
          <a:p>
            <a:r>
              <a:rPr lang="en-US" dirty="0" smtClean="0"/>
              <a:t>No individual, of course, can completely avoid </a:t>
            </a:r>
            <a:r>
              <a:rPr lang="en-US" dirty="0" smtClean="0"/>
              <a:t>dissonance. i.e. cheating in exam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Compare and Contrast </a:t>
            </a:r>
            <a:br>
              <a:rPr lang="en-US" sz="3600" dirty="0" smtClean="0"/>
            </a:br>
            <a:r>
              <a:rPr lang="en-US" sz="3600" dirty="0" smtClean="0"/>
              <a:t>the Major Job Attitudes</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5</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3</a:t>
            </a:r>
            <a:endParaRPr lang="en-US" sz="3600" i="1" dirty="0">
              <a:latin typeface="Arial Narrow"/>
              <a:cs typeface="Arial Narrow"/>
            </a:endParaRPr>
          </a:p>
        </p:txBody>
      </p:sp>
      <p:sp>
        <p:nvSpPr>
          <p:cNvPr id="16" name="Content Placeholder 15"/>
          <p:cNvSpPr>
            <a:spLocks noGrp="1"/>
          </p:cNvSpPr>
          <p:nvPr>
            <p:ph idx="1"/>
          </p:nvPr>
        </p:nvSpPr>
        <p:spPr>
          <a:xfrm>
            <a:off x="457200" y="2057400"/>
            <a:ext cx="8229600" cy="4481511"/>
          </a:xfrm>
        </p:spPr>
        <p:txBody>
          <a:bodyPr>
            <a:normAutofit lnSpcReduction="10000"/>
          </a:bodyPr>
          <a:lstStyle/>
          <a:p>
            <a:r>
              <a:rPr lang="en-US" dirty="0" smtClean="0">
                <a:latin typeface="Helvetica"/>
                <a:cs typeface="Helvetica"/>
              </a:rPr>
              <a:t>Job Satisfaction</a:t>
            </a:r>
          </a:p>
          <a:p>
            <a:pPr lvl="1"/>
            <a:r>
              <a:rPr lang="en-US" sz="2400" dirty="0" smtClean="0">
                <a:latin typeface="Helvetica"/>
                <a:cs typeface="Helvetica"/>
              </a:rPr>
              <a:t>A positive feeling about the job resulting from an evaluation of its characteristics</a:t>
            </a:r>
          </a:p>
          <a:p>
            <a:r>
              <a:rPr lang="en-US" dirty="0" smtClean="0">
                <a:latin typeface="Helvetica"/>
                <a:cs typeface="Helvetica"/>
              </a:rPr>
              <a:t>Job Involvement</a:t>
            </a:r>
          </a:p>
          <a:p>
            <a:pPr lvl="1"/>
            <a:r>
              <a:rPr lang="en-US" sz="2400" dirty="0" smtClean="0">
                <a:latin typeface="Helvetica"/>
                <a:cs typeface="Helvetica"/>
              </a:rPr>
              <a:t>Degree of psychological identification with the job where perceived performance is important to self-worth</a:t>
            </a:r>
          </a:p>
          <a:p>
            <a:r>
              <a:rPr lang="en-US" dirty="0" smtClean="0">
                <a:latin typeface="Helvetica"/>
                <a:cs typeface="Helvetica"/>
              </a:rPr>
              <a:t>Psychol</a:t>
            </a:r>
            <a:r>
              <a:rPr lang="en-US" dirty="0" smtClean="0">
                <a:latin typeface="Helvetica"/>
                <a:cs typeface="Helvetica"/>
              </a:rPr>
              <a:t>ogical </a:t>
            </a:r>
            <a:r>
              <a:rPr lang="en-US" dirty="0" smtClean="0">
                <a:latin typeface="Helvetica"/>
                <a:cs typeface="Helvetica"/>
              </a:rPr>
              <a:t>Empowerment</a:t>
            </a:r>
          </a:p>
          <a:p>
            <a:pPr lvl="1"/>
            <a:r>
              <a:rPr lang="en-US" sz="2400" dirty="0" smtClean="0">
                <a:latin typeface="Helvetica"/>
                <a:cs typeface="Helvetica"/>
              </a:rPr>
              <a:t>Belief in the degree of influence over the job, competence, job meaningfulness, and autonomy</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Compare and Contrast </a:t>
            </a:r>
            <a:br>
              <a:rPr lang="en-US" sz="3600" dirty="0" smtClean="0"/>
            </a:br>
            <a:r>
              <a:rPr lang="en-US" sz="3600" dirty="0" smtClean="0"/>
              <a:t>the Major Job Attitudes</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6</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3</a:t>
            </a:r>
            <a:endParaRPr lang="en-US" sz="3600" i="1" dirty="0">
              <a:latin typeface="Arial Narrow"/>
              <a:cs typeface="Arial Narrow"/>
            </a:endParaRPr>
          </a:p>
        </p:txBody>
      </p:sp>
      <p:sp>
        <p:nvSpPr>
          <p:cNvPr id="16" name="Content Placeholder 15"/>
          <p:cNvSpPr>
            <a:spLocks noGrp="1"/>
          </p:cNvSpPr>
          <p:nvPr>
            <p:ph idx="1"/>
          </p:nvPr>
        </p:nvSpPr>
        <p:spPr>
          <a:xfrm>
            <a:off x="457200" y="2057400"/>
            <a:ext cx="8229600" cy="4481511"/>
          </a:xfrm>
        </p:spPr>
        <p:txBody>
          <a:bodyPr>
            <a:normAutofit/>
          </a:bodyPr>
          <a:lstStyle/>
          <a:p>
            <a:r>
              <a:rPr lang="en-US" dirty="0" smtClean="0">
                <a:latin typeface="Helvetica"/>
                <a:cs typeface="Helvetica"/>
              </a:rPr>
              <a:t>Organizational Commitment</a:t>
            </a:r>
          </a:p>
          <a:p>
            <a:pPr lvl="1"/>
            <a:r>
              <a:rPr lang="en-US" sz="2400" dirty="0" smtClean="0">
                <a:latin typeface="Helvetica"/>
                <a:cs typeface="Helvetica"/>
              </a:rPr>
              <a:t>Identifying with a particular organization and its goals, while wishing to maintain membership in the organization.</a:t>
            </a:r>
          </a:p>
          <a:p>
            <a:pPr lvl="2">
              <a:buNone/>
            </a:pPr>
            <a:endParaRPr lang="en-US" sz="2162" dirty="0" smtClean="0">
              <a:latin typeface="Helvetica"/>
              <a:cs typeface="Helvetic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Compare and Contrast </a:t>
            </a:r>
            <a:br>
              <a:rPr lang="en-US" sz="3600" dirty="0" smtClean="0"/>
            </a:br>
            <a:r>
              <a:rPr lang="en-US" sz="3600" dirty="0" smtClean="0"/>
              <a:t>the Major Job Attitudes</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7</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3</a:t>
            </a:r>
            <a:endParaRPr lang="en-US" sz="3600" i="1" dirty="0">
              <a:latin typeface="Arial Narrow"/>
              <a:cs typeface="Arial Narrow"/>
            </a:endParaRPr>
          </a:p>
        </p:txBody>
      </p:sp>
      <p:sp>
        <p:nvSpPr>
          <p:cNvPr id="16" name="Content Placeholder 15"/>
          <p:cNvSpPr>
            <a:spLocks noGrp="1"/>
          </p:cNvSpPr>
          <p:nvPr>
            <p:ph idx="1"/>
          </p:nvPr>
        </p:nvSpPr>
        <p:spPr>
          <a:xfrm>
            <a:off x="271145" y="2057401"/>
            <a:ext cx="8229600" cy="3962400"/>
          </a:xfrm>
        </p:spPr>
        <p:txBody>
          <a:bodyPr>
            <a:normAutofit/>
          </a:bodyPr>
          <a:lstStyle/>
          <a:p>
            <a:r>
              <a:rPr lang="en-US" dirty="0" smtClean="0">
                <a:latin typeface="Helvetica"/>
                <a:cs typeface="Helvetica"/>
              </a:rPr>
              <a:t>Perceived Organizational Support (POS)</a:t>
            </a:r>
          </a:p>
          <a:p>
            <a:pPr lvl="1"/>
            <a:r>
              <a:rPr lang="en-US" sz="2400" dirty="0" smtClean="0">
                <a:latin typeface="Helvetica"/>
                <a:cs typeface="Helvetica"/>
              </a:rPr>
              <a:t>Degree to which employees believe the organization values their contribution and cares about their well-being.</a:t>
            </a:r>
          </a:p>
          <a:p>
            <a:pPr lvl="1"/>
            <a:r>
              <a:rPr lang="en-US" sz="2400" dirty="0" smtClean="0">
                <a:latin typeface="Helvetica"/>
                <a:cs typeface="Helvetica"/>
              </a:rPr>
              <a:t>Higher when rewards are fair, employees are involved in decision making, and supervisors are seen as supportive.</a:t>
            </a:r>
          </a:p>
          <a:p>
            <a:pPr lvl="1"/>
            <a:r>
              <a:rPr lang="en-US" sz="2400" dirty="0" smtClean="0">
                <a:latin typeface="Helvetica"/>
                <a:cs typeface="Helvetica"/>
              </a:rPr>
              <a:t>High POS is related to higher OCBs and performance.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Compare and Contrast </a:t>
            </a:r>
            <a:br>
              <a:rPr lang="en-US" sz="3600" dirty="0" smtClean="0"/>
            </a:br>
            <a:r>
              <a:rPr lang="en-US" sz="3600" dirty="0" smtClean="0"/>
              <a:t>the Major Job Attitudes</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8</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3</a:t>
            </a:r>
            <a:endParaRPr lang="en-US" sz="3600" i="1" dirty="0">
              <a:latin typeface="Arial Narrow"/>
              <a:cs typeface="Arial Narrow"/>
            </a:endParaRPr>
          </a:p>
        </p:txBody>
      </p:sp>
      <p:sp>
        <p:nvSpPr>
          <p:cNvPr id="16" name="Content Placeholder 15"/>
          <p:cNvSpPr>
            <a:spLocks noGrp="1"/>
          </p:cNvSpPr>
          <p:nvPr>
            <p:ph idx="1"/>
          </p:nvPr>
        </p:nvSpPr>
        <p:spPr>
          <a:xfrm>
            <a:off x="271145" y="2057401"/>
            <a:ext cx="8229600" cy="3962400"/>
          </a:xfrm>
        </p:spPr>
        <p:txBody>
          <a:bodyPr>
            <a:normAutofit/>
          </a:bodyPr>
          <a:lstStyle/>
          <a:p>
            <a:r>
              <a:rPr lang="en-US" dirty="0" smtClean="0">
                <a:latin typeface="Helvetica"/>
                <a:cs typeface="Helvetica"/>
              </a:rPr>
              <a:t>Employee Engagement</a:t>
            </a:r>
          </a:p>
          <a:p>
            <a:pPr lvl="1"/>
            <a:r>
              <a:rPr lang="en-US" sz="2400" dirty="0" smtClean="0">
                <a:latin typeface="Helvetica"/>
                <a:cs typeface="Helvetica"/>
              </a:rPr>
              <a:t>The degree of involvement with, satisfaction with, and enthusiasm for the job.</a:t>
            </a:r>
          </a:p>
          <a:p>
            <a:pPr lvl="1"/>
            <a:r>
              <a:rPr lang="en-US" sz="2400" dirty="0" smtClean="0">
                <a:latin typeface="Helvetica"/>
                <a:cs typeface="Helvetica"/>
              </a:rPr>
              <a:t>Engaged employees are passionate about their work and company.</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7632"/>
          </a:xfrm>
        </p:spPr>
        <p:txBody>
          <a:bodyPr>
            <a:noAutofit/>
          </a:bodyPr>
          <a:lstStyle/>
          <a:p>
            <a:pPr lvl="0" algn="r"/>
            <a:r>
              <a:rPr lang="en-US" sz="3600" dirty="0" smtClean="0"/>
              <a:t>Compare and Contrast </a:t>
            </a:r>
            <a:br>
              <a:rPr lang="en-US" sz="3600" dirty="0" smtClean="0"/>
            </a:br>
            <a:r>
              <a:rPr lang="en-US" sz="3600" dirty="0" smtClean="0"/>
              <a:t>the Major Job Attitudes</a:t>
            </a:r>
            <a:endParaRPr lang="en-US" sz="3600" dirty="0"/>
          </a:p>
        </p:txBody>
      </p:sp>
      <p:sp>
        <p:nvSpPr>
          <p:cNvPr id="5" name="Footer Placeholder 4"/>
          <p:cNvSpPr>
            <a:spLocks noGrp="1"/>
          </p:cNvSpPr>
          <p:nvPr>
            <p:ph type="ftr" sz="quarter" idx="11"/>
          </p:nvPr>
        </p:nvSpPr>
        <p:spPr/>
        <p:txBody>
          <a:bodyPr/>
          <a:lstStyle/>
          <a:p>
            <a:r>
              <a:rPr lang="en-US" dirty="0" smtClean="0"/>
              <a:t>Copyright © 2013 Pearson Education, Inc. publishing as Prentice Hall</a:t>
            </a:r>
            <a:endParaRPr lang="en-US" dirty="0"/>
          </a:p>
        </p:txBody>
      </p:sp>
      <p:sp>
        <p:nvSpPr>
          <p:cNvPr id="6" name="Slide Number Placeholder 5"/>
          <p:cNvSpPr>
            <a:spLocks noGrp="1"/>
          </p:cNvSpPr>
          <p:nvPr>
            <p:ph type="sldNum" sz="quarter" idx="12"/>
          </p:nvPr>
        </p:nvSpPr>
        <p:spPr>
          <a:xfrm>
            <a:off x="8077200" y="6173787"/>
            <a:ext cx="609600" cy="365125"/>
          </a:xfrm>
        </p:spPr>
        <p:txBody>
          <a:bodyPr/>
          <a:lstStyle/>
          <a:p>
            <a:r>
              <a:rPr lang="en-US" dirty="0" smtClean="0"/>
              <a:t>3-</a:t>
            </a:r>
            <a:fld id="{A96BA3F1-4180-E842-8F37-552D2A4F7099}" type="slidenum">
              <a:rPr lang="en-US" smtClean="0"/>
              <a:pPr/>
              <a:t>9</a:t>
            </a:fld>
            <a:endParaRPr lang="en-US" dirty="0"/>
          </a:p>
        </p:txBody>
      </p:sp>
      <p:sp>
        <p:nvSpPr>
          <p:cNvPr id="14" name="Oval 13"/>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528552" y="499412"/>
            <a:ext cx="1141127" cy="646331"/>
          </a:xfrm>
          <a:prstGeom prst="rect">
            <a:avLst/>
          </a:prstGeom>
          <a:noFill/>
          <a:effectLst>
            <a:outerShdw blurRad="50800" dist="38100" dir="2700000">
              <a:srgbClr val="000000">
                <a:alpha val="43000"/>
              </a:srgbClr>
            </a:outerShdw>
          </a:effectLst>
        </p:spPr>
        <p:txBody>
          <a:bodyPr wrap="square" rtlCol="0">
            <a:spAutoFit/>
          </a:bodyPr>
          <a:lstStyle/>
          <a:p>
            <a:pPr algn="ctr"/>
            <a:r>
              <a:rPr lang="en-US" sz="3600" i="1" dirty="0" smtClean="0">
                <a:latin typeface="Arial Narrow"/>
                <a:cs typeface="Arial Narrow"/>
              </a:rPr>
              <a:t>LO 3</a:t>
            </a:r>
            <a:endParaRPr lang="en-US" sz="3600" i="1" dirty="0">
              <a:latin typeface="Arial Narrow"/>
              <a:cs typeface="Arial Narrow"/>
            </a:endParaRPr>
          </a:p>
        </p:txBody>
      </p:sp>
      <p:sp>
        <p:nvSpPr>
          <p:cNvPr id="16" name="Content Placeholder 15"/>
          <p:cNvSpPr>
            <a:spLocks noGrp="1"/>
          </p:cNvSpPr>
          <p:nvPr>
            <p:ph idx="1"/>
          </p:nvPr>
        </p:nvSpPr>
        <p:spPr>
          <a:xfrm>
            <a:off x="271145" y="2057401"/>
            <a:ext cx="8229600" cy="3962400"/>
          </a:xfrm>
        </p:spPr>
        <p:txBody>
          <a:bodyPr>
            <a:normAutofit/>
          </a:bodyPr>
          <a:lstStyle/>
          <a:p>
            <a:r>
              <a:rPr lang="en-US" dirty="0" smtClean="0">
                <a:latin typeface="Helvetica"/>
                <a:cs typeface="Helvetica"/>
              </a:rPr>
              <a:t>Are These Job Attitudes Really Distinct?</a:t>
            </a:r>
          </a:p>
          <a:p>
            <a:pPr lvl="1"/>
            <a:r>
              <a:rPr lang="en-US" sz="2400" dirty="0" smtClean="0">
                <a:latin typeface="Helvetica"/>
                <a:cs typeface="Helvetica"/>
              </a:rPr>
              <a:t>No: these attitudes are highly related</a:t>
            </a:r>
          </a:p>
          <a:p>
            <a:pPr lvl="1"/>
            <a:r>
              <a:rPr lang="en-US" sz="2400" dirty="0" smtClean="0">
                <a:latin typeface="Helvetica"/>
                <a:cs typeface="Helvetica"/>
              </a:rPr>
              <a:t>Variables may be redundant </a:t>
            </a:r>
            <a:r>
              <a:rPr lang="en-US" sz="2400" i="1" dirty="0" smtClean="0">
                <a:latin typeface="Helvetica"/>
                <a:cs typeface="Helvetica"/>
              </a:rPr>
              <a:t>(measuring the same thing under a different name)</a:t>
            </a:r>
          </a:p>
          <a:p>
            <a:pPr lvl="1"/>
            <a:r>
              <a:rPr lang="en-US" sz="2400" dirty="0" smtClean="0">
                <a:latin typeface="Helvetica"/>
                <a:cs typeface="Helvetica"/>
              </a:rPr>
              <a:t>While there is some distinction, there is also a lot of overlap</a:t>
            </a:r>
          </a:p>
          <a:p>
            <a:pPr lvl="1"/>
            <a:r>
              <a:rPr lang="en-US" sz="2400" dirty="0" smtClean="0">
                <a:latin typeface="Helvetica"/>
                <a:cs typeface="Helvetica"/>
              </a:rPr>
              <a:t>Overlap may cause confusion</a:t>
            </a:r>
          </a:p>
          <a:p>
            <a:endParaRPr lang="en-US" dirty="0" smtClean="0">
              <a:latin typeface="Times New Roman" charset="0"/>
            </a:endParaRP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643</TotalTime>
  <Words>2810</Words>
  <Application>Microsoft Office PowerPoint</Application>
  <PresentationFormat>On-screen Show (4:3)</PresentationFormat>
  <Paragraphs>182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Focus</vt:lpstr>
      <vt:lpstr>Organizational Behavior 15th Ed</vt:lpstr>
      <vt:lpstr>Attitude</vt:lpstr>
      <vt:lpstr>Three Components  of an Attitude</vt:lpstr>
      <vt:lpstr>Summarize the Relationship  Between Attitudes and Behavior </vt:lpstr>
      <vt:lpstr>Compare and Contrast  the Major Job Attitudes</vt:lpstr>
      <vt:lpstr>Compare and Contrast  the Major Job Attitudes</vt:lpstr>
      <vt:lpstr>Compare and Contrast  the Major Job Attitudes</vt:lpstr>
      <vt:lpstr>Compare and Contrast  the Major Job Attitudes</vt:lpstr>
      <vt:lpstr>Compare and Contrast  the Major Job Attitudes</vt:lpstr>
      <vt:lpstr>Define Job Satisfaction  and Show How It Can Be Measured </vt:lpstr>
      <vt:lpstr>Define Job Satisfaction  and Show How It Can Be Measured </vt:lpstr>
      <vt:lpstr>Summarize the Main  Causes of Job Satisfaction</vt:lpstr>
      <vt:lpstr>Summarize the Main  Causes of Job Satisfaction</vt:lpstr>
      <vt:lpstr>Summarize the Main  Causes of Job Satisfaction</vt:lpstr>
      <vt:lpstr>Summarize the Main  Causes of Job Satisfaction</vt:lpstr>
      <vt:lpstr>Identify Four Employee  Responses to Dissatisfaction </vt:lpstr>
      <vt:lpstr>Summary and Implications  for Managers</vt:lpstr>
      <vt:lpstr>Slide 18</vt:lpstr>
    </vt:vector>
  </TitlesOfParts>
  <Company>UT Pan American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Sturges</dc:creator>
  <cp:lastModifiedBy>Aasir</cp:lastModifiedBy>
  <cp:revision>59</cp:revision>
  <dcterms:created xsi:type="dcterms:W3CDTF">2012-01-05T00:16:28Z</dcterms:created>
  <dcterms:modified xsi:type="dcterms:W3CDTF">2020-10-21T14:37:47Z</dcterms:modified>
</cp:coreProperties>
</file>