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19BC-DEE5-4B83-A415-E9902CA7B5C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E8C5-214B-4565-9693-A601DD525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634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19BC-DEE5-4B83-A415-E9902CA7B5C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E8C5-214B-4565-9693-A601DD525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505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19BC-DEE5-4B83-A415-E9902CA7B5C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E8C5-214B-4565-9693-A601DD525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041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19BC-DEE5-4B83-A415-E9902CA7B5C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E8C5-214B-4565-9693-A601DD525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981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19BC-DEE5-4B83-A415-E9902CA7B5C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E8C5-214B-4565-9693-A601DD525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608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19BC-DEE5-4B83-A415-E9902CA7B5C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E8C5-214B-4565-9693-A601DD525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862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19BC-DEE5-4B83-A415-E9902CA7B5C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E8C5-214B-4565-9693-A601DD525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671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19BC-DEE5-4B83-A415-E9902CA7B5C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E8C5-214B-4565-9693-A601DD525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72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19BC-DEE5-4B83-A415-E9902CA7B5C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E8C5-214B-4565-9693-A601DD525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701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19BC-DEE5-4B83-A415-E9902CA7B5C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E8C5-214B-4565-9693-A601DD525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182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19BC-DEE5-4B83-A415-E9902CA7B5C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E8C5-214B-4565-9693-A601DD525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591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019BC-DEE5-4B83-A415-E9902CA7B5C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2E8C5-214B-4565-9693-A601DD525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39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/>
              <a:t>Late Blight of Potato: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37020"/>
            <a:ext cx="9144000" cy="1655762"/>
          </a:xfrm>
        </p:spPr>
        <p:txBody>
          <a:bodyPr/>
          <a:lstStyle/>
          <a:p>
            <a:r>
              <a:rPr lang="en-US" dirty="0" smtClean="0"/>
              <a:t>Dr. Salman Ahmad</a:t>
            </a:r>
          </a:p>
          <a:p>
            <a:r>
              <a:rPr lang="en-US" dirty="0" smtClean="0"/>
              <a:t>April 3,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669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History and Importance: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83673" y="2085981"/>
            <a:ext cx="6096000" cy="22980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Most destructive*(economic and social impact) disease of potato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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1845 destroyed large area in Europe (Ireland). Great Irish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Famine </a:t>
            </a: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"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Large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No. of people died, remaining migrated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064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Etiology: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Causal organism: </a:t>
            </a:r>
            <a:r>
              <a:rPr lang="en-US" i="1" dirty="0" err="1"/>
              <a:t>Phytophthora</a:t>
            </a:r>
            <a:r>
              <a:rPr lang="en-US" i="1" dirty="0"/>
              <a:t> </a:t>
            </a:r>
            <a:r>
              <a:rPr lang="en-US" i="1" dirty="0" err="1"/>
              <a:t>infestans</a:t>
            </a:r>
            <a:r>
              <a:rPr lang="en-US" b="1" i="1" dirty="0"/>
              <a:t> </a:t>
            </a:r>
            <a:br>
              <a:rPr lang="en-US" b="1" i="1" dirty="0"/>
            </a:br>
            <a:r>
              <a:rPr lang="en-US" dirty="0"/>
              <a:t>Order: </a:t>
            </a:r>
            <a:r>
              <a:rPr lang="en-US" dirty="0" err="1"/>
              <a:t>Peronosporales</a:t>
            </a:r>
            <a:r>
              <a:rPr lang="en-US" dirty="0"/>
              <a:t> </a:t>
            </a:r>
          </a:p>
          <a:p>
            <a:r>
              <a:rPr lang="en-US" dirty="0"/>
              <a:t>Family: </a:t>
            </a:r>
            <a:r>
              <a:rPr lang="en-US" dirty="0" err="1"/>
              <a:t>Pythiaceae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880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Symptoms: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On leaves and stem dark brown or black dead lesion*(injury/wound) appear</a:t>
            </a:r>
          </a:p>
          <a:p>
            <a:pPr lvl="0"/>
            <a:r>
              <a:rPr lang="en-US" dirty="0"/>
              <a:t>Blighted areas appear as faded green patches</a:t>
            </a:r>
          </a:p>
          <a:p>
            <a:pPr lvl="0"/>
            <a:r>
              <a:rPr lang="en-US" dirty="0"/>
              <a:t>In moist conditions decay giving offensive smell</a:t>
            </a:r>
          </a:p>
          <a:p>
            <a:pPr lvl="0"/>
            <a:r>
              <a:rPr lang="en-US" dirty="0"/>
              <a:t>Dead areas started from tip or margins</a:t>
            </a:r>
          </a:p>
          <a:p>
            <a:pPr lvl="0"/>
            <a:r>
              <a:rPr lang="en-US" dirty="0"/>
              <a:t>In severe attack tubers skin give black discoloration</a:t>
            </a:r>
          </a:p>
          <a:p>
            <a:pPr lvl="0"/>
            <a:r>
              <a:rPr lang="en-US" dirty="0"/>
              <a:t>White sporulation appears on lower surface of leaves. </a:t>
            </a:r>
          </a:p>
          <a:p>
            <a:pPr lvl="0"/>
            <a:r>
              <a:rPr lang="en-US" dirty="0"/>
              <a:t>Infected tuber tissues are copper brown, reddish or purplish in color.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832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Symptoms: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4672" y="1830460"/>
            <a:ext cx="4214993" cy="31571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4306" y="1830460"/>
            <a:ext cx="3303876" cy="3157176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 flipV="1">
            <a:off x="4627418" y="4211782"/>
            <a:ext cx="318655" cy="1343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6234545" y="3796145"/>
            <a:ext cx="1811699" cy="1676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281055" y="5555673"/>
            <a:ext cx="25215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Disease is starting from margins not midrib</a:t>
            </a:r>
          </a:p>
          <a:p>
            <a:r>
              <a:rPr lang="en-US" dirty="0" smtClean="0"/>
              <a:t>2. No </a:t>
            </a:r>
            <a:r>
              <a:rPr lang="en-US" smtClean="0"/>
              <a:t>concentric rings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637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Disease cycle: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Pathogen survive from season to season in infected tubers in field or through contaminated seeds</a:t>
            </a:r>
          </a:p>
          <a:p>
            <a:pPr lvl="0"/>
            <a:r>
              <a:rPr lang="en-US" dirty="0"/>
              <a:t>Secondary spread is through wind, water &amp; leaf eating insects.</a:t>
            </a:r>
          </a:p>
          <a:p>
            <a:pPr lvl="0"/>
            <a:r>
              <a:rPr lang="en-US" dirty="0"/>
              <a:t>Potato tubers can become infected in the field when sporangia are washed from lesions on the foliage and enter into the soil. </a:t>
            </a:r>
          </a:p>
          <a:p>
            <a:pPr lvl="0"/>
            <a:r>
              <a:rPr lang="en-US" dirty="0"/>
              <a:t>Infections generally begin in tuber cracks, eyes or lenticels.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943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Epidemiology: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12-13°C temp.</a:t>
            </a:r>
          </a:p>
          <a:p>
            <a:r>
              <a:rPr lang="en-US" dirty="0" smtClean="0"/>
              <a:t>More </a:t>
            </a:r>
            <a:r>
              <a:rPr lang="en-US" dirty="0"/>
              <a:t>than 90 % RH</a:t>
            </a:r>
          </a:p>
        </p:txBody>
      </p:sp>
    </p:spTree>
    <p:extLst>
      <p:ext uri="{BB962C8B-B14F-4D97-AF65-F5344CB8AC3E}">
        <p14:creationId xmlns:p14="http://schemas.microsoft.com/office/powerpoint/2010/main" val="1645892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Management: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Seed tubers selected from healthy field</a:t>
            </a:r>
          </a:p>
          <a:p>
            <a:pPr lvl="0"/>
            <a:r>
              <a:rPr lang="en-US" dirty="0"/>
              <a:t>Sanitation: weeding for low humidity</a:t>
            </a:r>
          </a:p>
          <a:p>
            <a:pPr lvl="0"/>
            <a:r>
              <a:rPr lang="en-US" dirty="0"/>
              <a:t>Tuber treatment with mercuric chloride (1:1000)</a:t>
            </a:r>
          </a:p>
          <a:p>
            <a:pPr lvl="0"/>
            <a:r>
              <a:rPr lang="en-US" dirty="0"/>
              <a:t>High ridging as 15 cm*(because low lying areas conserve more moisture that favors pathogen growth).</a:t>
            </a:r>
          </a:p>
          <a:p>
            <a:pPr lvl="0"/>
            <a:r>
              <a:rPr lang="en-US" dirty="0"/>
              <a:t>Irrigation time should be adjusted in such a way that don’t extend the night dew duration.</a:t>
            </a:r>
          </a:p>
          <a:p>
            <a:pPr lvl="0"/>
            <a:r>
              <a:rPr lang="en-US" dirty="0"/>
              <a:t>Store in potato tubers in dry &amp; well aerated place.</a:t>
            </a:r>
          </a:p>
          <a:p>
            <a:pPr lvl="0"/>
            <a:r>
              <a:rPr lang="en-US" dirty="0"/>
              <a:t>Spray with systemic fungicides (</a:t>
            </a:r>
            <a:r>
              <a:rPr lang="en-US" dirty="0" err="1"/>
              <a:t>dimethomorph</a:t>
            </a:r>
            <a:r>
              <a:rPr lang="en-US" dirty="0"/>
              <a:t>, </a:t>
            </a:r>
            <a:r>
              <a:rPr lang="en-US" dirty="0" err="1"/>
              <a:t>Cymoxanil</a:t>
            </a:r>
            <a:r>
              <a:rPr lang="en-US" dirty="0"/>
              <a:t>, </a:t>
            </a:r>
            <a:r>
              <a:rPr lang="en-US" dirty="0" err="1"/>
              <a:t>fluopicolide</a:t>
            </a:r>
            <a:r>
              <a:rPr lang="en-US" dirty="0"/>
              <a:t>).</a:t>
            </a:r>
          </a:p>
          <a:p>
            <a:pPr lvl="0"/>
            <a:r>
              <a:rPr lang="en-US" dirty="0"/>
              <a:t>Hilling: Covering of newly emerged plant at the base*(helps in early weed control and avoid from direct water contact).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806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316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Office Theme</vt:lpstr>
      <vt:lpstr>Late Blight of Potato: </vt:lpstr>
      <vt:lpstr>History and Importance: </vt:lpstr>
      <vt:lpstr>Etiology: </vt:lpstr>
      <vt:lpstr>Symptoms:</vt:lpstr>
      <vt:lpstr>Symptoms:</vt:lpstr>
      <vt:lpstr>Disease cycle: </vt:lpstr>
      <vt:lpstr>Epidemiology: </vt:lpstr>
      <vt:lpstr>Management: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 Blight of Potato: </dc:title>
  <dc:creator>Windows User</dc:creator>
  <cp:lastModifiedBy>Windows User</cp:lastModifiedBy>
  <cp:revision>5</cp:revision>
  <dcterms:created xsi:type="dcterms:W3CDTF">2020-04-02T13:07:20Z</dcterms:created>
  <dcterms:modified xsi:type="dcterms:W3CDTF">2020-04-02T13:16:13Z</dcterms:modified>
</cp:coreProperties>
</file>