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12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7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13268396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4"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95"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96" name="Date Placeholder 3"/>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597" name="Footer Placeholder 4"/>
          <p:cNvSpPr>
            <a:spLocks noGrp="1"/>
          </p:cNvSpPr>
          <p:nvPr>
            <p:ph type="ftr" sz="quarter" idx="11"/>
          </p:nvPr>
        </p:nvSpPr>
        <p:spPr/>
        <p:txBody>
          <a:bodyPr/>
          <a:lstStyle/>
          <a:p>
            <a:endParaRPr lang="zh-CN" altLang="en-US"/>
          </a:p>
        </p:txBody>
      </p:sp>
      <p:sp>
        <p:nvSpPr>
          <p:cNvPr id="1048598"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58" name="Title 1"/>
          <p:cNvSpPr>
            <a:spLocks noGrp="1"/>
          </p:cNvSpPr>
          <p:nvPr>
            <p:ph type="title"/>
          </p:nvPr>
        </p:nvSpPr>
        <p:spPr/>
        <p:txBody>
          <a:bodyPr/>
          <a:lstStyle/>
          <a:p>
            <a:r>
              <a:rPr lang="en-US" altLang="zh-CN" smtClean="0"/>
              <a:t>Click to edit Master title style</a:t>
            </a:r>
            <a:endParaRPr lang="en-US" dirty="0"/>
          </a:p>
        </p:txBody>
      </p:sp>
      <p:sp>
        <p:nvSpPr>
          <p:cNvPr id="1048659"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0" name="Date Placeholder 3"/>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661" name="Footer Placeholder 4"/>
          <p:cNvSpPr>
            <a:spLocks noGrp="1"/>
          </p:cNvSpPr>
          <p:nvPr>
            <p:ph type="ftr" sz="quarter" idx="11"/>
          </p:nvPr>
        </p:nvSpPr>
        <p:spPr/>
        <p:txBody>
          <a:bodyPr/>
          <a:lstStyle/>
          <a:p>
            <a:endParaRPr lang="zh-CN" altLang="en-US"/>
          </a:p>
        </p:txBody>
      </p:sp>
      <p:sp>
        <p:nvSpPr>
          <p:cNvPr id="1048662"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39"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640"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1" name="Date Placeholder 3"/>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642" name="Footer Placeholder 4"/>
          <p:cNvSpPr>
            <a:spLocks noGrp="1"/>
          </p:cNvSpPr>
          <p:nvPr>
            <p:ph type="ftr" sz="quarter" idx="11"/>
          </p:nvPr>
        </p:nvSpPr>
        <p:spPr/>
        <p:txBody>
          <a:bodyPr/>
          <a:lstStyle/>
          <a:p>
            <a:endParaRPr lang="zh-CN" altLang="en-US"/>
          </a:p>
        </p:txBody>
      </p:sp>
      <p:sp>
        <p:nvSpPr>
          <p:cNvPr id="1048643"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ltLang="zh-CN" smtClean="0"/>
              <a:t>Click to edit Master title style</a:t>
            </a:r>
            <a:endParaRPr lang="en-US" dirty="0"/>
          </a:p>
        </p:txBody>
      </p:sp>
      <p:sp>
        <p:nvSpPr>
          <p:cNvPr id="1048582"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3"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654"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55" name="Date Placeholder 3"/>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656" name="Footer Placeholder 4"/>
          <p:cNvSpPr>
            <a:spLocks noGrp="1"/>
          </p:cNvSpPr>
          <p:nvPr>
            <p:ph type="ftr" sz="quarter" idx="11"/>
          </p:nvPr>
        </p:nvSpPr>
        <p:spPr/>
        <p:txBody>
          <a:bodyPr/>
          <a:lstStyle/>
          <a:p>
            <a:endParaRPr lang="zh-CN" altLang="en-US"/>
          </a:p>
        </p:txBody>
      </p:sp>
      <p:sp>
        <p:nvSpPr>
          <p:cNvPr id="104865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altLang="zh-CN" smtClean="0"/>
              <a:t>Click to edit Master title style</a:t>
            </a:r>
            <a:endParaRPr lang="en-US" dirty="0"/>
          </a:p>
        </p:txBody>
      </p:sp>
      <p:sp>
        <p:nvSpPr>
          <p:cNvPr id="1048622"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3"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4" name="Date Placeholder 4"/>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625" name="Footer Placeholder 5"/>
          <p:cNvSpPr>
            <a:spLocks noGrp="1"/>
          </p:cNvSpPr>
          <p:nvPr>
            <p:ph type="ftr" sz="quarter" idx="11"/>
          </p:nvPr>
        </p:nvSpPr>
        <p:spPr/>
        <p:txBody>
          <a:bodyPr/>
          <a:lstStyle/>
          <a:p>
            <a:endParaRPr lang="zh-CN" altLang="en-US"/>
          </a:p>
        </p:txBody>
      </p:sp>
      <p:sp>
        <p:nvSpPr>
          <p:cNvPr id="1048626"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27"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628"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29"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0"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31"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2" name="Date Placeholder 6"/>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633" name="Footer Placeholder 7"/>
          <p:cNvSpPr>
            <a:spLocks noGrp="1"/>
          </p:cNvSpPr>
          <p:nvPr>
            <p:ph type="ftr" sz="quarter" idx="11"/>
          </p:nvPr>
        </p:nvSpPr>
        <p:spPr/>
        <p:txBody>
          <a:bodyPr/>
          <a:lstStyle/>
          <a:p>
            <a:endParaRPr lang="zh-CN" altLang="en-US"/>
          </a:p>
        </p:txBody>
      </p:sp>
      <p:sp>
        <p:nvSpPr>
          <p:cNvPr id="1048634"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35" name="Title 1"/>
          <p:cNvSpPr>
            <a:spLocks noGrp="1"/>
          </p:cNvSpPr>
          <p:nvPr>
            <p:ph type="title"/>
          </p:nvPr>
        </p:nvSpPr>
        <p:spPr/>
        <p:txBody>
          <a:bodyPr/>
          <a:lstStyle/>
          <a:p>
            <a:r>
              <a:rPr lang="en-US" altLang="zh-CN" smtClean="0"/>
              <a:t>Click to edit Master title style</a:t>
            </a:r>
            <a:endParaRPr lang="en-US" dirty="0"/>
          </a:p>
        </p:txBody>
      </p:sp>
      <p:sp>
        <p:nvSpPr>
          <p:cNvPr id="1048636" name="Date Placeholder 2"/>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637" name="Footer Placeholder 3"/>
          <p:cNvSpPr>
            <a:spLocks noGrp="1"/>
          </p:cNvSpPr>
          <p:nvPr>
            <p:ph type="ftr" sz="quarter" idx="11"/>
          </p:nvPr>
        </p:nvSpPr>
        <p:spPr/>
        <p:txBody>
          <a:bodyPr/>
          <a:lstStyle/>
          <a:p>
            <a:endParaRPr lang="zh-CN" altLang="en-US"/>
          </a:p>
        </p:txBody>
      </p:sp>
      <p:sp>
        <p:nvSpPr>
          <p:cNvPr id="1048638"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4" name="Date Placeholder 1"/>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645" name="Footer Placeholder 2"/>
          <p:cNvSpPr>
            <a:spLocks noGrp="1"/>
          </p:cNvSpPr>
          <p:nvPr>
            <p:ph type="ftr" sz="quarter" idx="11"/>
          </p:nvPr>
        </p:nvSpPr>
        <p:spPr/>
        <p:txBody>
          <a:bodyPr/>
          <a:lstStyle/>
          <a:p>
            <a:endParaRPr lang="zh-CN" altLang="en-US"/>
          </a:p>
        </p:txBody>
      </p:sp>
      <p:sp>
        <p:nvSpPr>
          <p:cNvPr id="1048646"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3"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64"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5"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66" name="Date Placeholder 4"/>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667" name="Footer Placeholder 5"/>
          <p:cNvSpPr>
            <a:spLocks noGrp="1"/>
          </p:cNvSpPr>
          <p:nvPr>
            <p:ph type="ftr" sz="quarter" idx="11"/>
          </p:nvPr>
        </p:nvSpPr>
        <p:spPr/>
        <p:txBody>
          <a:bodyPr/>
          <a:lstStyle/>
          <a:p>
            <a:endParaRPr lang="zh-CN" altLang="en-US"/>
          </a:p>
        </p:txBody>
      </p:sp>
      <p:sp>
        <p:nvSpPr>
          <p:cNvPr id="1048668"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47"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48"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49"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50" name="Date Placeholder 4"/>
          <p:cNvSpPr>
            <a:spLocks noGrp="1"/>
          </p:cNvSpPr>
          <p:nvPr>
            <p:ph type="dt" sz="half" idx="10"/>
          </p:nvPr>
        </p:nvSpPr>
        <p:spPr/>
        <p:txBody>
          <a:bodyPr/>
          <a:lstStyle/>
          <a:p>
            <a:fld id="{70BC1078-46ED-40F9-8930-935BAD7C2B02}" type="datetimeFigureOut">
              <a:rPr lang="zh-CN" altLang="en-US" smtClean="0"/>
              <a:t>2018/12/1</a:t>
            </a:fld>
            <a:endParaRPr lang="zh-CN" altLang="en-US"/>
          </a:p>
        </p:txBody>
      </p:sp>
      <p:sp>
        <p:nvSpPr>
          <p:cNvPr id="1048651" name="Footer Placeholder 5"/>
          <p:cNvSpPr>
            <a:spLocks noGrp="1"/>
          </p:cNvSpPr>
          <p:nvPr>
            <p:ph type="ftr" sz="quarter" idx="11"/>
          </p:nvPr>
        </p:nvSpPr>
        <p:spPr/>
        <p:txBody>
          <a:bodyPr/>
          <a:lstStyle/>
          <a:p>
            <a:endParaRPr lang="zh-CN" altLang="en-US"/>
          </a:p>
        </p:txBody>
      </p:sp>
      <p:sp>
        <p:nvSpPr>
          <p:cNvPr id="1048652"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2018/12/1</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ctrTitle"/>
          </p:nvPr>
        </p:nvSpPr>
        <p:spPr/>
        <p:txBody>
          <a:bodyPr/>
          <a:lstStyle/>
          <a:p>
            <a:r>
              <a:rPr lang="en-US" altLang="zh-CN"/>
              <a:t>Titration curve of weak acids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Content Placeholder 1048617"/>
          <p:cNvSpPr>
            <a:spLocks noGrp="1"/>
          </p:cNvSpPr>
          <p:nvPr>
            <p:ph idx="1"/>
          </p:nvPr>
        </p:nvSpPr>
        <p:spPr/>
        <p:txBody>
          <a:bodyPr/>
          <a:lstStyle/>
          <a:p>
            <a:r>
              <a:rPr lang="en-GB" dirty="0"/>
              <a:t>Indicators can also be used to track the pH in a titration, usually as a means of detecting the equivalence point of the titration. 
</a:t>
            </a:r>
            <a:r>
              <a:rPr lang="en-GB" b="1" dirty="0"/>
              <a:t> The point in the titration at which the colour changes is known as the endpoint of the titration.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Content Placeholder 1048619"/>
          <p:cNvSpPr>
            <a:spLocks noGrp="1"/>
          </p:cNvSpPr>
          <p:nvPr>
            <p:ph idx="1"/>
          </p:nvPr>
        </p:nvSpPr>
        <p:spPr/>
        <p:txBody>
          <a:bodyPr/>
          <a:lstStyle/>
          <a:p>
            <a:r>
              <a:rPr lang="en-GB" sz="3100" b="1"/>
              <a:t>The endpoint of a titration is NOT the same thing as the equivalence point</a:t>
            </a:r>
            <a:r>
              <a:rPr lang="en-GB"/>
              <a:t>.</a:t>
            </a:r>
          </a:p>
          <a:p>
            <a:pPr marL="0" indent="0">
              <a:buNone/>
            </a:pPr>
            <a:r>
              <a:rPr lang="en-GB"/>
              <a:t> 
The equivalence point is a single point defined by the reaction stoichiometry as the point at which the base (or acid) added exactly neutralizes the acid (or base) being titrated.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Content Placeholder 1048592"/>
          <p:cNvSpPr>
            <a:spLocks noGrp="1"/>
          </p:cNvSpPr>
          <p:nvPr>
            <p:ph idx="1"/>
          </p:nvPr>
        </p:nvSpPr>
        <p:spPr/>
        <p:txBody>
          <a:bodyPr/>
          <a:lstStyle/>
          <a:p>
            <a:r>
              <a:rPr lang="en-GB" dirty="0"/>
              <a:t> The endpoint is defined by the choice of indicator as the point at which the colour changes. Depending on how quickly the colour changes, the endpoint can occur almost instantaneously or be quite wide.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048589"/>
          <p:cNvSpPr>
            <a:spLocks noGrp="1"/>
          </p:cNvSpPr>
          <p:nvPr>
            <p:ph type="title"/>
          </p:nvPr>
        </p:nvSpPr>
        <p:spPr/>
        <p:txBody>
          <a:bodyPr/>
          <a:lstStyle/>
          <a:p>
            <a:endParaRPr lang="en-GB"/>
          </a:p>
        </p:txBody>
      </p:sp>
      <p:sp>
        <p:nvSpPr>
          <p:cNvPr id="1048591" name="Content Placeholder 1048590"/>
          <p:cNvSpPr>
            <a:spLocks noGrp="1"/>
          </p:cNvSpPr>
          <p:nvPr>
            <p:ph idx="1"/>
          </p:nvPr>
        </p:nvSpPr>
        <p:spPr/>
        <p:txBody>
          <a:bodyPr/>
          <a:lstStyle/>
          <a:p>
            <a:endParaRPr lang="en-GB"/>
          </a:p>
        </p:txBody>
      </p:sp>
      <p:pic>
        <p:nvPicPr>
          <p:cNvPr id="2097152" name="Picture 2097151"/>
          <p:cNvPicPr>
            <a:picLocks/>
          </p:cNvPicPr>
          <p:nvPr/>
        </p:nvPicPr>
        <p:blipFill>
          <a:blip r:embed="rId2"/>
          <a:stretch>
            <a:fillRect/>
          </a:stretch>
        </p:blipFill>
        <p:spPr>
          <a:xfrm>
            <a:off x="0" y="90752"/>
            <a:ext cx="9144000" cy="66764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Content Placeholder 1048588"/>
          <p:cNvSpPr>
            <a:spLocks noGrp="1"/>
          </p:cNvSpPr>
          <p:nvPr>
            <p:ph idx="1"/>
          </p:nvPr>
        </p:nvSpPr>
        <p:spPr/>
        <p:txBody>
          <a:bodyPr>
            <a:normAutofit fontScale="85357"/>
          </a:bodyPr>
          <a:lstStyle/>
          <a:p>
            <a:r>
              <a:rPr lang="en-GB" dirty="0"/>
              <a:t>If an appropriate indicator is chosen such that the endpoint of the titration occurs at the equivalence point, then a colour change in the solution being titrated can be used as a signal that the equivalence point has been reached</a:t>
            </a:r>
            <a:r>
              <a:rPr lang="en-GB" dirty="0" smtClean="0"/>
              <a:t>.
</a:t>
            </a:r>
            <a:r>
              <a:rPr lang="en-GB" dirty="0"/>
              <a:t>
 the endpoint of the titration will occur at the equivalence point if we choose an indicator whose </a:t>
            </a:r>
            <a:r>
              <a:rPr lang="en-GB" sz="3440" b="1" dirty="0" err="1"/>
              <a:t>pKa</a:t>
            </a:r>
            <a:r>
              <a:rPr lang="en-GB" sz="3440" b="1" dirty="0"/>
              <a:t> </a:t>
            </a:r>
            <a:r>
              <a:rPr lang="en-US" altLang="en-GB" sz="3440" b="1" dirty="0"/>
              <a:t> IS EQUAL </a:t>
            </a:r>
            <a:r>
              <a:rPr lang="en-GB" sz="3440" b="1" dirty="0"/>
              <a:t>to the pH of the equivalence point. </a:t>
            </a:r>
            <a:r>
              <a:rPr lang="en-GB" dirty="0"/>
              <a:t>If such an indicator was chosen, the colour change would be half complete at the equivalence point. Unfortunately, this is  very difficult to tell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048600"/>
          <p:cNvSpPr>
            <a:spLocks noGrp="1"/>
          </p:cNvSpPr>
          <p:nvPr>
            <p:ph type="title"/>
          </p:nvPr>
        </p:nvSpPr>
        <p:spPr/>
        <p:txBody>
          <a:bodyPr/>
          <a:lstStyle/>
          <a:p>
            <a:endParaRPr lang="en-GB"/>
          </a:p>
        </p:txBody>
      </p:sp>
      <p:sp>
        <p:nvSpPr>
          <p:cNvPr id="1048602" name="Content Placeholder 1048601"/>
          <p:cNvSpPr>
            <a:spLocks noGrp="1"/>
          </p:cNvSpPr>
          <p:nvPr>
            <p:ph idx="1"/>
          </p:nvPr>
        </p:nvSpPr>
        <p:spPr/>
        <p:txBody>
          <a:bodyPr/>
          <a:lstStyle/>
          <a:p>
            <a:endParaRPr lang="en-GB"/>
          </a:p>
        </p:txBody>
      </p:sp>
      <p:pic>
        <p:nvPicPr>
          <p:cNvPr id="2097153" name="Picture 2097152"/>
          <p:cNvPicPr>
            <a:picLocks/>
          </p:cNvPicPr>
          <p:nvPr/>
        </p:nvPicPr>
        <p:blipFill>
          <a:blip r:embed="rId2"/>
          <a:stretch>
            <a:fillRect/>
          </a:stretch>
        </p:blipFill>
        <p:spPr>
          <a:xfrm>
            <a:off x="0" y="113394"/>
            <a:ext cx="9144000" cy="6631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048602"/>
          <p:cNvSpPr>
            <a:spLocks noGrp="1"/>
          </p:cNvSpPr>
          <p:nvPr>
            <p:ph type="title"/>
          </p:nvPr>
        </p:nvSpPr>
        <p:spPr/>
        <p:txBody>
          <a:bodyPr/>
          <a:lstStyle/>
          <a:p>
            <a:r>
              <a:rPr lang="en-US" altLang="en-GB"/>
              <a:t>                Titration </a:t>
            </a:r>
            <a:endParaRPr lang="en-GB"/>
          </a:p>
        </p:txBody>
      </p:sp>
      <p:pic>
        <p:nvPicPr>
          <p:cNvPr id="2097154" name="Picture 2097153"/>
          <p:cNvPicPr>
            <a:picLocks/>
          </p:cNvPicPr>
          <p:nvPr/>
        </p:nvPicPr>
        <p:blipFill>
          <a:blip r:embed="rId2"/>
          <a:stretch>
            <a:fillRect/>
          </a:stretch>
        </p:blipFill>
        <p:spPr>
          <a:xfrm>
            <a:off x="0" y="1476663"/>
            <a:ext cx="9144000" cy="39046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Content Placeholder 1048605"/>
          <p:cNvSpPr>
            <a:spLocks noGrp="1"/>
          </p:cNvSpPr>
          <p:nvPr>
            <p:ph idx="1"/>
          </p:nvPr>
        </p:nvSpPr>
        <p:spPr/>
        <p:txBody>
          <a:bodyPr>
            <a:normAutofit fontScale="96786" lnSpcReduction="10000"/>
          </a:bodyPr>
          <a:lstStyle/>
          <a:p>
            <a:r>
              <a:rPr lang="en-GB" dirty="0"/>
              <a:t>titration is a procedure for carrying out a chemical reaction between two solutions by the 
controlled addition from a </a:t>
            </a:r>
            <a:r>
              <a:rPr lang="en-GB" dirty="0" smtClean="0"/>
              <a:t>burette </a:t>
            </a:r>
            <a:r>
              <a:rPr lang="en-GB" dirty="0"/>
              <a:t>of one solution (the titrant) to the other, allowing measurements to be made throughout the reaction.</a:t>
            </a:r>
          </a:p>
          <a:p>
            <a:r>
              <a:rPr lang="en-GB" b="0" dirty="0"/>
              <a:t> For a reaction between an acid and a base, 
</a:t>
            </a:r>
            <a:r>
              <a:rPr lang="en-GB" sz="2903" b="1" dirty="0"/>
              <a:t>a titration is useful for measuring the pH at various points throughout the reaction</a:t>
            </a:r>
            <a:r>
              <a:rPr lang="en-GB" b="1" dirty="0"/>
              <a:t>. </a:t>
            </a:r>
            <a:r>
              <a:rPr lang="en-GB" dirty="0"/>
              <a:t>
</a:t>
            </a:r>
            <a:r>
              <a:rPr lang="en-GB" sz="3010" b="1" dirty="0"/>
              <a:t>A titration curve is a graph of the pH as a function of the amount of titrant (acid or base) added. </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048606"/>
          <p:cNvSpPr>
            <a:spLocks noGrp="1"/>
          </p:cNvSpPr>
          <p:nvPr>
            <p:ph type="title"/>
          </p:nvPr>
        </p:nvSpPr>
        <p:spPr/>
        <p:txBody>
          <a:bodyPr/>
          <a:lstStyle/>
          <a:p>
            <a:endParaRPr lang="en-GB"/>
          </a:p>
        </p:txBody>
      </p:sp>
      <p:sp>
        <p:nvSpPr>
          <p:cNvPr id="1048608" name="Content Placeholder 1048607"/>
          <p:cNvSpPr>
            <a:spLocks noGrp="1"/>
          </p:cNvSpPr>
          <p:nvPr>
            <p:ph idx="1"/>
          </p:nvPr>
        </p:nvSpPr>
        <p:spPr/>
        <p:txBody>
          <a:bodyPr/>
          <a:lstStyle/>
          <a:p>
            <a:endParaRPr lang="en-GB"/>
          </a:p>
        </p:txBody>
      </p:sp>
      <p:pic>
        <p:nvPicPr>
          <p:cNvPr id="2097155" name="Picture 2097154"/>
          <p:cNvPicPr>
            <a:picLocks/>
          </p:cNvPicPr>
          <p:nvPr/>
        </p:nvPicPr>
        <p:blipFill>
          <a:blip r:embed="rId2"/>
          <a:stretch>
            <a:fillRect/>
          </a:stretch>
        </p:blipFill>
        <p:spPr>
          <a:xfrm>
            <a:off x="0" y="117599"/>
            <a:ext cx="9144000" cy="66228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Content Placeholder 1048609"/>
          <p:cNvSpPr>
            <a:spLocks noGrp="1"/>
          </p:cNvSpPr>
          <p:nvPr>
            <p:ph idx="1"/>
          </p:nvPr>
        </p:nvSpPr>
        <p:spPr/>
        <p:txBody>
          <a:bodyPr>
            <a:normAutofit fontScale="85714"/>
          </a:bodyPr>
          <a:lstStyle/>
          <a:p>
            <a:r>
              <a:rPr lang="en-GB" dirty="0"/>
              <a:t>The equivalence point of the titration is the point at which exactly enough titrant has been added to react with all of the substance being titrated with no titrant left over. </a:t>
            </a:r>
          </a:p>
          <a:p>
            <a:r>
              <a:rPr lang="en-GB" dirty="0"/>
              <a:t>In other words, at</a:t>
            </a:r>
            <a:r>
              <a:rPr lang="en-GB" b="1" dirty="0"/>
              <a:t> the equivalence point, the number of moles of titrant added so far corresponds exactly to the number of moles of substance being titrated </a:t>
            </a:r>
          </a:p>
          <a:p>
            <a:r>
              <a:rPr lang="en-US" altLang="en-GB" dirty="0"/>
              <a:t>In </a:t>
            </a:r>
            <a:r>
              <a:rPr lang="en-GB" dirty="0"/>
              <a:t> an acid-base titration, there is a 1:1 </a:t>
            </a:r>
            <a:r>
              <a:rPr lang="en-GB" dirty="0" smtClean="0"/>
              <a:t>acid: base </a:t>
            </a:r>
            <a:r>
              <a:rPr lang="en-GB" dirty="0"/>
              <a:t>stoichiometry, so</a:t>
            </a:r>
            <a:r>
              <a:rPr lang="en-GB" sz="3255" b="1" dirty="0"/>
              <a:t> the equivalence point is the point 
where the moles of titrant added equals the moles of substance initially in the solution being titrated.)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Content Placeholder 1048611"/>
          <p:cNvSpPr>
            <a:spLocks noGrp="1"/>
          </p:cNvSpPr>
          <p:nvPr>
            <p:ph idx="1"/>
          </p:nvPr>
        </p:nvSpPr>
        <p:spPr/>
        <p:txBody>
          <a:bodyPr>
            <a:normAutofit fontScale="96786" lnSpcReduction="10000"/>
          </a:bodyPr>
          <a:lstStyle/>
          <a:p>
            <a:r>
              <a:rPr lang="en-GB" b="1" dirty="0"/>
              <a:t>The equivalence point for a weak acid-strong base titration has a pH &gt; 7.00. </a:t>
            </a:r>
          </a:p>
          <a:p>
            <a:r>
              <a:rPr lang="en-GB" dirty="0"/>
              <a:t> the pH will change rapidly at the very beginning and then have a gradual slope until near the equivalence point. </a:t>
            </a:r>
          </a:p>
          <a:p>
            <a:r>
              <a:rPr lang="en-GB" b="1" dirty="0"/>
              <a:t>The gradual slope results from a buffer solution being produced by the addition of the strong acid or base, which resists rapid change in pH until the added acid or base exceeds the buffer's capacity and 
the rapid pH change occurs near the equivalence point.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Content Placeholder 1048613"/>
          <p:cNvSpPr>
            <a:spLocks noGrp="1"/>
          </p:cNvSpPr>
          <p:nvPr>
            <p:ph idx="1"/>
          </p:nvPr>
        </p:nvSpPr>
        <p:spPr/>
        <p:txBody>
          <a:bodyPr/>
          <a:lstStyle/>
          <a:p>
            <a:endParaRPr lang="en-GB"/>
          </a:p>
        </p:txBody>
      </p:sp>
      <p:pic>
        <p:nvPicPr>
          <p:cNvPr id="2097156" name="Picture 2097155"/>
          <p:cNvPicPr>
            <a:picLocks/>
          </p:cNvPicPr>
          <p:nvPr/>
        </p:nvPicPr>
        <p:blipFill>
          <a:blip r:embed="rId2"/>
          <a:stretch>
            <a:fillRect/>
          </a:stretch>
        </p:blipFill>
        <p:spPr>
          <a:xfrm>
            <a:off x="0" y="605855"/>
            <a:ext cx="9144000" cy="564628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Content Placeholder 1048615"/>
          <p:cNvSpPr>
            <a:spLocks noGrp="1"/>
          </p:cNvSpPr>
          <p:nvPr>
            <p:ph idx="1"/>
          </p:nvPr>
        </p:nvSpPr>
        <p:spPr/>
        <p:txBody>
          <a:bodyPr>
            <a:normAutofit fontScale="71071" lnSpcReduction="20000"/>
          </a:bodyPr>
          <a:lstStyle/>
          <a:p>
            <a:r>
              <a:rPr lang="en-GB" sz="2911" b="1"/>
              <a:t>The most common use of titrations is for measuring unknown concentrations</a:t>
            </a:r>
            <a:r>
              <a:rPr lang="en-GB"/>
              <a:t>. This is done by titrating a known volume of the unknown solution with a solution of known concentration </a:t>
            </a:r>
            <a:r>
              <a:rPr lang="en-US" altLang="en-GB"/>
              <a:t>a</a:t>
            </a:r>
            <a:r>
              <a:rPr lang="en-GB"/>
              <a:t>nd finding the volume of titrant needed to reach the equivalence . </a:t>
            </a:r>
          </a:p>
          <a:p>
            <a:r>
              <a:rPr lang="en-US" altLang="en-GB"/>
              <a:t>The </a:t>
            </a:r>
            <a:r>
              <a:rPr lang="en-GB"/>
              <a:t> volume and concentration of titrant can be used to calculate the moles of titrant adde</a:t>
            </a:r>
            <a:r>
              <a:rPr lang="en-US" altLang="en-GB"/>
              <a:t>d. </a:t>
            </a:r>
            <a:endParaRPr lang="en-GB"/>
          </a:p>
          <a:p>
            <a:pPr marL="0" indent="0">
              <a:buNone/>
            </a:pPr>
            <a:r>
              <a:rPr lang="en-GB"/>
              <a:t>
For acid-base titrations, the equivalence point can be found very easily. </a:t>
            </a:r>
          </a:p>
          <a:p>
            <a:pPr marL="0" indent="0">
              <a:buNone/>
            </a:pPr>
            <a:r>
              <a:rPr lang="en-GB"/>
              <a:t>A pH meter is simply placed in the solution being titrated and the pH is measured after various volumes of titrant </a:t>
            </a:r>
            <a:r>
              <a:rPr lang="en-US" altLang="en-GB"/>
              <a:t>h</a:t>
            </a:r>
            <a:r>
              <a:rPr lang="en-GB"/>
              <a:t>ave been added to produce a titration curve. The equivalence point can then be read off the curve.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Words>
  <Application>Microsoft Office PowerPoint</Application>
  <PresentationFormat>On-screen Show (4:3)</PresentationFormat>
  <Paragraphs>19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宋体</vt:lpstr>
      <vt:lpstr>Arial</vt:lpstr>
      <vt:lpstr>Calibri</vt:lpstr>
      <vt:lpstr>Calibri Light</vt:lpstr>
      <vt:lpstr>Office Theme</vt:lpstr>
      <vt:lpstr>Titration curve of weak acids </vt:lpstr>
      <vt:lpstr>PowerPoint Presentation</vt:lpstr>
      <vt:lpstr>                Titration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Titration curve of weak acids</dc:title>
  <dc:creator>Yar Mir, Asfand</dc:creator>
  <cp:lastModifiedBy>Yar Mir, Asfand</cp:lastModifiedBy>
  <cp:revision>2</cp:revision>
  <dcterms:created xsi:type="dcterms:W3CDTF">2015-05-09T11:30:45Z</dcterms:created>
  <dcterms:modified xsi:type="dcterms:W3CDTF">2018-12-01T16:34:38Z</dcterms:modified>
</cp:coreProperties>
</file>