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5" r:id="rId4"/>
    <p:sldId id="271" r:id="rId5"/>
    <p:sldId id="276" r:id="rId6"/>
    <p:sldId id="277" r:id="rId7"/>
    <p:sldId id="278" r:id="rId8"/>
    <p:sldId id="279" r:id="rId9"/>
    <p:sldId id="281" r:id="rId10"/>
    <p:sldId id="280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1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6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BC4-3B20-4538-B2D6-7C033ABD7D1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DFB7-EC3E-41AD-B0AA-2806547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Witch weed (</a:t>
            </a:r>
            <a:r>
              <a:rPr lang="en-US" b="1" dirty="0" err="1"/>
              <a:t>Striga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18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Prevent introduction</a:t>
            </a:r>
          </a:p>
          <a:p>
            <a:pPr lvl="0"/>
            <a:r>
              <a:rPr lang="en-US" dirty="0"/>
              <a:t>Grow resistant crops</a:t>
            </a:r>
          </a:p>
          <a:p>
            <a:pPr lvl="0"/>
            <a:r>
              <a:rPr lang="en-US" dirty="0"/>
              <a:t>Removal of broomrape before seed producing </a:t>
            </a:r>
          </a:p>
          <a:p>
            <a:pPr lvl="0"/>
            <a:r>
              <a:rPr lang="en-US" dirty="0"/>
              <a:t>Fumigate soil with methyl bromide</a:t>
            </a:r>
          </a:p>
          <a:p>
            <a:pPr lvl="0"/>
            <a:r>
              <a:rPr lang="en-US" dirty="0"/>
              <a:t>Flax serve as a </a:t>
            </a:r>
            <a:r>
              <a:rPr lang="en-US"/>
              <a:t>trap </a:t>
            </a:r>
            <a:r>
              <a:rPr lang="en-US" smtClean="0"/>
              <a:t>crop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Mistletoes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Mistletoes occur wherever conifers trees grow</a:t>
            </a:r>
          </a:p>
          <a:p>
            <a:pPr lvl="0"/>
            <a:r>
              <a:rPr lang="en-US" dirty="0"/>
              <a:t>Height of infected plants may reduced from 50-80 %</a:t>
            </a:r>
          </a:p>
          <a:p>
            <a:pPr lvl="0"/>
            <a:r>
              <a:rPr lang="en-US" dirty="0"/>
              <a:t>Some infected plants are killed by mistletoes</a:t>
            </a:r>
          </a:p>
          <a:p>
            <a:pPr lvl="0"/>
            <a:r>
              <a:rPr lang="en-US" dirty="0"/>
              <a:t>Stem parasite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Shoots of mistletoes occur along the twigs of host</a:t>
            </a:r>
          </a:p>
          <a:p>
            <a:pPr lvl="0"/>
            <a:r>
              <a:rPr lang="en-US" dirty="0"/>
              <a:t>Infected twigs and branches develop swellings and cankers on infected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3074" name="Picture 2" descr="Image result for Mistletoe pl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7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Physical removal of parasite is the only control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2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Present on </a:t>
            </a:r>
            <a:r>
              <a:rPr lang="en-US" dirty="0"/>
              <a:t>sugarcane, rice, cow pea, tobacco &amp; small </a:t>
            </a:r>
            <a:r>
              <a:rPr lang="en-US" dirty="0" smtClean="0"/>
              <a:t>grains.</a:t>
            </a:r>
            <a:endParaRPr lang="en-US" dirty="0"/>
          </a:p>
          <a:p>
            <a:pPr lvl="0"/>
            <a:r>
              <a:rPr lang="en-US" dirty="0"/>
              <a:t>First time reported in 1956 in USA</a:t>
            </a:r>
          </a:p>
          <a:p>
            <a:pPr lvl="0"/>
            <a:r>
              <a:rPr lang="en-US" dirty="0"/>
              <a:t>Root parasite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Affected plants stunted, wilted, turn yellowish</a:t>
            </a:r>
          </a:p>
          <a:p>
            <a:pPr lvl="0"/>
            <a:r>
              <a:rPr lang="en-US" dirty="0"/>
              <a:t>Flowers small, red, yellowish or white</a:t>
            </a:r>
          </a:p>
          <a:p>
            <a:pPr lvl="0"/>
            <a:r>
              <a:rPr lang="en-US" dirty="0"/>
              <a:t>Single plant can produce 5000-50000 seeds</a:t>
            </a:r>
          </a:p>
          <a:p>
            <a:pPr lvl="0"/>
            <a:r>
              <a:rPr lang="en-US" dirty="0"/>
              <a:t>Life cycle takes 90-120 days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</a:t>
            </a:r>
            <a:endParaRPr lang="en-US" b="1" dirty="0"/>
          </a:p>
        </p:txBody>
      </p:sp>
      <p:sp>
        <p:nvSpPr>
          <p:cNvPr id="7" name="AutoShape 4" descr="http://www.ctahr.hawaii.edu/bbtd/images/morse-a.jpg"/>
          <p:cNvSpPr>
            <a:spLocks noChangeAspect="1" noChangeArrowheads="1"/>
          </p:cNvSpPr>
          <p:nvPr/>
        </p:nvSpPr>
        <p:spPr bwMode="auto">
          <a:xfrm>
            <a:off x="63500" y="-136525"/>
            <a:ext cx="4572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86113"/>
            <a:ext cx="3505200" cy="45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Prevent introduction</a:t>
            </a:r>
          </a:p>
          <a:p>
            <a:pPr lvl="0"/>
            <a:r>
              <a:rPr lang="en-US" dirty="0"/>
              <a:t>Catch crops (stimulate germination &amp; destroy)</a:t>
            </a:r>
          </a:p>
          <a:p>
            <a:pPr lvl="0"/>
            <a:r>
              <a:rPr lang="en-US" dirty="0"/>
              <a:t>Trap crops (initiate germination but not host)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246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Broomrapes (</a:t>
            </a:r>
            <a:r>
              <a:rPr lang="en-US" b="1" dirty="0" err="1" smtClean="0"/>
              <a:t>Orobanchae</a:t>
            </a:r>
            <a:r>
              <a:rPr lang="en-US" b="1" dirty="0" smtClean="0"/>
              <a:t> spp.)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Occur in warm &amp; dry regions worldwide </a:t>
            </a:r>
          </a:p>
          <a:p>
            <a:pPr lvl="0"/>
            <a:r>
              <a:rPr lang="en-US" dirty="0"/>
              <a:t>Cause losses up to 70 %</a:t>
            </a:r>
          </a:p>
          <a:p>
            <a:pPr lvl="0"/>
            <a:r>
              <a:rPr lang="en-US" dirty="0"/>
              <a:t>Root </a:t>
            </a:r>
            <a:r>
              <a:rPr lang="en-US" dirty="0" smtClean="0"/>
              <a:t>parasite </a:t>
            </a:r>
          </a:p>
          <a:p>
            <a:r>
              <a:rPr lang="en-US" dirty="0"/>
              <a:t>Produce cup like </a:t>
            </a:r>
            <a:r>
              <a:rPr lang="en-US" dirty="0" err="1"/>
              <a:t>appressorium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Whitish to yellowish plant 15-50 cm tall</a:t>
            </a:r>
          </a:p>
          <a:p>
            <a:pPr lvl="0"/>
            <a:r>
              <a:rPr lang="en-US" dirty="0"/>
              <a:t>Pretty, white, yellow-white or purple flowers arise singly on stem</a:t>
            </a:r>
          </a:p>
          <a:p>
            <a:pPr lvl="0"/>
            <a:r>
              <a:rPr lang="en-US" dirty="0"/>
              <a:t>Over winter as seed, can survive 10 years in soil </a:t>
            </a:r>
          </a:p>
          <a:p>
            <a:r>
              <a:rPr lang="en-US" dirty="0"/>
              <a:t>Produce cup like </a:t>
            </a:r>
            <a:r>
              <a:rPr lang="en-US" dirty="0" err="1"/>
              <a:t>appressorium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2050" name="Picture 2" descr="Image result for Orobanche ramo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2794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robanche fl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790824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213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Witch weed (Striga) </vt:lpstr>
      <vt:lpstr>Description</vt:lpstr>
      <vt:lpstr>Symptoms</vt:lpstr>
      <vt:lpstr>Symptoms</vt:lpstr>
      <vt:lpstr>Management</vt:lpstr>
      <vt:lpstr>         Broomrapes (Orobanchae spp.) </vt:lpstr>
      <vt:lpstr>Description</vt:lpstr>
      <vt:lpstr>Symptoms</vt:lpstr>
      <vt:lpstr>Symptoms</vt:lpstr>
      <vt:lpstr>Management</vt:lpstr>
      <vt:lpstr>Mistletoes</vt:lpstr>
      <vt:lpstr>Symptoms</vt:lpstr>
      <vt:lpstr>Symptoms</vt:lpstr>
      <vt:lpstr>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BANANA BUNCHY TOP</dc:title>
  <dc:creator>salman</dc:creator>
  <cp:lastModifiedBy>Windows User</cp:lastModifiedBy>
  <cp:revision>22</cp:revision>
  <dcterms:created xsi:type="dcterms:W3CDTF">2015-04-10T01:34:07Z</dcterms:created>
  <dcterms:modified xsi:type="dcterms:W3CDTF">2020-03-06T05:39:45Z</dcterms:modified>
</cp:coreProperties>
</file>