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463EE0-0A44-42BC-B641-EF3C8673413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196511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63EE0-0A44-42BC-B641-EF3C8673413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3810070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63EE0-0A44-42BC-B641-EF3C8673413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163965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63EE0-0A44-42BC-B641-EF3C8673413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21657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463EE0-0A44-42BC-B641-EF3C8673413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271561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463EE0-0A44-42BC-B641-EF3C8673413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137931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463EE0-0A44-42BC-B641-EF3C86734138}"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68437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463EE0-0A44-42BC-B641-EF3C86734138}"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240960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63EE0-0A44-42BC-B641-EF3C86734138}"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15069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463EE0-0A44-42BC-B641-EF3C8673413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440098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463EE0-0A44-42BC-B641-EF3C8673413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0AE89-AE43-4C82-B0DC-E902D36FC79C}" type="slidenum">
              <a:rPr lang="en-US" smtClean="0"/>
              <a:t>‹#›</a:t>
            </a:fld>
            <a:endParaRPr lang="en-US"/>
          </a:p>
        </p:txBody>
      </p:sp>
    </p:spTree>
    <p:extLst>
      <p:ext uri="{BB962C8B-B14F-4D97-AF65-F5344CB8AC3E}">
        <p14:creationId xmlns:p14="http://schemas.microsoft.com/office/powerpoint/2010/main" val="2681437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63EE0-0A44-42BC-B641-EF3C86734138}" type="datetimeFigureOut">
              <a:rPr lang="en-US" smtClean="0"/>
              <a:t>3/25/2020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0AE89-AE43-4C82-B0DC-E902D36FC79C}" type="slidenum">
              <a:rPr lang="en-US" smtClean="0"/>
              <a:t>‹#›</a:t>
            </a:fld>
            <a:endParaRPr lang="en-US"/>
          </a:p>
        </p:txBody>
      </p:sp>
    </p:spTree>
    <p:extLst>
      <p:ext uri="{BB962C8B-B14F-4D97-AF65-F5344CB8AC3E}">
        <p14:creationId xmlns:p14="http://schemas.microsoft.com/office/powerpoint/2010/main" val="2793408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latin typeface="Garamond" panose="02020404030301010803" pitchFamily="18" charset="0"/>
              </a:rPr>
              <a:t>Using Business Normalization for Future Business Needs</a:t>
            </a:r>
            <a:endParaRPr lang="en-US" sz="40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21912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Capturing Expert Business Knowledge</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en-US" dirty="0" smtClean="0">
                <a:latin typeface="Garamond" panose="02020404030301010803" pitchFamily="18" charset="0"/>
              </a:rPr>
              <a:t>The capture of expert business knowledge in a data model using Fifth Business Normal Form (5BNF). The 5BNF rule is first introduced to show its format and use for recording expert business knowledge.</a:t>
            </a:r>
            <a:endParaRPr lang="en-US" dirty="0">
              <a:latin typeface="Garamond" panose="02020404030301010803" pitchFamily="18" charset="0"/>
            </a:endParaRPr>
          </a:p>
        </p:txBody>
      </p:sp>
    </p:spTree>
    <p:extLst>
      <p:ext uri="{BB962C8B-B14F-4D97-AF65-F5344CB8AC3E}">
        <p14:creationId xmlns:p14="http://schemas.microsoft.com/office/powerpoint/2010/main" val="392917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Fifth Business Normal Form (5BNF)</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5BNF is quite different from 5NF as used by traditional normalization.</a:t>
            </a:r>
          </a:p>
          <a:p>
            <a:pPr algn="just"/>
            <a:r>
              <a:rPr lang="en-US" dirty="0" smtClean="0">
                <a:latin typeface="Garamond" panose="02020404030301010803" pitchFamily="18" charset="0"/>
              </a:rPr>
              <a:t>5NF is also called “Project-Join” normal form.</a:t>
            </a:r>
          </a:p>
          <a:p>
            <a:pPr algn="just"/>
            <a:r>
              <a:rPr lang="en-US" dirty="0" smtClean="0">
                <a:latin typeface="Garamond" panose="02020404030301010803" pitchFamily="18" charset="0"/>
              </a:rPr>
              <a:t>5NF ensures that if each attribute is separated out into an individual entity, these entities can later be joined again to produce the original entity. </a:t>
            </a:r>
          </a:p>
          <a:p>
            <a:pPr algn="just"/>
            <a:r>
              <a:rPr lang="en-US" dirty="0" smtClean="0">
                <a:latin typeface="Garamond" panose="02020404030301010803" pitchFamily="18" charset="0"/>
              </a:rPr>
              <a:t>5BNF is different. It enables expert business knowledge to be identified and captured so that it can be stored, managed, and accessed efficiently for business benefit.</a:t>
            </a:r>
            <a:endParaRPr lang="en-US" dirty="0">
              <a:latin typeface="Garamond" panose="02020404030301010803" pitchFamily="18" charset="0"/>
            </a:endParaRPr>
          </a:p>
        </p:txBody>
      </p:sp>
    </p:spTree>
    <p:extLst>
      <p:ext uri="{BB962C8B-B14F-4D97-AF65-F5344CB8AC3E}">
        <p14:creationId xmlns:p14="http://schemas.microsoft.com/office/powerpoint/2010/main" val="187995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Identifying Data as a Business Resource</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Garamond" panose="02020404030301010803" pitchFamily="18" charset="0"/>
              </a:rPr>
              <a:t>Data represent a valuable business resource at all levels of a business:</a:t>
            </a:r>
          </a:p>
          <a:p>
            <a:pPr algn="just"/>
            <a:r>
              <a:rPr lang="en-US" dirty="0">
                <a:latin typeface="Garamond" panose="02020404030301010803" pitchFamily="18" charset="0"/>
              </a:rPr>
              <a:t>A</a:t>
            </a:r>
            <a:r>
              <a:rPr lang="en-US" dirty="0" smtClean="0">
                <a:latin typeface="Garamond" panose="02020404030301010803" pitchFamily="18" charset="0"/>
              </a:rPr>
              <a:t>t the operational level</a:t>
            </a:r>
          </a:p>
          <a:p>
            <a:pPr algn="just"/>
            <a:r>
              <a:rPr lang="en-US" dirty="0">
                <a:latin typeface="Garamond" panose="02020404030301010803" pitchFamily="18" charset="0"/>
              </a:rPr>
              <a:t>A</a:t>
            </a:r>
            <a:r>
              <a:rPr lang="en-US" dirty="0" smtClean="0">
                <a:latin typeface="Garamond" panose="02020404030301010803" pitchFamily="18" charset="0"/>
              </a:rPr>
              <a:t>t middle management (tactical) levels</a:t>
            </a:r>
          </a:p>
          <a:p>
            <a:pPr algn="just"/>
            <a:r>
              <a:rPr lang="en-US" dirty="0">
                <a:latin typeface="Garamond" panose="02020404030301010803" pitchFamily="18" charset="0"/>
              </a:rPr>
              <a:t>A</a:t>
            </a:r>
            <a:r>
              <a:rPr lang="en-US" dirty="0" smtClean="0">
                <a:latin typeface="Garamond" panose="02020404030301010803" pitchFamily="18" charset="0"/>
              </a:rPr>
              <a:t>t senior management (strategic) levels</a:t>
            </a:r>
          </a:p>
          <a:p>
            <a:pPr marL="0" indent="0" algn="just">
              <a:buNone/>
            </a:pPr>
            <a:r>
              <a:rPr lang="en-US" dirty="0" smtClean="0">
                <a:latin typeface="Garamond" panose="02020404030301010803" pitchFamily="18" charset="0"/>
              </a:rPr>
              <a:t>The same data can exist in different redundant versions throughout an organization.</a:t>
            </a:r>
          </a:p>
          <a:p>
            <a:pPr marL="0" indent="0" algn="just">
              <a:buNone/>
            </a:pPr>
            <a:r>
              <a:rPr lang="en-US" dirty="0" smtClean="0">
                <a:latin typeface="Garamond" panose="02020404030301010803" pitchFamily="18" charset="0"/>
              </a:rPr>
              <a:t>If one version of the data is updated, all versions of the same data must be similarly updated if the data are to be accurate and consistent throughout the organization.</a:t>
            </a:r>
            <a:endParaRPr lang="en-US" dirty="0">
              <a:latin typeface="Garamond" panose="02020404030301010803" pitchFamily="18" charset="0"/>
            </a:endParaRPr>
          </a:p>
        </p:txBody>
      </p:sp>
    </p:spTree>
    <p:extLst>
      <p:ext uri="{BB962C8B-B14F-4D97-AF65-F5344CB8AC3E}">
        <p14:creationId xmlns:p14="http://schemas.microsoft.com/office/powerpoint/2010/main" val="2060589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Information needed at middle and senior management levels is typically derived.</a:t>
            </a:r>
          </a:p>
          <a:p>
            <a:pPr algn="just"/>
            <a:r>
              <a:rPr lang="en-US" dirty="0" smtClean="0">
                <a:latin typeface="Garamond" panose="02020404030301010803" pitchFamily="18" charset="0"/>
              </a:rPr>
              <a:t>But if redundant versions of data are not all at the same level of update, information derived from these versions will be inconsistent. from the operational data.</a:t>
            </a:r>
          </a:p>
          <a:p>
            <a:pPr algn="just"/>
            <a:r>
              <a:rPr lang="en-US" dirty="0" smtClean="0">
                <a:latin typeface="Garamond" panose="02020404030301010803" pitchFamily="18" charset="0"/>
              </a:rPr>
              <a:t>The problem with inconsistent information leads to a lack of credibility:</a:t>
            </a:r>
          </a:p>
          <a:p>
            <a:pPr marL="0" indent="0" algn="just">
              <a:buNone/>
            </a:pPr>
            <a:r>
              <a:rPr lang="en-US" dirty="0" smtClean="0">
                <a:latin typeface="Garamond" panose="02020404030301010803" pitchFamily="18" charset="0"/>
              </a:rPr>
              <a:t>Managers may ask which is the correct version; that is, which is derived from the correct data?</a:t>
            </a:r>
            <a:endParaRPr lang="en-US" dirty="0">
              <a:latin typeface="Garamond" panose="02020404030301010803" pitchFamily="18" charset="0"/>
            </a:endParaRPr>
          </a:p>
        </p:txBody>
      </p:sp>
    </p:spTree>
    <p:extLst>
      <p:ext uri="{BB962C8B-B14F-4D97-AF65-F5344CB8AC3E}">
        <p14:creationId xmlns:p14="http://schemas.microsoft.com/office/powerpoint/2010/main" val="2928998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Business normalization resolves redundant data and inconsistent information problems.</a:t>
            </a:r>
          </a:p>
          <a:p>
            <a:pPr algn="just"/>
            <a:r>
              <a:rPr lang="en-US" dirty="0" smtClean="0">
                <a:latin typeface="Garamond" panose="02020404030301010803" pitchFamily="18" charset="0"/>
              </a:rPr>
              <a:t>It identifies the data resource needed by the business.</a:t>
            </a:r>
          </a:p>
          <a:p>
            <a:pPr algn="just"/>
            <a:r>
              <a:rPr lang="en-US" dirty="0" smtClean="0">
                <a:latin typeface="Garamond" panose="02020404030301010803" pitchFamily="18" charset="0"/>
              </a:rPr>
              <a:t>Redundant versions are combined as an integrated.</a:t>
            </a:r>
          </a:p>
          <a:p>
            <a:pPr algn="just"/>
            <a:r>
              <a:rPr lang="en-US" dirty="0" smtClean="0">
                <a:latin typeface="Garamond" panose="02020404030301010803" pitchFamily="18" charset="0"/>
              </a:rPr>
              <a:t>When updated, information derived from it is accurate and consistent and is available to all who are authorized to access it.</a:t>
            </a:r>
          </a:p>
          <a:p>
            <a:pPr algn="just"/>
            <a:r>
              <a:rPr lang="en-US" dirty="0" smtClean="0">
                <a:latin typeface="Garamond" panose="02020404030301010803" pitchFamily="18" charset="0"/>
              </a:rPr>
              <a:t>Business normalization uses 1BNF to 3BNF to identify data as a business resource, and to structure it in a no redundant form where it can be shared throughout the business.</a:t>
            </a:r>
            <a:endParaRPr lang="en-US" dirty="0">
              <a:latin typeface="Garamond" panose="02020404030301010803" pitchFamily="18" charset="0"/>
            </a:endParaRPr>
          </a:p>
        </p:txBody>
      </p:sp>
    </p:spTree>
    <p:extLst>
      <p:ext uri="{BB962C8B-B14F-4D97-AF65-F5344CB8AC3E}">
        <p14:creationId xmlns:p14="http://schemas.microsoft.com/office/powerpoint/2010/main" val="762427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First Business Normal Form (1BNF)</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r>
              <a:rPr lang="en-US" dirty="0" smtClean="0">
                <a:latin typeface="Garamond" panose="02020404030301010803" pitchFamily="18" charset="0"/>
              </a:rPr>
              <a:t>Step 1 moves repeating groups into another entity.</a:t>
            </a:r>
          </a:p>
          <a:p>
            <a:r>
              <a:rPr lang="en-US" dirty="0" smtClean="0">
                <a:latin typeface="Garamond" panose="02020404030301010803" pitchFamily="18" charset="0"/>
              </a:rPr>
              <a:t>Step 2 determines the primary keys of that new entity.</a:t>
            </a:r>
          </a:p>
          <a:p>
            <a:r>
              <a:rPr lang="en-US" dirty="0" smtClean="0">
                <a:latin typeface="Garamond" panose="02020404030301010803" pitchFamily="18" charset="0"/>
              </a:rPr>
              <a:t>Steps 3 and 4 then determine the name of that new entity.</a:t>
            </a:r>
            <a:endParaRPr lang="en-US" dirty="0">
              <a:latin typeface="Garamond" panose="02020404030301010803" pitchFamily="18" charset="0"/>
            </a:endParaRPr>
          </a:p>
        </p:txBody>
      </p:sp>
    </p:spTree>
    <p:extLst>
      <p:ext uri="{BB962C8B-B14F-4D97-AF65-F5344CB8AC3E}">
        <p14:creationId xmlns:p14="http://schemas.microsoft.com/office/powerpoint/2010/main" val="411593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Second Business Normal Form (2BNF)</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Step 1 identifies attributes that depend on the primary key—and also on other key attributes. It moves those attributes into an entity where all of those key attributes comprise the entire compound primary key.</a:t>
            </a:r>
          </a:p>
          <a:p>
            <a:pPr algn="just"/>
            <a:r>
              <a:rPr lang="en-US" dirty="0" smtClean="0">
                <a:latin typeface="Garamond" panose="02020404030301010803" pitchFamily="18" charset="0"/>
              </a:rPr>
              <a:t>Step 2 which are dependent on only part of the compound key and possibly one or more other key attributes.</a:t>
            </a:r>
            <a:endParaRPr lang="en-US" dirty="0">
              <a:latin typeface="Garamond" panose="02020404030301010803" pitchFamily="18" charset="0"/>
            </a:endParaRPr>
          </a:p>
        </p:txBody>
      </p:sp>
    </p:spTree>
    <p:extLst>
      <p:ext uri="{BB962C8B-B14F-4D97-AF65-F5344CB8AC3E}">
        <p14:creationId xmlns:p14="http://schemas.microsoft.com/office/powerpoint/2010/main" val="94846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Third Business Normal Form (3BNF)</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The 3BNF rule identifies attributes that are not at all dependent on the primary key of the entity in which they reside. It identifies those attributes that were originally placed in the wrong entity.</a:t>
            </a:r>
            <a:endParaRPr lang="en-US" dirty="0">
              <a:latin typeface="Garamond" panose="02020404030301010803" pitchFamily="18" charset="0"/>
            </a:endParaRPr>
          </a:p>
        </p:txBody>
      </p:sp>
    </p:spTree>
    <p:extLst>
      <p:ext uri="{BB962C8B-B14F-4D97-AF65-F5344CB8AC3E}">
        <p14:creationId xmlns:p14="http://schemas.microsoft.com/office/powerpoint/2010/main" val="2659868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Identifying Current and Future Business Needs</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 normalization cross-check is applied to the entities normalized to 3BNF, to confirm the accuracy and business flexibility of normalization to this point.</a:t>
            </a:r>
          </a:p>
          <a:p>
            <a:pPr algn="just"/>
            <a:r>
              <a:rPr lang="en-US" dirty="0" smtClean="0">
                <a:latin typeface="Garamond" panose="02020404030301010803" pitchFamily="18" charset="0"/>
              </a:rPr>
              <a:t>The Fourth Business Normal Form (4BNF) rule is then introduced to uncover additional business meaning. This identifies subtype and supertype entities.</a:t>
            </a:r>
            <a:endParaRPr lang="en-US" dirty="0">
              <a:latin typeface="Garamond" panose="02020404030301010803" pitchFamily="18" charset="0"/>
            </a:endParaRPr>
          </a:p>
        </p:txBody>
      </p:sp>
    </p:spTree>
    <p:extLst>
      <p:ext uri="{BB962C8B-B14F-4D97-AF65-F5344CB8AC3E}">
        <p14:creationId xmlns:p14="http://schemas.microsoft.com/office/powerpoint/2010/main" val="4093221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Garamond" panose="02020404030301010803" pitchFamily="18" charset="0"/>
              </a:rPr>
              <a:t>Fourth Business Normal Form (4BNF)</a:t>
            </a:r>
            <a:endParaRPr lang="en-US" sz="32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4BNF Step 1: An entity is said to be in Fourth Business Normal Form when it is in Third Business Normal Form, and its attributes depend not only on the entire primary (compound key).</a:t>
            </a:r>
          </a:p>
          <a:p>
            <a:pPr algn="just"/>
            <a:r>
              <a:rPr lang="en-US" dirty="0" smtClean="0">
                <a:latin typeface="Garamond" panose="02020404030301010803" pitchFamily="18" charset="0"/>
              </a:rPr>
              <a:t>4BNF Step 2: when an attribute has been relocated from an entity where it is optional, instead to an entity where it is wholly dependent on the key and must exist, and so is mandatory.</a:t>
            </a:r>
            <a:endParaRPr lang="en-US" dirty="0">
              <a:latin typeface="Garamond" panose="02020404030301010803" pitchFamily="18" charset="0"/>
            </a:endParaRPr>
          </a:p>
        </p:txBody>
      </p:sp>
    </p:spTree>
    <p:extLst>
      <p:ext uri="{BB962C8B-B14F-4D97-AF65-F5344CB8AC3E}">
        <p14:creationId xmlns:p14="http://schemas.microsoft.com/office/powerpoint/2010/main" val="3915887728"/>
      </p:ext>
    </p:extLst>
  </p:cSld>
  <p:clrMapOvr>
    <a:masterClrMapping/>
  </p:clrMapOvr>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663</Words>
  <Application>Microsoft Office PowerPoint</Application>
  <PresentationFormat>Widescreen</PresentationFormat>
  <Paragraphs>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Garamond</vt:lpstr>
      <vt:lpstr>Office Theme</vt:lpstr>
      <vt:lpstr>Using Business Normalization for Future Business Needs</vt:lpstr>
      <vt:lpstr>Identifying Data as a Business Resource</vt:lpstr>
      <vt:lpstr>Cont.….</vt:lpstr>
      <vt:lpstr>Cont.…</vt:lpstr>
      <vt:lpstr>First Business Normal Form (1BNF)</vt:lpstr>
      <vt:lpstr>Second Business Normal Form (2BNF)</vt:lpstr>
      <vt:lpstr>Third Business Normal Form (3BNF)</vt:lpstr>
      <vt:lpstr>Identifying Current and Future Business Needs</vt:lpstr>
      <vt:lpstr>Fourth Business Normal Form (4BNF)</vt:lpstr>
      <vt:lpstr>Capturing Expert Business Knowledge</vt:lpstr>
      <vt:lpstr>Fifth Business Normal Form (5BNF)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Business Normalization for Future Business Needs</dc:title>
  <dc:creator>Rabia Parveen</dc:creator>
  <cp:lastModifiedBy>Rabia Parveen</cp:lastModifiedBy>
  <cp:revision>11</cp:revision>
  <dcterms:created xsi:type="dcterms:W3CDTF">2020-03-25T07:44:52Z</dcterms:created>
  <dcterms:modified xsi:type="dcterms:W3CDTF">2020-03-25T10:20:37Z</dcterms:modified>
</cp:coreProperties>
</file>