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B37EF-13C1-4868-8E5B-5E45D2A4D08C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E3DF4-77E8-4E7B-9957-ED12423F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1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A93C847B-D2D9-43F5-81FD-66A328A8E178}" type="slidenum">
              <a:rPr lang="en-US" altLang="en-US" sz="1200">
                <a:solidFill>
                  <a:srgbClr val="000000"/>
                </a:solidFill>
              </a:rPr>
              <a:pPr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581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7242-8293-4850-9DD7-546D4E7B16CF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B7ED-CE29-464A-95E4-E80D26DB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3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7242-8293-4850-9DD7-546D4E7B16CF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B7ED-CE29-464A-95E4-E80D26DB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2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7242-8293-4850-9DD7-546D4E7B16CF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B7ED-CE29-464A-95E4-E80D26DB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5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39373-CFC7-48A5-AF57-0F40013BA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340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A6ED8-F233-4595-8EE5-353371BA9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6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EEB96-5303-4B8A-B714-F8A57AD25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93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C857C-A8A8-4645-80C7-9F9F52CA4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124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C7835-A8E4-4069-A244-505C78A00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075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F3EDA-2464-45E0-B6F3-22D40CD7A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327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8B596-0709-41DB-91DE-0C8C06520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902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433" y="6421439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fld id="{2FD0526F-649F-4DEB-AFF2-50F491C80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11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7242-8293-4850-9DD7-546D4E7B16CF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B7ED-CE29-464A-95E4-E80D26DB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0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B4CE6-1CFD-48A4-8AD8-36C6837B8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647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044E4-C6D9-4A00-8545-FA8BE9747E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500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5FF3E-6AF6-4E88-A3E0-D12CC223E0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50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7242-8293-4850-9DD7-546D4E7B16CF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B7ED-CE29-464A-95E4-E80D26DB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3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7242-8293-4850-9DD7-546D4E7B16CF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B7ED-CE29-464A-95E4-E80D26DB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9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7242-8293-4850-9DD7-546D4E7B16CF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B7ED-CE29-464A-95E4-E80D26DB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0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7242-8293-4850-9DD7-546D4E7B16CF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B7ED-CE29-464A-95E4-E80D26DB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5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7242-8293-4850-9DD7-546D4E7B16CF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B7ED-CE29-464A-95E4-E80D26DB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3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7242-8293-4850-9DD7-546D4E7B16CF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B7ED-CE29-464A-95E4-E80D26DB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7242-8293-4850-9DD7-546D4E7B16CF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B7ED-CE29-464A-95E4-E80D26DB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A7242-8293-4850-9DD7-546D4E7B16CF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3B7ED-CE29-464A-95E4-E80D26DB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3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1439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4D2D0">
                  <a:shade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1439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4D2D0">
                  <a:shade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1439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FA297-2A86-4AA5-829D-A90B1BF2989A}" type="slidenum">
              <a:rPr lang="en-US" altLang="en-US"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65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 (Firearm Injuries)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</a:p>
          <a:p>
            <a:r>
              <a:rPr lang="en-US" dirty="0" err="1" smtClean="0"/>
              <a:t>Dr</a:t>
            </a:r>
            <a:r>
              <a:rPr lang="en-US" smtClean="0"/>
              <a:t> Nadir 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Shotgun Cartridge(contd.)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rgbClr val="FF33CC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3600" dirty="0">
                <a:solidFill>
                  <a:srgbClr val="00FF00"/>
                </a:solidFill>
                <a:latin typeface="Arial Black" pitchFamily="34" charset="0"/>
              </a:rPr>
              <a:t>6. Cardboard Disc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600" dirty="0">
                <a:solidFill>
                  <a:srgbClr val="00FF00"/>
                </a:solidFill>
              </a:rPr>
              <a:t> </a:t>
            </a:r>
            <a:r>
              <a:rPr lang="en-US" sz="4000" dirty="0">
                <a:solidFill>
                  <a:srgbClr val="FFFFFF"/>
                </a:solidFill>
              </a:rPr>
              <a:t>It is on the closed terminal end of cartridge.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4000" dirty="0">
                <a:solidFill>
                  <a:srgbClr val="FFFFFF"/>
                </a:solidFill>
              </a:rPr>
              <a:t> The cardboard disc and the wad help to keep the pellets in their place as a single mass within the cartridge case.       </a:t>
            </a:r>
          </a:p>
        </p:txBody>
      </p:sp>
    </p:spTree>
    <p:extLst>
      <p:ext uri="{BB962C8B-B14F-4D97-AF65-F5344CB8AC3E}">
        <p14:creationId xmlns:p14="http://schemas.microsoft.com/office/powerpoint/2010/main" val="155595922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457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en-US" sz="4400" b="1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of a bullet </a:t>
            </a:r>
          </a:p>
        </p:txBody>
      </p:sp>
      <p:pic>
        <p:nvPicPr>
          <p:cNvPr id="47107" name="Picture 2" descr="C:\Users\Forensic Medicine\Desktop\20140414_1152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533400"/>
            <a:ext cx="9144000" cy="6324600"/>
          </a:xfrm>
          <a:noFill/>
        </p:spPr>
      </p:pic>
    </p:spTree>
    <p:extLst>
      <p:ext uri="{BB962C8B-B14F-4D97-AF65-F5344CB8AC3E}">
        <p14:creationId xmlns:p14="http://schemas.microsoft.com/office/powerpoint/2010/main" val="426994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8763000" cy="761999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rgbClr val="FFFF00"/>
                </a:solidFill>
              </a:rPr>
              <a:t>        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Cartridge of a Gun</a:t>
            </a:r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609600"/>
            <a:ext cx="5334000" cy="6248400"/>
          </a:xfrm>
          <a:noFill/>
        </p:spPr>
      </p:pic>
      <p:cxnSp>
        <p:nvCxnSpPr>
          <p:cNvPr id="10" name="Straight Arrow Connector 9"/>
          <p:cNvCxnSpPr/>
          <p:nvPr/>
        </p:nvCxnSpPr>
        <p:spPr>
          <a:xfrm rot="10800000">
            <a:off x="4495800" y="26670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6019800" y="2514600"/>
            <a:ext cx="88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black"/>
                </a:solidFill>
              </a:rPr>
              <a:t> </a:t>
            </a:r>
            <a:r>
              <a:rPr lang="en-US" altLang="en-US" sz="1600">
                <a:solidFill>
                  <a:prstClr val="black"/>
                </a:solidFill>
              </a:rPr>
              <a:t>Body </a:t>
            </a:r>
          </a:p>
        </p:txBody>
      </p:sp>
    </p:spTree>
    <p:extLst>
      <p:ext uri="{BB962C8B-B14F-4D97-AF65-F5344CB8AC3E}">
        <p14:creationId xmlns:p14="http://schemas.microsoft.com/office/powerpoint/2010/main" val="96627230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Cartridge of a Gun 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5943600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 </a:t>
            </a:r>
            <a:r>
              <a:rPr lang="en-US" sz="4000" dirty="0"/>
              <a:t>Gun cartridge is rifled firearm   </a:t>
            </a:r>
          </a:p>
          <a:p>
            <a:pPr marL="420624" indent="-384048" eaLnBrk="1" fontAlgn="auto" hangingPunct="1">
              <a:spcAft>
                <a:spcPts val="0"/>
              </a:spcAft>
              <a:buNone/>
              <a:defRPr/>
            </a:pPr>
            <a:r>
              <a:rPr lang="en-US" sz="4000" dirty="0"/>
              <a:t>     ammunition.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000" dirty="0"/>
              <a:t>  It contains four parts</a:t>
            </a:r>
          </a:p>
          <a:p>
            <a:pPr marL="1046163" lvl="1" indent="-7429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600" b="1" dirty="0"/>
              <a:t>    </a:t>
            </a:r>
            <a:r>
              <a:rPr lang="en-US" sz="3600" b="1" dirty="0">
                <a:solidFill>
                  <a:srgbClr val="FFC000"/>
                </a:solidFill>
              </a:rPr>
              <a:t>Cartridge case </a:t>
            </a:r>
          </a:p>
          <a:p>
            <a:pPr marL="1046163" lvl="1" indent="-7429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600" b="1" dirty="0">
                <a:solidFill>
                  <a:srgbClr val="FFC000"/>
                </a:solidFill>
              </a:rPr>
              <a:t>    Primer </a:t>
            </a:r>
          </a:p>
          <a:p>
            <a:pPr marL="1046163" lvl="1" indent="-7429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600" b="1" dirty="0">
                <a:solidFill>
                  <a:srgbClr val="FFC000"/>
                </a:solidFill>
              </a:rPr>
              <a:t>    Gun powder </a:t>
            </a:r>
          </a:p>
          <a:p>
            <a:pPr marL="1046163" lvl="1" indent="-7429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600" b="1" dirty="0"/>
              <a:t>   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>
                <a:solidFill>
                  <a:srgbClr val="FFC000"/>
                </a:solidFill>
              </a:rPr>
              <a:t>Bullet</a:t>
            </a:r>
            <a:r>
              <a:rPr lang="en-US" sz="3600" b="1" dirty="0">
                <a:solidFill>
                  <a:srgbClr val="A50021"/>
                </a:solidFill>
              </a:rPr>
              <a:t> </a:t>
            </a:r>
            <a:r>
              <a:rPr lang="en-US" sz="3600" b="1" dirty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000" dirty="0"/>
              <a:t>In this, no wad or cardboard disc like shotgun cartridge.</a:t>
            </a:r>
          </a:p>
          <a:p>
            <a:pPr marL="420624" indent="-384048" eaLnBrk="1" fontAlgn="auto" hangingPunct="1">
              <a:spcAft>
                <a:spcPts val="0"/>
              </a:spcAft>
              <a:buNone/>
              <a:defRPr/>
            </a:pPr>
            <a:r>
              <a:rPr lang="en-US" sz="4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0680430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514350" indent="-514350" algn="ctr" eaLnBrk="1" hangingPunct="1">
              <a:spcBef>
                <a:spcPct val="0"/>
              </a:spcBef>
              <a:buNone/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Cartridge of a Gun (contd.)</a:t>
            </a:r>
          </a:p>
          <a:p>
            <a:pPr marL="742950" indent="-742950" eaLnBrk="1" hangingPunct="1">
              <a:buNone/>
              <a:defRPr/>
            </a:pPr>
            <a:r>
              <a:rPr lang="en-US" sz="4000" b="1" dirty="0">
                <a:solidFill>
                  <a:srgbClr val="00FF00"/>
                </a:solidFill>
              </a:rPr>
              <a:t>01. Cartridge Case </a:t>
            </a:r>
          </a:p>
          <a:p>
            <a:pPr marL="514350" indent="-514350" eaLnBrk="1" hangingPunct="1">
              <a:buNone/>
              <a:defRPr/>
            </a:pPr>
            <a:r>
              <a:rPr lang="en-US" sz="3600" b="1" dirty="0">
                <a:solidFill>
                  <a:srgbClr val="00FF00"/>
                </a:solidFill>
              </a:rPr>
              <a:t>     </a:t>
            </a:r>
            <a:r>
              <a:rPr lang="en-US" sz="3600" b="1" dirty="0"/>
              <a:t>It is an elongated metallic cylinder made up of brass </a:t>
            </a:r>
          </a:p>
          <a:p>
            <a:pPr marL="514350" indent="-514350" eaLnBrk="1" hangingPunct="1">
              <a:buNone/>
              <a:defRPr/>
            </a:pPr>
            <a:r>
              <a:rPr lang="en-US" sz="3600" b="1" dirty="0"/>
              <a:t>     This has two ends (flat and closed end). </a:t>
            </a:r>
          </a:p>
          <a:p>
            <a:pPr marL="514350" indent="-514350" eaLnBrk="1" hangingPunct="1">
              <a:buNone/>
              <a:defRPr/>
            </a:pPr>
            <a:r>
              <a:rPr lang="en-US" sz="3600" b="1" dirty="0"/>
              <a:t>     At the base there is percussion cap.</a:t>
            </a:r>
          </a:p>
          <a:p>
            <a:pPr marL="742950" indent="-742950" eaLnBrk="1" hangingPunct="1">
              <a:buNone/>
              <a:defRPr/>
            </a:pPr>
            <a:r>
              <a:rPr lang="en-US" sz="4000" b="1" dirty="0">
                <a:solidFill>
                  <a:srgbClr val="00FF00"/>
                </a:solidFill>
              </a:rPr>
              <a:t>02. Primer</a:t>
            </a:r>
          </a:p>
          <a:p>
            <a:pPr marL="514350" indent="-514350" eaLnBrk="1" hangingPunct="1">
              <a:buNone/>
              <a:defRPr/>
            </a:pPr>
            <a:r>
              <a:rPr lang="en-US" sz="3600" b="1" dirty="0"/>
              <a:t>    Same as discussed in shotgun cartridge.  </a:t>
            </a:r>
          </a:p>
          <a:p>
            <a:pPr marL="514350" indent="-514350" eaLnBrk="1" hangingPunct="1">
              <a:buNone/>
              <a:defRPr/>
            </a:pPr>
            <a:r>
              <a:rPr lang="en-US" sz="36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7215921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</a:t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Cartridge of a Gun (contd.)</a:t>
            </a:r>
            <a:b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9144000" cy="5791200"/>
          </a:xfrm>
        </p:spPr>
        <p:txBody>
          <a:bodyPr/>
          <a:lstStyle/>
          <a:p>
            <a:pPr marL="742950" indent="-742950" eaLnBrk="1" hangingPunct="1">
              <a:buNone/>
              <a:defRPr/>
            </a:pPr>
            <a:r>
              <a:rPr lang="en-US" sz="4000" b="1" dirty="0">
                <a:solidFill>
                  <a:srgbClr val="00FF00"/>
                </a:solidFill>
              </a:rPr>
              <a:t>03. Gun powder </a:t>
            </a:r>
          </a:p>
          <a:p>
            <a:pPr marL="514350" indent="-514350" eaLnBrk="1" hangingPunct="1">
              <a:buNone/>
              <a:defRPr/>
            </a:pPr>
            <a:r>
              <a:rPr lang="en-US" sz="3200" dirty="0"/>
              <a:t>     </a:t>
            </a:r>
            <a:r>
              <a:rPr lang="en-US" sz="4000" b="1" dirty="0"/>
              <a:t>Next to the primer, is the gunpowder which may be  black or smokeless. </a:t>
            </a:r>
          </a:p>
          <a:p>
            <a:pPr marL="514350" indent="-514350" eaLnBrk="1" hangingPunct="1">
              <a:buNone/>
              <a:defRPr/>
            </a:pPr>
            <a:r>
              <a:rPr lang="en-US" sz="4000" b="1" dirty="0"/>
              <a:t>     All the elements are in the same pattern as in shotgun cartridge. 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67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Cartridge of a Gun (contd 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09600"/>
            <a:ext cx="9144000" cy="6248400"/>
          </a:xfrm>
        </p:spPr>
        <p:txBody>
          <a:bodyPr>
            <a:normAutofit/>
          </a:bodyPr>
          <a:lstStyle/>
          <a:p>
            <a:pPr marL="742950" indent="-742950" eaLnBrk="1" hangingPunct="1">
              <a:buNone/>
              <a:defRPr/>
            </a:pPr>
            <a:r>
              <a:rPr lang="en-US" sz="4000" b="1" dirty="0">
                <a:solidFill>
                  <a:srgbClr val="00FF00"/>
                </a:solidFill>
              </a:rPr>
              <a:t>04. Bullet</a:t>
            </a:r>
          </a:p>
          <a:p>
            <a:pPr marL="571500" indent="-57150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      </a:t>
            </a:r>
            <a:r>
              <a:rPr lang="en-US" sz="3600" dirty="0"/>
              <a:t>It is of conical shape with four components  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3600" b="1" dirty="0">
                <a:solidFill>
                  <a:srgbClr val="FFFF00"/>
                </a:solidFill>
              </a:rPr>
              <a:t>Body-- </a:t>
            </a:r>
            <a:r>
              <a:rPr lang="en-US" sz="3600" dirty="0"/>
              <a:t>made up of cupronickel alloys. 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3600" b="1" dirty="0">
                <a:solidFill>
                  <a:srgbClr val="FFFF00"/>
                </a:solidFill>
              </a:rPr>
              <a:t>Base–</a:t>
            </a:r>
            <a:r>
              <a:rPr lang="en-US" sz="3600" dirty="0"/>
              <a:t> flat shaped, and is held tightly in the terminal end of cartridge case.  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3600" b="1" dirty="0">
                <a:solidFill>
                  <a:srgbClr val="FFFF00"/>
                </a:solidFill>
              </a:rPr>
              <a:t>Nose– </a:t>
            </a:r>
            <a:r>
              <a:rPr lang="en-US" sz="3600" dirty="0"/>
              <a:t>it is pointed tip of the bullet.  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3600" b="1" dirty="0">
                <a:solidFill>
                  <a:srgbClr val="FFFF00"/>
                </a:solidFill>
              </a:rPr>
              <a:t>Core– </a:t>
            </a:r>
            <a:r>
              <a:rPr lang="en-US" sz="3600" dirty="0"/>
              <a:t>made up of lead within---it provides weight to the bullet.</a:t>
            </a:r>
          </a:p>
        </p:txBody>
      </p:sp>
    </p:spTree>
    <p:extLst>
      <p:ext uri="{BB962C8B-B14F-4D97-AF65-F5344CB8AC3E}">
        <p14:creationId xmlns:p14="http://schemas.microsoft.com/office/powerpoint/2010/main" val="68875595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mtClean="0"/>
              <a:t>  </a:t>
            </a:r>
            <a:r>
              <a:rPr lang="en-US" altLang="en-US" sz="3600" b="1">
                <a:solidFill>
                  <a:srgbClr val="FFC000"/>
                </a:solidFill>
              </a:rPr>
              <a:t> </a:t>
            </a:r>
            <a:r>
              <a:rPr lang="en-US" altLang="en-US" sz="3600" b="1"/>
              <a:t>Deferent's types of bullets are used in riffled firearm. </a:t>
            </a:r>
          </a:p>
          <a:p>
            <a:r>
              <a:rPr lang="en-US" altLang="en-US" sz="3600" b="1">
                <a:solidFill>
                  <a:srgbClr val="FFC000"/>
                </a:solidFill>
              </a:rPr>
              <a:t>Jacketed bullets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600" b="1">
                <a:solidFill>
                  <a:srgbClr val="FFC000"/>
                </a:solidFill>
              </a:rPr>
              <a:t>	</a:t>
            </a:r>
            <a:r>
              <a:rPr lang="en-US" altLang="en-US" sz="3600" b="1"/>
              <a:t>fully jacketed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600" b="1"/>
              <a:t>	partially/non-jacketed bullets </a:t>
            </a:r>
          </a:p>
          <a:p>
            <a:r>
              <a:rPr lang="en-US" altLang="en-US" sz="3600" b="1">
                <a:solidFill>
                  <a:srgbClr val="FFC000"/>
                </a:solidFill>
              </a:rPr>
              <a:t>Dum Dum bullets: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600" b="1">
                <a:solidFill>
                  <a:srgbClr val="FFC000"/>
                </a:solidFill>
              </a:rPr>
              <a:t>	</a:t>
            </a:r>
            <a:r>
              <a:rPr lang="en-US" altLang="en-US" sz="3600" b="1"/>
              <a:t>India in 1890’s by captain Bertie clay. These were partially jacketed bullets that were first replaced by ‘ball Mark III’ bullets then both the types were abandoned.   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48094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r>
              <a:rPr lang="en-US" altLang="en-US" sz="3600" b="1">
                <a:solidFill>
                  <a:srgbClr val="FFC000"/>
                </a:solidFill>
              </a:rPr>
              <a:t>Explosive bullets: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mtClean="0"/>
              <a:t>	</a:t>
            </a:r>
            <a:r>
              <a:rPr lang="en-US" altLang="en-US" sz="3200"/>
              <a:t>These bullets may explode during the surgical removal from body. In an assault n president of United States Mr. Ronald Regan such bullet was used but It failed to explode in this case. </a:t>
            </a:r>
          </a:p>
          <a:p>
            <a:r>
              <a:rPr lang="en-US" altLang="en-US" sz="3600" b="1">
                <a:solidFill>
                  <a:srgbClr val="FFC000"/>
                </a:solidFill>
              </a:rPr>
              <a:t>Frangile balls: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mtClean="0"/>
              <a:t>	</a:t>
            </a:r>
            <a:r>
              <a:rPr lang="en-US" altLang="en-US" sz="3200"/>
              <a:t>Used in US army and air force as a training bullet that contained paint and no projectile. </a:t>
            </a:r>
          </a:p>
          <a:p>
            <a:r>
              <a:rPr lang="en-US" altLang="en-US" sz="3600" b="1">
                <a:solidFill>
                  <a:srgbClr val="FFC000"/>
                </a:solidFill>
              </a:rPr>
              <a:t>Baton round: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mtClean="0"/>
              <a:t>	</a:t>
            </a:r>
            <a:r>
              <a:rPr lang="en-US" altLang="en-US" sz="3600"/>
              <a:t>Popularly known as rubber bullets used by police. </a:t>
            </a:r>
          </a:p>
        </p:txBody>
      </p:sp>
    </p:spTree>
    <p:extLst>
      <p:ext uri="{BB962C8B-B14F-4D97-AF65-F5344CB8AC3E}">
        <p14:creationId xmlns:p14="http://schemas.microsoft.com/office/powerpoint/2010/main" val="353096423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r>
              <a:rPr lang="en-US" altLang="en-US" sz="3600" b="1">
                <a:solidFill>
                  <a:srgbClr val="FFC000"/>
                </a:solidFill>
              </a:rPr>
              <a:t>Armour-piercing bullets: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mtClean="0"/>
              <a:t>	</a:t>
            </a:r>
            <a:r>
              <a:rPr lang="en-US" altLang="en-US" sz="3600"/>
              <a:t>it is a type of military bullet designed to penetrate the light steel armour. </a:t>
            </a:r>
          </a:p>
          <a:p>
            <a:r>
              <a:rPr lang="en-US" altLang="en-US" sz="3600" b="1">
                <a:solidFill>
                  <a:srgbClr val="FFC000"/>
                </a:solidFill>
              </a:rPr>
              <a:t>Incendiary bullets: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mtClean="0"/>
              <a:t>	</a:t>
            </a:r>
            <a:r>
              <a:rPr lang="en-US" altLang="en-US" sz="3600"/>
              <a:t>army bullets used to ignite the target</a:t>
            </a:r>
            <a:r>
              <a:rPr lang="en-US" altLang="en-US" smtClean="0"/>
              <a:t>. </a:t>
            </a:r>
          </a:p>
          <a:p>
            <a:r>
              <a:rPr lang="en-US" altLang="en-US" sz="3600" b="1">
                <a:solidFill>
                  <a:srgbClr val="FFC000"/>
                </a:solidFill>
              </a:rPr>
              <a:t>Tracer bullets: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mtClean="0"/>
              <a:t>	</a:t>
            </a:r>
            <a:r>
              <a:rPr lang="en-US" altLang="en-US" sz="3600"/>
              <a:t>this type of bullet leaves a visible mark or trace over the target so that the gunner can observe the strike of the strike of the shot on the target. </a:t>
            </a:r>
          </a:p>
        </p:txBody>
      </p:sp>
    </p:spTree>
    <p:extLst>
      <p:ext uri="{BB962C8B-B14F-4D97-AF65-F5344CB8AC3E}">
        <p14:creationId xmlns:p14="http://schemas.microsoft.com/office/powerpoint/2010/main" val="357268831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C:  TYPES OF AMMUNITION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5943600"/>
          </a:xfrm>
        </p:spPr>
        <p:txBody>
          <a:bodyPr/>
          <a:lstStyle/>
          <a:p>
            <a:pPr marL="742950" indent="-742950" eaLnBrk="1" hangingPunct="1">
              <a:lnSpc>
                <a:spcPct val="90000"/>
              </a:lnSpc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a) Cartridge of smooth bored firearms  (Shotgun)</a:t>
            </a:r>
          </a:p>
          <a:p>
            <a:pPr marL="742950" indent="-742950" eaLnBrk="1" hangingPunct="1">
              <a:lnSpc>
                <a:spcPct val="90000"/>
              </a:lnSpc>
              <a:buNone/>
            </a:pPr>
            <a:r>
              <a:rPr lang="en-US" altLang="en-US" sz="4400" b="1"/>
              <a:t>          It contains pellets </a:t>
            </a:r>
          </a:p>
          <a:p>
            <a:pPr marL="742950" indent="-742950" eaLnBrk="1" hangingPunct="1">
              <a:lnSpc>
                <a:spcPct val="90000"/>
              </a:lnSpc>
              <a:buNone/>
            </a:pPr>
            <a:endParaRPr lang="en-US" altLang="en-US" sz="4400" b="1"/>
          </a:p>
          <a:p>
            <a:pPr marL="742950" indent="-742950" eaLnBrk="1" hangingPunct="1">
              <a:lnSpc>
                <a:spcPct val="90000"/>
              </a:lnSpc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b) Cartridge of rifled firearms   </a:t>
            </a:r>
          </a:p>
          <a:p>
            <a:pPr marL="742950" indent="-742950" eaLnBrk="1" hangingPunct="1">
              <a:lnSpc>
                <a:spcPct val="90000"/>
              </a:lnSpc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                                        (Gun) </a:t>
            </a:r>
          </a:p>
          <a:p>
            <a:pPr marL="742950" indent="-742950" eaLnBrk="1" hangingPunct="1">
              <a:lnSpc>
                <a:spcPct val="90000"/>
              </a:lnSpc>
              <a:buNone/>
            </a:pPr>
            <a:r>
              <a:rPr lang="en-US" altLang="en-US" sz="4400" b="1"/>
              <a:t>          It contains bullet</a:t>
            </a:r>
          </a:p>
        </p:txBody>
      </p:sp>
    </p:spTree>
    <p:extLst>
      <p:ext uri="{BB962C8B-B14F-4D97-AF65-F5344CB8AC3E}">
        <p14:creationId xmlns:p14="http://schemas.microsoft.com/office/powerpoint/2010/main" val="1914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None/>
              <a:defRPr/>
            </a:pPr>
            <a:r>
              <a:rPr lang="en-US" sz="48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03.</a:t>
            </a:r>
            <a:r>
              <a:rPr lang="en-US" sz="4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Ballistics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4000" dirty="0"/>
              <a:t>(Ballistics greek ballein, meaning throw)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4400" dirty="0"/>
              <a:t>    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4400" b="1" dirty="0"/>
              <a:t>    It is the science of the motion of a projectile          or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sz="4400" b="1" dirty="0"/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4400" b="1" dirty="0"/>
              <a:t>    It is the study of the physical forces acting on the projectile during its flight.  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4400" b="1" dirty="0"/>
              <a:t> 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216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467600" cy="762000"/>
          </a:xfrm>
        </p:spPr>
        <p:txBody>
          <a:bodyPr/>
          <a:lstStyle/>
          <a:p>
            <a:pPr algn="ctr">
              <a:defRPr/>
            </a:pPr>
            <a:r>
              <a:rPr lang="en-US" sz="54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Ballistics (contd.)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5943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ballistics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sz="3200" b="1" dirty="0">
              <a:solidFill>
                <a:srgbClr val="FFFF66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4800" dirty="0">
                <a:solidFill>
                  <a:srgbClr val="FFFF00"/>
                </a:solidFill>
              </a:rPr>
              <a:t>Interior Ballistics.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4800" dirty="0">
                <a:solidFill>
                  <a:srgbClr val="FFFF00"/>
                </a:solidFill>
              </a:rPr>
              <a:t>Exterior Ballistics.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4800" dirty="0">
                <a:solidFill>
                  <a:srgbClr val="FFFF00"/>
                </a:solidFill>
              </a:rPr>
              <a:t>Terminal/ target/ wound Ballistics.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0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458200" cy="838200"/>
          </a:xfrm>
        </p:spPr>
        <p:txBody>
          <a:bodyPr/>
          <a:lstStyle/>
          <a:p>
            <a:pPr marL="914400" indent="-914400" algn="ctr" eaLnBrk="1" hangingPunct="1">
              <a:buFont typeface="Franklin Gothic Book" panose="020B0503020102020204" pitchFamily="34" charset="0"/>
              <a:buAutoNum type="alphaUcPeriod"/>
            </a:pPr>
            <a:r>
              <a:rPr lang="en-US" altLang="en-US" sz="5400" b="1">
                <a:solidFill>
                  <a:srgbClr val="FFFF66"/>
                </a:solidFill>
              </a:rPr>
              <a:t>Internal Ballistics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9144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2800"/>
              <a:t>      </a:t>
            </a:r>
            <a:r>
              <a:rPr lang="en-US" altLang="en-US" sz="5400"/>
              <a:t>It is the study of the forces responsible for propulsion of projectile within the bore of the barrel till the exit of the projectile. </a:t>
            </a:r>
            <a:endParaRPr lang="en-US" altLang="en-US" sz="4400"/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4400">
                <a:solidFill>
                  <a:srgbClr val="FFFF66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85993687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algn="ctr"/>
            <a:r>
              <a:rPr lang="en-US" altLang="en-US" sz="5400" b="1">
                <a:solidFill>
                  <a:srgbClr val="FFFF66"/>
                </a:solidFill>
              </a:rPr>
              <a:t>Internal Ballistics(contd.)</a:t>
            </a:r>
            <a:endParaRPr lang="en-US" altLang="en-US" sz="540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9144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3200"/>
              <a:t> </a:t>
            </a:r>
            <a:r>
              <a:rPr lang="en-US" altLang="en-US" sz="4000" b="1"/>
              <a:t>Understanding pre-require knowledge of: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4000" b="1"/>
              <a:t>Firearm design.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4000" b="1"/>
              <a:t>Ammunition design.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4000" b="1"/>
              <a:t>Cycle of fire.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3600" b="1">
                <a:solidFill>
                  <a:srgbClr val="FFFF66"/>
                </a:solidFill>
              </a:rPr>
              <a:t>     Firearm Design and Ammunition Design has been already discussed. 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720301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609600" indent="-609600" algn="ctr" eaLnBrk="1" hangingPunct="1">
              <a:buNone/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of Fire</a:t>
            </a:r>
            <a:r>
              <a:rPr lang="en-US" sz="4400" b="1" dirty="0">
                <a:solidFill>
                  <a:srgbClr val="FFC000"/>
                </a:solidFill>
              </a:rPr>
              <a:t> </a:t>
            </a:r>
          </a:p>
          <a:p>
            <a:pPr marL="609600" indent="-609600" eaLnBrk="1" hangingPunct="1">
              <a:buNone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stages: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4400" dirty="0"/>
              <a:t>Cartridge feeding </a:t>
            </a:r>
            <a:r>
              <a:rPr lang="en-US" sz="4400" b="1" dirty="0">
                <a:solidFill>
                  <a:srgbClr val="FFFF66"/>
                </a:solidFill>
              </a:rPr>
              <a:t>( Loading ) </a:t>
            </a:r>
            <a:r>
              <a:rPr lang="en-US" sz="4400" dirty="0"/>
              <a:t>&amp; chambering </a:t>
            </a:r>
            <a:r>
              <a:rPr lang="en-US" sz="4400" b="1" dirty="0">
                <a:solidFill>
                  <a:srgbClr val="FFFF66"/>
                </a:solidFill>
              </a:rPr>
              <a:t>( Cocking ).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4400" b="1" dirty="0">
                <a:solidFill>
                  <a:srgbClr val="FFFF66"/>
                </a:solidFill>
              </a:rPr>
              <a:t>Firing</a:t>
            </a:r>
            <a:r>
              <a:rPr lang="en-US" sz="4400" dirty="0"/>
              <a:t>-when trigger is pulled.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4400" b="1" dirty="0">
                <a:solidFill>
                  <a:srgbClr val="FFFF66"/>
                </a:solidFill>
              </a:rPr>
              <a:t>Extraction</a:t>
            </a:r>
            <a:r>
              <a:rPr lang="en-US" sz="4400" dirty="0"/>
              <a:t> of fired cartridge after </a:t>
            </a:r>
            <a:r>
              <a:rPr lang="en-US" sz="4400" b="1" dirty="0">
                <a:solidFill>
                  <a:srgbClr val="FFFF66"/>
                </a:solidFill>
              </a:rPr>
              <a:t>chain events.</a:t>
            </a:r>
          </a:p>
          <a:p>
            <a:pPr marL="609600" indent="-609600" eaLnBrk="1" hangingPunct="1">
              <a:buNone/>
              <a:defRPr/>
            </a:pPr>
            <a:r>
              <a:rPr lang="en-US" sz="3600" b="1" dirty="0">
                <a:solidFill>
                  <a:srgbClr val="FFFF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797484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52400"/>
            <a:ext cx="84582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 OF EVENTS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609600"/>
            <a:ext cx="91440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(Operating principal in a firearm discharge)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olidFill>
                  <a:srgbClr val="00FF00"/>
                </a:solidFill>
              </a:rPr>
              <a:t>↓</a:t>
            </a:r>
            <a:r>
              <a:rPr lang="en-US" dirty="0" smtClean="0"/>
              <a:t> </a:t>
            </a:r>
            <a:r>
              <a:rPr lang="en-US" sz="3600" dirty="0"/>
              <a:t>Strike.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rgbClr val="00FF00"/>
                </a:solidFill>
              </a:rPr>
              <a:t>↓</a:t>
            </a:r>
            <a:r>
              <a:rPr lang="en-US" sz="3600" dirty="0"/>
              <a:t> Primer ignites.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rgbClr val="00FF00"/>
                </a:solidFill>
              </a:rPr>
              <a:t>↓</a:t>
            </a:r>
            <a:r>
              <a:rPr lang="en-US" sz="3600" dirty="0"/>
              <a:t> Powder charge burns.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rgbClr val="00FF00"/>
                </a:solidFill>
              </a:rPr>
              <a:t>↓</a:t>
            </a:r>
            <a:r>
              <a:rPr lang="en-US" sz="3600" dirty="0"/>
              <a:t> Temperature increases.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rgbClr val="00FF00"/>
                </a:solidFill>
              </a:rPr>
              <a:t>↓</a:t>
            </a:r>
            <a:r>
              <a:rPr lang="en-US" sz="3600" dirty="0"/>
              <a:t> Gases produced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rgbClr val="00FF00"/>
                </a:solidFill>
              </a:rPr>
              <a:t>↓</a:t>
            </a:r>
            <a:r>
              <a:rPr lang="en-US" sz="3600" dirty="0"/>
              <a:t> Chamber pressure increases.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rgbClr val="00FF00"/>
                </a:solidFill>
              </a:rPr>
              <a:t>↓</a:t>
            </a:r>
            <a:r>
              <a:rPr lang="en-US" sz="3600" dirty="0"/>
              <a:t> Bullet / shot charge moves.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rgbClr val="00FF00"/>
                </a:solidFill>
              </a:rPr>
              <a:t>↓</a:t>
            </a:r>
            <a:r>
              <a:rPr lang="en-US" sz="3600" dirty="0"/>
              <a:t> Exit of bullet.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rgbClr val="00FF00"/>
                </a:solidFill>
              </a:rPr>
              <a:t>↓</a:t>
            </a:r>
            <a:r>
              <a:rPr lang="en-US" sz="3600" dirty="0"/>
              <a:t> Chamber pressure zero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033201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altLang="en-US" sz="4400" b="1">
                <a:solidFill>
                  <a:srgbClr val="00FF00"/>
                </a:solidFill>
              </a:rPr>
              <a:t>Gases produced: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en-US" altLang="en-US" sz="3200"/>
              <a:t>     </a:t>
            </a:r>
            <a:r>
              <a:rPr lang="en-US" altLang="en-US" sz="4400"/>
              <a:t>Carbon dioxide, Carbon monoxide, Nitrogen, Sulphureted Hyd., Methane etc.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altLang="en-US" sz="4400" b="1">
                <a:solidFill>
                  <a:srgbClr val="00FF00"/>
                </a:solidFill>
              </a:rPr>
              <a:t>Chamber Pressure of various weapons: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en-US" altLang="en-US" sz="4000"/>
              <a:t>     </a:t>
            </a:r>
            <a:r>
              <a:rPr lang="en-US" altLang="en-US" sz="4400"/>
              <a:t>Revolver            4 tons.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en-US" altLang="en-US" sz="4400"/>
              <a:t>     Pistol.                6 tons.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en-US" altLang="en-US" sz="4400"/>
              <a:t>     Rifle.                  20 tons.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en-US" altLang="en-US" sz="4000"/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189468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altLang="en-US" sz="4800" b="1">
                <a:solidFill>
                  <a:srgbClr val="00FF00"/>
                </a:solidFill>
              </a:rPr>
              <a:t>Bullet’s behavior in the barrel till exit: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en-US" altLang="en-US" sz="3200"/>
              <a:t>    </a:t>
            </a:r>
            <a:r>
              <a:rPr lang="en-US" altLang="en-US" sz="3800"/>
              <a:t>Bullet besides acquiring acceleration is subjected to groove effect, making it to go in rotation, therefore it acquires two forces: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3800"/>
              <a:t>Forward motion.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3800"/>
              <a:t>Rotational motion.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endParaRPr lang="en-US" altLang="en-US" sz="3800"/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en-US" altLang="en-US" sz="3200"/>
              <a:t>    </a:t>
            </a:r>
            <a:r>
              <a:rPr lang="en-US" altLang="en-US" sz="4400" b="1">
                <a:solidFill>
                  <a:srgbClr val="00FF00"/>
                </a:solidFill>
              </a:rPr>
              <a:t>Shots/pellets behavior in the barrel till exit</a:t>
            </a:r>
            <a:r>
              <a:rPr lang="en-US" altLang="en-US" sz="4400"/>
              <a:t> 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en-US" altLang="en-US" sz="4000"/>
              <a:t>   These </a:t>
            </a:r>
            <a:r>
              <a:rPr lang="en-US" altLang="en-US" sz="3800"/>
              <a:t>will have mostly forward motion.</a:t>
            </a:r>
          </a:p>
        </p:txBody>
      </p:sp>
    </p:spTree>
    <p:extLst>
      <p:ext uri="{BB962C8B-B14F-4D97-AF65-F5344CB8AC3E}">
        <p14:creationId xmlns:p14="http://schemas.microsoft.com/office/powerpoint/2010/main" val="8575132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742950" indent="-742950" algn="ctr" eaLnBrk="1" hangingPunct="1">
              <a:lnSpc>
                <a:spcPct val="90000"/>
              </a:lnSpc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a) </a:t>
            </a:r>
            <a:r>
              <a:rPr lang="en-US" sz="3600" b="1" dirty="0">
                <a:solidFill>
                  <a:srgbClr val="FFFF00"/>
                </a:solidFill>
              </a:rPr>
              <a:t>Parts of Shotgun Cartridge</a:t>
            </a:r>
            <a:endParaRPr lang="en-US" sz="4400" b="1" dirty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4400" dirty="0"/>
              <a:t> 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9448801" y="5334000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black"/>
                </a:solidFill>
              </a:rPr>
              <a:t>(Primer)</a:t>
            </a:r>
          </a:p>
        </p:txBody>
      </p:sp>
    </p:spTree>
    <p:extLst>
      <p:ext uri="{BB962C8B-B14F-4D97-AF65-F5344CB8AC3E}">
        <p14:creationId xmlns:p14="http://schemas.microsoft.com/office/powerpoint/2010/main" val="149329860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Shotgun Cartridge Components 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9144000" cy="5867400"/>
          </a:xfrm>
        </p:spPr>
        <p:txBody>
          <a:bodyPr/>
          <a:lstStyle/>
          <a:p>
            <a:pPr marL="550862" indent="-514350">
              <a:buFont typeface="+mj-lt"/>
              <a:buAutoNum type="arabicPeriod"/>
              <a:defRPr/>
            </a:pPr>
            <a:r>
              <a:rPr lang="en-US" sz="4200" dirty="0">
                <a:solidFill>
                  <a:srgbClr val="FFFF00"/>
                </a:solidFill>
              </a:rPr>
              <a:t>Cartridge case with percussion cap  </a:t>
            </a:r>
          </a:p>
          <a:p>
            <a:pPr marL="550862" indent="-514350">
              <a:buFont typeface="+mj-lt"/>
              <a:buAutoNum type="arabicPeriod"/>
              <a:defRPr/>
            </a:pPr>
            <a:r>
              <a:rPr lang="en-US" sz="4200" dirty="0">
                <a:solidFill>
                  <a:srgbClr val="FFFF00"/>
                </a:solidFill>
              </a:rPr>
              <a:t>Primer (Detonator)</a:t>
            </a:r>
          </a:p>
          <a:p>
            <a:pPr marL="550862" indent="-514350">
              <a:buFont typeface="+mj-lt"/>
              <a:buAutoNum type="arabicPeriod"/>
              <a:defRPr/>
            </a:pPr>
            <a:r>
              <a:rPr lang="en-US" sz="4200" dirty="0">
                <a:solidFill>
                  <a:srgbClr val="FFFF00"/>
                </a:solidFill>
              </a:rPr>
              <a:t>Powder charge</a:t>
            </a:r>
            <a:r>
              <a:rPr lang="en-US" sz="4200" dirty="0"/>
              <a:t>/</a:t>
            </a:r>
            <a:r>
              <a:rPr lang="en-US" sz="4200" dirty="0">
                <a:solidFill>
                  <a:srgbClr val="FFFF00"/>
                </a:solidFill>
              </a:rPr>
              <a:t>Gun powder </a:t>
            </a:r>
          </a:p>
          <a:p>
            <a:pPr marL="550862" indent="-514350">
              <a:buFont typeface="+mj-lt"/>
              <a:buAutoNum type="arabicPeriod"/>
              <a:defRPr/>
            </a:pPr>
            <a:r>
              <a:rPr lang="en-US" sz="4200" dirty="0">
                <a:solidFill>
                  <a:srgbClr val="FFFF00"/>
                </a:solidFill>
              </a:rPr>
              <a:t>Wad (Partition</a:t>
            </a:r>
            <a:r>
              <a:rPr lang="en-US" sz="4200" dirty="0"/>
              <a:t>/</a:t>
            </a:r>
            <a:r>
              <a:rPr lang="en-US" sz="4200" dirty="0">
                <a:solidFill>
                  <a:srgbClr val="FFFF00"/>
                </a:solidFill>
              </a:rPr>
              <a:t>Covering) </a:t>
            </a:r>
          </a:p>
          <a:p>
            <a:pPr marL="550862" indent="-514350">
              <a:buFont typeface="+mj-lt"/>
              <a:buAutoNum type="arabicPeriod"/>
              <a:defRPr/>
            </a:pPr>
            <a:r>
              <a:rPr lang="en-US" sz="4200" dirty="0">
                <a:solidFill>
                  <a:srgbClr val="FFFF00"/>
                </a:solidFill>
              </a:rPr>
              <a:t>Lead shots</a:t>
            </a:r>
            <a:r>
              <a:rPr lang="en-US" sz="4200" dirty="0"/>
              <a:t>/</a:t>
            </a:r>
            <a:r>
              <a:rPr lang="en-US" sz="4200" dirty="0">
                <a:solidFill>
                  <a:srgbClr val="FFFF00"/>
                </a:solidFill>
              </a:rPr>
              <a:t>pellets </a:t>
            </a:r>
          </a:p>
          <a:p>
            <a:pPr marL="550862" indent="-514350">
              <a:buFont typeface="+mj-lt"/>
              <a:buAutoNum type="arabicPeriod"/>
              <a:defRPr/>
            </a:pPr>
            <a:r>
              <a:rPr lang="en-US" sz="4200" dirty="0">
                <a:solidFill>
                  <a:srgbClr val="FFFF00"/>
                </a:solidFill>
              </a:rPr>
              <a:t>Cardboard disc   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981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4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solidFill>
                  <a:srgbClr val="FF33CC"/>
                </a:solidFill>
              </a:rPr>
              <a:t>         </a:t>
            </a:r>
            <a:r>
              <a:rPr lang="en-US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Shotgun Cartridge (contd.)</a:t>
            </a:r>
            <a:endParaRPr lang="en-US" sz="44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914401"/>
            <a:ext cx="9144000" cy="4468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>
                    <a:lumMod val="75000"/>
                  </a:prstClr>
                </a:solidFill>
                <a:latin typeface="Arial Black" panose="020B0A04020102020204" pitchFamily="34" charset="0"/>
              </a:rPr>
              <a:t> </a:t>
            </a:r>
          </a:p>
          <a:p>
            <a:pPr marL="609600" indent="-609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FF00"/>
                </a:solidFill>
                <a:latin typeface="Arial Black" panose="020B0A04020102020204" pitchFamily="34" charset="0"/>
              </a:rPr>
              <a:t>             01.Cartridge case </a:t>
            </a:r>
          </a:p>
          <a:p>
            <a:pPr marL="609600" indent="-609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FF00"/>
              </a:solidFill>
              <a:latin typeface="Arial Black" panose="020B0A04020102020204" pitchFamily="34" charset="0"/>
            </a:endParaRPr>
          </a:p>
          <a:p>
            <a:pPr marL="609600" indent="-609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FF00"/>
                </a:solidFill>
                <a:latin typeface="Arial Black" panose="020B0A04020102020204" pitchFamily="34" charset="0"/>
              </a:rPr>
              <a:t>     </a:t>
            </a:r>
            <a:r>
              <a:rPr lang="en-US" sz="3600" dirty="0">
                <a:solidFill>
                  <a:prstClr val="white"/>
                </a:solidFill>
                <a:latin typeface="Arial Black" panose="020B0A04020102020204" pitchFamily="34" charset="0"/>
              </a:rPr>
              <a:t>It is made up of Cardboard/Plastic. It has </a:t>
            </a:r>
            <a:r>
              <a:rPr lang="en-US" sz="3600" dirty="0">
                <a:solidFill>
                  <a:srgbClr val="00B0F0"/>
                </a:solidFill>
                <a:latin typeface="Arial Black" panose="020B0A04020102020204" pitchFamily="34" charset="0"/>
              </a:rPr>
              <a:t>percussion cap </a:t>
            </a:r>
            <a:r>
              <a:rPr lang="en-US" sz="3600" dirty="0">
                <a:solidFill>
                  <a:prstClr val="white"/>
                </a:solidFill>
                <a:latin typeface="Arial Black" panose="020B0A04020102020204" pitchFamily="34" charset="0"/>
              </a:rPr>
              <a:t>at its base where firing pin strikes the primer.</a:t>
            </a:r>
          </a:p>
          <a:p>
            <a:pPr marL="609600" indent="-609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609600" indent="-609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1911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Shotgun Cartridge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144000" cy="57150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3600" dirty="0">
                <a:solidFill>
                  <a:srgbClr val="00FF00"/>
                </a:solidFill>
                <a:latin typeface="Arial Black" pitchFamily="34" charset="0"/>
              </a:rPr>
              <a:t>			2. Primer (Detonator)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sz="3600" dirty="0">
              <a:solidFill>
                <a:srgbClr val="00FF00"/>
              </a:solidFill>
              <a:latin typeface="Arial Black" pitchFamily="34" charset="0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     </a:t>
            </a:r>
            <a:r>
              <a:rPr lang="en-US" sz="4400" dirty="0"/>
              <a:t>It has </a:t>
            </a:r>
            <a:r>
              <a:rPr lang="en-US" sz="4400" b="1" dirty="0"/>
              <a:t>igniting mixture </a:t>
            </a:r>
            <a:r>
              <a:rPr lang="en-US" sz="4400" dirty="0"/>
              <a:t>which translates mechanical impact into chemical energy after its  rapid combustion.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4400" dirty="0"/>
              <a:t>    It contains </a:t>
            </a:r>
            <a:r>
              <a:rPr lang="en-US" sz="4400" b="1" dirty="0">
                <a:solidFill>
                  <a:srgbClr val="FFFF00"/>
                </a:solidFill>
              </a:rPr>
              <a:t>barium, lead </a:t>
            </a:r>
            <a:r>
              <a:rPr lang="en-US" sz="4400" dirty="0"/>
              <a:t>and some other salts.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3264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spcBef>
                <a:spcPct val="0"/>
              </a:spcBef>
              <a:buNone/>
              <a:defRPr/>
            </a:pP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Shotgun Cartridge(contd.)</a:t>
            </a:r>
          </a:p>
          <a:p>
            <a:pPr marL="609600" indent="-609600" eaLnBrk="1" hangingPunct="1">
              <a:spcBef>
                <a:spcPct val="0"/>
              </a:spcBef>
              <a:buNone/>
              <a:defRPr/>
            </a:pPr>
            <a:endParaRPr lang="en-US" sz="36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spcBef>
                <a:spcPct val="0"/>
              </a:spcBef>
              <a:buNone/>
              <a:defRPr/>
            </a:pPr>
            <a:r>
              <a:rPr lang="en-US" sz="3600" dirty="0">
                <a:solidFill>
                  <a:srgbClr val="00FF00"/>
                </a:solidFill>
                <a:latin typeface="Arial Black" pitchFamily="34" charset="0"/>
              </a:rPr>
              <a:t>03. Powder charge/Gun powder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600" dirty="0"/>
              <a:t>       </a:t>
            </a:r>
            <a:r>
              <a:rPr lang="en-US" sz="3600" b="1" dirty="0"/>
              <a:t>It may be Black/Smokeless powder</a:t>
            </a:r>
            <a:r>
              <a:rPr lang="en-US" sz="3600" dirty="0"/>
              <a:t>.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600" b="1" dirty="0">
                <a:solidFill>
                  <a:srgbClr val="FFFF00"/>
                </a:solidFill>
              </a:rPr>
              <a:t>A)   </a:t>
            </a:r>
            <a:r>
              <a:rPr lang="en-US" sz="4400" b="1" dirty="0">
                <a:solidFill>
                  <a:srgbClr val="FFFF00"/>
                </a:solidFill>
              </a:rPr>
              <a:t>Black powder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/>
              <a:t> </a:t>
            </a:r>
            <a:r>
              <a:rPr lang="en-US" sz="3600" b="1" dirty="0"/>
              <a:t>It consists of potassium nitrite (75%),charcoal (15%) and Sulphur (10%).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dirty="0"/>
              <a:t> when ignited, it produces gas pressure with a lot of smoke and unburned particles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dirty="0"/>
              <a:t>One gram produces 270ml of gas with 44% conversion of powder to gases.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600" dirty="0">
                <a:solidFill>
                  <a:srgbClr val="FF33CC"/>
                </a:solidFill>
              </a:rPr>
              <a:t>           </a:t>
            </a:r>
          </a:p>
          <a:p>
            <a:pPr marL="420624" indent="-384048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1003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705600"/>
          </a:xfrm>
        </p:spPr>
        <p:txBody>
          <a:bodyPr/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3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Shotgun Cartridge(contd.)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rgbClr val="FFFF00"/>
                </a:solidFill>
              </a:rPr>
              <a:t>B. Smokeless powder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4000" dirty="0"/>
              <a:t>It consists of nitrocellulose (single base) and may be additionally added nitroglycerine (double base).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4000" dirty="0"/>
              <a:t>It burns more and produces less smoke 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4000" dirty="0"/>
              <a:t>One gram generates up to 900ml of gas with 100% conversion of powder to gases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7018452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 		  </a:t>
            </a: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Shotgun Cartridge(contd.)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sz="36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3600" dirty="0">
                <a:solidFill>
                  <a:srgbClr val="00FF00"/>
                </a:solidFill>
                <a:latin typeface="Arial Black" pitchFamily="34" charset="0"/>
              </a:rPr>
              <a:t>04. Wad (Partition/Covering).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3600" b="1" dirty="0"/>
              <a:t>     It is made up of paper, felt or 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3600" b="1" dirty="0"/>
              <a:t>     plastic material.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3600" b="1" dirty="0"/>
              <a:t>     It physically separates the 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3600" b="1" dirty="0"/>
              <a:t>     gunpowder and pellets.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3600" dirty="0">
                <a:solidFill>
                  <a:srgbClr val="00FF00"/>
                </a:solidFill>
                <a:latin typeface="Arial Black" pitchFamily="34" charset="0"/>
              </a:rPr>
              <a:t>05. Lead shots ( pellets ).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3600" b="1" dirty="0">
                <a:solidFill>
                  <a:srgbClr val="FF33CC"/>
                </a:solidFill>
              </a:rPr>
              <a:t>    </a:t>
            </a:r>
            <a:r>
              <a:rPr lang="en-US" sz="3600" b="1" dirty="0"/>
              <a:t>These are the projectile of  shotgun. 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3600" b="1" dirty="0"/>
              <a:t>    These are multiple uniform spherical balls of lead</a:t>
            </a:r>
            <a:r>
              <a:rPr lang="en-US" sz="36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358418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Widescreen</PresentationFormat>
  <Paragraphs>164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Franklin Gothic Book</vt:lpstr>
      <vt:lpstr>Times New Roman</vt:lpstr>
      <vt:lpstr>Wingdings</vt:lpstr>
      <vt:lpstr>Wingdings 2</vt:lpstr>
      <vt:lpstr>Office Theme</vt:lpstr>
      <vt:lpstr>Technic</vt:lpstr>
      <vt:lpstr>Lesson 2 (Firearm Injuries)</vt:lpstr>
      <vt:lpstr>C:  TYPES OF AMMUNITION</vt:lpstr>
      <vt:lpstr>PowerPoint Presentation</vt:lpstr>
      <vt:lpstr>Shotgun Cartridge Components </vt:lpstr>
      <vt:lpstr>         Shotgun Cartridge (contd.)</vt:lpstr>
      <vt:lpstr>Shotgun Cartridge (contd.)</vt:lpstr>
      <vt:lpstr>PowerPoint Presentation</vt:lpstr>
      <vt:lpstr>PowerPoint Presentation</vt:lpstr>
      <vt:lpstr>PowerPoint Presentation</vt:lpstr>
      <vt:lpstr>PowerPoint Presentation</vt:lpstr>
      <vt:lpstr>Component of a bullet </vt:lpstr>
      <vt:lpstr>         Cartridge of a Gun</vt:lpstr>
      <vt:lpstr>Cartridge of a Gun  (contd.)</vt:lpstr>
      <vt:lpstr>PowerPoint Presentation</vt:lpstr>
      <vt:lpstr>                   Cartridge of a Gun (contd.) </vt:lpstr>
      <vt:lpstr> Cartridge of a Gun (contd )  </vt:lpstr>
      <vt:lpstr>PowerPoint Presentation</vt:lpstr>
      <vt:lpstr>PowerPoint Presentation</vt:lpstr>
      <vt:lpstr>PowerPoint Presentation</vt:lpstr>
      <vt:lpstr>PowerPoint Presentation</vt:lpstr>
      <vt:lpstr>Ballistics (contd.) </vt:lpstr>
      <vt:lpstr>Internal Ballistics</vt:lpstr>
      <vt:lpstr>Internal Ballistics(contd.)</vt:lpstr>
      <vt:lpstr>PowerPoint Presentation</vt:lpstr>
      <vt:lpstr>CHAIN OF EVENTS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(Firearm Injuries)</dc:title>
  <dc:creator>Dr.Nadir Ali</dc:creator>
  <cp:lastModifiedBy>Dr.Nadir Ali</cp:lastModifiedBy>
  <cp:revision>2</cp:revision>
  <dcterms:created xsi:type="dcterms:W3CDTF">2020-04-18T17:58:51Z</dcterms:created>
  <dcterms:modified xsi:type="dcterms:W3CDTF">2020-04-18T17:59:46Z</dcterms:modified>
</cp:coreProperties>
</file>