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400" r:id="rId2"/>
    <p:sldId id="476" r:id="rId3"/>
    <p:sldId id="448" r:id="rId4"/>
    <p:sldId id="486" r:id="rId5"/>
    <p:sldId id="485" r:id="rId6"/>
    <p:sldId id="484" r:id="rId7"/>
    <p:sldId id="487" r:id="rId8"/>
    <p:sldId id="488" r:id="rId9"/>
    <p:sldId id="490" r:id="rId10"/>
    <p:sldId id="491" r:id="rId11"/>
    <p:sldId id="492" r:id="rId12"/>
    <p:sldId id="489" r:id="rId13"/>
    <p:sldId id="320" r:id="rId14"/>
    <p:sldId id="393" r:id="rId15"/>
    <p:sldId id="333" r:id="rId16"/>
    <p:sldId id="428" r:id="rId17"/>
    <p:sldId id="452" r:id="rId18"/>
    <p:sldId id="429" r:id="rId19"/>
    <p:sldId id="430" r:id="rId20"/>
    <p:sldId id="479" r:id="rId21"/>
    <p:sldId id="453" r:id="rId22"/>
    <p:sldId id="451" r:id="rId23"/>
    <p:sldId id="480" r:id="rId24"/>
    <p:sldId id="434" r:id="rId25"/>
    <p:sldId id="405" r:id="rId26"/>
    <p:sldId id="436" r:id="rId27"/>
    <p:sldId id="435" r:id="rId28"/>
    <p:sldId id="437" r:id="rId29"/>
    <p:sldId id="438" r:id="rId30"/>
    <p:sldId id="439" r:id="rId31"/>
    <p:sldId id="440" r:id="rId32"/>
    <p:sldId id="441" r:id="rId33"/>
    <p:sldId id="477" r:id="rId34"/>
    <p:sldId id="408" r:id="rId35"/>
    <p:sldId id="403" r:id="rId36"/>
    <p:sldId id="404" r:id="rId37"/>
    <p:sldId id="340" r:id="rId38"/>
    <p:sldId id="456" r:id="rId39"/>
    <p:sldId id="457" r:id="rId40"/>
    <p:sldId id="406" r:id="rId41"/>
    <p:sldId id="458" r:id="rId42"/>
    <p:sldId id="459" r:id="rId43"/>
    <p:sldId id="427" r:id="rId44"/>
    <p:sldId id="413" r:id="rId45"/>
    <p:sldId id="414" r:id="rId46"/>
    <p:sldId id="415" r:id="rId47"/>
    <p:sldId id="416" r:id="rId48"/>
    <p:sldId id="417" r:id="rId49"/>
    <p:sldId id="419" r:id="rId50"/>
    <p:sldId id="460" r:id="rId51"/>
    <p:sldId id="420" r:id="rId52"/>
    <p:sldId id="421" r:id="rId53"/>
    <p:sldId id="425" r:id="rId54"/>
    <p:sldId id="478" r:id="rId55"/>
    <p:sldId id="461" r:id="rId56"/>
    <p:sldId id="462" r:id="rId57"/>
    <p:sldId id="463" r:id="rId58"/>
    <p:sldId id="464" r:id="rId59"/>
    <p:sldId id="465" r:id="rId60"/>
    <p:sldId id="466" r:id="rId61"/>
    <p:sldId id="467" r:id="rId62"/>
    <p:sldId id="468" r:id="rId63"/>
    <p:sldId id="469" r:id="rId64"/>
    <p:sldId id="470" r:id="rId65"/>
    <p:sldId id="471" r:id="rId66"/>
    <p:sldId id="472" r:id="rId67"/>
    <p:sldId id="473" r:id="rId68"/>
    <p:sldId id="474" r:id="rId69"/>
    <p:sldId id="482" r:id="rId70"/>
    <p:sldId id="475" r:id="rId71"/>
    <p:sldId id="483" r:id="rId72"/>
  </p:sldIdLst>
  <p:sldSz cx="9144000" cy="6858000" type="screen4x3"/>
  <p:notesSz cx="6797675" cy="987425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660033"/>
    <a:srgbClr val="FF0000"/>
    <a:srgbClr val="CCCC00"/>
    <a:srgbClr val="0066FF"/>
    <a:srgbClr val="009900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80" autoAdjust="0"/>
    <p:restoredTop sz="94574" autoAdjust="0"/>
  </p:normalViewPr>
  <p:slideViewPr>
    <p:cSldViewPr>
      <p:cViewPr>
        <p:scale>
          <a:sx n="60" d="100"/>
          <a:sy n="60" d="100"/>
        </p:scale>
        <p:origin x="-167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408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11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19.xml"/><Relationship Id="rId1" Type="http://schemas.openxmlformats.org/officeDocument/2006/relationships/slide" Target="slides/slide2.xml"/><Relationship Id="rId5" Type="http://schemas.openxmlformats.org/officeDocument/2006/relationships/slide" Target="slides/slide54.xml"/><Relationship Id="rId4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A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0CBBE33-25FF-473B-A975-97C43085C095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F813A79-08B8-4CD6-9213-72AFB7B543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D4C92-912C-418B-A77A-E469D089A00F}" type="slidenum">
              <a:rPr lang="en-US"/>
              <a:pPr/>
              <a:t>2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DF319-7560-48A4-8D90-78E9A1594DCD}" type="slidenum">
              <a:rPr lang="en-US"/>
              <a:pPr/>
              <a:t>51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BC616-A650-49AC-8380-D9E195D4ACDE}" type="slidenum">
              <a:rPr lang="en-US"/>
              <a:pPr/>
              <a:t>52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029B4-7DDB-456D-A8E1-C208915C2E0C}" type="slidenum">
              <a:rPr lang="en-US"/>
              <a:pPr/>
              <a:t>54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F6D14-9119-40F6-AA25-13A101443E63}" type="slidenum">
              <a:rPr lang="en-US"/>
              <a:pPr/>
              <a:t>3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13A79-08B8-4CD6-9213-72AFB7B543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1C14E-8CDC-4A5F-9208-CAE88C037FE8}" type="slidenum">
              <a:rPr lang="en-US"/>
              <a:pPr/>
              <a:t>33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B01D7-A822-4648-995C-BD84D8A8B86F}" type="slidenum">
              <a:rPr lang="en-US"/>
              <a:pPr/>
              <a:t>35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031A6-680B-4B5E-820F-8F2500CB68C0}" type="slidenum">
              <a:rPr lang="en-US"/>
              <a:pPr/>
              <a:t>36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BE2B7-84DD-4BA4-8846-E44CE9029D64}" type="slidenum">
              <a:rPr lang="en-US"/>
              <a:pPr/>
              <a:t>39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40A59-D423-40DD-A9E9-3961B787E325}" type="slidenum">
              <a:rPr lang="en-US"/>
              <a:pPr/>
              <a:t>40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CE7D1-04BA-45E1-9395-57AA672A552D}" type="slidenum">
              <a:rPr lang="en-US"/>
              <a:pPr/>
              <a:t>43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5CDD-5B47-482E-B020-1ABD821B5FD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AD39-8F53-46B3-ADC1-44C29FE694B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AA9A4-C86F-48C7-A80D-1B7BB3A535D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8A0896-D024-496D-9B58-9BE3363FDE1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932207-693C-4E5D-8CAD-565DB3F7714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EA748F-3269-4E86-ABC2-770FBE7E6B5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A02122-BDA8-4855-B665-616358C83A2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FAAF5-2FE6-4CD4-B043-46E85F15D14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32363-6A2A-47E6-BD68-836C77A2F30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EE65F-97D6-4841-86E8-0CC17E3EC9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FA72C-3C64-40B8-B2DF-50F77B8C266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9BAA3-241C-401B-BF4D-4FB082D9263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92808-50AD-4405-A0AB-2219351A75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AD426-FBA8-4F97-86DA-C4F6B790E2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D88A-39A3-46F1-A5A9-A0187A782A8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7DA22D7-4F13-41DD-B055-F0EB60F2B856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3" name="Picture 2" descr="npo0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MARKER-ASSISTED </a:t>
            </a:r>
            <a:r>
              <a:rPr lang="en-US" sz="4400" b="1" dirty="0" smtClean="0">
                <a:solidFill>
                  <a:srgbClr val="FF0000"/>
                </a:solidFill>
              </a:rPr>
              <a:t>BREEDING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9" name="Picture 7" descr="E:\Sunflower Picture\Fig 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347105" cy="2743200"/>
          </a:xfrm>
          <a:prstGeom prst="rect">
            <a:avLst/>
          </a:prstGeom>
          <a:noFill/>
        </p:spPr>
      </p:pic>
      <p:pic>
        <p:nvPicPr>
          <p:cNvPr id="100360" name="Picture 8" descr="E:\Sunflower Picture\Fig 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2930642" cy="2895600"/>
          </a:xfrm>
          <a:prstGeom prst="rect">
            <a:avLst/>
          </a:prstGeom>
          <a:noFill/>
        </p:spPr>
      </p:pic>
      <p:pic>
        <p:nvPicPr>
          <p:cNvPr id="100361" name="Picture 9" descr="E:\Sunflower Picture\Fig 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"/>
            <a:ext cx="2643447" cy="2743200"/>
          </a:xfrm>
          <a:prstGeom prst="rect">
            <a:avLst/>
          </a:prstGeom>
          <a:noFill/>
        </p:spPr>
      </p:pic>
      <p:pic>
        <p:nvPicPr>
          <p:cNvPr id="100362" name="Picture 10" descr="E:\Sunflower Picture\Fig 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2794249" cy="2743200"/>
          </a:xfrm>
          <a:prstGeom prst="rect">
            <a:avLst/>
          </a:prstGeom>
          <a:noFill/>
        </p:spPr>
      </p:pic>
      <p:pic>
        <p:nvPicPr>
          <p:cNvPr id="100363" name="Picture 11" descr="E:\Sunflower Picture\Fig 3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429000"/>
            <a:ext cx="2590801" cy="2743200"/>
          </a:xfrm>
          <a:prstGeom prst="rect">
            <a:avLst/>
          </a:prstGeom>
          <a:noFill/>
        </p:spPr>
      </p:pic>
      <p:pic>
        <p:nvPicPr>
          <p:cNvPr id="100364" name="Picture 12" descr="E:\Sunflower Picture\Fig 3 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0727" y="3352800"/>
            <a:ext cx="283467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:\Sunflower Picture\Fig 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65152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8750" t="30000" r="63750" b="26667"/>
          <a:stretch>
            <a:fillRect/>
          </a:stretch>
        </p:blipFill>
        <p:spPr bwMode="auto">
          <a:xfrm>
            <a:off x="914400" y="7620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4114800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Gus gene expression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429000" y="2133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267200" y="5778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3657600" y="990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462338" y="144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3657600" y="1828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2657475" y="1111250"/>
            <a:ext cx="271463" cy="222250"/>
            <a:chOff x="720" y="1872"/>
            <a:chExt cx="480" cy="384"/>
          </a:xfrm>
        </p:grpSpPr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Oval 1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646" name="Group 14"/>
          <p:cNvGrpSpPr>
            <a:grpSpLocks/>
          </p:cNvGrpSpPr>
          <p:nvPr/>
        </p:nvGrpSpPr>
        <p:grpSpPr bwMode="auto">
          <a:xfrm>
            <a:off x="4300538" y="1111250"/>
            <a:ext cx="271462" cy="222250"/>
            <a:chOff x="720" y="1872"/>
            <a:chExt cx="480" cy="384"/>
          </a:xfrm>
        </p:grpSpPr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Oval 1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835" name="Text Box 203"/>
          <p:cNvSpPr txBox="1">
            <a:spLocks noChangeArrowheads="1"/>
          </p:cNvSpPr>
          <p:nvPr/>
        </p:nvSpPr>
        <p:spPr bwMode="auto">
          <a:xfrm>
            <a:off x="2514600" y="57785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848" name="Text Box 216"/>
          <p:cNvSpPr txBox="1">
            <a:spLocks noChangeArrowheads="1"/>
          </p:cNvSpPr>
          <p:nvPr/>
        </p:nvSpPr>
        <p:spPr bwMode="auto">
          <a:xfrm>
            <a:off x="3505200" y="6540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x</a:t>
            </a:r>
          </a:p>
        </p:txBody>
      </p:sp>
      <p:sp>
        <p:nvSpPr>
          <p:cNvPr id="70025" name="Text Box 393"/>
          <p:cNvSpPr txBox="1">
            <a:spLocks noChangeArrowheads="1"/>
          </p:cNvSpPr>
          <p:nvPr/>
        </p:nvSpPr>
        <p:spPr bwMode="auto">
          <a:xfrm>
            <a:off x="5029200" y="17526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large populations consisting of thousands of plants</a:t>
            </a:r>
          </a:p>
        </p:txBody>
      </p:sp>
      <p:grpSp>
        <p:nvGrpSpPr>
          <p:cNvPr id="70096" name="Group 464"/>
          <p:cNvGrpSpPr>
            <a:grpSpLocks/>
          </p:cNvGrpSpPr>
          <p:nvPr/>
        </p:nvGrpSpPr>
        <p:grpSpPr bwMode="auto">
          <a:xfrm>
            <a:off x="152400" y="2667000"/>
            <a:ext cx="8763000" cy="195263"/>
            <a:chOff x="96" y="2208"/>
            <a:chExt cx="5520" cy="123"/>
          </a:xfrm>
        </p:grpSpPr>
        <p:grpSp>
          <p:nvGrpSpPr>
            <p:cNvPr id="69686" name="Group 54"/>
            <p:cNvGrpSpPr>
              <a:grpSpLocks/>
            </p:cNvGrpSpPr>
            <p:nvPr/>
          </p:nvGrpSpPr>
          <p:grpSpPr bwMode="auto">
            <a:xfrm>
              <a:off x="941" y="2208"/>
              <a:ext cx="146" cy="123"/>
              <a:chOff x="720" y="1872"/>
              <a:chExt cx="480" cy="384"/>
            </a:xfrm>
          </p:grpSpPr>
          <p:sp>
            <p:nvSpPr>
              <p:cNvPr id="69687" name="Line 55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8" name="Oval 56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Oval 5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0" name="Oval 5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Oval 5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92" name="Group 60"/>
            <p:cNvGrpSpPr>
              <a:grpSpLocks/>
            </p:cNvGrpSpPr>
            <p:nvPr/>
          </p:nvGrpSpPr>
          <p:grpSpPr bwMode="auto">
            <a:xfrm>
              <a:off x="1087" y="2208"/>
              <a:ext cx="145" cy="123"/>
              <a:chOff x="720" y="1872"/>
              <a:chExt cx="480" cy="384"/>
            </a:xfrm>
          </p:grpSpPr>
          <p:sp>
            <p:nvSpPr>
              <p:cNvPr id="69693" name="Line 61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4" name="Oval 6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5" name="Oval 6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6" name="Oval 6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7" name="Oval 65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698" name="Group 66"/>
            <p:cNvGrpSpPr>
              <a:grpSpLocks/>
            </p:cNvGrpSpPr>
            <p:nvPr/>
          </p:nvGrpSpPr>
          <p:grpSpPr bwMode="auto">
            <a:xfrm>
              <a:off x="1232" y="2208"/>
              <a:ext cx="145" cy="123"/>
              <a:chOff x="720" y="1872"/>
              <a:chExt cx="480" cy="384"/>
            </a:xfrm>
          </p:grpSpPr>
          <p:sp>
            <p:nvSpPr>
              <p:cNvPr id="69699" name="Line 67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0" name="Oval 6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1" name="Oval 6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2" name="Oval 7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3" name="Oval 7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04" name="Group 72"/>
            <p:cNvGrpSpPr>
              <a:grpSpLocks/>
            </p:cNvGrpSpPr>
            <p:nvPr/>
          </p:nvGrpSpPr>
          <p:grpSpPr bwMode="auto">
            <a:xfrm>
              <a:off x="1377" y="2208"/>
              <a:ext cx="145" cy="123"/>
              <a:chOff x="720" y="1872"/>
              <a:chExt cx="480" cy="384"/>
            </a:xfrm>
          </p:grpSpPr>
          <p:sp>
            <p:nvSpPr>
              <p:cNvPr id="69705" name="Line 73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06" name="Oval 74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7" name="Oval 75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8" name="Oval 76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9" name="Oval 77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10" name="Group 78"/>
            <p:cNvGrpSpPr>
              <a:grpSpLocks/>
            </p:cNvGrpSpPr>
            <p:nvPr/>
          </p:nvGrpSpPr>
          <p:grpSpPr bwMode="auto">
            <a:xfrm>
              <a:off x="1522" y="2208"/>
              <a:ext cx="146" cy="123"/>
              <a:chOff x="720" y="1872"/>
              <a:chExt cx="480" cy="384"/>
            </a:xfrm>
          </p:grpSpPr>
          <p:sp>
            <p:nvSpPr>
              <p:cNvPr id="69711" name="Line 79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2" name="Oval 80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3" name="Oval 81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4" name="Oval 8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5" name="Oval 83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16" name="Group 84"/>
            <p:cNvGrpSpPr>
              <a:grpSpLocks/>
            </p:cNvGrpSpPr>
            <p:nvPr/>
          </p:nvGrpSpPr>
          <p:grpSpPr bwMode="auto">
            <a:xfrm>
              <a:off x="1697" y="2208"/>
              <a:ext cx="146" cy="123"/>
              <a:chOff x="720" y="1872"/>
              <a:chExt cx="480" cy="384"/>
            </a:xfrm>
          </p:grpSpPr>
          <p:sp>
            <p:nvSpPr>
              <p:cNvPr id="69717" name="Line 85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8" name="Oval 86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9" name="Oval 8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0" name="Oval 8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Oval 8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22" name="Group 90"/>
            <p:cNvGrpSpPr>
              <a:grpSpLocks/>
            </p:cNvGrpSpPr>
            <p:nvPr/>
          </p:nvGrpSpPr>
          <p:grpSpPr bwMode="auto">
            <a:xfrm>
              <a:off x="1843" y="2208"/>
              <a:ext cx="145" cy="123"/>
              <a:chOff x="720" y="1872"/>
              <a:chExt cx="480" cy="384"/>
            </a:xfrm>
          </p:grpSpPr>
          <p:sp>
            <p:nvSpPr>
              <p:cNvPr id="69723" name="Line 91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4" name="Oval 9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5" name="Oval 9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6" name="Oval 9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Oval 95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28" name="Group 96"/>
            <p:cNvGrpSpPr>
              <a:grpSpLocks/>
            </p:cNvGrpSpPr>
            <p:nvPr/>
          </p:nvGrpSpPr>
          <p:grpSpPr bwMode="auto">
            <a:xfrm>
              <a:off x="1988" y="2208"/>
              <a:ext cx="145" cy="123"/>
              <a:chOff x="720" y="1872"/>
              <a:chExt cx="480" cy="384"/>
            </a:xfrm>
          </p:grpSpPr>
          <p:sp>
            <p:nvSpPr>
              <p:cNvPr id="69729" name="Line 97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30" name="Oval 9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1" name="Oval 9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2" name="Oval 10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3" name="Oval 10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34" name="Group 102"/>
            <p:cNvGrpSpPr>
              <a:grpSpLocks/>
            </p:cNvGrpSpPr>
            <p:nvPr/>
          </p:nvGrpSpPr>
          <p:grpSpPr bwMode="auto">
            <a:xfrm>
              <a:off x="2133" y="2208"/>
              <a:ext cx="145" cy="123"/>
              <a:chOff x="720" y="1872"/>
              <a:chExt cx="480" cy="384"/>
            </a:xfrm>
          </p:grpSpPr>
          <p:sp>
            <p:nvSpPr>
              <p:cNvPr id="69735" name="Line 103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36" name="Oval 104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7" name="Oval 105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8" name="Oval 106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9" name="Oval 107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40" name="Group 108"/>
            <p:cNvGrpSpPr>
              <a:grpSpLocks/>
            </p:cNvGrpSpPr>
            <p:nvPr/>
          </p:nvGrpSpPr>
          <p:grpSpPr bwMode="auto">
            <a:xfrm>
              <a:off x="2278" y="2208"/>
              <a:ext cx="146" cy="123"/>
              <a:chOff x="720" y="1872"/>
              <a:chExt cx="480" cy="384"/>
            </a:xfrm>
          </p:grpSpPr>
          <p:sp>
            <p:nvSpPr>
              <p:cNvPr id="69741" name="Line 109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42" name="Oval 110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3" name="Oval 111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4" name="Oval 11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5" name="Oval 113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46" name="Group 114"/>
            <p:cNvGrpSpPr>
              <a:grpSpLocks/>
            </p:cNvGrpSpPr>
            <p:nvPr/>
          </p:nvGrpSpPr>
          <p:grpSpPr bwMode="auto">
            <a:xfrm>
              <a:off x="2424" y="2208"/>
              <a:ext cx="146" cy="123"/>
              <a:chOff x="720" y="1872"/>
              <a:chExt cx="480" cy="384"/>
            </a:xfrm>
          </p:grpSpPr>
          <p:sp>
            <p:nvSpPr>
              <p:cNvPr id="69747" name="Line 115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48" name="Oval 116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9" name="Oval 11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0" name="Oval 11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1" name="Oval 11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52" name="Group 120"/>
            <p:cNvGrpSpPr>
              <a:grpSpLocks/>
            </p:cNvGrpSpPr>
            <p:nvPr/>
          </p:nvGrpSpPr>
          <p:grpSpPr bwMode="auto">
            <a:xfrm>
              <a:off x="2570" y="2208"/>
              <a:ext cx="145" cy="123"/>
              <a:chOff x="720" y="1872"/>
              <a:chExt cx="480" cy="384"/>
            </a:xfrm>
          </p:grpSpPr>
          <p:sp>
            <p:nvSpPr>
              <p:cNvPr id="69753" name="Line 121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54" name="Oval 12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5" name="Oval 12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6" name="Oval 12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7" name="Oval 125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58" name="Group 126"/>
            <p:cNvGrpSpPr>
              <a:grpSpLocks/>
            </p:cNvGrpSpPr>
            <p:nvPr/>
          </p:nvGrpSpPr>
          <p:grpSpPr bwMode="auto">
            <a:xfrm>
              <a:off x="2715" y="2208"/>
              <a:ext cx="145" cy="123"/>
              <a:chOff x="720" y="1872"/>
              <a:chExt cx="480" cy="384"/>
            </a:xfrm>
          </p:grpSpPr>
          <p:sp>
            <p:nvSpPr>
              <p:cNvPr id="69759" name="Line 127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60" name="Oval 12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1" name="Oval 12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2" name="Oval 13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3" name="Oval 13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64" name="Group 132"/>
            <p:cNvGrpSpPr>
              <a:grpSpLocks/>
            </p:cNvGrpSpPr>
            <p:nvPr/>
          </p:nvGrpSpPr>
          <p:grpSpPr bwMode="auto">
            <a:xfrm>
              <a:off x="2860" y="2208"/>
              <a:ext cx="145" cy="123"/>
              <a:chOff x="720" y="1872"/>
              <a:chExt cx="480" cy="384"/>
            </a:xfrm>
          </p:grpSpPr>
          <p:sp>
            <p:nvSpPr>
              <p:cNvPr id="69765" name="Line 133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66" name="Oval 134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7" name="Oval 135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8" name="Oval 136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9" name="Oval 137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70" name="Group 138"/>
            <p:cNvGrpSpPr>
              <a:grpSpLocks/>
            </p:cNvGrpSpPr>
            <p:nvPr/>
          </p:nvGrpSpPr>
          <p:grpSpPr bwMode="auto">
            <a:xfrm>
              <a:off x="3005" y="2208"/>
              <a:ext cx="146" cy="123"/>
              <a:chOff x="720" y="1872"/>
              <a:chExt cx="480" cy="384"/>
            </a:xfrm>
          </p:grpSpPr>
          <p:sp>
            <p:nvSpPr>
              <p:cNvPr id="69771" name="Line 139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2" name="Oval 140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3" name="Oval 141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4" name="Oval 14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5" name="Oval 143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76" name="Group 144"/>
            <p:cNvGrpSpPr>
              <a:grpSpLocks/>
            </p:cNvGrpSpPr>
            <p:nvPr/>
          </p:nvGrpSpPr>
          <p:grpSpPr bwMode="auto">
            <a:xfrm>
              <a:off x="3151" y="2208"/>
              <a:ext cx="146" cy="123"/>
              <a:chOff x="720" y="1872"/>
              <a:chExt cx="480" cy="384"/>
            </a:xfrm>
          </p:grpSpPr>
          <p:sp>
            <p:nvSpPr>
              <p:cNvPr id="69777" name="Line 145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78" name="Oval 146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9" name="Oval 14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0" name="Oval 14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1" name="Oval 14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82" name="Group 150"/>
            <p:cNvGrpSpPr>
              <a:grpSpLocks/>
            </p:cNvGrpSpPr>
            <p:nvPr/>
          </p:nvGrpSpPr>
          <p:grpSpPr bwMode="auto">
            <a:xfrm>
              <a:off x="3297" y="2208"/>
              <a:ext cx="144" cy="123"/>
              <a:chOff x="720" y="1872"/>
              <a:chExt cx="480" cy="384"/>
            </a:xfrm>
          </p:grpSpPr>
          <p:sp>
            <p:nvSpPr>
              <p:cNvPr id="69783" name="Line 151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84" name="Oval 15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5" name="Oval 15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6" name="Oval 15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7" name="Oval 155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88" name="Group 156"/>
            <p:cNvGrpSpPr>
              <a:grpSpLocks/>
            </p:cNvGrpSpPr>
            <p:nvPr/>
          </p:nvGrpSpPr>
          <p:grpSpPr bwMode="auto">
            <a:xfrm>
              <a:off x="3441" y="2208"/>
              <a:ext cx="146" cy="123"/>
              <a:chOff x="720" y="1872"/>
              <a:chExt cx="480" cy="384"/>
            </a:xfrm>
          </p:grpSpPr>
          <p:sp>
            <p:nvSpPr>
              <p:cNvPr id="69789" name="Line 157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0" name="Oval 15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1" name="Oval 15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2" name="Oval 16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3" name="Oval 16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94" name="Group 162"/>
            <p:cNvGrpSpPr>
              <a:grpSpLocks/>
            </p:cNvGrpSpPr>
            <p:nvPr/>
          </p:nvGrpSpPr>
          <p:grpSpPr bwMode="auto">
            <a:xfrm>
              <a:off x="3587" y="2208"/>
              <a:ext cx="146" cy="123"/>
              <a:chOff x="720" y="1872"/>
              <a:chExt cx="480" cy="384"/>
            </a:xfrm>
          </p:grpSpPr>
          <p:sp>
            <p:nvSpPr>
              <p:cNvPr id="69795" name="Line 163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6" name="Oval 164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7" name="Oval 165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8" name="Oval 166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9" name="Oval 167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00" name="Group 168"/>
            <p:cNvGrpSpPr>
              <a:grpSpLocks/>
            </p:cNvGrpSpPr>
            <p:nvPr/>
          </p:nvGrpSpPr>
          <p:grpSpPr bwMode="auto">
            <a:xfrm>
              <a:off x="3733" y="2208"/>
              <a:ext cx="145" cy="123"/>
              <a:chOff x="720" y="1872"/>
              <a:chExt cx="480" cy="384"/>
            </a:xfrm>
          </p:grpSpPr>
          <p:sp>
            <p:nvSpPr>
              <p:cNvPr id="69801" name="Line 169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02" name="Oval 170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3" name="Oval 171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4" name="Oval 17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5" name="Oval 173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67" name="Group 235"/>
            <p:cNvGrpSpPr>
              <a:grpSpLocks/>
            </p:cNvGrpSpPr>
            <p:nvPr/>
          </p:nvGrpSpPr>
          <p:grpSpPr bwMode="auto">
            <a:xfrm>
              <a:off x="814" y="2208"/>
              <a:ext cx="146" cy="123"/>
              <a:chOff x="720" y="1872"/>
              <a:chExt cx="480" cy="384"/>
            </a:xfrm>
          </p:grpSpPr>
          <p:sp>
            <p:nvSpPr>
              <p:cNvPr id="69868" name="Line 23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69" name="Oval 23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0" name="Oval 23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1" name="Oval 23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2" name="Oval 24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73" name="Group 241"/>
            <p:cNvGrpSpPr>
              <a:grpSpLocks/>
            </p:cNvGrpSpPr>
            <p:nvPr/>
          </p:nvGrpSpPr>
          <p:grpSpPr bwMode="auto">
            <a:xfrm>
              <a:off x="670" y="2208"/>
              <a:ext cx="146" cy="123"/>
              <a:chOff x="720" y="1872"/>
              <a:chExt cx="480" cy="384"/>
            </a:xfrm>
          </p:grpSpPr>
          <p:sp>
            <p:nvSpPr>
              <p:cNvPr id="69874" name="Line 24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75" name="Oval 24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6" name="Oval 24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7" name="Oval 24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8" name="Oval 24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79" name="Group 247"/>
            <p:cNvGrpSpPr>
              <a:grpSpLocks/>
            </p:cNvGrpSpPr>
            <p:nvPr/>
          </p:nvGrpSpPr>
          <p:grpSpPr bwMode="auto">
            <a:xfrm>
              <a:off x="526" y="2208"/>
              <a:ext cx="146" cy="123"/>
              <a:chOff x="720" y="1872"/>
              <a:chExt cx="480" cy="384"/>
            </a:xfrm>
          </p:grpSpPr>
          <p:sp>
            <p:nvSpPr>
              <p:cNvPr id="69880" name="Line 24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81" name="Oval 24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82" name="Oval 25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83" name="Oval 25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84" name="Oval 25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85" name="Group 253"/>
            <p:cNvGrpSpPr>
              <a:grpSpLocks/>
            </p:cNvGrpSpPr>
            <p:nvPr/>
          </p:nvGrpSpPr>
          <p:grpSpPr bwMode="auto">
            <a:xfrm>
              <a:off x="382" y="2208"/>
              <a:ext cx="146" cy="123"/>
              <a:chOff x="720" y="1872"/>
              <a:chExt cx="480" cy="384"/>
            </a:xfrm>
          </p:grpSpPr>
          <p:sp>
            <p:nvSpPr>
              <p:cNvPr id="69886" name="Line 25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87" name="Oval 25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88" name="Oval 25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89" name="Oval 25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90" name="Oval 25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91" name="Group 259"/>
            <p:cNvGrpSpPr>
              <a:grpSpLocks/>
            </p:cNvGrpSpPr>
            <p:nvPr/>
          </p:nvGrpSpPr>
          <p:grpSpPr bwMode="auto">
            <a:xfrm>
              <a:off x="240" y="2208"/>
              <a:ext cx="146" cy="123"/>
              <a:chOff x="720" y="1872"/>
              <a:chExt cx="480" cy="384"/>
            </a:xfrm>
          </p:grpSpPr>
          <p:sp>
            <p:nvSpPr>
              <p:cNvPr id="69892" name="Line 26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93" name="Oval 26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94" name="Oval 26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95" name="Oval 26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96" name="Oval 26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02" name="Group 270"/>
            <p:cNvGrpSpPr>
              <a:grpSpLocks/>
            </p:cNvGrpSpPr>
            <p:nvPr/>
          </p:nvGrpSpPr>
          <p:grpSpPr bwMode="auto">
            <a:xfrm>
              <a:off x="3888" y="2208"/>
              <a:ext cx="145" cy="123"/>
              <a:chOff x="720" y="1872"/>
              <a:chExt cx="480" cy="384"/>
            </a:xfrm>
          </p:grpSpPr>
          <p:sp>
            <p:nvSpPr>
              <p:cNvPr id="69903" name="Line 271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04" name="Oval 272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05" name="Oval 273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06" name="Oval 27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07" name="Oval 275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08" name="Group 276"/>
            <p:cNvGrpSpPr>
              <a:grpSpLocks/>
            </p:cNvGrpSpPr>
            <p:nvPr/>
          </p:nvGrpSpPr>
          <p:grpSpPr bwMode="auto">
            <a:xfrm>
              <a:off x="4032" y="2208"/>
              <a:ext cx="145" cy="123"/>
              <a:chOff x="720" y="1872"/>
              <a:chExt cx="480" cy="384"/>
            </a:xfrm>
          </p:grpSpPr>
          <p:sp>
            <p:nvSpPr>
              <p:cNvPr id="69909" name="Line 277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10" name="Oval 278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11" name="Oval 279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12" name="Oval 28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13" name="Oval 28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14" name="Group 282"/>
            <p:cNvGrpSpPr>
              <a:grpSpLocks/>
            </p:cNvGrpSpPr>
            <p:nvPr/>
          </p:nvGrpSpPr>
          <p:grpSpPr bwMode="auto">
            <a:xfrm>
              <a:off x="4176" y="2208"/>
              <a:ext cx="145" cy="123"/>
              <a:chOff x="720" y="1872"/>
              <a:chExt cx="480" cy="384"/>
            </a:xfrm>
          </p:grpSpPr>
          <p:sp>
            <p:nvSpPr>
              <p:cNvPr id="69915" name="Line 283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16" name="Oval 284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17" name="Oval 285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18" name="Oval 286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19" name="Oval 287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20" name="Group 288"/>
            <p:cNvGrpSpPr>
              <a:grpSpLocks/>
            </p:cNvGrpSpPr>
            <p:nvPr/>
          </p:nvGrpSpPr>
          <p:grpSpPr bwMode="auto">
            <a:xfrm>
              <a:off x="4320" y="2208"/>
              <a:ext cx="145" cy="123"/>
              <a:chOff x="720" y="1872"/>
              <a:chExt cx="480" cy="384"/>
            </a:xfrm>
          </p:grpSpPr>
          <p:sp>
            <p:nvSpPr>
              <p:cNvPr id="69921" name="Line 289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22" name="Oval 290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23" name="Oval 291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24" name="Oval 29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25" name="Oval 293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26" name="Group 294"/>
            <p:cNvGrpSpPr>
              <a:grpSpLocks/>
            </p:cNvGrpSpPr>
            <p:nvPr/>
          </p:nvGrpSpPr>
          <p:grpSpPr bwMode="auto">
            <a:xfrm>
              <a:off x="4463" y="2208"/>
              <a:ext cx="145" cy="123"/>
              <a:chOff x="720" y="1872"/>
              <a:chExt cx="480" cy="384"/>
            </a:xfrm>
          </p:grpSpPr>
          <p:sp>
            <p:nvSpPr>
              <p:cNvPr id="69927" name="Line 295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28" name="Oval 296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29" name="Oval 29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30" name="Oval 29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31" name="Oval 29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60" name="Group 328"/>
            <p:cNvGrpSpPr>
              <a:grpSpLocks/>
            </p:cNvGrpSpPr>
            <p:nvPr/>
          </p:nvGrpSpPr>
          <p:grpSpPr bwMode="auto">
            <a:xfrm>
              <a:off x="4608" y="2208"/>
              <a:ext cx="145" cy="123"/>
              <a:chOff x="720" y="1872"/>
              <a:chExt cx="480" cy="384"/>
            </a:xfrm>
          </p:grpSpPr>
          <p:sp>
            <p:nvSpPr>
              <p:cNvPr id="69961" name="Line 329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62" name="Oval 330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3" name="Oval 331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4" name="Oval 332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5" name="Oval 333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66" name="Group 334"/>
            <p:cNvGrpSpPr>
              <a:grpSpLocks/>
            </p:cNvGrpSpPr>
            <p:nvPr/>
          </p:nvGrpSpPr>
          <p:grpSpPr bwMode="auto">
            <a:xfrm>
              <a:off x="4752" y="2208"/>
              <a:ext cx="145" cy="123"/>
              <a:chOff x="720" y="1872"/>
              <a:chExt cx="480" cy="384"/>
            </a:xfrm>
          </p:grpSpPr>
          <p:sp>
            <p:nvSpPr>
              <p:cNvPr id="69967" name="Line 335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68" name="Oval 336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" name="Oval 337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0" name="Oval 338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" name="Oval 339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37" name="Group 405"/>
            <p:cNvGrpSpPr>
              <a:grpSpLocks/>
            </p:cNvGrpSpPr>
            <p:nvPr/>
          </p:nvGrpSpPr>
          <p:grpSpPr bwMode="auto">
            <a:xfrm>
              <a:off x="96" y="2208"/>
              <a:ext cx="146" cy="123"/>
              <a:chOff x="720" y="1872"/>
              <a:chExt cx="480" cy="384"/>
            </a:xfrm>
          </p:grpSpPr>
          <p:sp>
            <p:nvSpPr>
              <p:cNvPr id="70038" name="Line 40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39" name="Oval 40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0" name="Oval 40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1" name="Oval 40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2" name="Oval 41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43" name="Group 411"/>
            <p:cNvGrpSpPr>
              <a:grpSpLocks/>
            </p:cNvGrpSpPr>
            <p:nvPr/>
          </p:nvGrpSpPr>
          <p:grpSpPr bwMode="auto">
            <a:xfrm>
              <a:off x="4895" y="2208"/>
              <a:ext cx="145" cy="123"/>
              <a:chOff x="720" y="1872"/>
              <a:chExt cx="480" cy="384"/>
            </a:xfrm>
          </p:grpSpPr>
          <p:sp>
            <p:nvSpPr>
              <p:cNvPr id="70044" name="Line 41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45" name="Oval 4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6" name="Oval 41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7" name="Oval 41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8" name="Oval 41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49" name="Group 417"/>
            <p:cNvGrpSpPr>
              <a:grpSpLocks/>
            </p:cNvGrpSpPr>
            <p:nvPr/>
          </p:nvGrpSpPr>
          <p:grpSpPr bwMode="auto">
            <a:xfrm>
              <a:off x="5039" y="2208"/>
              <a:ext cx="145" cy="123"/>
              <a:chOff x="720" y="1872"/>
              <a:chExt cx="480" cy="384"/>
            </a:xfrm>
          </p:grpSpPr>
          <p:sp>
            <p:nvSpPr>
              <p:cNvPr id="70050" name="Line 41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51" name="Oval 41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52" name="Oval 42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53" name="Oval 42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54" name="Oval 42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55" name="Group 423"/>
            <p:cNvGrpSpPr>
              <a:grpSpLocks/>
            </p:cNvGrpSpPr>
            <p:nvPr/>
          </p:nvGrpSpPr>
          <p:grpSpPr bwMode="auto">
            <a:xfrm>
              <a:off x="5183" y="2208"/>
              <a:ext cx="145" cy="123"/>
              <a:chOff x="720" y="1872"/>
              <a:chExt cx="480" cy="384"/>
            </a:xfrm>
          </p:grpSpPr>
          <p:sp>
            <p:nvSpPr>
              <p:cNvPr id="70056" name="Line 42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57" name="Oval 42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58" name="Oval 4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59" name="Oval 42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60" name="Oval 42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61" name="Group 429"/>
            <p:cNvGrpSpPr>
              <a:grpSpLocks/>
            </p:cNvGrpSpPr>
            <p:nvPr/>
          </p:nvGrpSpPr>
          <p:grpSpPr bwMode="auto">
            <a:xfrm>
              <a:off x="5327" y="2208"/>
              <a:ext cx="145" cy="123"/>
              <a:chOff x="720" y="1872"/>
              <a:chExt cx="480" cy="384"/>
            </a:xfrm>
          </p:grpSpPr>
          <p:sp>
            <p:nvSpPr>
              <p:cNvPr id="70062" name="Line 43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63" name="Oval 43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64" name="Oval 43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65" name="Oval 43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66" name="Oval 43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067" name="Group 435"/>
            <p:cNvGrpSpPr>
              <a:grpSpLocks/>
            </p:cNvGrpSpPr>
            <p:nvPr/>
          </p:nvGrpSpPr>
          <p:grpSpPr bwMode="auto">
            <a:xfrm>
              <a:off x="5471" y="2208"/>
              <a:ext cx="145" cy="123"/>
              <a:chOff x="720" y="1872"/>
              <a:chExt cx="480" cy="384"/>
            </a:xfrm>
          </p:grpSpPr>
          <p:sp>
            <p:nvSpPr>
              <p:cNvPr id="70068" name="Line 43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69" name="Oval 43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70" name="Oval 43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71" name="Oval 43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72" name="Oval 44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0097" name="Text Box 465"/>
          <p:cNvSpPr txBox="1">
            <a:spLocks noChangeArrowheads="1"/>
          </p:cNvSpPr>
          <p:nvPr/>
        </p:nvSpPr>
        <p:spPr bwMode="auto">
          <a:xfrm>
            <a:off x="1600200" y="3048000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0000FF"/>
                </a:solidFill>
                <a:latin typeface="Times New Roman" pitchFamily="18" charset="0"/>
              </a:rPr>
              <a:t>PHENOTYPIC SELECTION</a:t>
            </a:r>
          </a:p>
        </p:txBody>
      </p:sp>
      <p:sp>
        <p:nvSpPr>
          <p:cNvPr id="70099" name="Text Box 467"/>
          <p:cNvSpPr txBox="1">
            <a:spLocks noChangeArrowheads="1"/>
          </p:cNvSpPr>
          <p:nvPr/>
        </p:nvSpPr>
        <p:spPr bwMode="auto">
          <a:xfrm>
            <a:off x="5105400" y="6248400"/>
            <a:ext cx="16764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Field trials</a:t>
            </a:r>
          </a:p>
        </p:txBody>
      </p:sp>
      <p:sp>
        <p:nvSpPr>
          <p:cNvPr id="70104" name="Text Box 472"/>
          <p:cNvSpPr txBox="1">
            <a:spLocks noChangeArrowheads="1"/>
          </p:cNvSpPr>
          <p:nvPr/>
        </p:nvSpPr>
        <p:spPr bwMode="auto">
          <a:xfrm>
            <a:off x="228600" y="6248400"/>
            <a:ext cx="24384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Glasshouse trials</a:t>
            </a:r>
          </a:p>
        </p:txBody>
      </p:sp>
      <p:sp>
        <p:nvSpPr>
          <p:cNvPr id="70105" name="Text Box 473"/>
          <p:cNvSpPr txBox="1">
            <a:spLocks noChangeArrowheads="1"/>
          </p:cNvSpPr>
          <p:nvPr/>
        </p:nvSpPr>
        <p:spPr bwMode="auto">
          <a:xfrm>
            <a:off x="4876800" y="10350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</a:rPr>
              <a:t>Donor</a:t>
            </a:r>
          </a:p>
        </p:txBody>
      </p:sp>
      <p:sp>
        <p:nvSpPr>
          <p:cNvPr id="70106" name="Text Box 474"/>
          <p:cNvSpPr txBox="1">
            <a:spLocks noChangeArrowheads="1"/>
          </p:cNvSpPr>
          <p:nvPr/>
        </p:nvSpPr>
        <p:spPr bwMode="auto">
          <a:xfrm>
            <a:off x="1143000" y="11112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Recipient</a:t>
            </a:r>
          </a:p>
        </p:txBody>
      </p:sp>
      <p:sp>
        <p:nvSpPr>
          <p:cNvPr id="70107" name="Text Box 475"/>
          <p:cNvSpPr txBox="1">
            <a:spLocks noChangeArrowheads="1"/>
          </p:cNvSpPr>
          <p:nvPr/>
        </p:nvSpPr>
        <p:spPr bwMode="auto">
          <a:xfrm>
            <a:off x="609600" y="76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CONVENTIONAL PLANT BREEDING</a:t>
            </a:r>
          </a:p>
        </p:txBody>
      </p:sp>
      <p:pic>
        <p:nvPicPr>
          <p:cNvPr id="70117" name="Picture 478" descr="npo00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790950"/>
            <a:ext cx="2895600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118" name="Picture 479" descr="npo00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771900"/>
            <a:ext cx="2895600" cy="217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120" name="Picture 480" descr="npo000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3" y="3581400"/>
            <a:ext cx="2166937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113" name="Text Box 481"/>
          <p:cNvSpPr txBox="1">
            <a:spLocks noChangeArrowheads="1"/>
          </p:cNvSpPr>
          <p:nvPr/>
        </p:nvSpPr>
        <p:spPr bwMode="auto">
          <a:xfrm>
            <a:off x="4175125" y="7050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0114" name="Text Box 482"/>
          <p:cNvSpPr txBox="1">
            <a:spLocks noChangeArrowheads="1"/>
          </p:cNvSpPr>
          <p:nvPr/>
        </p:nvSpPr>
        <p:spPr bwMode="auto">
          <a:xfrm>
            <a:off x="304800" y="60198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Salinity screening in phytotron</a:t>
            </a:r>
          </a:p>
        </p:txBody>
      </p:sp>
      <p:sp>
        <p:nvSpPr>
          <p:cNvPr id="70115" name="Text Box 483"/>
          <p:cNvSpPr txBox="1">
            <a:spLocks noChangeArrowheads="1"/>
          </p:cNvSpPr>
          <p:nvPr/>
        </p:nvSpPr>
        <p:spPr bwMode="auto">
          <a:xfrm>
            <a:off x="3200400" y="60198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Bacterial blight screening</a:t>
            </a:r>
          </a:p>
        </p:txBody>
      </p:sp>
      <p:sp>
        <p:nvSpPr>
          <p:cNvPr id="70116" name="Text Box 484"/>
          <p:cNvSpPr txBox="1">
            <a:spLocks noChangeArrowheads="1"/>
          </p:cNvSpPr>
          <p:nvPr/>
        </p:nvSpPr>
        <p:spPr bwMode="auto">
          <a:xfrm>
            <a:off x="6172200" y="59436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Phosphorus deficiency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97" grpId="0" animBg="1"/>
      <p:bldP spid="70099" grpId="0" animBg="1"/>
      <p:bldP spid="70104" grpId="0" animBg="1"/>
      <p:bldP spid="70114" grpId="0"/>
      <p:bldP spid="70115" grpId="0"/>
      <p:bldP spid="70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276600" y="279717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4038600" y="838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3505200" y="14255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276600" y="18827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3505200" y="24161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7943" name="Group 7"/>
          <p:cNvGrpSpPr>
            <a:grpSpLocks/>
          </p:cNvGrpSpPr>
          <p:nvPr/>
        </p:nvGrpSpPr>
        <p:grpSpPr bwMode="auto">
          <a:xfrm>
            <a:off x="2624138" y="1219200"/>
            <a:ext cx="271462" cy="222250"/>
            <a:chOff x="720" y="1872"/>
            <a:chExt cx="480" cy="384"/>
          </a:xfrm>
        </p:grpSpPr>
        <p:sp>
          <p:nvSpPr>
            <p:cNvPr id="167944" name="Line 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45" name="Oval 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7" name="Oval 1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8" name="Oval 1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949" name="Group 13"/>
          <p:cNvGrpSpPr>
            <a:grpSpLocks/>
          </p:cNvGrpSpPr>
          <p:nvPr/>
        </p:nvGrpSpPr>
        <p:grpSpPr bwMode="auto">
          <a:xfrm>
            <a:off x="4267200" y="1219200"/>
            <a:ext cx="271463" cy="222250"/>
            <a:chOff x="720" y="1872"/>
            <a:chExt cx="480" cy="384"/>
          </a:xfrm>
        </p:grpSpPr>
        <p:sp>
          <p:nvSpPr>
            <p:cNvPr id="167950" name="Line 1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51" name="Oval 1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2" name="Oval 1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3" name="Oval 1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Oval 1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401" name="Group 465"/>
          <p:cNvGrpSpPr>
            <a:grpSpLocks/>
          </p:cNvGrpSpPr>
          <p:nvPr/>
        </p:nvGrpSpPr>
        <p:grpSpPr bwMode="auto">
          <a:xfrm>
            <a:off x="4267200" y="1501775"/>
            <a:ext cx="1295400" cy="533400"/>
            <a:chOff x="2688" y="466"/>
            <a:chExt cx="816" cy="336"/>
          </a:xfrm>
        </p:grpSpPr>
        <p:sp>
          <p:nvSpPr>
            <p:cNvPr id="167955" name="Rectangle 19"/>
            <p:cNvSpPr>
              <a:spLocks noChangeArrowheads="1"/>
            </p:cNvSpPr>
            <p:nvPr/>
          </p:nvSpPr>
          <p:spPr bwMode="auto">
            <a:xfrm>
              <a:off x="2688" y="466"/>
              <a:ext cx="192" cy="28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6" name="Rectangle 20"/>
            <p:cNvSpPr>
              <a:spLocks noChangeArrowheads="1"/>
            </p:cNvSpPr>
            <p:nvPr/>
          </p:nvSpPr>
          <p:spPr bwMode="auto">
            <a:xfrm>
              <a:off x="2736" y="514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7" name="Rectangle 21"/>
            <p:cNvSpPr>
              <a:spLocks noChangeArrowheads="1"/>
            </p:cNvSpPr>
            <p:nvPr/>
          </p:nvSpPr>
          <p:spPr bwMode="auto">
            <a:xfrm>
              <a:off x="2736" y="706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8" name="AutoShape 22"/>
            <p:cNvSpPr>
              <a:spLocks noChangeArrowheads="1"/>
            </p:cNvSpPr>
            <p:nvPr/>
          </p:nvSpPr>
          <p:spPr bwMode="auto">
            <a:xfrm>
              <a:off x="2880" y="658"/>
              <a:ext cx="624" cy="144"/>
            </a:xfrm>
            <a:prstGeom prst="leftArrow">
              <a:avLst>
                <a:gd name="adj1" fmla="val 50000"/>
                <a:gd name="adj2" fmla="val 108333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989" name="Group 53"/>
          <p:cNvGrpSpPr>
            <a:grpSpLocks/>
          </p:cNvGrpSpPr>
          <p:nvPr/>
        </p:nvGrpSpPr>
        <p:grpSpPr bwMode="auto">
          <a:xfrm>
            <a:off x="1493838" y="3482975"/>
            <a:ext cx="231775" cy="195263"/>
            <a:chOff x="720" y="1872"/>
            <a:chExt cx="480" cy="384"/>
          </a:xfrm>
        </p:grpSpPr>
        <p:sp>
          <p:nvSpPr>
            <p:cNvPr id="167990" name="Line 5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91" name="Oval 5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2" name="Oval 5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3" name="Oval 5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4" name="Oval 5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995" name="Group 59"/>
          <p:cNvGrpSpPr>
            <a:grpSpLocks/>
          </p:cNvGrpSpPr>
          <p:nvPr/>
        </p:nvGrpSpPr>
        <p:grpSpPr bwMode="auto">
          <a:xfrm>
            <a:off x="1725613" y="3482975"/>
            <a:ext cx="230187" cy="195263"/>
            <a:chOff x="720" y="1872"/>
            <a:chExt cx="480" cy="384"/>
          </a:xfrm>
        </p:grpSpPr>
        <p:sp>
          <p:nvSpPr>
            <p:cNvPr id="167996" name="Line 6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997" name="Oval 6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8" name="Oval 6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9" name="Oval 6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00" name="Oval 6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01" name="Group 65"/>
          <p:cNvGrpSpPr>
            <a:grpSpLocks/>
          </p:cNvGrpSpPr>
          <p:nvPr/>
        </p:nvGrpSpPr>
        <p:grpSpPr bwMode="auto">
          <a:xfrm>
            <a:off x="1955800" y="3482975"/>
            <a:ext cx="230188" cy="195263"/>
            <a:chOff x="720" y="1872"/>
            <a:chExt cx="480" cy="384"/>
          </a:xfrm>
        </p:grpSpPr>
        <p:sp>
          <p:nvSpPr>
            <p:cNvPr id="168002" name="Line 6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03" name="Oval 6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04" name="Oval 6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05" name="Oval 6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06" name="Oval 7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07" name="Group 71"/>
          <p:cNvGrpSpPr>
            <a:grpSpLocks/>
          </p:cNvGrpSpPr>
          <p:nvPr/>
        </p:nvGrpSpPr>
        <p:grpSpPr bwMode="auto">
          <a:xfrm>
            <a:off x="2185988" y="3482975"/>
            <a:ext cx="230187" cy="195263"/>
            <a:chOff x="720" y="1872"/>
            <a:chExt cx="480" cy="384"/>
          </a:xfrm>
        </p:grpSpPr>
        <p:sp>
          <p:nvSpPr>
            <p:cNvPr id="168008" name="Line 7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09" name="Oval 7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0" name="Oval 7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1" name="Oval 7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2" name="Oval 7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13" name="Group 77"/>
          <p:cNvGrpSpPr>
            <a:grpSpLocks/>
          </p:cNvGrpSpPr>
          <p:nvPr/>
        </p:nvGrpSpPr>
        <p:grpSpPr bwMode="auto">
          <a:xfrm>
            <a:off x="2416175" y="3482975"/>
            <a:ext cx="231775" cy="195263"/>
            <a:chOff x="720" y="1872"/>
            <a:chExt cx="480" cy="384"/>
          </a:xfrm>
        </p:grpSpPr>
        <p:sp>
          <p:nvSpPr>
            <p:cNvPr id="168014" name="Line 7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15" name="Oval 7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6" name="Oval 8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7" name="Oval 8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8" name="Oval 8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19" name="Group 83"/>
          <p:cNvGrpSpPr>
            <a:grpSpLocks/>
          </p:cNvGrpSpPr>
          <p:nvPr/>
        </p:nvGrpSpPr>
        <p:grpSpPr bwMode="auto">
          <a:xfrm>
            <a:off x="2693988" y="3482975"/>
            <a:ext cx="231775" cy="195263"/>
            <a:chOff x="720" y="1872"/>
            <a:chExt cx="480" cy="384"/>
          </a:xfrm>
        </p:grpSpPr>
        <p:sp>
          <p:nvSpPr>
            <p:cNvPr id="168020" name="Line 8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21" name="Oval 8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2" name="Oval 8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3" name="Oval 8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4" name="Oval 8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25" name="Group 89"/>
          <p:cNvGrpSpPr>
            <a:grpSpLocks/>
          </p:cNvGrpSpPr>
          <p:nvPr/>
        </p:nvGrpSpPr>
        <p:grpSpPr bwMode="auto">
          <a:xfrm>
            <a:off x="2925763" y="3482975"/>
            <a:ext cx="230187" cy="195263"/>
            <a:chOff x="720" y="1872"/>
            <a:chExt cx="480" cy="384"/>
          </a:xfrm>
        </p:grpSpPr>
        <p:sp>
          <p:nvSpPr>
            <p:cNvPr id="168026" name="Line 9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27" name="Oval 9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8" name="Oval 9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9" name="Oval 9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0" name="Oval 9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31" name="Group 95"/>
          <p:cNvGrpSpPr>
            <a:grpSpLocks/>
          </p:cNvGrpSpPr>
          <p:nvPr/>
        </p:nvGrpSpPr>
        <p:grpSpPr bwMode="auto">
          <a:xfrm>
            <a:off x="3155950" y="3482975"/>
            <a:ext cx="230188" cy="195263"/>
            <a:chOff x="720" y="1872"/>
            <a:chExt cx="480" cy="384"/>
          </a:xfrm>
        </p:grpSpPr>
        <p:sp>
          <p:nvSpPr>
            <p:cNvPr id="168032" name="Line 9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Oval 9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4" name="Oval 9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5" name="Oval 9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6" name="Oval 10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37" name="Group 101"/>
          <p:cNvGrpSpPr>
            <a:grpSpLocks/>
          </p:cNvGrpSpPr>
          <p:nvPr/>
        </p:nvGrpSpPr>
        <p:grpSpPr bwMode="auto">
          <a:xfrm>
            <a:off x="3386138" y="3482975"/>
            <a:ext cx="230187" cy="195263"/>
            <a:chOff x="720" y="1872"/>
            <a:chExt cx="480" cy="384"/>
          </a:xfrm>
        </p:grpSpPr>
        <p:sp>
          <p:nvSpPr>
            <p:cNvPr id="168038" name="Line 10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39" name="Oval 10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0" name="Oval 10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1" name="Oval 10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2" name="Oval 10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43" name="Group 107"/>
          <p:cNvGrpSpPr>
            <a:grpSpLocks/>
          </p:cNvGrpSpPr>
          <p:nvPr/>
        </p:nvGrpSpPr>
        <p:grpSpPr bwMode="auto">
          <a:xfrm>
            <a:off x="3616325" y="3482975"/>
            <a:ext cx="231775" cy="195263"/>
            <a:chOff x="720" y="1872"/>
            <a:chExt cx="480" cy="384"/>
          </a:xfrm>
        </p:grpSpPr>
        <p:sp>
          <p:nvSpPr>
            <p:cNvPr id="168044" name="Line 10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45" name="Oval 10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6" name="Oval 11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7" name="Oval 11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8" name="Oval 11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49" name="Group 113"/>
          <p:cNvGrpSpPr>
            <a:grpSpLocks/>
          </p:cNvGrpSpPr>
          <p:nvPr/>
        </p:nvGrpSpPr>
        <p:grpSpPr bwMode="auto">
          <a:xfrm>
            <a:off x="3848100" y="3482975"/>
            <a:ext cx="231775" cy="195263"/>
            <a:chOff x="720" y="1872"/>
            <a:chExt cx="480" cy="384"/>
          </a:xfrm>
        </p:grpSpPr>
        <p:sp>
          <p:nvSpPr>
            <p:cNvPr id="168050" name="Line 11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51" name="Oval 11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2" name="Oval 11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3" name="Oval 11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4" name="Oval 11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55" name="Group 119"/>
          <p:cNvGrpSpPr>
            <a:grpSpLocks/>
          </p:cNvGrpSpPr>
          <p:nvPr/>
        </p:nvGrpSpPr>
        <p:grpSpPr bwMode="auto">
          <a:xfrm>
            <a:off x="4079875" y="3482975"/>
            <a:ext cx="230188" cy="195263"/>
            <a:chOff x="720" y="1872"/>
            <a:chExt cx="480" cy="384"/>
          </a:xfrm>
        </p:grpSpPr>
        <p:sp>
          <p:nvSpPr>
            <p:cNvPr id="168056" name="Line 12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57" name="Oval 12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8" name="Oval 12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9" name="Oval 12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0" name="Oval 12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61" name="Group 125"/>
          <p:cNvGrpSpPr>
            <a:grpSpLocks/>
          </p:cNvGrpSpPr>
          <p:nvPr/>
        </p:nvGrpSpPr>
        <p:grpSpPr bwMode="auto">
          <a:xfrm>
            <a:off x="4310063" y="3482975"/>
            <a:ext cx="230187" cy="195263"/>
            <a:chOff x="720" y="1872"/>
            <a:chExt cx="480" cy="384"/>
          </a:xfrm>
        </p:grpSpPr>
        <p:sp>
          <p:nvSpPr>
            <p:cNvPr id="168062" name="Line 12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63" name="Oval 12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4" name="Oval 12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5" name="Oval 12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6" name="Oval 13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67" name="Group 131"/>
          <p:cNvGrpSpPr>
            <a:grpSpLocks/>
          </p:cNvGrpSpPr>
          <p:nvPr/>
        </p:nvGrpSpPr>
        <p:grpSpPr bwMode="auto">
          <a:xfrm>
            <a:off x="4540250" y="3482975"/>
            <a:ext cx="230188" cy="195263"/>
            <a:chOff x="720" y="1872"/>
            <a:chExt cx="480" cy="384"/>
          </a:xfrm>
        </p:grpSpPr>
        <p:sp>
          <p:nvSpPr>
            <p:cNvPr id="168068" name="Line 13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69" name="Oval 13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0" name="Oval 13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1" name="Oval 13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2" name="Oval 13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73" name="Group 137"/>
          <p:cNvGrpSpPr>
            <a:grpSpLocks/>
          </p:cNvGrpSpPr>
          <p:nvPr/>
        </p:nvGrpSpPr>
        <p:grpSpPr bwMode="auto">
          <a:xfrm>
            <a:off x="4770438" y="3482975"/>
            <a:ext cx="231775" cy="195263"/>
            <a:chOff x="720" y="1872"/>
            <a:chExt cx="480" cy="384"/>
          </a:xfrm>
        </p:grpSpPr>
        <p:sp>
          <p:nvSpPr>
            <p:cNvPr id="168074" name="Line 13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75" name="Oval 13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6" name="Oval 14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7" name="Oval 14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8" name="Oval 14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79" name="Group 143"/>
          <p:cNvGrpSpPr>
            <a:grpSpLocks/>
          </p:cNvGrpSpPr>
          <p:nvPr/>
        </p:nvGrpSpPr>
        <p:grpSpPr bwMode="auto">
          <a:xfrm>
            <a:off x="5002213" y="3482975"/>
            <a:ext cx="231775" cy="195263"/>
            <a:chOff x="720" y="1872"/>
            <a:chExt cx="480" cy="384"/>
          </a:xfrm>
        </p:grpSpPr>
        <p:sp>
          <p:nvSpPr>
            <p:cNvPr id="168080" name="Line 14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81" name="Oval 14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82" name="Oval 14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83" name="Oval 14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84" name="Oval 14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85" name="Group 149"/>
          <p:cNvGrpSpPr>
            <a:grpSpLocks/>
          </p:cNvGrpSpPr>
          <p:nvPr/>
        </p:nvGrpSpPr>
        <p:grpSpPr bwMode="auto">
          <a:xfrm>
            <a:off x="5233988" y="3482975"/>
            <a:ext cx="228600" cy="195263"/>
            <a:chOff x="720" y="1872"/>
            <a:chExt cx="480" cy="384"/>
          </a:xfrm>
        </p:grpSpPr>
        <p:sp>
          <p:nvSpPr>
            <p:cNvPr id="168086" name="Line 15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87" name="Oval 15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88" name="Oval 15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89" name="Oval 15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90" name="Oval 15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91" name="Group 155"/>
          <p:cNvGrpSpPr>
            <a:grpSpLocks/>
          </p:cNvGrpSpPr>
          <p:nvPr/>
        </p:nvGrpSpPr>
        <p:grpSpPr bwMode="auto">
          <a:xfrm>
            <a:off x="5462588" y="3482975"/>
            <a:ext cx="231775" cy="195263"/>
            <a:chOff x="720" y="1872"/>
            <a:chExt cx="480" cy="384"/>
          </a:xfrm>
        </p:grpSpPr>
        <p:sp>
          <p:nvSpPr>
            <p:cNvPr id="168092" name="Line 15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93" name="Oval 15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94" name="Oval 15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95" name="Oval 15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96" name="Oval 16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097" name="Group 161"/>
          <p:cNvGrpSpPr>
            <a:grpSpLocks/>
          </p:cNvGrpSpPr>
          <p:nvPr/>
        </p:nvGrpSpPr>
        <p:grpSpPr bwMode="auto">
          <a:xfrm>
            <a:off x="5694363" y="3482975"/>
            <a:ext cx="231775" cy="195263"/>
            <a:chOff x="720" y="1872"/>
            <a:chExt cx="480" cy="384"/>
          </a:xfrm>
        </p:grpSpPr>
        <p:sp>
          <p:nvSpPr>
            <p:cNvPr id="168098" name="Line 16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099" name="Oval 16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00" name="Oval 16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01" name="Oval 16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02" name="Oval 16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103" name="Group 167"/>
          <p:cNvGrpSpPr>
            <a:grpSpLocks/>
          </p:cNvGrpSpPr>
          <p:nvPr/>
        </p:nvGrpSpPr>
        <p:grpSpPr bwMode="auto">
          <a:xfrm>
            <a:off x="5926138" y="3482975"/>
            <a:ext cx="230187" cy="195263"/>
            <a:chOff x="720" y="1872"/>
            <a:chExt cx="480" cy="384"/>
          </a:xfrm>
        </p:grpSpPr>
        <p:sp>
          <p:nvSpPr>
            <p:cNvPr id="168104" name="Line 16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105" name="Oval 16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06" name="Oval 17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07" name="Oval 17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08" name="Oval 17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138" name="Text Box 202"/>
          <p:cNvSpPr txBox="1">
            <a:spLocks noChangeArrowheads="1"/>
          </p:cNvSpPr>
          <p:nvPr/>
        </p:nvSpPr>
        <p:spPr bwMode="auto">
          <a:xfrm>
            <a:off x="2362200" y="838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8139" name="Group 203"/>
          <p:cNvGrpSpPr>
            <a:grpSpLocks/>
          </p:cNvGrpSpPr>
          <p:nvPr/>
        </p:nvGrpSpPr>
        <p:grpSpPr bwMode="auto">
          <a:xfrm>
            <a:off x="2590800" y="1501775"/>
            <a:ext cx="304800" cy="457200"/>
            <a:chOff x="1296" y="624"/>
            <a:chExt cx="192" cy="288"/>
          </a:xfrm>
        </p:grpSpPr>
        <p:grpSp>
          <p:nvGrpSpPr>
            <p:cNvPr id="168140" name="Group 204"/>
            <p:cNvGrpSpPr>
              <a:grpSpLocks/>
            </p:cNvGrpSpPr>
            <p:nvPr/>
          </p:nvGrpSpPr>
          <p:grpSpPr bwMode="auto">
            <a:xfrm>
              <a:off x="1296" y="624"/>
              <a:ext cx="192" cy="288"/>
              <a:chOff x="1296" y="624"/>
              <a:chExt cx="192" cy="288"/>
            </a:xfrm>
          </p:grpSpPr>
          <p:sp>
            <p:nvSpPr>
              <p:cNvPr id="168141" name="Rectangle 205"/>
              <p:cNvSpPr>
                <a:spLocks noChangeArrowheads="1"/>
              </p:cNvSpPr>
              <p:nvPr/>
            </p:nvSpPr>
            <p:spPr bwMode="auto">
              <a:xfrm>
                <a:off x="1296" y="624"/>
                <a:ext cx="192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142" name="Rectangle 20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117" cy="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143" name="Rectangle 207"/>
            <p:cNvSpPr>
              <a:spLocks noChangeArrowheads="1"/>
            </p:cNvSpPr>
            <p:nvPr/>
          </p:nvSpPr>
          <p:spPr bwMode="auto">
            <a:xfrm>
              <a:off x="1344" y="768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151" name="Text Box 215"/>
          <p:cNvSpPr txBox="1">
            <a:spLocks noChangeArrowheads="1"/>
          </p:cNvSpPr>
          <p:nvPr/>
        </p:nvSpPr>
        <p:spPr bwMode="auto">
          <a:xfrm>
            <a:off x="3352800" y="83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x</a:t>
            </a:r>
          </a:p>
        </p:txBody>
      </p:sp>
      <p:grpSp>
        <p:nvGrpSpPr>
          <p:cNvPr id="168170" name="Group 234"/>
          <p:cNvGrpSpPr>
            <a:grpSpLocks/>
          </p:cNvGrpSpPr>
          <p:nvPr/>
        </p:nvGrpSpPr>
        <p:grpSpPr bwMode="auto">
          <a:xfrm>
            <a:off x="1292225" y="3482975"/>
            <a:ext cx="231775" cy="195263"/>
            <a:chOff x="720" y="1872"/>
            <a:chExt cx="480" cy="384"/>
          </a:xfrm>
        </p:grpSpPr>
        <p:sp>
          <p:nvSpPr>
            <p:cNvPr id="168171" name="Line 23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172" name="Oval 23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73" name="Oval 23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74" name="Oval 23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75" name="Oval 23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176" name="Group 240"/>
          <p:cNvGrpSpPr>
            <a:grpSpLocks/>
          </p:cNvGrpSpPr>
          <p:nvPr/>
        </p:nvGrpSpPr>
        <p:grpSpPr bwMode="auto">
          <a:xfrm>
            <a:off x="1063625" y="3482975"/>
            <a:ext cx="231775" cy="195263"/>
            <a:chOff x="720" y="1872"/>
            <a:chExt cx="480" cy="384"/>
          </a:xfrm>
        </p:grpSpPr>
        <p:sp>
          <p:nvSpPr>
            <p:cNvPr id="168177" name="Line 24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178" name="Oval 24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79" name="Oval 24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80" name="Oval 24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81" name="Oval 24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182" name="Group 246"/>
          <p:cNvGrpSpPr>
            <a:grpSpLocks/>
          </p:cNvGrpSpPr>
          <p:nvPr/>
        </p:nvGrpSpPr>
        <p:grpSpPr bwMode="auto">
          <a:xfrm>
            <a:off x="835025" y="3482975"/>
            <a:ext cx="231775" cy="195263"/>
            <a:chOff x="720" y="1872"/>
            <a:chExt cx="480" cy="384"/>
          </a:xfrm>
        </p:grpSpPr>
        <p:sp>
          <p:nvSpPr>
            <p:cNvPr id="168183" name="Line 24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184" name="Oval 24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85" name="Oval 24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86" name="Oval 25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87" name="Oval 25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188" name="Group 252"/>
          <p:cNvGrpSpPr>
            <a:grpSpLocks/>
          </p:cNvGrpSpPr>
          <p:nvPr/>
        </p:nvGrpSpPr>
        <p:grpSpPr bwMode="auto">
          <a:xfrm>
            <a:off x="606425" y="3482975"/>
            <a:ext cx="231775" cy="195263"/>
            <a:chOff x="720" y="1872"/>
            <a:chExt cx="480" cy="384"/>
          </a:xfrm>
        </p:grpSpPr>
        <p:sp>
          <p:nvSpPr>
            <p:cNvPr id="168189" name="Line 25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190" name="Oval 25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91" name="Oval 25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92" name="Oval 25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93" name="Oval 25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194" name="Group 258"/>
          <p:cNvGrpSpPr>
            <a:grpSpLocks/>
          </p:cNvGrpSpPr>
          <p:nvPr/>
        </p:nvGrpSpPr>
        <p:grpSpPr bwMode="auto">
          <a:xfrm>
            <a:off x="381000" y="3482975"/>
            <a:ext cx="231775" cy="195263"/>
            <a:chOff x="720" y="1872"/>
            <a:chExt cx="480" cy="384"/>
          </a:xfrm>
        </p:grpSpPr>
        <p:sp>
          <p:nvSpPr>
            <p:cNvPr id="168195" name="Line 25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196" name="Oval 26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97" name="Oval 26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98" name="Oval 26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99" name="Oval 26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05" name="Group 269"/>
          <p:cNvGrpSpPr>
            <a:grpSpLocks/>
          </p:cNvGrpSpPr>
          <p:nvPr/>
        </p:nvGrpSpPr>
        <p:grpSpPr bwMode="auto">
          <a:xfrm>
            <a:off x="6172200" y="3482975"/>
            <a:ext cx="230188" cy="195263"/>
            <a:chOff x="720" y="1872"/>
            <a:chExt cx="480" cy="384"/>
          </a:xfrm>
        </p:grpSpPr>
        <p:sp>
          <p:nvSpPr>
            <p:cNvPr id="168206" name="Line 27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07" name="Oval 27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8" name="Oval 27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9" name="Oval 27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10" name="Oval 27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11" name="Group 275"/>
          <p:cNvGrpSpPr>
            <a:grpSpLocks/>
          </p:cNvGrpSpPr>
          <p:nvPr/>
        </p:nvGrpSpPr>
        <p:grpSpPr bwMode="auto">
          <a:xfrm>
            <a:off x="6400800" y="3482975"/>
            <a:ext cx="230188" cy="195263"/>
            <a:chOff x="720" y="1872"/>
            <a:chExt cx="480" cy="384"/>
          </a:xfrm>
        </p:grpSpPr>
        <p:sp>
          <p:nvSpPr>
            <p:cNvPr id="168212" name="Line 27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13" name="Oval 27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14" name="Oval 27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15" name="Oval 27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16" name="Oval 28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17" name="Group 281"/>
          <p:cNvGrpSpPr>
            <a:grpSpLocks/>
          </p:cNvGrpSpPr>
          <p:nvPr/>
        </p:nvGrpSpPr>
        <p:grpSpPr bwMode="auto">
          <a:xfrm>
            <a:off x="6629400" y="3482975"/>
            <a:ext cx="230188" cy="195263"/>
            <a:chOff x="720" y="1872"/>
            <a:chExt cx="480" cy="384"/>
          </a:xfrm>
        </p:grpSpPr>
        <p:sp>
          <p:nvSpPr>
            <p:cNvPr id="168218" name="Line 28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19" name="Oval 28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20" name="Oval 28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21" name="Oval 28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22" name="Oval 28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23" name="Group 287"/>
          <p:cNvGrpSpPr>
            <a:grpSpLocks/>
          </p:cNvGrpSpPr>
          <p:nvPr/>
        </p:nvGrpSpPr>
        <p:grpSpPr bwMode="auto">
          <a:xfrm>
            <a:off x="6858000" y="3482975"/>
            <a:ext cx="230188" cy="195263"/>
            <a:chOff x="720" y="1872"/>
            <a:chExt cx="480" cy="384"/>
          </a:xfrm>
        </p:grpSpPr>
        <p:sp>
          <p:nvSpPr>
            <p:cNvPr id="168224" name="Line 28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25" name="Oval 28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26" name="Oval 29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27" name="Oval 29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28" name="Oval 29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29" name="Group 293"/>
          <p:cNvGrpSpPr>
            <a:grpSpLocks/>
          </p:cNvGrpSpPr>
          <p:nvPr/>
        </p:nvGrpSpPr>
        <p:grpSpPr bwMode="auto">
          <a:xfrm>
            <a:off x="7085013" y="3482975"/>
            <a:ext cx="230187" cy="195263"/>
            <a:chOff x="720" y="1872"/>
            <a:chExt cx="480" cy="384"/>
          </a:xfrm>
        </p:grpSpPr>
        <p:sp>
          <p:nvSpPr>
            <p:cNvPr id="168230" name="Line 29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31" name="Oval 29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2" name="Oval 29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3" name="Oval 29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4" name="Oval 29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63" name="Group 327"/>
          <p:cNvGrpSpPr>
            <a:grpSpLocks/>
          </p:cNvGrpSpPr>
          <p:nvPr/>
        </p:nvGrpSpPr>
        <p:grpSpPr bwMode="auto">
          <a:xfrm>
            <a:off x="7315200" y="3482975"/>
            <a:ext cx="230188" cy="195263"/>
            <a:chOff x="720" y="1872"/>
            <a:chExt cx="480" cy="384"/>
          </a:xfrm>
        </p:grpSpPr>
        <p:sp>
          <p:nvSpPr>
            <p:cNvPr id="168264" name="Line 32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65" name="Oval 32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66" name="Oval 33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67" name="Oval 33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68" name="Oval 33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269" name="Group 333"/>
          <p:cNvGrpSpPr>
            <a:grpSpLocks/>
          </p:cNvGrpSpPr>
          <p:nvPr/>
        </p:nvGrpSpPr>
        <p:grpSpPr bwMode="auto">
          <a:xfrm>
            <a:off x="7543800" y="3482975"/>
            <a:ext cx="230188" cy="195263"/>
            <a:chOff x="720" y="1872"/>
            <a:chExt cx="480" cy="384"/>
          </a:xfrm>
        </p:grpSpPr>
        <p:sp>
          <p:nvSpPr>
            <p:cNvPr id="168270" name="Line 33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71" name="Oval 33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72" name="Oval 33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73" name="Oval 33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74" name="Oval 33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328" name="Text Box 392"/>
          <p:cNvSpPr txBox="1">
            <a:spLocks noChangeArrowheads="1"/>
          </p:cNvSpPr>
          <p:nvPr/>
        </p:nvSpPr>
        <p:spPr bwMode="auto">
          <a:xfrm>
            <a:off x="5029200" y="2644775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large populations consisting of thousands of plants</a:t>
            </a:r>
          </a:p>
        </p:txBody>
      </p:sp>
      <p:grpSp>
        <p:nvGrpSpPr>
          <p:cNvPr id="168340" name="Group 404"/>
          <p:cNvGrpSpPr>
            <a:grpSpLocks/>
          </p:cNvGrpSpPr>
          <p:nvPr/>
        </p:nvGrpSpPr>
        <p:grpSpPr bwMode="auto">
          <a:xfrm>
            <a:off x="152400" y="3482975"/>
            <a:ext cx="231775" cy="195263"/>
            <a:chOff x="720" y="1872"/>
            <a:chExt cx="480" cy="384"/>
          </a:xfrm>
        </p:grpSpPr>
        <p:sp>
          <p:nvSpPr>
            <p:cNvPr id="168341" name="Line 40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42" name="Oval 40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3" name="Oval 40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4" name="Oval 40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5" name="Oval 40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346" name="Group 410"/>
          <p:cNvGrpSpPr>
            <a:grpSpLocks/>
          </p:cNvGrpSpPr>
          <p:nvPr/>
        </p:nvGrpSpPr>
        <p:grpSpPr bwMode="auto">
          <a:xfrm>
            <a:off x="7770813" y="3482975"/>
            <a:ext cx="230187" cy="195263"/>
            <a:chOff x="720" y="1872"/>
            <a:chExt cx="480" cy="384"/>
          </a:xfrm>
        </p:grpSpPr>
        <p:sp>
          <p:nvSpPr>
            <p:cNvPr id="168347" name="Line 41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Oval 41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49" name="Oval 41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50" name="Oval 41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51" name="Oval 41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352" name="Group 416"/>
          <p:cNvGrpSpPr>
            <a:grpSpLocks/>
          </p:cNvGrpSpPr>
          <p:nvPr/>
        </p:nvGrpSpPr>
        <p:grpSpPr bwMode="auto">
          <a:xfrm>
            <a:off x="7999413" y="3482975"/>
            <a:ext cx="230187" cy="195263"/>
            <a:chOff x="720" y="1872"/>
            <a:chExt cx="480" cy="384"/>
          </a:xfrm>
        </p:grpSpPr>
        <p:sp>
          <p:nvSpPr>
            <p:cNvPr id="168353" name="Line 41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Oval 41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55" name="Oval 41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56" name="Oval 42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57" name="Oval 42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358" name="Group 422"/>
          <p:cNvGrpSpPr>
            <a:grpSpLocks/>
          </p:cNvGrpSpPr>
          <p:nvPr/>
        </p:nvGrpSpPr>
        <p:grpSpPr bwMode="auto">
          <a:xfrm>
            <a:off x="8228013" y="3482975"/>
            <a:ext cx="230187" cy="195263"/>
            <a:chOff x="720" y="1872"/>
            <a:chExt cx="480" cy="384"/>
          </a:xfrm>
        </p:grpSpPr>
        <p:sp>
          <p:nvSpPr>
            <p:cNvPr id="168359" name="Line 42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Oval 42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61" name="Oval 42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62" name="Oval 42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63" name="Oval 42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364" name="Group 428"/>
          <p:cNvGrpSpPr>
            <a:grpSpLocks/>
          </p:cNvGrpSpPr>
          <p:nvPr/>
        </p:nvGrpSpPr>
        <p:grpSpPr bwMode="auto">
          <a:xfrm>
            <a:off x="8456613" y="3482975"/>
            <a:ext cx="230187" cy="195263"/>
            <a:chOff x="720" y="1872"/>
            <a:chExt cx="480" cy="384"/>
          </a:xfrm>
        </p:grpSpPr>
        <p:sp>
          <p:nvSpPr>
            <p:cNvPr id="168365" name="Line 42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66" name="Oval 43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67" name="Oval 43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68" name="Oval 43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69" name="Oval 43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370" name="Group 434"/>
          <p:cNvGrpSpPr>
            <a:grpSpLocks/>
          </p:cNvGrpSpPr>
          <p:nvPr/>
        </p:nvGrpSpPr>
        <p:grpSpPr bwMode="auto">
          <a:xfrm>
            <a:off x="8685213" y="3482975"/>
            <a:ext cx="230187" cy="195263"/>
            <a:chOff x="720" y="1872"/>
            <a:chExt cx="480" cy="384"/>
          </a:xfrm>
        </p:grpSpPr>
        <p:sp>
          <p:nvSpPr>
            <p:cNvPr id="168371" name="Line 43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72" name="Oval 43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3" name="Oval 43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4" name="Oval 43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5" name="Oval 43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398" name="Text Box 462"/>
          <p:cNvSpPr txBox="1">
            <a:spLocks noChangeArrowheads="1"/>
          </p:cNvSpPr>
          <p:nvPr/>
        </p:nvSpPr>
        <p:spPr bwMode="auto">
          <a:xfrm>
            <a:off x="4953000" y="11874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</a:rPr>
              <a:t>Resistant</a:t>
            </a:r>
          </a:p>
        </p:txBody>
      </p:sp>
      <p:sp>
        <p:nvSpPr>
          <p:cNvPr id="168399" name="Text Box 463"/>
          <p:cNvSpPr txBox="1">
            <a:spLocks noChangeArrowheads="1"/>
          </p:cNvSpPr>
          <p:nvPr/>
        </p:nvSpPr>
        <p:spPr bwMode="auto">
          <a:xfrm>
            <a:off x="838200" y="11874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Susceptible</a:t>
            </a:r>
          </a:p>
        </p:txBody>
      </p:sp>
      <p:grpSp>
        <p:nvGrpSpPr>
          <p:cNvPr id="168404" name="Group 468"/>
          <p:cNvGrpSpPr>
            <a:grpSpLocks/>
          </p:cNvGrpSpPr>
          <p:nvPr/>
        </p:nvGrpSpPr>
        <p:grpSpPr bwMode="auto">
          <a:xfrm>
            <a:off x="152400" y="4397375"/>
            <a:ext cx="8686800" cy="1219200"/>
            <a:chOff x="96" y="2784"/>
            <a:chExt cx="5472" cy="768"/>
          </a:xfrm>
        </p:grpSpPr>
        <p:grpSp>
          <p:nvGrpSpPr>
            <p:cNvPr id="168109" name="Group 173"/>
            <p:cNvGrpSpPr>
              <a:grpSpLocks/>
            </p:cNvGrpSpPr>
            <p:nvPr/>
          </p:nvGrpSpPr>
          <p:grpSpPr bwMode="auto">
            <a:xfrm>
              <a:off x="240" y="2854"/>
              <a:ext cx="87" cy="74"/>
              <a:chOff x="1392" y="3312"/>
              <a:chExt cx="144" cy="144"/>
            </a:xfrm>
          </p:grpSpPr>
          <p:sp>
            <p:nvSpPr>
              <p:cNvPr id="168110" name="Line 174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1" name="Line 175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12" name="Group 176"/>
            <p:cNvGrpSpPr>
              <a:grpSpLocks/>
            </p:cNvGrpSpPr>
            <p:nvPr/>
          </p:nvGrpSpPr>
          <p:grpSpPr bwMode="auto">
            <a:xfrm>
              <a:off x="538" y="2854"/>
              <a:ext cx="86" cy="74"/>
              <a:chOff x="1392" y="3312"/>
              <a:chExt cx="144" cy="144"/>
            </a:xfrm>
          </p:grpSpPr>
          <p:sp>
            <p:nvSpPr>
              <p:cNvPr id="168113" name="Line 177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4" name="Line 178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15" name="Group 179"/>
            <p:cNvGrpSpPr>
              <a:grpSpLocks/>
            </p:cNvGrpSpPr>
            <p:nvPr/>
          </p:nvGrpSpPr>
          <p:grpSpPr bwMode="auto">
            <a:xfrm>
              <a:off x="970" y="2880"/>
              <a:ext cx="86" cy="74"/>
              <a:chOff x="1392" y="3312"/>
              <a:chExt cx="144" cy="144"/>
            </a:xfrm>
          </p:grpSpPr>
          <p:sp>
            <p:nvSpPr>
              <p:cNvPr id="168116" name="Line 180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7" name="Line 18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18" name="Group 182"/>
            <p:cNvGrpSpPr>
              <a:grpSpLocks/>
            </p:cNvGrpSpPr>
            <p:nvPr/>
          </p:nvGrpSpPr>
          <p:grpSpPr bwMode="auto">
            <a:xfrm>
              <a:off x="1114" y="2880"/>
              <a:ext cx="86" cy="74"/>
              <a:chOff x="1392" y="3312"/>
              <a:chExt cx="144" cy="144"/>
            </a:xfrm>
          </p:grpSpPr>
          <p:sp>
            <p:nvSpPr>
              <p:cNvPr id="168119" name="Line 183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0" name="Line 184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21" name="Group 185"/>
            <p:cNvGrpSpPr>
              <a:grpSpLocks/>
            </p:cNvGrpSpPr>
            <p:nvPr/>
          </p:nvGrpSpPr>
          <p:grpSpPr bwMode="auto">
            <a:xfrm>
              <a:off x="1256" y="2880"/>
              <a:ext cx="88" cy="74"/>
              <a:chOff x="1392" y="3312"/>
              <a:chExt cx="144" cy="144"/>
            </a:xfrm>
          </p:grpSpPr>
          <p:sp>
            <p:nvSpPr>
              <p:cNvPr id="168122" name="Line 186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3" name="Line 187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24" name="Group 188"/>
            <p:cNvGrpSpPr>
              <a:grpSpLocks/>
            </p:cNvGrpSpPr>
            <p:nvPr/>
          </p:nvGrpSpPr>
          <p:grpSpPr bwMode="auto">
            <a:xfrm>
              <a:off x="1872" y="2880"/>
              <a:ext cx="88" cy="74"/>
              <a:chOff x="1392" y="3312"/>
              <a:chExt cx="144" cy="144"/>
            </a:xfrm>
          </p:grpSpPr>
          <p:sp>
            <p:nvSpPr>
              <p:cNvPr id="168125" name="Line 189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6" name="Line 190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27" name="Group 191"/>
            <p:cNvGrpSpPr>
              <a:grpSpLocks/>
            </p:cNvGrpSpPr>
            <p:nvPr/>
          </p:nvGrpSpPr>
          <p:grpSpPr bwMode="auto">
            <a:xfrm>
              <a:off x="392" y="2854"/>
              <a:ext cx="88" cy="74"/>
              <a:chOff x="1392" y="3312"/>
              <a:chExt cx="144" cy="144"/>
            </a:xfrm>
          </p:grpSpPr>
          <p:sp>
            <p:nvSpPr>
              <p:cNvPr id="168128" name="Line 19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9" name="Line 19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30" name="Group 194"/>
            <p:cNvGrpSpPr>
              <a:grpSpLocks/>
            </p:cNvGrpSpPr>
            <p:nvPr/>
          </p:nvGrpSpPr>
          <p:grpSpPr bwMode="auto">
            <a:xfrm>
              <a:off x="824" y="2880"/>
              <a:ext cx="88" cy="74"/>
              <a:chOff x="1392" y="3312"/>
              <a:chExt cx="144" cy="144"/>
            </a:xfrm>
          </p:grpSpPr>
          <p:sp>
            <p:nvSpPr>
              <p:cNvPr id="168131" name="Line 19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2" name="Line 196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133" name="Group 197"/>
            <p:cNvGrpSpPr>
              <a:grpSpLocks/>
            </p:cNvGrpSpPr>
            <p:nvPr/>
          </p:nvGrpSpPr>
          <p:grpSpPr bwMode="auto">
            <a:xfrm>
              <a:off x="1440" y="2880"/>
              <a:ext cx="87" cy="74"/>
              <a:chOff x="1392" y="3312"/>
              <a:chExt cx="144" cy="144"/>
            </a:xfrm>
          </p:grpSpPr>
          <p:sp>
            <p:nvSpPr>
              <p:cNvPr id="168134" name="Line 198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5" name="Line 199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136" name="Line 200"/>
            <p:cNvSpPr>
              <a:spLocks noChangeShapeType="1"/>
            </p:cNvSpPr>
            <p:nvPr/>
          </p:nvSpPr>
          <p:spPr bwMode="auto">
            <a:xfrm>
              <a:off x="720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75" name="Line 339"/>
            <p:cNvSpPr>
              <a:spLocks noChangeShapeType="1"/>
            </p:cNvSpPr>
            <p:nvPr/>
          </p:nvSpPr>
          <p:spPr bwMode="auto">
            <a:xfrm>
              <a:off x="1776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76" name="Line 340"/>
            <p:cNvSpPr>
              <a:spLocks noChangeShapeType="1"/>
            </p:cNvSpPr>
            <p:nvPr/>
          </p:nvSpPr>
          <p:spPr bwMode="auto">
            <a:xfrm>
              <a:off x="1632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77" name="Line 341"/>
            <p:cNvSpPr>
              <a:spLocks noChangeShapeType="1"/>
            </p:cNvSpPr>
            <p:nvPr/>
          </p:nvSpPr>
          <p:spPr bwMode="auto">
            <a:xfrm>
              <a:off x="2352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78" name="Line 342"/>
            <p:cNvSpPr>
              <a:spLocks noChangeShapeType="1"/>
            </p:cNvSpPr>
            <p:nvPr/>
          </p:nvSpPr>
          <p:spPr bwMode="auto">
            <a:xfrm>
              <a:off x="3072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79" name="Line 343"/>
            <p:cNvSpPr>
              <a:spLocks noChangeShapeType="1"/>
            </p:cNvSpPr>
            <p:nvPr/>
          </p:nvSpPr>
          <p:spPr bwMode="auto">
            <a:xfrm>
              <a:off x="3360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80" name="Line 344"/>
            <p:cNvSpPr>
              <a:spLocks noChangeShapeType="1"/>
            </p:cNvSpPr>
            <p:nvPr/>
          </p:nvSpPr>
          <p:spPr bwMode="auto">
            <a:xfrm>
              <a:off x="3936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281" name="Line 345"/>
            <p:cNvSpPr>
              <a:spLocks noChangeShapeType="1"/>
            </p:cNvSpPr>
            <p:nvPr/>
          </p:nvSpPr>
          <p:spPr bwMode="auto">
            <a:xfrm>
              <a:off x="4368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282" name="Group 346"/>
            <p:cNvGrpSpPr>
              <a:grpSpLocks/>
            </p:cNvGrpSpPr>
            <p:nvPr/>
          </p:nvGrpSpPr>
          <p:grpSpPr bwMode="auto">
            <a:xfrm>
              <a:off x="2024" y="2880"/>
              <a:ext cx="88" cy="74"/>
              <a:chOff x="1392" y="3312"/>
              <a:chExt cx="144" cy="144"/>
            </a:xfrm>
          </p:grpSpPr>
          <p:sp>
            <p:nvSpPr>
              <p:cNvPr id="168283" name="Line 347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4" name="Line 348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285" name="Group 349"/>
            <p:cNvGrpSpPr>
              <a:grpSpLocks/>
            </p:cNvGrpSpPr>
            <p:nvPr/>
          </p:nvGrpSpPr>
          <p:grpSpPr bwMode="auto">
            <a:xfrm>
              <a:off x="2168" y="2880"/>
              <a:ext cx="88" cy="74"/>
              <a:chOff x="1392" y="3312"/>
              <a:chExt cx="144" cy="144"/>
            </a:xfrm>
          </p:grpSpPr>
          <p:sp>
            <p:nvSpPr>
              <p:cNvPr id="168286" name="Line 350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7" name="Line 35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288" name="Group 352"/>
            <p:cNvGrpSpPr>
              <a:grpSpLocks/>
            </p:cNvGrpSpPr>
            <p:nvPr/>
          </p:nvGrpSpPr>
          <p:grpSpPr bwMode="auto">
            <a:xfrm>
              <a:off x="2448" y="2880"/>
              <a:ext cx="88" cy="74"/>
              <a:chOff x="1392" y="3312"/>
              <a:chExt cx="144" cy="144"/>
            </a:xfrm>
          </p:grpSpPr>
          <p:sp>
            <p:nvSpPr>
              <p:cNvPr id="168289" name="Line 353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0" name="Line 354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291" name="Group 355"/>
            <p:cNvGrpSpPr>
              <a:grpSpLocks/>
            </p:cNvGrpSpPr>
            <p:nvPr/>
          </p:nvGrpSpPr>
          <p:grpSpPr bwMode="auto">
            <a:xfrm>
              <a:off x="2600" y="2880"/>
              <a:ext cx="88" cy="74"/>
              <a:chOff x="1392" y="3312"/>
              <a:chExt cx="144" cy="144"/>
            </a:xfrm>
          </p:grpSpPr>
          <p:sp>
            <p:nvSpPr>
              <p:cNvPr id="168292" name="Line 356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3" name="Line 357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294" name="Group 358"/>
            <p:cNvGrpSpPr>
              <a:grpSpLocks/>
            </p:cNvGrpSpPr>
            <p:nvPr/>
          </p:nvGrpSpPr>
          <p:grpSpPr bwMode="auto">
            <a:xfrm>
              <a:off x="2744" y="2880"/>
              <a:ext cx="88" cy="74"/>
              <a:chOff x="1392" y="3312"/>
              <a:chExt cx="144" cy="144"/>
            </a:xfrm>
          </p:grpSpPr>
          <p:sp>
            <p:nvSpPr>
              <p:cNvPr id="168295" name="Line 359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6" name="Line 360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297" name="Group 361"/>
            <p:cNvGrpSpPr>
              <a:grpSpLocks/>
            </p:cNvGrpSpPr>
            <p:nvPr/>
          </p:nvGrpSpPr>
          <p:grpSpPr bwMode="auto">
            <a:xfrm>
              <a:off x="2888" y="2880"/>
              <a:ext cx="88" cy="74"/>
              <a:chOff x="1392" y="3312"/>
              <a:chExt cx="144" cy="144"/>
            </a:xfrm>
          </p:grpSpPr>
          <p:sp>
            <p:nvSpPr>
              <p:cNvPr id="168298" name="Line 36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9" name="Line 36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00" name="Group 364"/>
            <p:cNvGrpSpPr>
              <a:grpSpLocks/>
            </p:cNvGrpSpPr>
            <p:nvPr/>
          </p:nvGrpSpPr>
          <p:grpSpPr bwMode="auto">
            <a:xfrm>
              <a:off x="3176" y="2880"/>
              <a:ext cx="88" cy="74"/>
              <a:chOff x="1392" y="3312"/>
              <a:chExt cx="144" cy="144"/>
            </a:xfrm>
          </p:grpSpPr>
          <p:sp>
            <p:nvSpPr>
              <p:cNvPr id="168301" name="Line 36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2" name="Line 366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03" name="Group 367"/>
            <p:cNvGrpSpPr>
              <a:grpSpLocks/>
            </p:cNvGrpSpPr>
            <p:nvPr/>
          </p:nvGrpSpPr>
          <p:grpSpPr bwMode="auto">
            <a:xfrm>
              <a:off x="3464" y="2880"/>
              <a:ext cx="88" cy="74"/>
              <a:chOff x="1392" y="3312"/>
              <a:chExt cx="144" cy="144"/>
            </a:xfrm>
          </p:grpSpPr>
          <p:sp>
            <p:nvSpPr>
              <p:cNvPr id="168304" name="Line 368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5" name="Line 369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06" name="Group 370"/>
            <p:cNvGrpSpPr>
              <a:grpSpLocks/>
            </p:cNvGrpSpPr>
            <p:nvPr/>
          </p:nvGrpSpPr>
          <p:grpSpPr bwMode="auto">
            <a:xfrm>
              <a:off x="3608" y="2880"/>
              <a:ext cx="88" cy="74"/>
              <a:chOff x="1392" y="3312"/>
              <a:chExt cx="144" cy="144"/>
            </a:xfrm>
          </p:grpSpPr>
          <p:sp>
            <p:nvSpPr>
              <p:cNvPr id="168307" name="Line 371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8" name="Line 372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09" name="Group 373"/>
            <p:cNvGrpSpPr>
              <a:grpSpLocks/>
            </p:cNvGrpSpPr>
            <p:nvPr/>
          </p:nvGrpSpPr>
          <p:grpSpPr bwMode="auto">
            <a:xfrm>
              <a:off x="3752" y="2880"/>
              <a:ext cx="88" cy="74"/>
              <a:chOff x="1392" y="3312"/>
              <a:chExt cx="144" cy="144"/>
            </a:xfrm>
          </p:grpSpPr>
          <p:sp>
            <p:nvSpPr>
              <p:cNvPr id="168310" name="Line 374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1" name="Line 375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12" name="Group 376"/>
            <p:cNvGrpSpPr>
              <a:grpSpLocks/>
            </p:cNvGrpSpPr>
            <p:nvPr/>
          </p:nvGrpSpPr>
          <p:grpSpPr bwMode="auto">
            <a:xfrm>
              <a:off x="4040" y="2880"/>
              <a:ext cx="88" cy="74"/>
              <a:chOff x="1392" y="3312"/>
              <a:chExt cx="144" cy="144"/>
            </a:xfrm>
          </p:grpSpPr>
          <p:sp>
            <p:nvSpPr>
              <p:cNvPr id="168313" name="Line 377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4" name="Line 378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15" name="Group 379"/>
            <p:cNvGrpSpPr>
              <a:grpSpLocks/>
            </p:cNvGrpSpPr>
            <p:nvPr/>
          </p:nvGrpSpPr>
          <p:grpSpPr bwMode="auto">
            <a:xfrm>
              <a:off x="4176" y="2880"/>
              <a:ext cx="88" cy="74"/>
              <a:chOff x="1392" y="3312"/>
              <a:chExt cx="144" cy="144"/>
            </a:xfrm>
          </p:grpSpPr>
          <p:sp>
            <p:nvSpPr>
              <p:cNvPr id="168316" name="Line 380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7" name="Line 38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18" name="Group 382"/>
            <p:cNvGrpSpPr>
              <a:grpSpLocks/>
            </p:cNvGrpSpPr>
            <p:nvPr/>
          </p:nvGrpSpPr>
          <p:grpSpPr bwMode="auto">
            <a:xfrm>
              <a:off x="4464" y="2880"/>
              <a:ext cx="88" cy="74"/>
              <a:chOff x="1392" y="3312"/>
              <a:chExt cx="144" cy="144"/>
            </a:xfrm>
          </p:grpSpPr>
          <p:sp>
            <p:nvSpPr>
              <p:cNvPr id="168319" name="Line 383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0" name="Line 384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21" name="Group 385"/>
            <p:cNvGrpSpPr>
              <a:grpSpLocks/>
            </p:cNvGrpSpPr>
            <p:nvPr/>
          </p:nvGrpSpPr>
          <p:grpSpPr bwMode="auto">
            <a:xfrm>
              <a:off x="4616" y="2880"/>
              <a:ext cx="88" cy="74"/>
              <a:chOff x="1392" y="3312"/>
              <a:chExt cx="144" cy="144"/>
            </a:xfrm>
          </p:grpSpPr>
          <p:sp>
            <p:nvSpPr>
              <p:cNvPr id="168322" name="Line 386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3" name="Line 387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24" name="Group 388"/>
            <p:cNvGrpSpPr>
              <a:grpSpLocks/>
            </p:cNvGrpSpPr>
            <p:nvPr/>
          </p:nvGrpSpPr>
          <p:grpSpPr bwMode="auto">
            <a:xfrm>
              <a:off x="4760" y="2880"/>
              <a:ext cx="88" cy="74"/>
              <a:chOff x="1392" y="3312"/>
              <a:chExt cx="144" cy="144"/>
            </a:xfrm>
          </p:grpSpPr>
          <p:sp>
            <p:nvSpPr>
              <p:cNvPr id="168325" name="Line 389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6" name="Line 390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37" name="Group 401"/>
            <p:cNvGrpSpPr>
              <a:grpSpLocks/>
            </p:cNvGrpSpPr>
            <p:nvPr/>
          </p:nvGrpSpPr>
          <p:grpSpPr bwMode="auto">
            <a:xfrm>
              <a:off x="96" y="2854"/>
              <a:ext cx="87" cy="74"/>
              <a:chOff x="1392" y="3312"/>
              <a:chExt cx="144" cy="144"/>
            </a:xfrm>
          </p:grpSpPr>
          <p:sp>
            <p:nvSpPr>
              <p:cNvPr id="168338" name="Line 40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9" name="Line 40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84" name="Group 448"/>
            <p:cNvGrpSpPr>
              <a:grpSpLocks/>
            </p:cNvGrpSpPr>
            <p:nvPr/>
          </p:nvGrpSpPr>
          <p:grpSpPr bwMode="auto">
            <a:xfrm>
              <a:off x="4904" y="2880"/>
              <a:ext cx="88" cy="74"/>
              <a:chOff x="1392" y="3312"/>
              <a:chExt cx="144" cy="144"/>
            </a:xfrm>
          </p:grpSpPr>
          <p:sp>
            <p:nvSpPr>
              <p:cNvPr id="168385" name="Line 449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6" name="Line 450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87" name="Group 451"/>
            <p:cNvGrpSpPr>
              <a:grpSpLocks/>
            </p:cNvGrpSpPr>
            <p:nvPr/>
          </p:nvGrpSpPr>
          <p:grpSpPr bwMode="auto">
            <a:xfrm>
              <a:off x="5048" y="2880"/>
              <a:ext cx="88" cy="74"/>
              <a:chOff x="1392" y="3312"/>
              <a:chExt cx="144" cy="144"/>
            </a:xfrm>
          </p:grpSpPr>
          <p:sp>
            <p:nvSpPr>
              <p:cNvPr id="168388" name="Line 45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9" name="Line 45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90" name="Group 454"/>
            <p:cNvGrpSpPr>
              <a:grpSpLocks/>
            </p:cNvGrpSpPr>
            <p:nvPr/>
          </p:nvGrpSpPr>
          <p:grpSpPr bwMode="auto">
            <a:xfrm>
              <a:off x="5336" y="2880"/>
              <a:ext cx="88" cy="74"/>
              <a:chOff x="1392" y="3312"/>
              <a:chExt cx="144" cy="144"/>
            </a:xfrm>
          </p:grpSpPr>
          <p:sp>
            <p:nvSpPr>
              <p:cNvPr id="168391" name="Line 45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2" name="Line 456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393" name="Group 457"/>
            <p:cNvGrpSpPr>
              <a:grpSpLocks/>
            </p:cNvGrpSpPr>
            <p:nvPr/>
          </p:nvGrpSpPr>
          <p:grpSpPr bwMode="auto">
            <a:xfrm>
              <a:off x="5480" y="2880"/>
              <a:ext cx="88" cy="74"/>
              <a:chOff x="1392" y="3312"/>
              <a:chExt cx="144" cy="144"/>
            </a:xfrm>
          </p:grpSpPr>
          <p:sp>
            <p:nvSpPr>
              <p:cNvPr id="168394" name="Line 458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5" name="Line 459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396" name="Line 460"/>
            <p:cNvSpPr>
              <a:spLocks noChangeShapeType="1"/>
            </p:cNvSpPr>
            <p:nvPr/>
          </p:nvSpPr>
          <p:spPr bwMode="auto">
            <a:xfrm>
              <a:off x="5232" y="2784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397" name="Text Box 461"/>
            <p:cNvSpPr txBox="1">
              <a:spLocks noChangeArrowheads="1"/>
            </p:cNvSpPr>
            <p:nvPr/>
          </p:nvSpPr>
          <p:spPr bwMode="auto">
            <a:xfrm>
              <a:off x="624" y="3264"/>
              <a:ext cx="427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AU" b="1">
                  <a:solidFill>
                    <a:srgbClr val="0000FF"/>
                  </a:solidFill>
                  <a:latin typeface="Times New Roman" pitchFamily="18" charset="0"/>
                </a:rPr>
                <a:t>MARKER-ASSISTED SELECTION (MAS)</a:t>
              </a:r>
            </a:p>
          </p:txBody>
        </p:sp>
      </p:grpSp>
      <p:grpSp>
        <p:nvGrpSpPr>
          <p:cNvPr id="168403" name="Group 467"/>
          <p:cNvGrpSpPr>
            <a:grpSpLocks/>
          </p:cNvGrpSpPr>
          <p:nvPr/>
        </p:nvGrpSpPr>
        <p:grpSpPr bwMode="auto">
          <a:xfrm>
            <a:off x="0" y="3797300"/>
            <a:ext cx="9144000" cy="600075"/>
            <a:chOff x="0" y="2406"/>
            <a:chExt cx="5760" cy="378"/>
          </a:xfrm>
        </p:grpSpPr>
        <p:sp>
          <p:nvSpPr>
            <p:cNvPr id="167959" name="Rectangle 23"/>
            <p:cNvSpPr>
              <a:spLocks noChangeArrowheads="1"/>
            </p:cNvSpPr>
            <p:nvPr/>
          </p:nvSpPr>
          <p:spPr bwMode="auto">
            <a:xfrm>
              <a:off x="0" y="2406"/>
              <a:ext cx="5664" cy="33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0" name="Rectangle 24"/>
            <p:cNvSpPr>
              <a:spLocks noChangeArrowheads="1"/>
            </p:cNvSpPr>
            <p:nvPr/>
          </p:nvSpPr>
          <p:spPr bwMode="auto">
            <a:xfrm>
              <a:off x="1261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1" name="Rectangle 25"/>
            <p:cNvSpPr>
              <a:spLocks noChangeArrowheads="1"/>
            </p:cNvSpPr>
            <p:nvPr/>
          </p:nvSpPr>
          <p:spPr bwMode="auto">
            <a:xfrm>
              <a:off x="1407" y="2544"/>
              <a:ext cx="115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2" name="Rectangle 26"/>
            <p:cNvSpPr>
              <a:spLocks noChangeArrowheads="1"/>
            </p:cNvSpPr>
            <p:nvPr/>
          </p:nvSpPr>
          <p:spPr bwMode="auto">
            <a:xfrm>
              <a:off x="1563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3" name="Rectangle 27"/>
            <p:cNvSpPr>
              <a:spLocks noChangeArrowheads="1"/>
            </p:cNvSpPr>
            <p:nvPr/>
          </p:nvSpPr>
          <p:spPr bwMode="auto">
            <a:xfrm>
              <a:off x="185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4" name="Rectangle 28"/>
            <p:cNvSpPr>
              <a:spLocks noChangeArrowheads="1"/>
            </p:cNvSpPr>
            <p:nvPr/>
          </p:nvSpPr>
          <p:spPr bwMode="auto">
            <a:xfrm>
              <a:off x="2424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5" name="Rectangle 29"/>
            <p:cNvSpPr>
              <a:spLocks noChangeArrowheads="1"/>
            </p:cNvSpPr>
            <p:nvPr/>
          </p:nvSpPr>
          <p:spPr bwMode="auto">
            <a:xfrm>
              <a:off x="3149" y="2544"/>
              <a:ext cx="115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6" name="Rectangle 30"/>
            <p:cNvSpPr>
              <a:spLocks noChangeArrowheads="1"/>
            </p:cNvSpPr>
            <p:nvPr/>
          </p:nvSpPr>
          <p:spPr bwMode="auto">
            <a:xfrm>
              <a:off x="2859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7" name="Rectangle 31"/>
            <p:cNvSpPr>
              <a:spLocks noChangeArrowheads="1"/>
            </p:cNvSpPr>
            <p:nvPr/>
          </p:nvSpPr>
          <p:spPr bwMode="auto">
            <a:xfrm>
              <a:off x="271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8" name="Rectangle 32"/>
            <p:cNvSpPr>
              <a:spLocks noChangeArrowheads="1"/>
            </p:cNvSpPr>
            <p:nvPr/>
          </p:nvSpPr>
          <p:spPr bwMode="auto">
            <a:xfrm>
              <a:off x="329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9" name="Rectangle 33"/>
            <p:cNvSpPr>
              <a:spLocks noChangeArrowheads="1"/>
            </p:cNvSpPr>
            <p:nvPr/>
          </p:nvSpPr>
          <p:spPr bwMode="auto">
            <a:xfrm>
              <a:off x="970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0" name="Rectangle 34"/>
            <p:cNvSpPr>
              <a:spLocks noChangeArrowheads="1"/>
            </p:cNvSpPr>
            <p:nvPr/>
          </p:nvSpPr>
          <p:spPr bwMode="auto">
            <a:xfrm>
              <a:off x="1115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1" name="Rectangle 35"/>
            <p:cNvSpPr>
              <a:spLocks noChangeArrowheads="1"/>
            </p:cNvSpPr>
            <p:nvPr/>
          </p:nvSpPr>
          <p:spPr bwMode="auto">
            <a:xfrm>
              <a:off x="1261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2" name="Rectangle 36"/>
            <p:cNvSpPr>
              <a:spLocks noChangeArrowheads="1"/>
            </p:cNvSpPr>
            <p:nvPr/>
          </p:nvSpPr>
          <p:spPr bwMode="auto">
            <a:xfrm>
              <a:off x="1551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3" name="Rectangle 37"/>
            <p:cNvSpPr>
              <a:spLocks noChangeArrowheads="1"/>
            </p:cNvSpPr>
            <p:nvPr/>
          </p:nvSpPr>
          <p:spPr bwMode="auto">
            <a:xfrm>
              <a:off x="1407" y="2450"/>
              <a:ext cx="115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4" name="Rectangle 38"/>
            <p:cNvSpPr>
              <a:spLocks noChangeArrowheads="1"/>
            </p:cNvSpPr>
            <p:nvPr/>
          </p:nvSpPr>
          <p:spPr bwMode="auto">
            <a:xfrm>
              <a:off x="1697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5" name="Rectangle 39"/>
            <p:cNvSpPr>
              <a:spLocks noChangeArrowheads="1"/>
            </p:cNvSpPr>
            <p:nvPr/>
          </p:nvSpPr>
          <p:spPr bwMode="auto">
            <a:xfrm>
              <a:off x="1843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6" name="Rectangle 40"/>
            <p:cNvSpPr>
              <a:spLocks noChangeArrowheads="1"/>
            </p:cNvSpPr>
            <p:nvPr/>
          </p:nvSpPr>
          <p:spPr bwMode="auto">
            <a:xfrm>
              <a:off x="1988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7" name="Rectangle 41"/>
            <p:cNvSpPr>
              <a:spLocks noChangeArrowheads="1"/>
            </p:cNvSpPr>
            <p:nvPr/>
          </p:nvSpPr>
          <p:spPr bwMode="auto">
            <a:xfrm>
              <a:off x="2133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8" name="Rectangle 42"/>
            <p:cNvSpPr>
              <a:spLocks noChangeArrowheads="1"/>
            </p:cNvSpPr>
            <p:nvPr/>
          </p:nvSpPr>
          <p:spPr bwMode="auto">
            <a:xfrm>
              <a:off x="2278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9" name="Rectangle 43"/>
            <p:cNvSpPr>
              <a:spLocks noChangeArrowheads="1"/>
            </p:cNvSpPr>
            <p:nvPr/>
          </p:nvSpPr>
          <p:spPr bwMode="auto">
            <a:xfrm>
              <a:off x="2424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0" name="Rectangle 44"/>
            <p:cNvSpPr>
              <a:spLocks noChangeArrowheads="1"/>
            </p:cNvSpPr>
            <p:nvPr/>
          </p:nvSpPr>
          <p:spPr bwMode="auto">
            <a:xfrm>
              <a:off x="2570" y="2450"/>
              <a:ext cx="115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1" name="Rectangle 45"/>
            <p:cNvSpPr>
              <a:spLocks noChangeArrowheads="1"/>
            </p:cNvSpPr>
            <p:nvPr/>
          </p:nvSpPr>
          <p:spPr bwMode="auto">
            <a:xfrm>
              <a:off x="2860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2" name="Rectangle 46"/>
            <p:cNvSpPr>
              <a:spLocks noChangeArrowheads="1"/>
            </p:cNvSpPr>
            <p:nvPr/>
          </p:nvSpPr>
          <p:spPr bwMode="auto">
            <a:xfrm>
              <a:off x="3005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3" name="Rectangle 47"/>
            <p:cNvSpPr>
              <a:spLocks noChangeArrowheads="1"/>
            </p:cNvSpPr>
            <p:nvPr/>
          </p:nvSpPr>
          <p:spPr bwMode="auto">
            <a:xfrm>
              <a:off x="3151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4" name="Rectangle 48"/>
            <p:cNvSpPr>
              <a:spLocks noChangeArrowheads="1"/>
            </p:cNvSpPr>
            <p:nvPr/>
          </p:nvSpPr>
          <p:spPr bwMode="auto">
            <a:xfrm>
              <a:off x="2715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5" name="Rectangle 49"/>
            <p:cNvSpPr>
              <a:spLocks noChangeArrowheads="1"/>
            </p:cNvSpPr>
            <p:nvPr/>
          </p:nvSpPr>
          <p:spPr bwMode="auto">
            <a:xfrm>
              <a:off x="3297" y="2450"/>
              <a:ext cx="115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6" name="Rectangle 50"/>
            <p:cNvSpPr>
              <a:spLocks noChangeArrowheads="1"/>
            </p:cNvSpPr>
            <p:nvPr/>
          </p:nvSpPr>
          <p:spPr bwMode="auto">
            <a:xfrm>
              <a:off x="3441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7" name="Rectangle 51"/>
            <p:cNvSpPr>
              <a:spLocks noChangeArrowheads="1"/>
            </p:cNvSpPr>
            <p:nvPr/>
          </p:nvSpPr>
          <p:spPr bwMode="auto">
            <a:xfrm>
              <a:off x="3587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8" name="Rectangle 52"/>
            <p:cNvSpPr>
              <a:spLocks noChangeArrowheads="1"/>
            </p:cNvSpPr>
            <p:nvPr/>
          </p:nvSpPr>
          <p:spPr bwMode="auto">
            <a:xfrm>
              <a:off x="3733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37" name="Rectangle 201"/>
            <p:cNvSpPr>
              <a:spLocks noChangeArrowheads="1"/>
            </p:cNvSpPr>
            <p:nvPr/>
          </p:nvSpPr>
          <p:spPr bwMode="auto">
            <a:xfrm>
              <a:off x="960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3" name="Rectangle 217"/>
            <p:cNvSpPr>
              <a:spLocks noChangeArrowheads="1"/>
            </p:cNvSpPr>
            <p:nvPr/>
          </p:nvSpPr>
          <p:spPr bwMode="auto">
            <a:xfrm>
              <a:off x="960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4" name="Rectangle 218"/>
            <p:cNvSpPr>
              <a:spLocks noChangeArrowheads="1"/>
            </p:cNvSpPr>
            <p:nvPr/>
          </p:nvSpPr>
          <p:spPr bwMode="auto">
            <a:xfrm>
              <a:off x="1104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5" name="Rectangle 219"/>
            <p:cNvSpPr>
              <a:spLocks noChangeArrowheads="1"/>
            </p:cNvSpPr>
            <p:nvPr/>
          </p:nvSpPr>
          <p:spPr bwMode="auto">
            <a:xfrm>
              <a:off x="816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6" name="Rectangle 220"/>
            <p:cNvSpPr>
              <a:spLocks noChangeArrowheads="1"/>
            </p:cNvSpPr>
            <p:nvPr/>
          </p:nvSpPr>
          <p:spPr bwMode="auto">
            <a:xfrm>
              <a:off x="672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7" name="Rectangle 221"/>
            <p:cNvSpPr>
              <a:spLocks noChangeArrowheads="1"/>
            </p:cNvSpPr>
            <p:nvPr/>
          </p:nvSpPr>
          <p:spPr bwMode="auto">
            <a:xfrm>
              <a:off x="528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8" name="Rectangle 222"/>
            <p:cNvSpPr>
              <a:spLocks noChangeArrowheads="1"/>
            </p:cNvSpPr>
            <p:nvPr/>
          </p:nvSpPr>
          <p:spPr bwMode="auto">
            <a:xfrm>
              <a:off x="384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59" name="Rectangle 223"/>
            <p:cNvSpPr>
              <a:spLocks noChangeArrowheads="1"/>
            </p:cNvSpPr>
            <p:nvPr/>
          </p:nvSpPr>
          <p:spPr bwMode="auto">
            <a:xfrm>
              <a:off x="96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0" name="Rectangle 224"/>
            <p:cNvSpPr>
              <a:spLocks noChangeArrowheads="1"/>
            </p:cNvSpPr>
            <p:nvPr/>
          </p:nvSpPr>
          <p:spPr bwMode="auto">
            <a:xfrm>
              <a:off x="240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1" name="Rectangle 225"/>
            <p:cNvSpPr>
              <a:spLocks noChangeArrowheads="1"/>
            </p:cNvSpPr>
            <p:nvPr/>
          </p:nvSpPr>
          <p:spPr bwMode="auto">
            <a:xfrm>
              <a:off x="240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2" name="Rectangle 226"/>
            <p:cNvSpPr>
              <a:spLocks noChangeArrowheads="1"/>
            </p:cNvSpPr>
            <p:nvPr/>
          </p:nvSpPr>
          <p:spPr bwMode="auto">
            <a:xfrm>
              <a:off x="384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3" name="Rectangle 227"/>
            <p:cNvSpPr>
              <a:spLocks noChangeArrowheads="1"/>
            </p:cNvSpPr>
            <p:nvPr/>
          </p:nvSpPr>
          <p:spPr bwMode="auto">
            <a:xfrm>
              <a:off x="528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4" name="Rectangle 228"/>
            <p:cNvSpPr>
              <a:spLocks noChangeArrowheads="1"/>
            </p:cNvSpPr>
            <p:nvPr/>
          </p:nvSpPr>
          <p:spPr bwMode="auto">
            <a:xfrm>
              <a:off x="528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5" name="Rectangle 229"/>
            <p:cNvSpPr>
              <a:spLocks noChangeArrowheads="1"/>
            </p:cNvSpPr>
            <p:nvPr/>
          </p:nvSpPr>
          <p:spPr bwMode="auto">
            <a:xfrm>
              <a:off x="672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6" name="Rectangle 230"/>
            <p:cNvSpPr>
              <a:spLocks noChangeArrowheads="1"/>
            </p:cNvSpPr>
            <p:nvPr/>
          </p:nvSpPr>
          <p:spPr bwMode="auto">
            <a:xfrm>
              <a:off x="816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7" name="Rectangle 231"/>
            <p:cNvSpPr>
              <a:spLocks noChangeArrowheads="1"/>
            </p:cNvSpPr>
            <p:nvPr/>
          </p:nvSpPr>
          <p:spPr bwMode="auto">
            <a:xfrm>
              <a:off x="816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8" name="Rectangle 232"/>
            <p:cNvSpPr>
              <a:spLocks noChangeArrowheads="1"/>
            </p:cNvSpPr>
            <p:nvPr/>
          </p:nvSpPr>
          <p:spPr bwMode="auto">
            <a:xfrm>
              <a:off x="1104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169" name="Rectangle 233"/>
            <p:cNvSpPr>
              <a:spLocks noChangeArrowheads="1"/>
            </p:cNvSpPr>
            <p:nvPr/>
          </p:nvSpPr>
          <p:spPr bwMode="auto">
            <a:xfrm>
              <a:off x="1419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0" name="Rectangle 264"/>
            <p:cNvSpPr>
              <a:spLocks noChangeArrowheads="1"/>
            </p:cNvSpPr>
            <p:nvPr/>
          </p:nvSpPr>
          <p:spPr bwMode="auto">
            <a:xfrm>
              <a:off x="3868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1" name="Rectangle 265"/>
            <p:cNvSpPr>
              <a:spLocks noChangeArrowheads="1"/>
            </p:cNvSpPr>
            <p:nvPr/>
          </p:nvSpPr>
          <p:spPr bwMode="auto">
            <a:xfrm>
              <a:off x="4012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2" name="Rectangle 266"/>
            <p:cNvSpPr>
              <a:spLocks noChangeArrowheads="1"/>
            </p:cNvSpPr>
            <p:nvPr/>
          </p:nvSpPr>
          <p:spPr bwMode="auto">
            <a:xfrm>
              <a:off x="4156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3" name="Rectangle 267"/>
            <p:cNvSpPr>
              <a:spLocks noChangeArrowheads="1"/>
            </p:cNvSpPr>
            <p:nvPr/>
          </p:nvSpPr>
          <p:spPr bwMode="auto">
            <a:xfrm>
              <a:off x="4300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04" name="Rectangle 268"/>
            <p:cNvSpPr>
              <a:spLocks noChangeArrowheads="1"/>
            </p:cNvSpPr>
            <p:nvPr/>
          </p:nvSpPr>
          <p:spPr bwMode="auto">
            <a:xfrm>
              <a:off x="4444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5" name="Rectangle 299"/>
            <p:cNvSpPr>
              <a:spLocks noChangeArrowheads="1"/>
            </p:cNvSpPr>
            <p:nvPr/>
          </p:nvSpPr>
          <p:spPr bwMode="auto">
            <a:xfrm>
              <a:off x="1707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6" name="Rectangle 300"/>
            <p:cNvSpPr>
              <a:spLocks noChangeArrowheads="1"/>
            </p:cNvSpPr>
            <p:nvPr/>
          </p:nvSpPr>
          <p:spPr bwMode="auto">
            <a:xfrm>
              <a:off x="199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7" name="Rectangle 301"/>
            <p:cNvSpPr>
              <a:spLocks noChangeArrowheads="1"/>
            </p:cNvSpPr>
            <p:nvPr/>
          </p:nvSpPr>
          <p:spPr bwMode="auto">
            <a:xfrm>
              <a:off x="199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8" name="Rectangle 302"/>
            <p:cNvSpPr>
              <a:spLocks noChangeArrowheads="1"/>
            </p:cNvSpPr>
            <p:nvPr/>
          </p:nvSpPr>
          <p:spPr bwMode="auto">
            <a:xfrm>
              <a:off x="2140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39" name="Rectangle 303"/>
            <p:cNvSpPr>
              <a:spLocks noChangeArrowheads="1"/>
            </p:cNvSpPr>
            <p:nvPr/>
          </p:nvSpPr>
          <p:spPr bwMode="auto">
            <a:xfrm>
              <a:off x="2140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0" name="Rectangle 304"/>
            <p:cNvSpPr>
              <a:spLocks noChangeArrowheads="1"/>
            </p:cNvSpPr>
            <p:nvPr/>
          </p:nvSpPr>
          <p:spPr bwMode="auto">
            <a:xfrm>
              <a:off x="228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1" name="Rectangle 305"/>
            <p:cNvSpPr>
              <a:spLocks noChangeArrowheads="1"/>
            </p:cNvSpPr>
            <p:nvPr/>
          </p:nvSpPr>
          <p:spPr bwMode="auto">
            <a:xfrm>
              <a:off x="2571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2" name="Rectangle 306"/>
            <p:cNvSpPr>
              <a:spLocks noChangeArrowheads="1"/>
            </p:cNvSpPr>
            <p:nvPr/>
          </p:nvSpPr>
          <p:spPr bwMode="auto">
            <a:xfrm>
              <a:off x="2571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3" name="Rectangle 307"/>
            <p:cNvSpPr>
              <a:spLocks noChangeArrowheads="1"/>
            </p:cNvSpPr>
            <p:nvPr/>
          </p:nvSpPr>
          <p:spPr bwMode="auto">
            <a:xfrm>
              <a:off x="2715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4" name="Rectangle 308"/>
            <p:cNvSpPr>
              <a:spLocks noChangeArrowheads="1"/>
            </p:cNvSpPr>
            <p:nvPr/>
          </p:nvSpPr>
          <p:spPr bwMode="auto">
            <a:xfrm>
              <a:off x="3003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5" name="Rectangle 309"/>
            <p:cNvSpPr>
              <a:spLocks noChangeArrowheads="1"/>
            </p:cNvSpPr>
            <p:nvPr/>
          </p:nvSpPr>
          <p:spPr bwMode="auto">
            <a:xfrm>
              <a:off x="3147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6" name="Rectangle 310"/>
            <p:cNvSpPr>
              <a:spLocks noChangeArrowheads="1"/>
            </p:cNvSpPr>
            <p:nvPr/>
          </p:nvSpPr>
          <p:spPr bwMode="auto">
            <a:xfrm>
              <a:off x="345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7" name="Rectangle 311"/>
            <p:cNvSpPr>
              <a:spLocks noChangeArrowheads="1"/>
            </p:cNvSpPr>
            <p:nvPr/>
          </p:nvSpPr>
          <p:spPr bwMode="auto">
            <a:xfrm>
              <a:off x="345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8" name="Rectangle 312"/>
            <p:cNvSpPr>
              <a:spLocks noChangeArrowheads="1"/>
            </p:cNvSpPr>
            <p:nvPr/>
          </p:nvSpPr>
          <p:spPr bwMode="auto">
            <a:xfrm>
              <a:off x="3744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49" name="Rectangle 313"/>
            <p:cNvSpPr>
              <a:spLocks noChangeArrowheads="1"/>
            </p:cNvSpPr>
            <p:nvPr/>
          </p:nvSpPr>
          <p:spPr bwMode="auto">
            <a:xfrm>
              <a:off x="3600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0" name="Rectangle 314"/>
            <p:cNvSpPr>
              <a:spLocks noChangeArrowheads="1"/>
            </p:cNvSpPr>
            <p:nvPr/>
          </p:nvSpPr>
          <p:spPr bwMode="auto">
            <a:xfrm>
              <a:off x="374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1" name="Rectangle 315"/>
            <p:cNvSpPr>
              <a:spLocks noChangeArrowheads="1"/>
            </p:cNvSpPr>
            <p:nvPr/>
          </p:nvSpPr>
          <p:spPr bwMode="auto">
            <a:xfrm>
              <a:off x="3888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2" name="Rectangle 316"/>
            <p:cNvSpPr>
              <a:spLocks noChangeArrowheads="1"/>
            </p:cNvSpPr>
            <p:nvPr/>
          </p:nvSpPr>
          <p:spPr bwMode="auto">
            <a:xfrm>
              <a:off x="401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3" name="Rectangle 317"/>
            <p:cNvSpPr>
              <a:spLocks noChangeArrowheads="1"/>
            </p:cNvSpPr>
            <p:nvPr/>
          </p:nvSpPr>
          <p:spPr bwMode="auto">
            <a:xfrm>
              <a:off x="401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4" name="Rectangle 318"/>
            <p:cNvSpPr>
              <a:spLocks noChangeArrowheads="1"/>
            </p:cNvSpPr>
            <p:nvPr/>
          </p:nvSpPr>
          <p:spPr bwMode="auto">
            <a:xfrm>
              <a:off x="415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5" name="Rectangle 319"/>
            <p:cNvSpPr>
              <a:spLocks noChangeArrowheads="1"/>
            </p:cNvSpPr>
            <p:nvPr/>
          </p:nvSpPr>
          <p:spPr bwMode="auto">
            <a:xfrm>
              <a:off x="4300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6" name="Rectangle 320"/>
            <p:cNvSpPr>
              <a:spLocks noChangeArrowheads="1"/>
            </p:cNvSpPr>
            <p:nvPr/>
          </p:nvSpPr>
          <p:spPr bwMode="auto">
            <a:xfrm>
              <a:off x="4444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7" name="Rectangle 321"/>
            <p:cNvSpPr>
              <a:spLocks noChangeArrowheads="1"/>
            </p:cNvSpPr>
            <p:nvPr/>
          </p:nvSpPr>
          <p:spPr bwMode="auto">
            <a:xfrm>
              <a:off x="444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8" name="Rectangle 322"/>
            <p:cNvSpPr>
              <a:spLocks noChangeArrowheads="1"/>
            </p:cNvSpPr>
            <p:nvPr/>
          </p:nvSpPr>
          <p:spPr bwMode="auto">
            <a:xfrm>
              <a:off x="4608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59" name="Rectangle 323"/>
            <p:cNvSpPr>
              <a:spLocks noChangeArrowheads="1"/>
            </p:cNvSpPr>
            <p:nvPr/>
          </p:nvSpPr>
          <p:spPr bwMode="auto">
            <a:xfrm>
              <a:off x="4752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60" name="Rectangle 324"/>
            <p:cNvSpPr>
              <a:spLocks noChangeArrowheads="1"/>
            </p:cNvSpPr>
            <p:nvPr/>
          </p:nvSpPr>
          <p:spPr bwMode="auto">
            <a:xfrm>
              <a:off x="475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61" name="Rectangle 325"/>
            <p:cNvSpPr>
              <a:spLocks noChangeArrowheads="1"/>
            </p:cNvSpPr>
            <p:nvPr/>
          </p:nvSpPr>
          <p:spPr bwMode="auto">
            <a:xfrm>
              <a:off x="475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62" name="Rectangle 326"/>
            <p:cNvSpPr>
              <a:spLocks noChangeArrowheads="1"/>
            </p:cNvSpPr>
            <p:nvPr/>
          </p:nvSpPr>
          <p:spPr bwMode="auto">
            <a:xfrm>
              <a:off x="4608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29" name="Rectangle 393"/>
            <p:cNvSpPr>
              <a:spLocks noChangeArrowheads="1"/>
            </p:cNvSpPr>
            <p:nvPr/>
          </p:nvSpPr>
          <p:spPr bwMode="auto">
            <a:xfrm>
              <a:off x="4896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0" name="Rectangle 394"/>
            <p:cNvSpPr>
              <a:spLocks noChangeArrowheads="1"/>
            </p:cNvSpPr>
            <p:nvPr/>
          </p:nvSpPr>
          <p:spPr bwMode="auto">
            <a:xfrm>
              <a:off x="5040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1" name="Rectangle 395"/>
            <p:cNvSpPr>
              <a:spLocks noChangeArrowheads="1"/>
            </p:cNvSpPr>
            <p:nvPr/>
          </p:nvSpPr>
          <p:spPr bwMode="auto">
            <a:xfrm>
              <a:off x="5184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2" name="Rectangle 396"/>
            <p:cNvSpPr>
              <a:spLocks noChangeArrowheads="1"/>
            </p:cNvSpPr>
            <p:nvPr/>
          </p:nvSpPr>
          <p:spPr bwMode="auto">
            <a:xfrm>
              <a:off x="5328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3" name="Rectangle 397"/>
            <p:cNvSpPr>
              <a:spLocks noChangeArrowheads="1"/>
            </p:cNvSpPr>
            <p:nvPr/>
          </p:nvSpPr>
          <p:spPr bwMode="auto">
            <a:xfrm>
              <a:off x="5472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4" name="Rectangle 398"/>
            <p:cNvSpPr>
              <a:spLocks noChangeArrowheads="1"/>
            </p:cNvSpPr>
            <p:nvPr/>
          </p:nvSpPr>
          <p:spPr bwMode="auto">
            <a:xfrm>
              <a:off x="240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5" name="Rectangle 399"/>
            <p:cNvSpPr>
              <a:spLocks noChangeArrowheads="1"/>
            </p:cNvSpPr>
            <p:nvPr/>
          </p:nvSpPr>
          <p:spPr bwMode="auto">
            <a:xfrm>
              <a:off x="96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36" name="Rectangle 400"/>
            <p:cNvSpPr>
              <a:spLocks noChangeArrowheads="1"/>
            </p:cNvSpPr>
            <p:nvPr/>
          </p:nvSpPr>
          <p:spPr bwMode="auto">
            <a:xfrm>
              <a:off x="96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6" name="Rectangle 440"/>
            <p:cNvSpPr>
              <a:spLocks noChangeArrowheads="1"/>
            </p:cNvSpPr>
            <p:nvPr/>
          </p:nvSpPr>
          <p:spPr bwMode="auto">
            <a:xfrm>
              <a:off x="489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7" name="Rectangle 441"/>
            <p:cNvSpPr>
              <a:spLocks noChangeArrowheads="1"/>
            </p:cNvSpPr>
            <p:nvPr/>
          </p:nvSpPr>
          <p:spPr bwMode="auto">
            <a:xfrm>
              <a:off x="5040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8" name="Rectangle 442"/>
            <p:cNvSpPr>
              <a:spLocks noChangeArrowheads="1"/>
            </p:cNvSpPr>
            <p:nvPr/>
          </p:nvSpPr>
          <p:spPr bwMode="auto">
            <a:xfrm>
              <a:off x="547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79" name="Rectangle 443"/>
            <p:cNvSpPr>
              <a:spLocks noChangeArrowheads="1"/>
            </p:cNvSpPr>
            <p:nvPr/>
          </p:nvSpPr>
          <p:spPr bwMode="auto">
            <a:xfrm>
              <a:off x="5308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80" name="Rectangle 444"/>
            <p:cNvSpPr>
              <a:spLocks noChangeArrowheads="1"/>
            </p:cNvSpPr>
            <p:nvPr/>
          </p:nvSpPr>
          <p:spPr bwMode="auto">
            <a:xfrm>
              <a:off x="489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81" name="Rectangle 445"/>
            <p:cNvSpPr>
              <a:spLocks noChangeArrowheads="1"/>
            </p:cNvSpPr>
            <p:nvPr/>
          </p:nvSpPr>
          <p:spPr bwMode="auto">
            <a:xfrm>
              <a:off x="5040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82" name="Rectangle 446"/>
            <p:cNvSpPr>
              <a:spLocks noChangeArrowheads="1"/>
            </p:cNvSpPr>
            <p:nvPr/>
          </p:nvSpPr>
          <p:spPr bwMode="auto">
            <a:xfrm>
              <a:off x="518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83" name="Rectangle 447"/>
            <p:cNvSpPr>
              <a:spLocks noChangeArrowheads="1"/>
            </p:cNvSpPr>
            <p:nvPr/>
          </p:nvSpPr>
          <p:spPr bwMode="auto">
            <a:xfrm>
              <a:off x="547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400" name="AutoShape 464"/>
            <p:cNvSpPr>
              <a:spLocks noChangeArrowheads="1"/>
            </p:cNvSpPr>
            <p:nvPr/>
          </p:nvSpPr>
          <p:spPr bwMode="auto">
            <a:xfrm>
              <a:off x="5568" y="2592"/>
              <a:ext cx="192" cy="19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406" name="Text Box 470"/>
          <p:cNvSpPr txBox="1">
            <a:spLocks noChangeArrowheads="1"/>
          </p:cNvSpPr>
          <p:nvPr/>
        </p:nvSpPr>
        <p:spPr bwMode="auto">
          <a:xfrm>
            <a:off x="609600" y="76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MARKER-ASSISTED BREEDING</a:t>
            </a:r>
          </a:p>
        </p:txBody>
      </p:sp>
      <p:sp>
        <p:nvSpPr>
          <p:cNvPr id="168407" name="Rectangle 471"/>
          <p:cNvSpPr>
            <a:spLocks noChangeArrowheads="1"/>
          </p:cNvSpPr>
          <p:nvPr/>
        </p:nvSpPr>
        <p:spPr bwMode="auto">
          <a:xfrm>
            <a:off x="228600" y="62484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AU" sz="2000"/>
              <a:t>Method whereby phenotypic selection is based on DNA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Advantages of MAS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53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b="1">
                <a:latin typeface="Arial" charset="0"/>
              </a:rPr>
              <a:t>Simpler method compared to phenotypic screening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Especially for traits with laborious screening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May save time and resources</a:t>
            </a:r>
          </a:p>
          <a:p>
            <a:pPr>
              <a:lnSpc>
                <a:spcPct val="90000"/>
              </a:lnSpc>
            </a:pPr>
            <a:r>
              <a:rPr lang="en-AU" b="1">
                <a:latin typeface="Arial" charset="0"/>
              </a:rPr>
              <a:t>Selection at seedling stage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Important for traits such as grain quality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Can select before transplanting in rice </a:t>
            </a:r>
          </a:p>
          <a:p>
            <a:pPr>
              <a:lnSpc>
                <a:spcPct val="90000"/>
              </a:lnSpc>
            </a:pPr>
            <a:r>
              <a:rPr lang="en-AU" b="1">
                <a:latin typeface="Arial" charset="0"/>
              </a:rPr>
              <a:t>Increased reliability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No environmental effects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Can discriminate between homozygotes and heterozygotes and select single plants</a:t>
            </a:r>
          </a:p>
          <a:p>
            <a:pPr>
              <a:lnSpc>
                <a:spcPct val="90000"/>
              </a:lnSpc>
            </a:pPr>
            <a:endParaRPr lang="en-A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Potential benefits from MAS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419600" cy="5029200"/>
          </a:xfrm>
        </p:spPr>
        <p:txBody>
          <a:bodyPr/>
          <a:lstStyle/>
          <a:p>
            <a:r>
              <a:rPr lang="en-AU">
                <a:latin typeface="Arial" charset="0"/>
              </a:rPr>
              <a:t>more accurate and efficient selection of specific genotypes</a:t>
            </a:r>
          </a:p>
          <a:p>
            <a:pPr lvl="1"/>
            <a:r>
              <a:rPr lang="en-AU">
                <a:latin typeface="Arial" charset="0"/>
              </a:rPr>
              <a:t>May lead to accelerated variety development  </a:t>
            </a:r>
          </a:p>
          <a:p>
            <a:r>
              <a:rPr lang="en-AU">
                <a:latin typeface="Arial" charset="0"/>
              </a:rPr>
              <a:t>more efficient use of resources</a:t>
            </a:r>
          </a:p>
          <a:p>
            <a:pPr lvl="1"/>
            <a:r>
              <a:rPr lang="en-AU">
                <a:latin typeface="Arial" charset="0"/>
              </a:rPr>
              <a:t>Especially field trials</a:t>
            </a:r>
          </a:p>
          <a:p>
            <a:endParaRPr lang="en-AU">
              <a:latin typeface="Arial" charset="0"/>
            </a:endParaRPr>
          </a:p>
        </p:txBody>
      </p:sp>
      <p:pic>
        <p:nvPicPr>
          <p:cNvPr id="240652" name="Picture 8" descr="npo00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752850"/>
            <a:ext cx="3733800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0653" name="Picture 9" descr="npo0000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200400" cy="2400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5257800" y="35052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Crossing house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5334000" y="6583363"/>
            <a:ext cx="236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Backcross nursery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019425" y="396875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(1) LEAF TISSUE SAMPLING</a:t>
            </a: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2616200" y="1828800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(2) DNA EXTRACTION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2908300" y="312420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(3) PCR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2003425" y="4495800"/>
            <a:ext cx="444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(4) GEL ELECTROPHORESIS</a:t>
            </a:r>
          </a:p>
        </p:txBody>
      </p:sp>
      <p:sp>
        <p:nvSpPr>
          <p:cNvPr id="277510" name="AutoShape 6"/>
          <p:cNvSpPr>
            <a:spLocks noChangeArrowheads="1"/>
          </p:cNvSpPr>
          <p:nvPr/>
        </p:nvSpPr>
        <p:spPr bwMode="auto">
          <a:xfrm>
            <a:off x="4267200" y="1219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1905000" y="5715000"/>
            <a:ext cx="500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(5) MARKER ANALYSIS</a:t>
            </a:r>
          </a:p>
        </p:txBody>
      </p:sp>
      <p:pic>
        <p:nvPicPr>
          <p:cNvPr id="277526" name="Picture 9" descr="npo0000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71638"/>
            <a:ext cx="1752600" cy="91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7518" name="AutoShape 14"/>
          <p:cNvSpPr>
            <a:spLocks noChangeArrowheads="1"/>
          </p:cNvSpPr>
          <p:nvPr/>
        </p:nvSpPr>
        <p:spPr bwMode="auto">
          <a:xfrm>
            <a:off x="4267200" y="24384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77519" name="AutoShape 15"/>
          <p:cNvSpPr>
            <a:spLocks noChangeArrowheads="1"/>
          </p:cNvSpPr>
          <p:nvPr/>
        </p:nvSpPr>
        <p:spPr bwMode="auto">
          <a:xfrm>
            <a:off x="4267200" y="3810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277520" name="AutoShape 16"/>
          <p:cNvSpPr>
            <a:spLocks noChangeArrowheads="1"/>
          </p:cNvSpPr>
          <p:nvPr/>
        </p:nvSpPr>
        <p:spPr bwMode="auto">
          <a:xfrm>
            <a:off x="4267200" y="5029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277528" name="Picture 17" descr="npo0000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172200"/>
            <a:ext cx="4419600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7530" name="Picture 18" descr="npo00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4191000"/>
            <a:ext cx="1398588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77531" name="Picture 19" descr="npo000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840038"/>
            <a:ext cx="1752600" cy="1173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7524" name="Text Box 20"/>
          <p:cNvSpPr txBox="1">
            <a:spLocks noChangeArrowheads="1"/>
          </p:cNvSpPr>
          <p:nvPr/>
        </p:nvSpPr>
        <p:spPr bwMode="auto">
          <a:xfrm>
            <a:off x="0" y="76200"/>
            <a:ext cx="1981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</a:rPr>
              <a:t>Overview of ‘marker genotyping’</a:t>
            </a:r>
          </a:p>
        </p:txBody>
      </p:sp>
      <p:pic>
        <p:nvPicPr>
          <p:cNvPr id="277532" name="Picture 21" descr="npo000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3350"/>
            <a:ext cx="175260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r>
              <a:rPr lang="en-AU" sz="4000">
                <a:solidFill>
                  <a:srgbClr val="000099"/>
                </a:solidFill>
                <a:latin typeface="Arial" charset="0"/>
              </a:rPr>
              <a:t>Considerations for using DNA markers in plant breeding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162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>
                <a:latin typeface="Arial" charset="0"/>
              </a:rPr>
              <a:t>Technical methodology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simple or complicated?</a:t>
            </a:r>
          </a:p>
          <a:p>
            <a:pPr>
              <a:lnSpc>
                <a:spcPct val="90000"/>
              </a:lnSpc>
            </a:pPr>
            <a:r>
              <a:rPr lang="en-AU">
                <a:latin typeface="Arial" charset="0"/>
              </a:rPr>
              <a:t>Reliability</a:t>
            </a:r>
          </a:p>
          <a:p>
            <a:pPr>
              <a:lnSpc>
                <a:spcPct val="90000"/>
              </a:lnSpc>
            </a:pPr>
            <a:r>
              <a:rPr lang="en-AU">
                <a:latin typeface="Arial" charset="0"/>
              </a:rPr>
              <a:t>Degree of polymorphism</a:t>
            </a:r>
          </a:p>
          <a:p>
            <a:pPr>
              <a:lnSpc>
                <a:spcPct val="90000"/>
              </a:lnSpc>
            </a:pPr>
            <a:r>
              <a:rPr lang="en-AU">
                <a:latin typeface="Arial" charset="0"/>
              </a:rPr>
              <a:t>DNA quality and quantity required</a:t>
            </a:r>
          </a:p>
          <a:p>
            <a:pPr>
              <a:lnSpc>
                <a:spcPct val="90000"/>
              </a:lnSpc>
            </a:pPr>
            <a:r>
              <a:rPr lang="en-AU" b="1">
                <a:latin typeface="Arial" charset="0"/>
              </a:rPr>
              <a:t>Cost**</a:t>
            </a:r>
          </a:p>
          <a:p>
            <a:pPr>
              <a:lnSpc>
                <a:spcPct val="90000"/>
              </a:lnSpc>
            </a:pPr>
            <a:r>
              <a:rPr lang="en-AU">
                <a:latin typeface="Arial" charset="0"/>
              </a:rPr>
              <a:t>Available resources</a:t>
            </a:r>
          </a:p>
          <a:p>
            <a:pPr lvl="1">
              <a:lnSpc>
                <a:spcPct val="90000"/>
              </a:lnSpc>
            </a:pPr>
            <a:r>
              <a:rPr lang="en-AU">
                <a:latin typeface="Arial" charset="0"/>
              </a:rPr>
              <a:t>Equipment, technical 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AU" sz="4000">
                <a:solidFill>
                  <a:srgbClr val="000099"/>
                </a:solidFill>
                <a:latin typeface="Arial" charset="0"/>
              </a:rPr>
              <a:t>Markers must be </a:t>
            </a:r>
            <a:br>
              <a:rPr lang="en-AU" sz="4000">
                <a:solidFill>
                  <a:srgbClr val="000099"/>
                </a:solidFill>
                <a:latin typeface="Arial" charset="0"/>
              </a:rPr>
            </a:br>
            <a:r>
              <a:rPr lang="en-AU" sz="4000">
                <a:solidFill>
                  <a:srgbClr val="000099"/>
                </a:solidFill>
                <a:latin typeface="Arial" charset="0"/>
              </a:rPr>
              <a:t>tightly-linked to target loci!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1066800"/>
          </a:xfrm>
        </p:spPr>
        <p:txBody>
          <a:bodyPr/>
          <a:lstStyle/>
          <a:p>
            <a:r>
              <a:rPr lang="en-AU" sz="2400">
                <a:latin typeface="Arial" charset="0"/>
              </a:rPr>
              <a:t>Ideally markers should be &lt;5 cM from a gene or QTL</a:t>
            </a:r>
          </a:p>
        </p:txBody>
      </p:sp>
      <p:sp>
        <p:nvSpPr>
          <p:cNvPr id="242710" name="Rectangle 22"/>
          <p:cNvSpPr>
            <a:spLocks noChangeArrowheads="1"/>
          </p:cNvSpPr>
          <p:nvPr/>
        </p:nvSpPr>
        <p:spPr bwMode="auto">
          <a:xfrm>
            <a:off x="609600" y="54864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/>
              <a:t>Using a pair of flanking markers can greatly improve reliability but increases time and cost</a:t>
            </a:r>
          </a:p>
        </p:txBody>
      </p:sp>
      <p:grpSp>
        <p:nvGrpSpPr>
          <p:cNvPr id="242725" name="Group 37"/>
          <p:cNvGrpSpPr>
            <a:grpSpLocks/>
          </p:cNvGrpSpPr>
          <p:nvPr/>
        </p:nvGrpSpPr>
        <p:grpSpPr bwMode="auto">
          <a:xfrm>
            <a:off x="990600" y="2057400"/>
            <a:ext cx="7772400" cy="1600200"/>
            <a:chOff x="624" y="1296"/>
            <a:chExt cx="4896" cy="1008"/>
          </a:xfrm>
        </p:grpSpPr>
        <p:sp>
          <p:nvSpPr>
            <p:cNvPr id="242692" name="Line 4"/>
            <p:cNvSpPr>
              <a:spLocks noChangeShapeType="1"/>
            </p:cNvSpPr>
            <p:nvPr/>
          </p:nvSpPr>
          <p:spPr bwMode="auto">
            <a:xfrm>
              <a:off x="624" y="1968"/>
              <a:ext cx="30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3" name="Line 5"/>
            <p:cNvSpPr>
              <a:spLocks noChangeShapeType="1"/>
            </p:cNvSpPr>
            <p:nvPr/>
          </p:nvSpPr>
          <p:spPr bwMode="auto">
            <a:xfrm>
              <a:off x="1440" y="1872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4" name="Text Box 6"/>
            <p:cNvSpPr txBox="1">
              <a:spLocks noChangeArrowheads="1"/>
            </p:cNvSpPr>
            <p:nvPr/>
          </p:nvSpPr>
          <p:spPr bwMode="auto">
            <a:xfrm>
              <a:off x="1152" y="1584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990099"/>
                  </a:solidFill>
                </a:rPr>
                <a:t>Marker A</a:t>
              </a:r>
            </a:p>
          </p:txBody>
        </p:sp>
        <p:sp>
          <p:nvSpPr>
            <p:cNvPr id="242695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480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2112" y="1852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QTL</a:t>
              </a:r>
            </a:p>
          </p:txBody>
        </p:sp>
        <p:grpSp>
          <p:nvGrpSpPr>
            <p:cNvPr id="242707" name="Group 19"/>
            <p:cNvGrpSpPr>
              <a:grpSpLocks/>
            </p:cNvGrpSpPr>
            <p:nvPr/>
          </p:nvGrpSpPr>
          <p:grpSpPr bwMode="auto">
            <a:xfrm>
              <a:off x="1728" y="1728"/>
              <a:ext cx="96" cy="192"/>
              <a:chOff x="1152" y="3456"/>
              <a:chExt cx="144" cy="288"/>
            </a:xfrm>
          </p:grpSpPr>
          <p:sp>
            <p:nvSpPr>
              <p:cNvPr id="242708" name="Line 20"/>
              <p:cNvSpPr>
                <a:spLocks noChangeShapeType="1"/>
              </p:cNvSpPr>
              <p:nvPr/>
            </p:nvSpPr>
            <p:spPr bwMode="auto">
              <a:xfrm>
                <a:off x="1152" y="3456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9" name="Line 21"/>
              <p:cNvSpPr>
                <a:spLocks noChangeShapeType="1"/>
              </p:cNvSpPr>
              <p:nvPr/>
            </p:nvSpPr>
            <p:spPr bwMode="auto">
              <a:xfrm flipH="1">
                <a:off x="1152" y="3456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1488" y="2160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17" name="Text Box 29"/>
            <p:cNvSpPr txBox="1">
              <a:spLocks noChangeArrowheads="1"/>
            </p:cNvSpPr>
            <p:nvPr/>
          </p:nvSpPr>
          <p:spPr bwMode="auto">
            <a:xfrm>
              <a:off x="1632" y="196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5 cM</a:t>
              </a:r>
            </a:p>
          </p:txBody>
        </p:sp>
        <p:sp>
          <p:nvSpPr>
            <p:cNvPr id="242721" name="Text Box 33"/>
            <p:cNvSpPr txBox="1">
              <a:spLocks noChangeArrowheads="1"/>
            </p:cNvSpPr>
            <p:nvPr/>
          </p:nvSpPr>
          <p:spPr bwMode="auto">
            <a:xfrm>
              <a:off x="3792" y="1296"/>
              <a:ext cx="1728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/>
                <a:t>RELIABILITY FOR SELECTION</a:t>
              </a:r>
            </a:p>
          </p:txBody>
        </p:sp>
        <p:sp>
          <p:nvSpPr>
            <p:cNvPr id="242722" name="Text Box 34"/>
            <p:cNvSpPr txBox="1">
              <a:spLocks noChangeArrowheads="1"/>
            </p:cNvSpPr>
            <p:nvPr/>
          </p:nvSpPr>
          <p:spPr bwMode="auto">
            <a:xfrm>
              <a:off x="3840" y="1813"/>
              <a:ext cx="163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A50021"/>
                  </a:solidFill>
                </a:rPr>
                <a:t>Using marker A only: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A50021"/>
                  </a:solidFill>
                </a:rPr>
                <a:t>1 – r</a:t>
              </a:r>
              <a:r>
                <a:rPr lang="en-US" sz="1800" baseline="-25000">
                  <a:solidFill>
                    <a:srgbClr val="A50021"/>
                  </a:solidFill>
                </a:rPr>
                <a:t>A</a:t>
              </a:r>
              <a:r>
                <a:rPr lang="en-US" sz="1800">
                  <a:solidFill>
                    <a:srgbClr val="A50021"/>
                  </a:solidFill>
                </a:rPr>
                <a:t> = ~</a:t>
              </a:r>
              <a:r>
                <a:rPr lang="en-US" sz="1800" b="1">
                  <a:solidFill>
                    <a:srgbClr val="A50021"/>
                  </a:solidFill>
                </a:rPr>
                <a:t>95%</a:t>
              </a:r>
            </a:p>
          </p:txBody>
        </p:sp>
      </p:grpSp>
      <p:grpSp>
        <p:nvGrpSpPr>
          <p:cNvPr id="242726" name="Group 38"/>
          <p:cNvGrpSpPr>
            <a:grpSpLocks/>
          </p:cNvGrpSpPr>
          <p:nvPr/>
        </p:nvGrpSpPr>
        <p:grpSpPr bwMode="auto">
          <a:xfrm>
            <a:off x="990600" y="3733800"/>
            <a:ext cx="8153400" cy="1084263"/>
            <a:chOff x="624" y="2352"/>
            <a:chExt cx="5136" cy="683"/>
          </a:xfrm>
        </p:grpSpPr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>
              <a:off x="624" y="2784"/>
              <a:ext cx="29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8" name="Line 10"/>
            <p:cNvSpPr>
              <a:spLocks noChangeShapeType="1"/>
            </p:cNvSpPr>
            <p:nvPr/>
          </p:nvSpPr>
          <p:spPr bwMode="auto">
            <a:xfrm>
              <a:off x="1440" y="2688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1104" y="2400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990099"/>
                  </a:solidFill>
                </a:rPr>
                <a:t>Marker A</a:t>
              </a:r>
            </a:p>
          </p:txBody>
        </p:sp>
        <p:sp>
          <p:nvSpPr>
            <p:cNvPr id="242700" name="Rectangle 12"/>
            <p:cNvSpPr>
              <a:spLocks noChangeArrowheads="1"/>
            </p:cNvSpPr>
            <p:nvPr/>
          </p:nvSpPr>
          <p:spPr bwMode="auto">
            <a:xfrm>
              <a:off x="2064" y="2688"/>
              <a:ext cx="480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2064" y="266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QTL</a:t>
              </a:r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>
              <a:off x="3168" y="2688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2880" y="2352"/>
              <a:ext cx="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990099"/>
                  </a:solidFill>
                </a:rPr>
                <a:t>Marker B</a:t>
              </a:r>
            </a:p>
          </p:txBody>
        </p:sp>
        <p:grpSp>
          <p:nvGrpSpPr>
            <p:cNvPr id="242704" name="Group 16"/>
            <p:cNvGrpSpPr>
              <a:grpSpLocks/>
            </p:cNvGrpSpPr>
            <p:nvPr/>
          </p:nvGrpSpPr>
          <p:grpSpPr bwMode="auto">
            <a:xfrm>
              <a:off x="1728" y="2544"/>
              <a:ext cx="96" cy="192"/>
              <a:chOff x="1152" y="3456"/>
              <a:chExt cx="144" cy="288"/>
            </a:xfrm>
          </p:grpSpPr>
          <p:sp>
            <p:nvSpPr>
              <p:cNvPr id="242705" name="Line 17"/>
              <p:cNvSpPr>
                <a:spLocks noChangeShapeType="1"/>
              </p:cNvSpPr>
              <p:nvPr/>
            </p:nvSpPr>
            <p:spPr bwMode="auto">
              <a:xfrm>
                <a:off x="1152" y="3456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6" name="Line 18"/>
              <p:cNvSpPr>
                <a:spLocks noChangeShapeType="1"/>
              </p:cNvSpPr>
              <p:nvPr/>
            </p:nvSpPr>
            <p:spPr bwMode="auto">
              <a:xfrm flipH="1">
                <a:off x="1152" y="3456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711" name="Group 23"/>
            <p:cNvGrpSpPr>
              <a:grpSpLocks/>
            </p:cNvGrpSpPr>
            <p:nvPr/>
          </p:nvGrpSpPr>
          <p:grpSpPr bwMode="auto">
            <a:xfrm>
              <a:off x="2784" y="2544"/>
              <a:ext cx="96" cy="192"/>
              <a:chOff x="1152" y="3456"/>
              <a:chExt cx="144" cy="288"/>
            </a:xfrm>
          </p:grpSpPr>
          <p:sp>
            <p:nvSpPr>
              <p:cNvPr id="242712" name="Line 24"/>
              <p:cNvSpPr>
                <a:spLocks noChangeShapeType="1"/>
              </p:cNvSpPr>
              <p:nvPr/>
            </p:nvSpPr>
            <p:spPr bwMode="auto">
              <a:xfrm>
                <a:off x="1152" y="3456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3" name="Line 25"/>
              <p:cNvSpPr>
                <a:spLocks noChangeShapeType="1"/>
              </p:cNvSpPr>
              <p:nvPr/>
            </p:nvSpPr>
            <p:spPr bwMode="auto">
              <a:xfrm flipH="1">
                <a:off x="1152" y="3456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1440" y="2976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2544" y="2976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718" name="Text Box 30"/>
            <p:cNvSpPr txBox="1">
              <a:spLocks noChangeArrowheads="1"/>
            </p:cNvSpPr>
            <p:nvPr/>
          </p:nvSpPr>
          <p:spPr bwMode="auto">
            <a:xfrm>
              <a:off x="1584" y="276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5 cM</a:t>
              </a:r>
            </a:p>
          </p:txBody>
        </p:sp>
        <p:sp>
          <p:nvSpPr>
            <p:cNvPr id="242719" name="Text Box 31"/>
            <p:cNvSpPr txBox="1">
              <a:spLocks noChangeArrowheads="1"/>
            </p:cNvSpPr>
            <p:nvPr/>
          </p:nvSpPr>
          <p:spPr bwMode="auto">
            <a:xfrm>
              <a:off x="2661" y="277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accent2"/>
                  </a:solidFill>
                </a:rPr>
                <a:t>5 cM</a:t>
              </a:r>
            </a:p>
          </p:txBody>
        </p:sp>
        <p:sp>
          <p:nvSpPr>
            <p:cNvPr id="242724" name="Text Box 36"/>
            <p:cNvSpPr txBox="1">
              <a:spLocks noChangeArrowheads="1"/>
            </p:cNvSpPr>
            <p:nvPr/>
          </p:nvSpPr>
          <p:spPr bwMode="auto">
            <a:xfrm>
              <a:off x="3600" y="2544"/>
              <a:ext cx="216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A50021"/>
                  </a:solidFill>
                </a:rPr>
                <a:t>Using markers A and B: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A50021"/>
                  </a:solidFill>
                </a:rPr>
                <a:t>1 - 2 r</a:t>
              </a:r>
              <a:r>
                <a:rPr lang="en-US" sz="1800" baseline="-25000">
                  <a:solidFill>
                    <a:srgbClr val="A50021"/>
                  </a:solidFill>
                </a:rPr>
                <a:t>A</a:t>
              </a:r>
              <a:r>
                <a:rPr lang="en-US" sz="1800">
                  <a:solidFill>
                    <a:srgbClr val="A50021"/>
                  </a:solidFill>
                </a:rPr>
                <a:t>r</a:t>
              </a:r>
              <a:r>
                <a:rPr lang="en-US" sz="1800" baseline="-25000">
                  <a:solidFill>
                    <a:srgbClr val="A50021"/>
                  </a:solidFill>
                </a:rPr>
                <a:t>B</a:t>
              </a:r>
              <a:r>
                <a:rPr lang="en-US" sz="1800">
                  <a:solidFill>
                    <a:srgbClr val="A50021"/>
                  </a:solidFill>
                </a:rPr>
                <a:t> = ~</a:t>
              </a:r>
              <a:r>
                <a:rPr lang="en-US" sz="1800" b="1">
                  <a:solidFill>
                    <a:srgbClr val="A50021"/>
                  </a:solidFill>
                </a:rPr>
                <a:t>99.5%</a:t>
              </a:r>
              <a:r>
                <a:rPr lang="en-US" sz="1800">
                  <a:solidFill>
                    <a:srgbClr val="A5002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  <p:bldP spid="2427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366FF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3366FF"/>
                </a:solidFill>
                <a:latin typeface="Arial" charset="0"/>
              </a:rPr>
            </a:br>
            <a:r>
              <a:rPr lang="en-US" b="1" dirty="0">
                <a:solidFill>
                  <a:srgbClr val="3366FF"/>
                </a:solidFill>
                <a:latin typeface="Arial" charset="0"/>
              </a:rPr>
              <a:t> MARKER ASSISTED  SELECTION (MAS): THEORY AND PRACTICE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1828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tx2"/>
                </a:solidFill>
                <a:latin typeface="Arial" charset="0"/>
              </a:rPr>
              <a:t/>
            </a:r>
            <a:br>
              <a:rPr lang="en-US">
                <a:solidFill>
                  <a:schemeClr val="tx2"/>
                </a:solidFill>
                <a:latin typeface="Arial" charset="0"/>
              </a:rPr>
            </a:br>
            <a:endParaRPr lang="en-US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AU" sz="4000">
                <a:solidFill>
                  <a:srgbClr val="333399"/>
                </a:solidFill>
                <a:latin typeface="Arial" charset="0"/>
              </a:rPr>
              <a:t>Markers </a:t>
            </a:r>
            <a:r>
              <a:rPr lang="en-AU" sz="4000" i="1">
                <a:solidFill>
                  <a:srgbClr val="333399"/>
                </a:solidFill>
                <a:latin typeface="Arial" charset="0"/>
              </a:rPr>
              <a:t>must</a:t>
            </a:r>
            <a:r>
              <a:rPr lang="en-AU" sz="4000">
                <a:solidFill>
                  <a:srgbClr val="333399"/>
                </a:solidFill>
                <a:latin typeface="Arial" charset="0"/>
              </a:rPr>
              <a:t> be polymorphic</a:t>
            </a:r>
          </a:p>
        </p:txBody>
      </p:sp>
      <p:pic>
        <p:nvPicPr>
          <p:cNvPr id="316453" name="Picture 19" descr="npo00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2209800"/>
            <a:ext cx="2438400" cy="229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16454" name="Picture 20" descr="npo000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2590800" cy="2290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6437" name="Text Box 21"/>
          <p:cNvSpPr txBox="1">
            <a:spLocks noChangeArrowheads="1"/>
          </p:cNvSpPr>
          <p:nvPr/>
        </p:nvSpPr>
        <p:spPr bwMode="auto">
          <a:xfrm>
            <a:off x="1100138" y="18891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1  2   3  4  5  6  7  </a:t>
            </a:r>
            <a:r>
              <a:rPr lang="en-US" sz="2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6438" name="Text Box 22"/>
          <p:cNvSpPr txBox="1">
            <a:spLocks noChangeArrowheads="1"/>
          </p:cNvSpPr>
          <p:nvPr/>
        </p:nvSpPr>
        <p:spPr bwMode="auto">
          <a:xfrm>
            <a:off x="4572000" y="18288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1   2   3   4  5   6   7  </a:t>
            </a:r>
            <a:r>
              <a:rPr lang="en-US" sz="2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6439" name="Text Box 23"/>
          <p:cNvSpPr txBox="1">
            <a:spLocks noChangeArrowheads="1"/>
          </p:cNvSpPr>
          <p:nvPr/>
        </p:nvSpPr>
        <p:spPr bwMode="auto">
          <a:xfrm>
            <a:off x="1328738" y="144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RM84</a:t>
            </a:r>
          </a:p>
        </p:txBody>
      </p:sp>
      <p:sp>
        <p:nvSpPr>
          <p:cNvPr id="316440" name="Text Box 24"/>
          <p:cNvSpPr txBox="1">
            <a:spLocks noChangeArrowheads="1"/>
          </p:cNvSpPr>
          <p:nvPr/>
        </p:nvSpPr>
        <p:spPr bwMode="auto">
          <a:xfrm>
            <a:off x="4876800" y="144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RM296</a:t>
            </a:r>
          </a:p>
        </p:txBody>
      </p:sp>
      <p:sp>
        <p:nvSpPr>
          <p:cNvPr id="316441" name="Text Box 25"/>
          <p:cNvSpPr txBox="1">
            <a:spLocks noChangeArrowheads="1"/>
          </p:cNvSpPr>
          <p:nvPr/>
        </p:nvSpPr>
        <p:spPr bwMode="auto">
          <a:xfrm>
            <a:off x="1066800" y="2971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P</a:t>
            </a:r>
            <a:r>
              <a:rPr lang="en-US" sz="1600" baseline="-25000">
                <a:solidFill>
                  <a:srgbClr val="FFFF00"/>
                </a:solidFill>
              </a:rPr>
              <a:t>1</a:t>
            </a:r>
            <a:r>
              <a:rPr lang="en-US" sz="1600">
                <a:solidFill>
                  <a:srgbClr val="FFFF00"/>
                </a:solidFill>
              </a:rPr>
              <a:t> P</a:t>
            </a:r>
            <a:r>
              <a:rPr lang="en-US" sz="16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16442" name="Text Box 26"/>
          <p:cNvSpPr txBox="1">
            <a:spLocks noChangeArrowheads="1"/>
          </p:cNvSpPr>
          <p:nvPr/>
        </p:nvSpPr>
        <p:spPr bwMode="auto">
          <a:xfrm>
            <a:off x="4572000" y="2590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</a:rPr>
              <a:t>P</a:t>
            </a:r>
            <a:r>
              <a:rPr lang="en-US" sz="1600" baseline="-25000">
                <a:solidFill>
                  <a:srgbClr val="FFFF00"/>
                </a:solidFill>
              </a:rPr>
              <a:t>1</a:t>
            </a:r>
            <a:r>
              <a:rPr lang="en-US" sz="1600">
                <a:solidFill>
                  <a:srgbClr val="FFFF00"/>
                </a:solidFill>
              </a:rPr>
              <a:t>  P</a:t>
            </a:r>
            <a:r>
              <a:rPr lang="en-US" sz="16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16443" name="Line 27"/>
          <p:cNvSpPr>
            <a:spLocks noChangeShapeType="1"/>
          </p:cNvSpPr>
          <p:nvPr/>
        </p:nvSpPr>
        <p:spPr bwMode="auto">
          <a:xfrm>
            <a:off x="533400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44" name="Line 28"/>
          <p:cNvSpPr>
            <a:spLocks noChangeShapeType="1"/>
          </p:cNvSpPr>
          <p:nvPr/>
        </p:nvSpPr>
        <p:spPr bwMode="auto">
          <a:xfrm>
            <a:off x="3962400" y="3505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45" name="Text Box 29"/>
          <p:cNvSpPr txBox="1">
            <a:spLocks noChangeArrowheads="1"/>
          </p:cNvSpPr>
          <p:nvPr/>
        </p:nvSpPr>
        <p:spPr bwMode="auto">
          <a:xfrm>
            <a:off x="1111250" y="4495800"/>
            <a:ext cx="2435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Not polymorphic</a:t>
            </a:r>
          </a:p>
        </p:txBody>
      </p:sp>
      <p:sp>
        <p:nvSpPr>
          <p:cNvPr id="316446" name="Text Box 30"/>
          <p:cNvSpPr txBox="1">
            <a:spLocks noChangeArrowheads="1"/>
          </p:cNvSpPr>
          <p:nvPr/>
        </p:nvSpPr>
        <p:spPr bwMode="auto">
          <a:xfrm>
            <a:off x="4572000" y="44958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Polymorphic!</a:t>
            </a:r>
          </a:p>
        </p:txBody>
      </p:sp>
      <p:grpSp>
        <p:nvGrpSpPr>
          <p:cNvPr id="316449" name="Group 33"/>
          <p:cNvGrpSpPr>
            <a:grpSpLocks/>
          </p:cNvGrpSpPr>
          <p:nvPr/>
        </p:nvGrpSpPr>
        <p:grpSpPr bwMode="auto">
          <a:xfrm>
            <a:off x="2057400" y="4876800"/>
            <a:ext cx="457200" cy="457200"/>
            <a:chOff x="1056" y="3696"/>
            <a:chExt cx="288" cy="288"/>
          </a:xfrm>
        </p:grpSpPr>
        <p:sp>
          <p:nvSpPr>
            <p:cNvPr id="316447" name="Line 31"/>
            <p:cNvSpPr>
              <a:spLocks noChangeShapeType="1"/>
            </p:cNvSpPr>
            <p:nvPr/>
          </p:nvSpPr>
          <p:spPr bwMode="auto">
            <a:xfrm>
              <a:off x="1056" y="3696"/>
              <a:ext cx="288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448" name="Line 32"/>
            <p:cNvSpPr>
              <a:spLocks noChangeShapeType="1"/>
            </p:cNvSpPr>
            <p:nvPr/>
          </p:nvSpPr>
          <p:spPr bwMode="auto">
            <a:xfrm flipV="1">
              <a:off x="1056" y="3696"/>
              <a:ext cx="288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6452" name="Group 36"/>
          <p:cNvGrpSpPr>
            <a:grpSpLocks/>
          </p:cNvGrpSpPr>
          <p:nvPr/>
        </p:nvGrpSpPr>
        <p:grpSpPr bwMode="auto">
          <a:xfrm>
            <a:off x="5791200" y="4724400"/>
            <a:ext cx="457200" cy="685800"/>
            <a:chOff x="3792" y="3600"/>
            <a:chExt cx="288" cy="432"/>
          </a:xfrm>
        </p:grpSpPr>
        <p:sp>
          <p:nvSpPr>
            <p:cNvPr id="316450" name="Line 34"/>
            <p:cNvSpPr>
              <a:spLocks noChangeShapeType="1"/>
            </p:cNvSpPr>
            <p:nvPr/>
          </p:nvSpPr>
          <p:spPr bwMode="auto">
            <a:xfrm>
              <a:off x="3792" y="3888"/>
              <a:ext cx="96" cy="14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451" name="Line 35"/>
            <p:cNvSpPr>
              <a:spLocks noChangeShapeType="1"/>
            </p:cNvSpPr>
            <p:nvPr/>
          </p:nvSpPr>
          <p:spPr bwMode="auto">
            <a:xfrm flipV="1">
              <a:off x="3888" y="3600"/>
              <a:ext cx="192" cy="432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8" grpId="0"/>
      <p:bldP spid="316440" grpId="0"/>
      <p:bldP spid="316442" grpId="0"/>
      <p:bldP spid="316444" grpId="0" animBg="1"/>
      <p:bldP spid="316445" grpId="0" animBg="1"/>
      <p:bldP spid="3164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24800" cy="1143000"/>
          </a:xfrm>
        </p:spPr>
        <p:txBody>
          <a:bodyPr/>
          <a:lstStyle/>
          <a:p>
            <a:r>
              <a:rPr lang="en-AU" sz="4000">
                <a:solidFill>
                  <a:srgbClr val="000099"/>
                </a:solidFill>
                <a:latin typeface="Arial" charset="0"/>
              </a:rPr>
              <a:t>DNA extractions</a:t>
            </a:r>
          </a:p>
        </p:txBody>
      </p:sp>
      <p:pic>
        <p:nvPicPr>
          <p:cNvPr id="281617" name="Picture 5" descr="npo000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95450"/>
            <a:ext cx="4343400" cy="3257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5638800" y="6324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DNA EXTRACTIONS</a:t>
            </a:r>
          </a:p>
        </p:txBody>
      </p:sp>
      <p:pic>
        <p:nvPicPr>
          <p:cNvPr id="281618" name="Picture 7" descr="npo0000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363" y="3194050"/>
            <a:ext cx="129063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838200" y="495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LEAF SAMPLING</a:t>
            </a:r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>
            <a:off x="4648200" y="3429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1619" name="Picture 10" descr="npo00001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305300"/>
            <a:ext cx="2286000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81620" name="Picture 11" descr="npo000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200400"/>
            <a:ext cx="12954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5181600" y="40386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Porcelain grinding plates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5334000" y="60499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High throughput DNA extractions “Geno-Grinder”</a:t>
            </a:r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5181600" y="28194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Mortar and pestles</a:t>
            </a:r>
          </a:p>
        </p:txBody>
      </p:sp>
      <p:pic>
        <p:nvPicPr>
          <p:cNvPr id="281621" name="Picture 15" descr="npo0000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146175"/>
            <a:ext cx="3048000" cy="159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838200" y="5486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1"/>
              <a:t>Wheat seedling tissue sampling in Southern Queensland, Australia.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PCR-based DNA markers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r>
              <a:rPr lang="en-AU" sz="2400">
                <a:latin typeface="Arial" charset="0"/>
              </a:rPr>
              <a:t>Generated by using </a:t>
            </a:r>
            <a:r>
              <a:rPr lang="en-AU" sz="2400" u="sng">
                <a:latin typeface="Arial" charset="0"/>
              </a:rPr>
              <a:t>P</a:t>
            </a:r>
            <a:r>
              <a:rPr lang="en-AU" sz="2400">
                <a:latin typeface="Arial" charset="0"/>
              </a:rPr>
              <a:t>olymerase </a:t>
            </a:r>
            <a:r>
              <a:rPr lang="en-AU" sz="2400" u="sng">
                <a:latin typeface="Arial" charset="0"/>
              </a:rPr>
              <a:t>C</a:t>
            </a:r>
            <a:r>
              <a:rPr lang="en-AU" sz="2400">
                <a:latin typeface="Arial" charset="0"/>
              </a:rPr>
              <a:t>hain </a:t>
            </a:r>
            <a:r>
              <a:rPr lang="en-AU" sz="2400" u="sng">
                <a:latin typeface="Arial" charset="0"/>
              </a:rPr>
              <a:t>R</a:t>
            </a:r>
            <a:r>
              <a:rPr lang="en-AU" sz="2400">
                <a:latin typeface="Arial" charset="0"/>
              </a:rPr>
              <a:t>eaction</a:t>
            </a:r>
          </a:p>
          <a:p>
            <a:r>
              <a:rPr lang="en-AU" sz="2400">
                <a:latin typeface="Arial" charset="0"/>
              </a:rPr>
              <a:t>Preferred markers due to technical simplicity and cost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6248400" y="51816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4572000" y="5881688"/>
            <a:ext cx="3733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GEL ELECTROPHORESIS</a:t>
            </a:r>
          </a:p>
          <a:p>
            <a:pPr algn="ctr">
              <a:spcBef>
                <a:spcPct val="50000"/>
              </a:spcBef>
            </a:pPr>
            <a:r>
              <a:rPr lang="en-AU" sz="1600">
                <a:latin typeface="Times New Roman" pitchFamily="18" charset="0"/>
              </a:rPr>
              <a:t>Agarose or Acrylamide gels</a:t>
            </a:r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8229600" y="2819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PCR</a:t>
            </a:r>
          </a:p>
        </p:txBody>
      </p:sp>
      <p:sp>
        <p:nvSpPr>
          <p:cNvPr id="276490" name="Freeform 10"/>
          <p:cNvSpPr>
            <a:spLocks/>
          </p:cNvSpPr>
          <p:nvPr/>
        </p:nvSpPr>
        <p:spPr bwMode="auto">
          <a:xfrm>
            <a:off x="779463" y="2519363"/>
            <a:ext cx="171450" cy="136525"/>
          </a:xfrm>
          <a:custGeom>
            <a:avLst/>
            <a:gdLst/>
            <a:ahLst/>
            <a:cxnLst>
              <a:cxn ang="0">
                <a:pos x="28" y="4"/>
              </a:cxn>
              <a:cxn ang="0">
                <a:pos x="74" y="13"/>
              </a:cxn>
              <a:cxn ang="0">
                <a:pos x="0" y="86"/>
              </a:cxn>
            </a:cxnLst>
            <a:rect l="0" t="0" r="r" b="b"/>
            <a:pathLst>
              <a:path w="108" h="86">
                <a:moveTo>
                  <a:pt x="28" y="4"/>
                </a:moveTo>
                <a:cubicBezTo>
                  <a:pt x="43" y="7"/>
                  <a:pt x="65" y="0"/>
                  <a:pt x="74" y="13"/>
                </a:cubicBezTo>
                <a:cubicBezTo>
                  <a:pt x="108" y="64"/>
                  <a:pt x="20" y="68"/>
                  <a:pt x="0" y="8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6491" name="Group 11"/>
          <p:cNvGrpSpPr>
            <a:grpSpLocks/>
          </p:cNvGrpSpPr>
          <p:nvPr/>
        </p:nvGrpSpPr>
        <p:grpSpPr bwMode="auto">
          <a:xfrm>
            <a:off x="152400" y="2428875"/>
            <a:ext cx="690563" cy="1260475"/>
            <a:chOff x="3792" y="1530"/>
            <a:chExt cx="435" cy="794"/>
          </a:xfrm>
        </p:grpSpPr>
        <p:sp>
          <p:nvSpPr>
            <p:cNvPr id="276492" name="Line 12"/>
            <p:cNvSpPr>
              <a:spLocks noChangeShapeType="1"/>
            </p:cNvSpPr>
            <p:nvPr/>
          </p:nvSpPr>
          <p:spPr bwMode="auto">
            <a:xfrm>
              <a:off x="3840" y="158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3" name="Line 13"/>
            <p:cNvSpPr>
              <a:spLocks noChangeShapeType="1"/>
            </p:cNvSpPr>
            <p:nvPr/>
          </p:nvSpPr>
          <p:spPr bwMode="auto">
            <a:xfrm>
              <a:off x="4176" y="158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4" name="Line 14"/>
            <p:cNvSpPr>
              <a:spLocks noChangeShapeType="1"/>
            </p:cNvSpPr>
            <p:nvPr/>
          </p:nvSpPr>
          <p:spPr bwMode="auto">
            <a:xfrm>
              <a:off x="3840" y="2016"/>
              <a:ext cx="9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 flipH="1">
              <a:off x="4080" y="2016"/>
              <a:ext cx="9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6" name="Freeform 16"/>
            <p:cNvSpPr>
              <a:spLocks/>
            </p:cNvSpPr>
            <p:nvPr/>
          </p:nvSpPr>
          <p:spPr bwMode="auto">
            <a:xfrm>
              <a:off x="3941" y="2304"/>
              <a:ext cx="13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18"/>
                </a:cxn>
                <a:cxn ang="0">
                  <a:pos x="137" y="9"/>
                </a:cxn>
              </a:cxnLst>
              <a:rect l="0" t="0" r="r" b="b"/>
              <a:pathLst>
                <a:path w="137" h="20">
                  <a:moveTo>
                    <a:pt x="0" y="0"/>
                  </a:moveTo>
                  <a:cubicBezTo>
                    <a:pt x="9" y="6"/>
                    <a:pt x="16" y="17"/>
                    <a:pt x="27" y="18"/>
                  </a:cubicBezTo>
                  <a:cubicBezTo>
                    <a:pt x="64" y="20"/>
                    <a:pt x="137" y="9"/>
                    <a:pt x="137" y="9"/>
                  </a:cubicBezTo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7" name="Line 17"/>
            <p:cNvSpPr>
              <a:spLocks noChangeShapeType="1"/>
            </p:cNvSpPr>
            <p:nvPr/>
          </p:nvSpPr>
          <p:spPr bwMode="auto">
            <a:xfrm>
              <a:off x="3792" y="158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8" name="Freeform 18"/>
            <p:cNvSpPr>
              <a:spLocks/>
            </p:cNvSpPr>
            <p:nvPr/>
          </p:nvSpPr>
          <p:spPr bwMode="auto">
            <a:xfrm>
              <a:off x="3794" y="1530"/>
              <a:ext cx="433" cy="4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201" y="6"/>
                </a:cxn>
                <a:cxn ang="0">
                  <a:pos x="357" y="24"/>
                </a:cxn>
                <a:cxn ang="0">
                  <a:pos x="430" y="43"/>
                </a:cxn>
              </a:cxnLst>
              <a:rect l="0" t="0" r="r" b="b"/>
              <a:pathLst>
                <a:path w="433" h="45">
                  <a:moveTo>
                    <a:pt x="0" y="33"/>
                  </a:moveTo>
                  <a:cubicBezTo>
                    <a:pt x="101" y="0"/>
                    <a:pt x="36" y="16"/>
                    <a:pt x="201" y="6"/>
                  </a:cubicBezTo>
                  <a:cubicBezTo>
                    <a:pt x="246" y="10"/>
                    <a:pt x="309" y="11"/>
                    <a:pt x="357" y="24"/>
                  </a:cubicBezTo>
                  <a:cubicBezTo>
                    <a:pt x="433" y="45"/>
                    <a:pt x="388" y="43"/>
                    <a:pt x="430" y="43"/>
                  </a:cubicBezTo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499" name="Line 19"/>
            <p:cNvSpPr>
              <a:spLocks noChangeShapeType="1"/>
            </p:cNvSpPr>
            <p:nvPr/>
          </p:nvSpPr>
          <p:spPr bwMode="auto">
            <a:xfrm>
              <a:off x="3888" y="211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1371600" y="2057400"/>
            <a:ext cx="1828800" cy="217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PCR Buffer +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MgCl</a:t>
            </a:r>
            <a:r>
              <a:rPr lang="en-US" sz="1600" b="1" baseline="-25000"/>
              <a:t>2 </a:t>
            </a:r>
            <a:r>
              <a:rPr lang="en-US" sz="1600" b="1" baseline="30000"/>
              <a:t> </a:t>
            </a:r>
            <a:r>
              <a:rPr lang="en-US" sz="1600" b="1"/>
              <a:t>+</a:t>
            </a:r>
            <a:endParaRPr lang="en-US" sz="1600" b="1" baseline="-25000"/>
          </a:p>
          <a:p>
            <a:pPr algn="ctr">
              <a:spcBef>
                <a:spcPct val="50000"/>
              </a:spcBef>
            </a:pPr>
            <a:r>
              <a:rPr lang="en-US" sz="1600" b="1"/>
              <a:t>dNTPS +</a:t>
            </a:r>
          </a:p>
          <a:p>
            <a:pPr algn="ctr">
              <a:spcBef>
                <a:spcPct val="50000"/>
              </a:spcBef>
            </a:pPr>
            <a:r>
              <a:rPr lang="en-US" sz="1600" b="1" i="1"/>
              <a:t>Taq</a:t>
            </a:r>
            <a:r>
              <a:rPr lang="en-US" sz="1600" b="1"/>
              <a:t> +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Primers +</a:t>
            </a:r>
          </a:p>
          <a:p>
            <a:pPr algn="ctr">
              <a:spcBef>
                <a:spcPct val="50000"/>
              </a:spcBef>
            </a:pPr>
            <a:r>
              <a:rPr lang="en-US" sz="1600" b="1"/>
              <a:t>DNA template</a:t>
            </a:r>
          </a:p>
        </p:txBody>
      </p:sp>
      <p:sp>
        <p:nvSpPr>
          <p:cNvPr id="276501" name="Line 21"/>
          <p:cNvSpPr>
            <a:spLocks noChangeShapeType="1"/>
          </p:cNvSpPr>
          <p:nvPr/>
        </p:nvSpPr>
        <p:spPr bwMode="auto">
          <a:xfrm flipH="1">
            <a:off x="457200" y="30480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06" name="Picture 23" descr="npo00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052638"/>
            <a:ext cx="3886200" cy="2598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76504" name="AutoShape 24"/>
          <p:cNvSpPr>
            <a:spLocks noChangeArrowheads="1"/>
          </p:cNvSpPr>
          <p:nvPr/>
        </p:nvSpPr>
        <p:spPr bwMode="auto">
          <a:xfrm>
            <a:off x="3352800" y="30480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5" name="Text Box 25"/>
          <p:cNvSpPr txBox="1">
            <a:spLocks noChangeArrowheads="1"/>
          </p:cNvSpPr>
          <p:nvPr/>
        </p:nvSpPr>
        <p:spPr bwMode="auto">
          <a:xfrm>
            <a:off x="4800600" y="4648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THERMAL 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nimBg="1"/>
      <p:bldP spid="276487" grpId="0"/>
      <p:bldP spid="2764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Agarose gel electrophoresis</a:t>
            </a:r>
          </a:p>
        </p:txBody>
      </p:sp>
      <p:pic>
        <p:nvPicPr>
          <p:cNvPr id="317455" name="Picture 3" descr="npo00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11238"/>
            <a:ext cx="4800600" cy="1960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900" u="sng">
                <a:solidFill>
                  <a:srgbClr val="0000FF"/>
                </a:solidFill>
                <a:latin typeface="Times New Roman" pitchFamily="18" charset="0"/>
              </a:rPr>
              <a:t>http://arbl.cvmbs.colostate.edu/hbooks/genetics/biotech/gels/agardna.html</a:t>
            </a:r>
          </a:p>
        </p:txBody>
      </p:sp>
      <p:pic>
        <p:nvPicPr>
          <p:cNvPr id="317456" name="Picture 5" descr="npo00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648200"/>
            <a:ext cx="3124200" cy="176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1371600" y="4191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UV light</a:t>
            </a:r>
          </a:p>
        </p:txBody>
      </p:sp>
      <p:sp>
        <p:nvSpPr>
          <p:cNvPr id="317449" name="AutoShape 9"/>
          <p:cNvSpPr>
            <a:spLocks noChangeArrowheads="1"/>
          </p:cNvSpPr>
          <p:nvPr/>
        </p:nvSpPr>
        <p:spPr bwMode="auto">
          <a:xfrm>
            <a:off x="6477000" y="32766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AutoShape 10"/>
          <p:cNvSpPr>
            <a:spLocks noChangeArrowheads="1"/>
          </p:cNvSpPr>
          <p:nvPr/>
        </p:nvSpPr>
        <p:spPr bwMode="auto">
          <a:xfrm rot="5400000">
            <a:off x="3810000" y="54102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4800600" y="3657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>
                <a:solidFill>
                  <a:srgbClr val="FFFF00"/>
                </a:solidFill>
                <a:latin typeface="Times New Roman" pitchFamily="18" charset="0"/>
              </a:rPr>
              <a:t>UV transilluminator</a:t>
            </a:r>
            <a:r>
              <a:rPr lang="en-AU">
                <a:latin typeface="Times New Roman" pitchFamily="18" charset="0"/>
              </a:rPr>
              <a:t> </a:t>
            </a:r>
          </a:p>
        </p:txBody>
      </p:sp>
      <p:pic>
        <p:nvPicPr>
          <p:cNvPr id="317457" name="Picture 12" descr="npo0000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990600"/>
            <a:ext cx="27432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7453" name="AutoShape 13"/>
          <p:cNvSpPr>
            <a:spLocks noChangeArrowheads="1"/>
          </p:cNvSpPr>
          <p:nvPr/>
        </p:nvSpPr>
        <p:spPr bwMode="auto">
          <a:xfrm>
            <a:off x="5181600" y="1752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7458" name="Picture 14" descr="npo0000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7600"/>
            <a:ext cx="3962400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305800" cy="1524000"/>
          </a:xfrm>
        </p:spPr>
        <p:txBody>
          <a:bodyPr/>
          <a:lstStyle/>
          <a:p>
            <a:pPr marL="838200" indent="-838200"/>
            <a:r>
              <a:rPr lang="en-US" b="1">
                <a:solidFill>
                  <a:srgbClr val="3366FF"/>
                </a:solidFill>
                <a:latin typeface="Arial" charset="0"/>
              </a:rPr>
              <a:t>SECTION 2</a:t>
            </a:r>
            <a:br>
              <a:rPr lang="en-US" b="1">
                <a:solidFill>
                  <a:srgbClr val="3366FF"/>
                </a:solidFill>
                <a:latin typeface="Arial" charset="0"/>
              </a:rPr>
            </a:br>
            <a:r>
              <a:rPr lang="en-US" b="1">
                <a:solidFill>
                  <a:srgbClr val="3366FF"/>
                </a:solidFill>
                <a:latin typeface="Arial" charset="0"/>
              </a:rPr>
              <a:t/>
            </a:r>
            <a:br>
              <a:rPr lang="en-US" b="1">
                <a:solidFill>
                  <a:srgbClr val="3366FF"/>
                </a:solidFill>
                <a:latin typeface="Arial" charset="0"/>
              </a:rPr>
            </a:br>
            <a:r>
              <a:rPr lang="en-US" b="1">
                <a:solidFill>
                  <a:srgbClr val="3366FF"/>
                </a:solidFill>
                <a:latin typeface="Arial" charset="0"/>
              </a:rPr>
              <a:t>MAS BREEDING SCHEMES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971800"/>
            <a:ext cx="7391400" cy="3048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rgbClr val="993300"/>
                </a:solidFill>
                <a:latin typeface="Arial" charset="0"/>
              </a:rPr>
              <a:t>Marker-assisted backcrossing</a:t>
            </a:r>
          </a:p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rgbClr val="993300"/>
                </a:solidFill>
                <a:latin typeface="Arial" charset="0"/>
              </a:rPr>
              <a:t>Pyramiding</a:t>
            </a:r>
          </a:p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rgbClr val="993300"/>
                </a:solidFill>
                <a:latin typeface="Arial" charset="0"/>
              </a:rPr>
              <a:t>Early generation selection</a:t>
            </a:r>
          </a:p>
          <a:p>
            <a:pPr marL="609600" indent="-609600">
              <a:buFontTx/>
              <a:buAutoNum type="arabicPeriod"/>
            </a:pPr>
            <a:r>
              <a:rPr lang="en-US" sz="3600">
                <a:solidFill>
                  <a:srgbClr val="993300"/>
                </a:solidFill>
                <a:latin typeface="Arial" charset="0"/>
              </a:rPr>
              <a:t>‘Combined’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2.1 Marker-assisted backcrossing (MAB)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305800" cy="2438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MAB has several advantages over conventional backcrossing:</a:t>
            </a:r>
          </a:p>
          <a:p>
            <a:pPr lvl="1"/>
            <a:r>
              <a:rPr lang="en-US" sz="2400">
                <a:latin typeface="Arial" charset="0"/>
              </a:rPr>
              <a:t>Effective selection of target loci</a:t>
            </a:r>
          </a:p>
          <a:p>
            <a:pPr lvl="1"/>
            <a:r>
              <a:rPr lang="en-US" sz="2400">
                <a:latin typeface="Arial" charset="0"/>
              </a:rPr>
              <a:t>Minimize linkage drag</a:t>
            </a:r>
          </a:p>
          <a:p>
            <a:pPr lvl="1"/>
            <a:r>
              <a:rPr lang="en-US" sz="2400">
                <a:latin typeface="Arial" charset="0"/>
              </a:rPr>
              <a:t>Accelerated recovery of recurrent parent</a:t>
            </a:r>
          </a:p>
        </p:txBody>
      </p:sp>
      <p:sp>
        <p:nvSpPr>
          <p:cNvPr id="202934" name="AutoShape 182"/>
          <p:cNvSpPr>
            <a:spLocks noChangeAspect="1" noChangeArrowheads="1"/>
          </p:cNvSpPr>
          <p:nvPr/>
        </p:nvSpPr>
        <p:spPr bwMode="auto">
          <a:xfrm>
            <a:off x="0" y="1905000"/>
            <a:ext cx="5486400" cy="3048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3042" name="AutoShape 290"/>
          <p:cNvSpPr>
            <a:spLocks noChangeAspect="1" noChangeArrowheads="1" noTextEdit="1"/>
          </p:cNvSpPr>
          <p:nvPr/>
        </p:nvSpPr>
        <p:spPr bwMode="auto">
          <a:xfrm>
            <a:off x="1600200" y="3962400"/>
            <a:ext cx="5486400" cy="3048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pSp>
        <p:nvGrpSpPr>
          <p:cNvPr id="203061" name="Group 309"/>
          <p:cNvGrpSpPr>
            <a:grpSpLocks/>
          </p:cNvGrpSpPr>
          <p:nvPr/>
        </p:nvGrpSpPr>
        <p:grpSpPr bwMode="auto">
          <a:xfrm>
            <a:off x="1600200" y="3657600"/>
            <a:ext cx="5486400" cy="2382838"/>
            <a:chOff x="1008" y="2304"/>
            <a:chExt cx="3456" cy="1501"/>
          </a:xfrm>
        </p:grpSpPr>
        <p:grpSp>
          <p:nvGrpSpPr>
            <p:cNvPr id="203028" name="Group 276"/>
            <p:cNvGrpSpPr>
              <a:grpSpLocks/>
            </p:cNvGrpSpPr>
            <p:nvPr/>
          </p:nvGrpSpPr>
          <p:grpSpPr bwMode="auto">
            <a:xfrm>
              <a:off x="1008" y="2387"/>
              <a:ext cx="1267" cy="890"/>
              <a:chOff x="96" y="2160"/>
              <a:chExt cx="2112" cy="1536"/>
            </a:xfrm>
          </p:grpSpPr>
          <p:sp>
            <p:nvSpPr>
              <p:cNvPr id="203041" name="Line 289"/>
              <p:cNvSpPr>
                <a:spLocks noChangeShapeType="1"/>
              </p:cNvSpPr>
              <p:nvPr/>
            </p:nvSpPr>
            <p:spPr bwMode="auto">
              <a:xfrm>
                <a:off x="336" y="2352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3040" name="Line 288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129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3039" name="Line 287"/>
              <p:cNvSpPr>
                <a:spLocks noChangeShapeType="1"/>
              </p:cNvSpPr>
              <p:nvPr/>
            </p:nvSpPr>
            <p:spPr bwMode="auto">
              <a:xfrm>
                <a:off x="1152" y="2352"/>
                <a:ext cx="0" cy="12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3038" name="Line 286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115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3037" name="Text Box 285"/>
              <p:cNvSpPr txBox="1">
                <a:spLocks noChangeArrowheads="1"/>
              </p:cNvSpPr>
              <p:nvPr/>
            </p:nvSpPr>
            <p:spPr bwMode="auto">
              <a:xfrm>
                <a:off x="96" y="2160"/>
                <a:ext cx="289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1 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03036" name="Text Box 284"/>
              <p:cNvSpPr txBox="1">
                <a:spLocks noChangeArrowheads="1"/>
              </p:cNvSpPr>
              <p:nvPr/>
            </p:nvSpPr>
            <p:spPr bwMode="auto">
              <a:xfrm>
                <a:off x="528" y="2160"/>
                <a:ext cx="28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2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03035" name="Text Box 283"/>
              <p:cNvSpPr txBox="1">
                <a:spLocks noChangeArrowheads="1"/>
              </p:cNvSpPr>
              <p:nvPr/>
            </p:nvSpPr>
            <p:spPr bwMode="auto">
              <a:xfrm>
                <a:off x="960" y="2160"/>
                <a:ext cx="28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3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03034" name="Text Box 282"/>
              <p:cNvSpPr txBox="1">
                <a:spLocks noChangeArrowheads="1"/>
              </p:cNvSpPr>
              <p:nvPr/>
            </p:nvSpPr>
            <p:spPr bwMode="auto">
              <a:xfrm>
                <a:off x="1392" y="2160"/>
                <a:ext cx="289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4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03033" name="Rectangle 281"/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203029" name="Group 277"/>
              <p:cNvGrpSpPr>
                <a:grpSpLocks/>
              </p:cNvGrpSpPr>
              <p:nvPr/>
            </p:nvGrpSpPr>
            <p:grpSpPr bwMode="auto">
              <a:xfrm>
                <a:off x="1440" y="2400"/>
                <a:ext cx="768" cy="776"/>
                <a:chOff x="1440" y="2688"/>
                <a:chExt cx="768" cy="776"/>
              </a:xfrm>
            </p:grpSpPr>
            <p:sp>
              <p:nvSpPr>
                <p:cNvPr id="203032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1680" y="2928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03031" name="Text Box 279"/>
                <p:cNvSpPr txBox="1">
                  <a:spLocks noChangeArrowheads="1"/>
                </p:cNvSpPr>
                <p:nvPr/>
              </p:nvSpPr>
              <p:spPr bwMode="auto">
                <a:xfrm>
                  <a:off x="1632" y="3120"/>
                  <a:ext cx="576" cy="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3094" tIns="31547" rIns="63094" bIns="31547"/>
                <a:lstStyle/>
                <a:p>
                  <a:r>
                    <a:rPr lang="en-AU" sz="800">
                      <a:solidFill>
                        <a:srgbClr val="000000"/>
                      </a:solidFill>
                      <a:ea typeface="Times New Roman" pitchFamily="18" charset="0"/>
                      <a:cs typeface="Arial" charset="0"/>
                    </a:rPr>
                    <a:t>Target locus</a:t>
                  </a:r>
                  <a:endParaRPr lang="en-AU">
                    <a:latin typeface="Times New Roman" pitchFamily="18" charset="0"/>
                    <a:ea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03030" name="Oval 278"/>
                <p:cNvSpPr>
                  <a:spLocks noChangeArrowheads="1"/>
                </p:cNvSpPr>
                <p:nvPr/>
              </p:nvSpPr>
              <p:spPr bwMode="auto">
                <a:xfrm>
                  <a:off x="1440" y="2688"/>
                  <a:ext cx="480" cy="43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3027" name="Line 275"/>
            <p:cNvSpPr>
              <a:spLocks noChangeShapeType="1"/>
            </p:cNvSpPr>
            <p:nvPr/>
          </p:nvSpPr>
          <p:spPr bwMode="auto">
            <a:xfrm>
              <a:off x="3456" y="2471"/>
              <a:ext cx="0" cy="77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26" name="Line 274"/>
            <p:cNvSpPr>
              <a:spLocks noChangeShapeType="1"/>
            </p:cNvSpPr>
            <p:nvPr/>
          </p:nvSpPr>
          <p:spPr bwMode="auto">
            <a:xfrm>
              <a:off x="3686" y="2471"/>
              <a:ext cx="0" cy="7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25" name="Line 273"/>
            <p:cNvSpPr>
              <a:spLocks noChangeShapeType="1"/>
            </p:cNvSpPr>
            <p:nvPr/>
          </p:nvSpPr>
          <p:spPr bwMode="auto">
            <a:xfrm>
              <a:off x="3945" y="2471"/>
              <a:ext cx="0" cy="69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24" name="Line 272"/>
            <p:cNvSpPr>
              <a:spLocks noChangeShapeType="1"/>
            </p:cNvSpPr>
            <p:nvPr/>
          </p:nvSpPr>
          <p:spPr bwMode="auto">
            <a:xfrm>
              <a:off x="4204" y="2471"/>
              <a:ext cx="0" cy="66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23" name="Text Box 271"/>
            <p:cNvSpPr txBox="1">
              <a:spLocks noChangeArrowheads="1"/>
            </p:cNvSpPr>
            <p:nvPr/>
          </p:nvSpPr>
          <p:spPr bwMode="auto">
            <a:xfrm>
              <a:off x="3312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1 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3022" name="Text Box 270"/>
            <p:cNvSpPr txBox="1">
              <a:spLocks noChangeArrowheads="1"/>
            </p:cNvSpPr>
            <p:nvPr/>
          </p:nvSpPr>
          <p:spPr bwMode="auto">
            <a:xfrm>
              <a:off x="3571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2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3021" name="Text Box 269"/>
            <p:cNvSpPr txBox="1">
              <a:spLocks noChangeArrowheads="1"/>
            </p:cNvSpPr>
            <p:nvPr/>
          </p:nvSpPr>
          <p:spPr bwMode="auto">
            <a:xfrm>
              <a:off x="3830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3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3020" name="Text Box 268"/>
            <p:cNvSpPr txBox="1">
              <a:spLocks noChangeArrowheads="1"/>
            </p:cNvSpPr>
            <p:nvPr/>
          </p:nvSpPr>
          <p:spPr bwMode="auto">
            <a:xfrm>
              <a:off x="4089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4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3019" name="Rectangle 267"/>
            <p:cNvSpPr>
              <a:spLocks noChangeArrowheads="1"/>
            </p:cNvSpPr>
            <p:nvPr/>
          </p:nvSpPr>
          <p:spPr bwMode="auto">
            <a:xfrm>
              <a:off x="4176" y="2610"/>
              <a:ext cx="57" cy="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7" name="Line 265"/>
            <p:cNvSpPr>
              <a:spLocks noChangeShapeType="1"/>
            </p:cNvSpPr>
            <p:nvPr/>
          </p:nvSpPr>
          <p:spPr bwMode="auto">
            <a:xfrm flipH="1">
              <a:off x="3485" y="2554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6" name="Line 264"/>
            <p:cNvSpPr>
              <a:spLocks noChangeShapeType="1"/>
            </p:cNvSpPr>
            <p:nvPr/>
          </p:nvSpPr>
          <p:spPr bwMode="auto">
            <a:xfrm flipH="1">
              <a:off x="3485" y="269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5" name="Line 263"/>
            <p:cNvSpPr>
              <a:spLocks noChangeShapeType="1"/>
            </p:cNvSpPr>
            <p:nvPr/>
          </p:nvSpPr>
          <p:spPr bwMode="auto">
            <a:xfrm flipH="1">
              <a:off x="3485" y="2860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4" name="Line 262"/>
            <p:cNvSpPr>
              <a:spLocks noChangeShapeType="1"/>
            </p:cNvSpPr>
            <p:nvPr/>
          </p:nvSpPr>
          <p:spPr bwMode="auto">
            <a:xfrm flipH="1">
              <a:off x="3485" y="319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3" name="Line 261"/>
            <p:cNvSpPr>
              <a:spLocks noChangeShapeType="1"/>
            </p:cNvSpPr>
            <p:nvPr/>
          </p:nvSpPr>
          <p:spPr bwMode="auto">
            <a:xfrm flipH="1">
              <a:off x="3715" y="2582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2" name="Line 260"/>
            <p:cNvSpPr>
              <a:spLocks noChangeShapeType="1"/>
            </p:cNvSpPr>
            <p:nvPr/>
          </p:nvSpPr>
          <p:spPr bwMode="auto">
            <a:xfrm flipH="1">
              <a:off x="3715" y="2749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1" name="Line 259"/>
            <p:cNvSpPr>
              <a:spLocks noChangeShapeType="1"/>
            </p:cNvSpPr>
            <p:nvPr/>
          </p:nvSpPr>
          <p:spPr bwMode="auto">
            <a:xfrm flipH="1">
              <a:off x="3715" y="294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10" name="Line 258"/>
            <p:cNvSpPr>
              <a:spLocks noChangeShapeType="1"/>
            </p:cNvSpPr>
            <p:nvPr/>
          </p:nvSpPr>
          <p:spPr bwMode="auto">
            <a:xfrm flipH="1">
              <a:off x="3715" y="3138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9" name="Line 257"/>
            <p:cNvSpPr>
              <a:spLocks noChangeShapeType="1"/>
            </p:cNvSpPr>
            <p:nvPr/>
          </p:nvSpPr>
          <p:spPr bwMode="auto">
            <a:xfrm flipH="1">
              <a:off x="3485" y="3027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8" name="Line 256"/>
            <p:cNvSpPr>
              <a:spLocks noChangeShapeType="1"/>
            </p:cNvSpPr>
            <p:nvPr/>
          </p:nvSpPr>
          <p:spPr bwMode="auto">
            <a:xfrm flipH="1">
              <a:off x="3974" y="2554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7" name="Line 255"/>
            <p:cNvSpPr>
              <a:spLocks noChangeShapeType="1"/>
            </p:cNvSpPr>
            <p:nvPr/>
          </p:nvSpPr>
          <p:spPr bwMode="auto">
            <a:xfrm flipH="1">
              <a:off x="3974" y="2777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6" name="Line 254"/>
            <p:cNvSpPr>
              <a:spLocks noChangeShapeType="1"/>
            </p:cNvSpPr>
            <p:nvPr/>
          </p:nvSpPr>
          <p:spPr bwMode="auto">
            <a:xfrm flipH="1">
              <a:off x="3974" y="294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5" name="Line 253"/>
            <p:cNvSpPr>
              <a:spLocks noChangeShapeType="1"/>
            </p:cNvSpPr>
            <p:nvPr/>
          </p:nvSpPr>
          <p:spPr bwMode="auto">
            <a:xfrm flipH="1">
              <a:off x="3974" y="3138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4" name="Line 252"/>
            <p:cNvSpPr>
              <a:spLocks noChangeShapeType="1"/>
            </p:cNvSpPr>
            <p:nvPr/>
          </p:nvSpPr>
          <p:spPr bwMode="auto">
            <a:xfrm flipH="1">
              <a:off x="4233" y="2832"/>
              <a:ext cx="87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3" name="Line 251"/>
            <p:cNvSpPr>
              <a:spLocks noChangeShapeType="1"/>
            </p:cNvSpPr>
            <p:nvPr/>
          </p:nvSpPr>
          <p:spPr bwMode="auto">
            <a:xfrm flipH="1">
              <a:off x="4233" y="2971"/>
              <a:ext cx="87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3002" name="Line 250"/>
            <p:cNvSpPr>
              <a:spLocks noChangeShapeType="1"/>
            </p:cNvSpPr>
            <p:nvPr/>
          </p:nvSpPr>
          <p:spPr bwMode="auto">
            <a:xfrm flipH="1">
              <a:off x="4233" y="3110"/>
              <a:ext cx="87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99" name="Text Box 247"/>
            <p:cNvSpPr txBox="1">
              <a:spLocks noChangeArrowheads="1"/>
            </p:cNvSpPr>
            <p:nvPr/>
          </p:nvSpPr>
          <p:spPr bwMode="auto">
            <a:xfrm>
              <a:off x="2189" y="3361"/>
              <a:ext cx="115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AU" sz="16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RECOMBINANT SELECTION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2998" name="Line 246"/>
            <p:cNvSpPr>
              <a:spLocks noChangeShapeType="1"/>
            </p:cNvSpPr>
            <p:nvPr/>
          </p:nvSpPr>
          <p:spPr bwMode="auto">
            <a:xfrm>
              <a:off x="2304" y="2498"/>
              <a:ext cx="0" cy="77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97" name="Line 245"/>
            <p:cNvSpPr>
              <a:spLocks noChangeShapeType="1"/>
            </p:cNvSpPr>
            <p:nvPr/>
          </p:nvSpPr>
          <p:spPr bwMode="auto">
            <a:xfrm>
              <a:off x="2534" y="2498"/>
              <a:ext cx="0" cy="75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96" name="Line 244"/>
            <p:cNvSpPr>
              <a:spLocks noChangeShapeType="1"/>
            </p:cNvSpPr>
            <p:nvPr/>
          </p:nvSpPr>
          <p:spPr bwMode="auto">
            <a:xfrm>
              <a:off x="2794" y="2498"/>
              <a:ext cx="0" cy="69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95" name="Line 243"/>
            <p:cNvSpPr>
              <a:spLocks noChangeShapeType="1"/>
            </p:cNvSpPr>
            <p:nvPr/>
          </p:nvSpPr>
          <p:spPr bwMode="auto">
            <a:xfrm>
              <a:off x="3053" y="2498"/>
              <a:ext cx="0" cy="66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94" name="Text Box 242"/>
            <p:cNvSpPr txBox="1">
              <a:spLocks noChangeArrowheads="1"/>
            </p:cNvSpPr>
            <p:nvPr/>
          </p:nvSpPr>
          <p:spPr bwMode="auto">
            <a:xfrm>
              <a:off x="2160" y="2387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1 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2993" name="Text Box 241"/>
            <p:cNvSpPr txBox="1">
              <a:spLocks noChangeArrowheads="1"/>
            </p:cNvSpPr>
            <p:nvPr/>
          </p:nvSpPr>
          <p:spPr bwMode="auto">
            <a:xfrm>
              <a:off x="2419" y="2387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2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2992" name="Text Box 240"/>
            <p:cNvSpPr txBox="1">
              <a:spLocks noChangeArrowheads="1"/>
            </p:cNvSpPr>
            <p:nvPr/>
          </p:nvSpPr>
          <p:spPr bwMode="auto">
            <a:xfrm>
              <a:off x="2678" y="2387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3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2991" name="Text Box 239"/>
            <p:cNvSpPr txBox="1">
              <a:spLocks noChangeArrowheads="1"/>
            </p:cNvSpPr>
            <p:nvPr/>
          </p:nvSpPr>
          <p:spPr bwMode="auto">
            <a:xfrm>
              <a:off x="2937" y="2387"/>
              <a:ext cx="17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4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2990" name="Rectangle 238"/>
            <p:cNvSpPr>
              <a:spLocks noChangeArrowheads="1"/>
            </p:cNvSpPr>
            <p:nvPr/>
          </p:nvSpPr>
          <p:spPr bwMode="auto">
            <a:xfrm>
              <a:off x="3024" y="2637"/>
              <a:ext cx="57" cy="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88" name="Line 236"/>
            <p:cNvSpPr>
              <a:spLocks noChangeShapeType="1"/>
            </p:cNvSpPr>
            <p:nvPr/>
          </p:nvSpPr>
          <p:spPr bwMode="auto">
            <a:xfrm flipH="1">
              <a:off x="3110" y="2610"/>
              <a:ext cx="87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87" name="Line 235"/>
            <p:cNvSpPr>
              <a:spLocks noChangeShapeType="1"/>
            </p:cNvSpPr>
            <p:nvPr/>
          </p:nvSpPr>
          <p:spPr bwMode="auto">
            <a:xfrm flipH="1">
              <a:off x="3110" y="2721"/>
              <a:ext cx="87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86" name="Text Box 234"/>
            <p:cNvSpPr txBox="1">
              <a:spLocks noChangeArrowheads="1"/>
            </p:cNvSpPr>
            <p:nvPr/>
          </p:nvSpPr>
          <p:spPr bwMode="auto">
            <a:xfrm>
              <a:off x="3053" y="2804"/>
              <a:ext cx="37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endParaRPr lang="en-US"/>
            </a:p>
          </p:txBody>
        </p:sp>
        <p:sp>
          <p:nvSpPr>
            <p:cNvPr id="202984" name="Line 232"/>
            <p:cNvSpPr>
              <a:spLocks noChangeShapeType="1"/>
            </p:cNvSpPr>
            <p:nvPr/>
          </p:nvSpPr>
          <p:spPr bwMode="auto">
            <a:xfrm>
              <a:off x="3427" y="255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3" name="Line 231"/>
            <p:cNvSpPr>
              <a:spLocks noChangeShapeType="1"/>
            </p:cNvSpPr>
            <p:nvPr/>
          </p:nvSpPr>
          <p:spPr bwMode="auto">
            <a:xfrm>
              <a:off x="3427" y="26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2" name="Line 230"/>
            <p:cNvSpPr>
              <a:spLocks noChangeShapeType="1"/>
            </p:cNvSpPr>
            <p:nvPr/>
          </p:nvSpPr>
          <p:spPr bwMode="auto">
            <a:xfrm>
              <a:off x="3427" y="286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1" name="Line 229"/>
            <p:cNvSpPr>
              <a:spLocks noChangeShapeType="1"/>
            </p:cNvSpPr>
            <p:nvPr/>
          </p:nvSpPr>
          <p:spPr bwMode="auto">
            <a:xfrm>
              <a:off x="3427" y="3027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80" name="Line 228"/>
            <p:cNvSpPr>
              <a:spLocks noChangeShapeType="1"/>
            </p:cNvSpPr>
            <p:nvPr/>
          </p:nvSpPr>
          <p:spPr bwMode="auto">
            <a:xfrm>
              <a:off x="3427" y="31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9" name="Line 227"/>
            <p:cNvSpPr>
              <a:spLocks noChangeShapeType="1"/>
            </p:cNvSpPr>
            <p:nvPr/>
          </p:nvSpPr>
          <p:spPr bwMode="auto">
            <a:xfrm>
              <a:off x="3657" y="294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8" name="Line 226"/>
            <p:cNvSpPr>
              <a:spLocks noChangeShapeType="1"/>
            </p:cNvSpPr>
            <p:nvPr/>
          </p:nvSpPr>
          <p:spPr bwMode="auto">
            <a:xfrm>
              <a:off x="3657" y="31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7" name="Line 225"/>
            <p:cNvSpPr>
              <a:spLocks noChangeShapeType="1"/>
            </p:cNvSpPr>
            <p:nvPr/>
          </p:nvSpPr>
          <p:spPr bwMode="auto">
            <a:xfrm>
              <a:off x="3657" y="274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6" name="Line 224"/>
            <p:cNvSpPr>
              <a:spLocks noChangeShapeType="1"/>
            </p:cNvSpPr>
            <p:nvPr/>
          </p:nvSpPr>
          <p:spPr bwMode="auto">
            <a:xfrm>
              <a:off x="3657" y="258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5" name="Line 223"/>
            <p:cNvSpPr>
              <a:spLocks noChangeShapeType="1"/>
            </p:cNvSpPr>
            <p:nvPr/>
          </p:nvSpPr>
          <p:spPr bwMode="auto">
            <a:xfrm>
              <a:off x="3916" y="255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4" name="Line 222"/>
            <p:cNvSpPr>
              <a:spLocks noChangeShapeType="1"/>
            </p:cNvSpPr>
            <p:nvPr/>
          </p:nvSpPr>
          <p:spPr bwMode="auto">
            <a:xfrm>
              <a:off x="3916" y="2777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3" name="Line 221"/>
            <p:cNvSpPr>
              <a:spLocks noChangeShapeType="1"/>
            </p:cNvSpPr>
            <p:nvPr/>
          </p:nvSpPr>
          <p:spPr bwMode="auto">
            <a:xfrm>
              <a:off x="3916" y="294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2" name="Line 220"/>
            <p:cNvSpPr>
              <a:spLocks noChangeShapeType="1"/>
            </p:cNvSpPr>
            <p:nvPr/>
          </p:nvSpPr>
          <p:spPr bwMode="auto">
            <a:xfrm>
              <a:off x="3916" y="31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1" name="Line 219"/>
            <p:cNvSpPr>
              <a:spLocks noChangeShapeType="1"/>
            </p:cNvSpPr>
            <p:nvPr/>
          </p:nvSpPr>
          <p:spPr bwMode="auto">
            <a:xfrm>
              <a:off x="4176" y="311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70" name="Line 218"/>
            <p:cNvSpPr>
              <a:spLocks noChangeShapeType="1"/>
            </p:cNvSpPr>
            <p:nvPr/>
          </p:nvSpPr>
          <p:spPr bwMode="auto">
            <a:xfrm>
              <a:off x="4176" y="2971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9" name="Line 217"/>
            <p:cNvSpPr>
              <a:spLocks noChangeShapeType="1"/>
            </p:cNvSpPr>
            <p:nvPr/>
          </p:nvSpPr>
          <p:spPr bwMode="auto">
            <a:xfrm>
              <a:off x="4176" y="2832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8" name="Line 216"/>
            <p:cNvSpPr>
              <a:spLocks noChangeShapeType="1"/>
            </p:cNvSpPr>
            <p:nvPr/>
          </p:nvSpPr>
          <p:spPr bwMode="auto">
            <a:xfrm>
              <a:off x="4176" y="2693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7" name="Line 215"/>
            <p:cNvSpPr>
              <a:spLocks noChangeShapeType="1"/>
            </p:cNvSpPr>
            <p:nvPr/>
          </p:nvSpPr>
          <p:spPr bwMode="auto">
            <a:xfrm>
              <a:off x="4176" y="2582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6" name="Line 214"/>
            <p:cNvSpPr>
              <a:spLocks noChangeShapeType="1"/>
            </p:cNvSpPr>
            <p:nvPr/>
          </p:nvSpPr>
          <p:spPr bwMode="auto">
            <a:xfrm>
              <a:off x="3024" y="261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5" name="Line 213"/>
            <p:cNvSpPr>
              <a:spLocks noChangeShapeType="1"/>
            </p:cNvSpPr>
            <p:nvPr/>
          </p:nvSpPr>
          <p:spPr bwMode="auto">
            <a:xfrm>
              <a:off x="3427" y="26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4" name="Line 212"/>
            <p:cNvSpPr>
              <a:spLocks noChangeShapeType="1"/>
            </p:cNvSpPr>
            <p:nvPr/>
          </p:nvSpPr>
          <p:spPr bwMode="auto">
            <a:xfrm>
              <a:off x="3024" y="2721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3" name="Line 211"/>
            <p:cNvSpPr>
              <a:spLocks noChangeShapeType="1"/>
            </p:cNvSpPr>
            <p:nvPr/>
          </p:nvSpPr>
          <p:spPr bwMode="auto">
            <a:xfrm>
              <a:off x="3427" y="274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2" name="Line 210"/>
            <p:cNvSpPr>
              <a:spLocks noChangeShapeType="1"/>
            </p:cNvSpPr>
            <p:nvPr/>
          </p:nvSpPr>
          <p:spPr bwMode="auto">
            <a:xfrm>
              <a:off x="3427" y="280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1" name="Line 209"/>
            <p:cNvSpPr>
              <a:spLocks noChangeShapeType="1"/>
            </p:cNvSpPr>
            <p:nvPr/>
          </p:nvSpPr>
          <p:spPr bwMode="auto">
            <a:xfrm>
              <a:off x="3427" y="2915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60" name="Line 208"/>
            <p:cNvSpPr>
              <a:spLocks noChangeShapeType="1"/>
            </p:cNvSpPr>
            <p:nvPr/>
          </p:nvSpPr>
          <p:spPr bwMode="auto">
            <a:xfrm>
              <a:off x="3427" y="2971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9" name="Line 207"/>
            <p:cNvSpPr>
              <a:spLocks noChangeShapeType="1"/>
            </p:cNvSpPr>
            <p:nvPr/>
          </p:nvSpPr>
          <p:spPr bwMode="auto">
            <a:xfrm>
              <a:off x="3427" y="308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8" name="Line 206"/>
            <p:cNvSpPr>
              <a:spLocks noChangeShapeType="1"/>
            </p:cNvSpPr>
            <p:nvPr/>
          </p:nvSpPr>
          <p:spPr bwMode="auto">
            <a:xfrm>
              <a:off x="3427" y="31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7" name="Line 205"/>
            <p:cNvSpPr>
              <a:spLocks noChangeShapeType="1"/>
            </p:cNvSpPr>
            <p:nvPr/>
          </p:nvSpPr>
          <p:spPr bwMode="auto">
            <a:xfrm>
              <a:off x="3657" y="299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6" name="Line 204"/>
            <p:cNvSpPr>
              <a:spLocks noChangeShapeType="1"/>
            </p:cNvSpPr>
            <p:nvPr/>
          </p:nvSpPr>
          <p:spPr bwMode="auto">
            <a:xfrm>
              <a:off x="3657" y="308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5" name="Line 203"/>
            <p:cNvSpPr>
              <a:spLocks noChangeShapeType="1"/>
            </p:cNvSpPr>
            <p:nvPr/>
          </p:nvSpPr>
          <p:spPr bwMode="auto">
            <a:xfrm>
              <a:off x="3657" y="280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4" name="Line 202"/>
            <p:cNvSpPr>
              <a:spLocks noChangeShapeType="1"/>
            </p:cNvSpPr>
            <p:nvPr/>
          </p:nvSpPr>
          <p:spPr bwMode="auto">
            <a:xfrm>
              <a:off x="3657" y="286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3" name="Line 201"/>
            <p:cNvSpPr>
              <a:spLocks noChangeShapeType="1"/>
            </p:cNvSpPr>
            <p:nvPr/>
          </p:nvSpPr>
          <p:spPr bwMode="auto">
            <a:xfrm>
              <a:off x="3657" y="2526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2" name="Line 200"/>
            <p:cNvSpPr>
              <a:spLocks noChangeShapeType="1"/>
            </p:cNvSpPr>
            <p:nvPr/>
          </p:nvSpPr>
          <p:spPr bwMode="auto">
            <a:xfrm>
              <a:off x="3657" y="26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1" name="Line 199"/>
            <p:cNvSpPr>
              <a:spLocks noChangeShapeType="1"/>
            </p:cNvSpPr>
            <p:nvPr/>
          </p:nvSpPr>
          <p:spPr bwMode="auto">
            <a:xfrm>
              <a:off x="3657" y="26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50" name="Line 198"/>
            <p:cNvSpPr>
              <a:spLocks noChangeShapeType="1"/>
            </p:cNvSpPr>
            <p:nvPr/>
          </p:nvSpPr>
          <p:spPr bwMode="auto">
            <a:xfrm>
              <a:off x="3916" y="283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9" name="Line 197"/>
            <p:cNvSpPr>
              <a:spLocks noChangeShapeType="1"/>
            </p:cNvSpPr>
            <p:nvPr/>
          </p:nvSpPr>
          <p:spPr bwMode="auto">
            <a:xfrm>
              <a:off x="3916" y="288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8" name="Line 196"/>
            <p:cNvSpPr>
              <a:spLocks noChangeShapeType="1"/>
            </p:cNvSpPr>
            <p:nvPr/>
          </p:nvSpPr>
          <p:spPr bwMode="auto">
            <a:xfrm>
              <a:off x="3916" y="299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7" name="Line 195"/>
            <p:cNvSpPr>
              <a:spLocks noChangeShapeType="1"/>
            </p:cNvSpPr>
            <p:nvPr/>
          </p:nvSpPr>
          <p:spPr bwMode="auto">
            <a:xfrm>
              <a:off x="3916" y="308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6" name="Line 194"/>
            <p:cNvSpPr>
              <a:spLocks noChangeShapeType="1"/>
            </p:cNvSpPr>
            <p:nvPr/>
          </p:nvSpPr>
          <p:spPr bwMode="auto">
            <a:xfrm>
              <a:off x="3916" y="261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5" name="Line 193"/>
            <p:cNvSpPr>
              <a:spLocks noChangeShapeType="1"/>
            </p:cNvSpPr>
            <p:nvPr/>
          </p:nvSpPr>
          <p:spPr bwMode="auto">
            <a:xfrm>
              <a:off x="3916" y="26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4" name="Line 192"/>
            <p:cNvSpPr>
              <a:spLocks noChangeShapeType="1"/>
            </p:cNvSpPr>
            <p:nvPr/>
          </p:nvSpPr>
          <p:spPr bwMode="auto">
            <a:xfrm>
              <a:off x="4176" y="3027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3" name="Line 191"/>
            <p:cNvSpPr>
              <a:spLocks noChangeShapeType="1"/>
            </p:cNvSpPr>
            <p:nvPr/>
          </p:nvSpPr>
          <p:spPr bwMode="auto">
            <a:xfrm>
              <a:off x="4176" y="2888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2" name="Line 190"/>
            <p:cNvSpPr>
              <a:spLocks noChangeShapeType="1"/>
            </p:cNvSpPr>
            <p:nvPr/>
          </p:nvSpPr>
          <p:spPr bwMode="auto">
            <a:xfrm>
              <a:off x="4176" y="2749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1" name="Line 189"/>
            <p:cNvSpPr>
              <a:spLocks noChangeShapeType="1"/>
            </p:cNvSpPr>
            <p:nvPr/>
          </p:nvSpPr>
          <p:spPr bwMode="auto">
            <a:xfrm>
              <a:off x="4176" y="2499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40" name="Rectangle 188"/>
            <p:cNvSpPr>
              <a:spLocks noChangeArrowheads="1"/>
            </p:cNvSpPr>
            <p:nvPr/>
          </p:nvSpPr>
          <p:spPr bwMode="auto">
            <a:xfrm>
              <a:off x="1037" y="2304"/>
              <a:ext cx="1123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39" name="Rectangle 187"/>
            <p:cNvSpPr>
              <a:spLocks noChangeArrowheads="1"/>
            </p:cNvSpPr>
            <p:nvPr/>
          </p:nvSpPr>
          <p:spPr bwMode="auto">
            <a:xfrm>
              <a:off x="3369" y="2304"/>
              <a:ext cx="1066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38" name="Rectangle 186"/>
            <p:cNvSpPr>
              <a:spLocks noChangeArrowheads="1"/>
            </p:cNvSpPr>
            <p:nvPr/>
          </p:nvSpPr>
          <p:spPr bwMode="auto">
            <a:xfrm>
              <a:off x="2189" y="2304"/>
              <a:ext cx="1152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2937" name="Text Box 185"/>
            <p:cNvSpPr txBox="1">
              <a:spLocks noChangeArrowheads="1"/>
            </p:cNvSpPr>
            <p:nvPr/>
          </p:nvSpPr>
          <p:spPr bwMode="auto">
            <a:xfrm>
              <a:off x="3312" y="3374"/>
              <a:ext cx="115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AU" sz="16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BACKGROUND SELECTION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02936" name="Text Box 184"/>
            <p:cNvSpPr txBox="1">
              <a:spLocks noChangeArrowheads="1"/>
            </p:cNvSpPr>
            <p:nvPr/>
          </p:nvSpPr>
          <p:spPr bwMode="auto">
            <a:xfrm>
              <a:off x="1037" y="3370"/>
              <a:ext cx="1171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AU" sz="16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TARGET LOCUS SELECTION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</p:grpSp>
      <p:sp>
        <p:nvSpPr>
          <p:cNvPr id="203043" name="Rectangle 291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03062" name="Text Box 310"/>
          <p:cNvSpPr txBox="1">
            <a:spLocks noChangeArrowheads="1"/>
          </p:cNvSpPr>
          <p:nvPr/>
        </p:nvSpPr>
        <p:spPr bwMode="auto">
          <a:xfrm>
            <a:off x="1676400" y="6096000"/>
            <a:ext cx="1752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FOREGROUND SELECTION</a:t>
            </a:r>
          </a:p>
        </p:txBody>
      </p:sp>
      <p:sp>
        <p:nvSpPr>
          <p:cNvPr id="203063" name="Text Box 311"/>
          <p:cNvSpPr txBox="1">
            <a:spLocks noChangeArrowheads="1"/>
          </p:cNvSpPr>
          <p:nvPr/>
        </p:nvSpPr>
        <p:spPr bwMode="auto">
          <a:xfrm>
            <a:off x="3505200" y="6192838"/>
            <a:ext cx="3581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BACKGROUND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062" grpId="0" animBg="1"/>
      <p:bldP spid="2030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447800" y="2895600"/>
            <a:ext cx="6858000" cy="685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2.2 Pyramiding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Widely used for combining multiple disease resistance genes for specific races of a pathogen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Pyramiding is extremely difficult to achieve using conventional methods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Consider: phenotyping a single plant for multiple forms of seedling resistance – almost impossible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Important to develop ‘durable’ disease resistance against different races</a:t>
            </a: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1828800" y="361315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2286000" y="20891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1371600" y="2470150"/>
            <a:ext cx="1828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  <a:p>
            <a:pPr algn="ctr" eaLnBrk="0" hangingPunct="0"/>
            <a:r>
              <a:rPr lang="en-US" sz="1800" b="1">
                <a:solidFill>
                  <a:srgbClr val="CC0000"/>
                </a:solidFill>
              </a:rPr>
              <a:t>Gene A + B</a:t>
            </a:r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>
            <a:off x="2286000" y="32321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990600" y="1631950"/>
            <a:ext cx="1371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  <a:p>
            <a:pPr algn="ctr" eaLnBrk="0" hangingPunct="0"/>
            <a:r>
              <a:rPr lang="en-US" sz="1800" b="1">
                <a:solidFill>
                  <a:srgbClr val="CC0000"/>
                </a:solidFill>
              </a:rPr>
              <a:t>Gene A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2133600" y="16319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x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2286000" y="1631950"/>
            <a:ext cx="1371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  <a:p>
            <a:pPr algn="ctr" eaLnBrk="0" hangingPunct="0"/>
            <a:r>
              <a:rPr lang="en-US" sz="1800" b="1">
                <a:solidFill>
                  <a:srgbClr val="CC0000"/>
                </a:solidFill>
              </a:rPr>
              <a:t>Gene B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1295400" y="4146550"/>
            <a:ext cx="19050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="1">
                <a:solidFill>
                  <a:srgbClr val="0000FF"/>
                </a:solidFill>
                <a:latin typeface="Times New Roman" pitchFamily="18" charset="0"/>
              </a:rPr>
              <a:t>MAS</a:t>
            </a:r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762000" y="4953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Select F2 plants that have </a:t>
            </a:r>
            <a:r>
              <a:rPr lang="en-US" sz="1800">
                <a:solidFill>
                  <a:srgbClr val="CC0000"/>
                </a:solidFill>
              </a:rPr>
              <a:t>Gene A and Gene B</a:t>
            </a:r>
            <a:endParaRPr lang="en-US" sz="1800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>
            <a:off x="2286000" y="46037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5410200" y="1327150"/>
            <a:ext cx="1676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Genotypes</a:t>
            </a:r>
          </a:p>
        </p:txBody>
      </p:sp>
      <p:sp>
        <p:nvSpPr>
          <p:cNvPr id="250894" name="Text Box 14"/>
          <p:cNvSpPr txBox="1">
            <a:spLocks noChangeArrowheads="1"/>
          </p:cNvSpPr>
          <p:nvPr/>
        </p:nvSpPr>
        <p:spPr bwMode="auto">
          <a:xfrm>
            <a:off x="4724400" y="17843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</a:t>
            </a:r>
            <a:r>
              <a:rPr lang="en-US" sz="1600" baseline="-25000"/>
              <a:t>1</a:t>
            </a:r>
            <a:r>
              <a:rPr lang="en-US" sz="1600"/>
              <a:t>: </a:t>
            </a:r>
            <a:r>
              <a:rPr lang="en-US" sz="1600" b="1"/>
              <a:t>AA</a:t>
            </a:r>
            <a:r>
              <a:rPr lang="en-US" sz="1600"/>
              <a:t>bb</a:t>
            </a:r>
          </a:p>
        </p:txBody>
      </p:sp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6858000" y="178435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</a:t>
            </a:r>
            <a:r>
              <a:rPr lang="en-US" sz="1600" baseline="-25000"/>
              <a:t>2</a:t>
            </a:r>
            <a:r>
              <a:rPr lang="en-US" sz="1600"/>
              <a:t>: aa</a:t>
            </a:r>
            <a:r>
              <a:rPr lang="en-US" sz="1600" b="1"/>
              <a:t>BB</a:t>
            </a:r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5715000" y="262255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</a:t>
            </a:r>
            <a:r>
              <a:rPr lang="en-US" sz="1600" baseline="-25000"/>
              <a:t>1</a:t>
            </a:r>
            <a:r>
              <a:rPr lang="en-US" sz="1600"/>
              <a:t>: </a:t>
            </a:r>
            <a:r>
              <a:rPr lang="en-US" sz="1600" b="1"/>
              <a:t>A</a:t>
            </a:r>
            <a:r>
              <a:rPr lang="en-US" sz="1600"/>
              <a:t>a</a:t>
            </a:r>
            <a:r>
              <a:rPr lang="en-US" sz="1600" b="1"/>
              <a:t>B</a:t>
            </a:r>
            <a:r>
              <a:rPr lang="en-US" sz="1600"/>
              <a:t>b</a:t>
            </a:r>
          </a:p>
        </p:txBody>
      </p:sp>
      <p:graphicFrame>
        <p:nvGraphicFramePr>
          <p:cNvPr id="250897" name="Group 17"/>
          <p:cNvGraphicFramePr>
            <a:graphicFrameLocks noGrp="1"/>
          </p:cNvGraphicFramePr>
          <p:nvPr>
            <p:ph idx="1"/>
          </p:nvPr>
        </p:nvGraphicFramePr>
        <p:xfrm>
          <a:off x="4724400" y="3689350"/>
          <a:ext cx="3200400" cy="1901826"/>
        </p:xfrm>
        <a:graphic>
          <a:graphicData uri="http://schemas.openxmlformats.org/drawingml/2006/table">
            <a:tbl>
              <a:tblPr/>
              <a:tblGrid>
                <a:gridCol w="639763"/>
                <a:gridCol w="641350"/>
                <a:gridCol w="638175"/>
                <a:gridCol w="641350"/>
                <a:gridCol w="639762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aabb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0935" name="Rectangle 55"/>
          <p:cNvSpPr>
            <a:spLocks noChangeArrowheads="1"/>
          </p:cNvSpPr>
          <p:nvPr/>
        </p:nvSpPr>
        <p:spPr bwMode="auto">
          <a:xfrm>
            <a:off x="609600" y="3810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 Process of combining several genes, usually from 2 different parents, together into a single genotype</a:t>
            </a:r>
          </a:p>
        </p:txBody>
      </p:sp>
      <p:sp>
        <p:nvSpPr>
          <p:cNvPr id="250936" name="Text Box 56"/>
          <p:cNvSpPr txBox="1">
            <a:spLocks noChangeArrowheads="1"/>
          </p:cNvSpPr>
          <p:nvPr/>
        </p:nvSpPr>
        <p:spPr bwMode="auto">
          <a:xfrm>
            <a:off x="6096000" y="18288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</a:p>
        </p:txBody>
      </p:sp>
      <p:sp>
        <p:nvSpPr>
          <p:cNvPr id="250937" name="Line 57"/>
          <p:cNvSpPr>
            <a:spLocks noChangeShapeType="1"/>
          </p:cNvSpPr>
          <p:nvPr/>
        </p:nvSpPr>
        <p:spPr bwMode="auto">
          <a:xfrm>
            <a:off x="6248400" y="2165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8" name="Line 58"/>
          <p:cNvSpPr>
            <a:spLocks noChangeShapeType="1"/>
          </p:cNvSpPr>
          <p:nvPr/>
        </p:nvSpPr>
        <p:spPr bwMode="auto">
          <a:xfrm>
            <a:off x="6248400" y="30035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39" name="Text Box 59"/>
          <p:cNvSpPr txBox="1">
            <a:spLocks noChangeArrowheads="1"/>
          </p:cNvSpPr>
          <p:nvPr/>
        </p:nvSpPr>
        <p:spPr bwMode="auto">
          <a:xfrm>
            <a:off x="1295400" y="1295400"/>
            <a:ext cx="20574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Breeding plan</a:t>
            </a:r>
          </a:p>
        </p:txBody>
      </p:sp>
      <p:sp>
        <p:nvSpPr>
          <p:cNvPr id="250940" name="Line 60"/>
          <p:cNvSpPr>
            <a:spLocks noChangeShapeType="1"/>
          </p:cNvSpPr>
          <p:nvPr/>
        </p:nvSpPr>
        <p:spPr bwMode="auto">
          <a:xfrm flipV="1">
            <a:off x="3581400" y="4375150"/>
            <a:ext cx="1905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941" name="Text Box 61"/>
          <p:cNvSpPr txBox="1">
            <a:spLocks noChangeArrowheads="1"/>
          </p:cNvSpPr>
          <p:nvPr/>
        </p:nvSpPr>
        <p:spPr bwMode="auto">
          <a:xfrm>
            <a:off x="152400" y="586740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Hittalmani et al. (2000). Fine mapping and DNA marker-assisted pyramiding of the three major genes for blast resistance in riceTheor. Appl. Genet. 100: 1121-1128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 Liu et al. (2000). Molecular marker-facilitated pyramiding of different genes for powdery mildew resistance in wheat.  Plant Breeding 119: 21-24.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3" grpId="0" animBg="1"/>
      <p:bldP spid="250894" grpId="0"/>
      <p:bldP spid="250895" grpId="0"/>
      <p:bldP spid="250896" grpId="0"/>
      <p:bldP spid="250936" grpId="0"/>
      <p:bldP spid="250937" grpId="0" animBg="1"/>
      <p:bldP spid="250938" grpId="0" animBg="1"/>
      <p:bldP spid="250940" grpId="0" animBg="1"/>
      <p:bldP spid="2509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2.3 </a:t>
            </a:r>
            <a:r>
              <a:rPr lang="en-US" sz="4800">
                <a:solidFill>
                  <a:srgbClr val="333399"/>
                </a:solidFill>
                <a:latin typeface="Arial" charset="0"/>
              </a:rPr>
              <a:t>Early generation MAS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MAS conducted at F2 or F3 stage</a:t>
            </a:r>
          </a:p>
          <a:p>
            <a:r>
              <a:rPr lang="en-US" sz="2800">
                <a:latin typeface="Arial" charset="0"/>
              </a:rPr>
              <a:t>Plants with desirable genes/QTLs are selected and alleles can be ‘fixed’ in the homozygous state</a:t>
            </a:r>
          </a:p>
          <a:p>
            <a:pPr lvl="1"/>
            <a:r>
              <a:rPr lang="en-US" sz="2400">
                <a:latin typeface="Arial" charset="0"/>
              </a:rPr>
              <a:t>plants with undesirable gene combinations can be discarded</a:t>
            </a:r>
          </a:p>
          <a:p>
            <a:r>
              <a:rPr lang="en-US" sz="2800">
                <a:latin typeface="Arial" charset="0"/>
              </a:rPr>
              <a:t>Advantage for later stages of breeding program because resources can be used to focus on fewer lines</a:t>
            </a:r>
          </a:p>
          <a:p>
            <a:endParaRPr lang="en-US" sz="2800">
              <a:latin typeface="Arial" charset="0"/>
            </a:endParaRPr>
          </a:p>
          <a:p>
            <a:endParaRPr lang="en-US" sz="2800">
              <a:latin typeface="Arial" charset="0"/>
            </a:endParaRPr>
          </a:p>
          <a:p>
            <a:endParaRPr lang="en-US" sz="2800">
              <a:latin typeface="Arial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609600" y="57912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>
                <a:solidFill>
                  <a:srgbClr val="008000"/>
                </a:solidFill>
              </a:rPr>
              <a:t>References: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Ribaut &amp; Betran (1999).  Single large-scale marker assisted selection (SLS-MAS). Mol Breeding 5: 21-24.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3352800" y="241617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1148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3956" name="Line 4"/>
          <p:cNvSpPr>
            <a:spLocks noChangeShapeType="1"/>
          </p:cNvSpPr>
          <p:nvPr/>
        </p:nvSpPr>
        <p:spPr bwMode="auto">
          <a:xfrm>
            <a:off x="3581400" y="10445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352800" y="15017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3958" name="Line 6"/>
          <p:cNvSpPr>
            <a:spLocks noChangeShapeType="1"/>
          </p:cNvSpPr>
          <p:nvPr/>
        </p:nvSpPr>
        <p:spPr bwMode="auto">
          <a:xfrm>
            <a:off x="3581400" y="20351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3959" name="Group 7"/>
          <p:cNvGrpSpPr>
            <a:grpSpLocks/>
          </p:cNvGrpSpPr>
          <p:nvPr/>
        </p:nvGrpSpPr>
        <p:grpSpPr bwMode="auto">
          <a:xfrm>
            <a:off x="2700338" y="838200"/>
            <a:ext cx="271462" cy="222250"/>
            <a:chOff x="720" y="1872"/>
            <a:chExt cx="480" cy="384"/>
          </a:xfrm>
        </p:grpSpPr>
        <p:sp>
          <p:nvSpPr>
            <p:cNvPr id="253960" name="Line 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961" name="Oval 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2" name="Oval 1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3" name="Oval 1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4" name="Oval 1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65" name="Group 13"/>
          <p:cNvGrpSpPr>
            <a:grpSpLocks/>
          </p:cNvGrpSpPr>
          <p:nvPr/>
        </p:nvGrpSpPr>
        <p:grpSpPr bwMode="auto">
          <a:xfrm>
            <a:off x="4343400" y="838200"/>
            <a:ext cx="271463" cy="222250"/>
            <a:chOff x="720" y="1872"/>
            <a:chExt cx="480" cy="384"/>
          </a:xfrm>
        </p:grpSpPr>
        <p:sp>
          <p:nvSpPr>
            <p:cNvPr id="253966" name="Line 1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967" name="Oval 1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8" name="Oval 1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9" name="Oval 1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70" name="Oval 1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71" name="Group 19"/>
          <p:cNvGrpSpPr>
            <a:grpSpLocks/>
          </p:cNvGrpSpPr>
          <p:nvPr/>
        </p:nvGrpSpPr>
        <p:grpSpPr bwMode="auto">
          <a:xfrm>
            <a:off x="4343400" y="1120775"/>
            <a:ext cx="1295400" cy="533400"/>
            <a:chOff x="2688" y="466"/>
            <a:chExt cx="816" cy="336"/>
          </a:xfrm>
        </p:grpSpPr>
        <p:sp>
          <p:nvSpPr>
            <p:cNvPr id="253972" name="Rectangle 20"/>
            <p:cNvSpPr>
              <a:spLocks noChangeArrowheads="1"/>
            </p:cNvSpPr>
            <p:nvPr/>
          </p:nvSpPr>
          <p:spPr bwMode="auto">
            <a:xfrm>
              <a:off x="2688" y="466"/>
              <a:ext cx="192" cy="28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73" name="Rectangle 21"/>
            <p:cNvSpPr>
              <a:spLocks noChangeArrowheads="1"/>
            </p:cNvSpPr>
            <p:nvPr/>
          </p:nvSpPr>
          <p:spPr bwMode="auto">
            <a:xfrm>
              <a:off x="2736" y="514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74" name="Rectangle 22"/>
            <p:cNvSpPr>
              <a:spLocks noChangeArrowheads="1"/>
            </p:cNvSpPr>
            <p:nvPr/>
          </p:nvSpPr>
          <p:spPr bwMode="auto">
            <a:xfrm>
              <a:off x="2736" y="706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75" name="AutoShape 23"/>
            <p:cNvSpPr>
              <a:spLocks noChangeArrowheads="1"/>
            </p:cNvSpPr>
            <p:nvPr/>
          </p:nvSpPr>
          <p:spPr bwMode="auto">
            <a:xfrm>
              <a:off x="2880" y="658"/>
              <a:ext cx="624" cy="144"/>
            </a:xfrm>
            <a:prstGeom prst="leftArrow">
              <a:avLst>
                <a:gd name="adj1" fmla="val 50000"/>
                <a:gd name="adj2" fmla="val 108333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76" name="Group 24"/>
          <p:cNvGrpSpPr>
            <a:grpSpLocks/>
          </p:cNvGrpSpPr>
          <p:nvPr/>
        </p:nvGrpSpPr>
        <p:grpSpPr bwMode="auto">
          <a:xfrm>
            <a:off x="1570038" y="3101975"/>
            <a:ext cx="231775" cy="195263"/>
            <a:chOff x="720" y="1872"/>
            <a:chExt cx="480" cy="384"/>
          </a:xfrm>
        </p:grpSpPr>
        <p:sp>
          <p:nvSpPr>
            <p:cNvPr id="253977" name="Line 2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978" name="Oval 2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79" name="Oval 2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80" name="Oval 2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81" name="Oval 2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82" name="Group 30"/>
          <p:cNvGrpSpPr>
            <a:grpSpLocks/>
          </p:cNvGrpSpPr>
          <p:nvPr/>
        </p:nvGrpSpPr>
        <p:grpSpPr bwMode="auto">
          <a:xfrm>
            <a:off x="1801813" y="3101975"/>
            <a:ext cx="230187" cy="195263"/>
            <a:chOff x="720" y="1872"/>
            <a:chExt cx="480" cy="384"/>
          </a:xfrm>
        </p:grpSpPr>
        <p:sp>
          <p:nvSpPr>
            <p:cNvPr id="253983" name="Line 3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984" name="Oval 3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85" name="Oval 3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86" name="Oval 3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87" name="Oval 3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88" name="Group 36"/>
          <p:cNvGrpSpPr>
            <a:grpSpLocks/>
          </p:cNvGrpSpPr>
          <p:nvPr/>
        </p:nvGrpSpPr>
        <p:grpSpPr bwMode="auto">
          <a:xfrm>
            <a:off x="2032000" y="3101975"/>
            <a:ext cx="230188" cy="195263"/>
            <a:chOff x="720" y="1872"/>
            <a:chExt cx="480" cy="384"/>
          </a:xfrm>
        </p:grpSpPr>
        <p:sp>
          <p:nvSpPr>
            <p:cNvPr id="253989" name="Line 3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990" name="Oval 3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91" name="Oval 3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92" name="Oval 4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93" name="Oval 4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994" name="Group 42"/>
          <p:cNvGrpSpPr>
            <a:grpSpLocks/>
          </p:cNvGrpSpPr>
          <p:nvPr/>
        </p:nvGrpSpPr>
        <p:grpSpPr bwMode="auto">
          <a:xfrm>
            <a:off x="2262188" y="3101975"/>
            <a:ext cx="230187" cy="195263"/>
            <a:chOff x="720" y="1872"/>
            <a:chExt cx="480" cy="384"/>
          </a:xfrm>
        </p:grpSpPr>
        <p:sp>
          <p:nvSpPr>
            <p:cNvPr id="253995" name="Line 4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3996" name="Oval 4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97" name="Oval 4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98" name="Oval 4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99" name="Oval 4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00" name="Group 48"/>
          <p:cNvGrpSpPr>
            <a:grpSpLocks/>
          </p:cNvGrpSpPr>
          <p:nvPr/>
        </p:nvGrpSpPr>
        <p:grpSpPr bwMode="auto">
          <a:xfrm>
            <a:off x="2492375" y="3101975"/>
            <a:ext cx="231775" cy="195263"/>
            <a:chOff x="720" y="1872"/>
            <a:chExt cx="480" cy="384"/>
          </a:xfrm>
        </p:grpSpPr>
        <p:sp>
          <p:nvSpPr>
            <p:cNvPr id="254001" name="Line 4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02" name="Oval 5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03" name="Oval 5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04" name="Oval 5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05" name="Oval 5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06" name="Group 54"/>
          <p:cNvGrpSpPr>
            <a:grpSpLocks/>
          </p:cNvGrpSpPr>
          <p:nvPr/>
        </p:nvGrpSpPr>
        <p:grpSpPr bwMode="auto">
          <a:xfrm>
            <a:off x="2770188" y="3101975"/>
            <a:ext cx="231775" cy="195263"/>
            <a:chOff x="720" y="1872"/>
            <a:chExt cx="480" cy="384"/>
          </a:xfrm>
        </p:grpSpPr>
        <p:sp>
          <p:nvSpPr>
            <p:cNvPr id="254007" name="Line 5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08" name="Oval 5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09" name="Oval 5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0" name="Oval 5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1" name="Oval 5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12" name="Group 60"/>
          <p:cNvGrpSpPr>
            <a:grpSpLocks/>
          </p:cNvGrpSpPr>
          <p:nvPr/>
        </p:nvGrpSpPr>
        <p:grpSpPr bwMode="auto">
          <a:xfrm>
            <a:off x="3001963" y="3101975"/>
            <a:ext cx="230187" cy="195263"/>
            <a:chOff x="720" y="1872"/>
            <a:chExt cx="480" cy="384"/>
          </a:xfrm>
        </p:grpSpPr>
        <p:sp>
          <p:nvSpPr>
            <p:cNvPr id="254013" name="Line 6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14" name="Oval 6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5" name="Oval 6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6" name="Oval 6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17" name="Oval 6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18" name="Group 66"/>
          <p:cNvGrpSpPr>
            <a:grpSpLocks/>
          </p:cNvGrpSpPr>
          <p:nvPr/>
        </p:nvGrpSpPr>
        <p:grpSpPr bwMode="auto">
          <a:xfrm>
            <a:off x="3232150" y="3101975"/>
            <a:ext cx="230188" cy="195263"/>
            <a:chOff x="720" y="1872"/>
            <a:chExt cx="480" cy="384"/>
          </a:xfrm>
        </p:grpSpPr>
        <p:sp>
          <p:nvSpPr>
            <p:cNvPr id="254019" name="Line 6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0" name="Oval 6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21" name="Oval 6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22" name="Oval 7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23" name="Oval 7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24" name="Group 72"/>
          <p:cNvGrpSpPr>
            <a:grpSpLocks/>
          </p:cNvGrpSpPr>
          <p:nvPr/>
        </p:nvGrpSpPr>
        <p:grpSpPr bwMode="auto">
          <a:xfrm>
            <a:off x="3462338" y="3101975"/>
            <a:ext cx="230187" cy="195263"/>
            <a:chOff x="720" y="1872"/>
            <a:chExt cx="480" cy="384"/>
          </a:xfrm>
        </p:grpSpPr>
        <p:sp>
          <p:nvSpPr>
            <p:cNvPr id="254025" name="Line 7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26" name="Oval 7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27" name="Oval 7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28" name="Oval 7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29" name="Oval 7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30" name="Group 78"/>
          <p:cNvGrpSpPr>
            <a:grpSpLocks/>
          </p:cNvGrpSpPr>
          <p:nvPr/>
        </p:nvGrpSpPr>
        <p:grpSpPr bwMode="auto">
          <a:xfrm>
            <a:off x="3692525" y="3101975"/>
            <a:ext cx="231775" cy="195263"/>
            <a:chOff x="720" y="1872"/>
            <a:chExt cx="480" cy="384"/>
          </a:xfrm>
        </p:grpSpPr>
        <p:sp>
          <p:nvSpPr>
            <p:cNvPr id="254031" name="Line 7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32" name="Oval 8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33" name="Oval 8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34" name="Oval 8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35" name="Oval 8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36" name="Group 84"/>
          <p:cNvGrpSpPr>
            <a:grpSpLocks/>
          </p:cNvGrpSpPr>
          <p:nvPr/>
        </p:nvGrpSpPr>
        <p:grpSpPr bwMode="auto">
          <a:xfrm>
            <a:off x="3924300" y="3101975"/>
            <a:ext cx="231775" cy="195263"/>
            <a:chOff x="720" y="1872"/>
            <a:chExt cx="480" cy="384"/>
          </a:xfrm>
        </p:grpSpPr>
        <p:sp>
          <p:nvSpPr>
            <p:cNvPr id="254037" name="Line 8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38" name="Oval 8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39" name="Oval 8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40" name="Oval 8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41" name="Oval 8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42" name="Group 90"/>
          <p:cNvGrpSpPr>
            <a:grpSpLocks/>
          </p:cNvGrpSpPr>
          <p:nvPr/>
        </p:nvGrpSpPr>
        <p:grpSpPr bwMode="auto">
          <a:xfrm>
            <a:off x="4156075" y="3101975"/>
            <a:ext cx="230188" cy="195263"/>
            <a:chOff x="720" y="1872"/>
            <a:chExt cx="480" cy="384"/>
          </a:xfrm>
        </p:grpSpPr>
        <p:sp>
          <p:nvSpPr>
            <p:cNvPr id="254043" name="Line 9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44" name="Oval 9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45" name="Oval 9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46" name="Oval 9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47" name="Oval 9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48" name="Group 96"/>
          <p:cNvGrpSpPr>
            <a:grpSpLocks/>
          </p:cNvGrpSpPr>
          <p:nvPr/>
        </p:nvGrpSpPr>
        <p:grpSpPr bwMode="auto">
          <a:xfrm>
            <a:off x="4386263" y="3101975"/>
            <a:ext cx="230187" cy="195263"/>
            <a:chOff x="720" y="1872"/>
            <a:chExt cx="480" cy="384"/>
          </a:xfrm>
        </p:grpSpPr>
        <p:sp>
          <p:nvSpPr>
            <p:cNvPr id="254049" name="Line 9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50" name="Oval 9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1" name="Oval 9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2" name="Oval 10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3" name="Oval 10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54" name="Group 102"/>
          <p:cNvGrpSpPr>
            <a:grpSpLocks/>
          </p:cNvGrpSpPr>
          <p:nvPr/>
        </p:nvGrpSpPr>
        <p:grpSpPr bwMode="auto">
          <a:xfrm>
            <a:off x="4616450" y="3101975"/>
            <a:ext cx="230188" cy="195263"/>
            <a:chOff x="720" y="1872"/>
            <a:chExt cx="480" cy="384"/>
          </a:xfrm>
        </p:grpSpPr>
        <p:sp>
          <p:nvSpPr>
            <p:cNvPr id="254055" name="Line 10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56" name="Oval 10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7" name="Oval 10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8" name="Oval 10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59" name="Oval 10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60" name="Group 108"/>
          <p:cNvGrpSpPr>
            <a:grpSpLocks/>
          </p:cNvGrpSpPr>
          <p:nvPr/>
        </p:nvGrpSpPr>
        <p:grpSpPr bwMode="auto">
          <a:xfrm>
            <a:off x="4846638" y="3101975"/>
            <a:ext cx="231775" cy="195263"/>
            <a:chOff x="720" y="1872"/>
            <a:chExt cx="480" cy="384"/>
          </a:xfrm>
        </p:grpSpPr>
        <p:sp>
          <p:nvSpPr>
            <p:cNvPr id="254061" name="Line 10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62" name="Oval 11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63" name="Oval 11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64" name="Oval 11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65" name="Oval 11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66" name="Group 114"/>
          <p:cNvGrpSpPr>
            <a:grpSpLocks/>
          </p:cNvGrpSpPr>
          <p:nvPr/>
        </p:nvGrpSpPr>
        <p:grpSpPr bwMode="auto">
          <a:xfrm>
            <a:off x="5078413" y="3101975"/>
            <a:ext cx="231775" cy="195263"/>
            <a:chOff x="720" y="1872"/>
            <a:chExt cx="480" cy="384"/>
          </a:xfrm>
        </p:grpSpPr>
        <p:sp>
          <p:nvSpPr>
            <p:cNvPr id="254067" name="Line 11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68" name="Oval 11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69" name="Oval 11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70" name="Oval 11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71" name="Oval 11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72" name="Group 120"/>
          <p:cNvGrpSpPr>
            <a:grpSpLocks/>
          </p:cNvGrpSpPr>
          <p:nvPr/>
        </p:nvGrpSpPr>
        <p:grpSpPr bwMode="auto">
          <a:xfrm>
            <a:off x="5310188" y="3101975"/>
            <a:ext cx="228600" cy="195263"/>
            <a:chOff x="720" y="1872"/>
            <a:chExt cx="480" cy="384"/>
          </a:xfrm>
        </p:grpSpPr>
        <p:sp>
          <p:nvSpPr>
            <p:cNvPr id="254073" name="Line 12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74" name="Oval 12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75" name="Oval 12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76" name="Oval 12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77" name="Oval 12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78" name="Group 126"/>
          <p:cNvGrpSpPr>
            <a:grpSpLocks/>
          </p:cNvGrpSpPr>
          <p:nvPr/>
        </p:nvGrpSpPr>
        <p:grpSpPr bwMode="auto">
          <a:xfrm>
            <a:off x="5538788" y="3101975"/>
            <a:ext cx="231775" cy="195263"/>
            <a:chOff x="720" y="1872"/>
            <a:chExt cx="480" cy="384"/>
          </a:xfrm>
        </p:grpSpPr>
        <p:sp>
          <p:nvSpPr>
            <p:cNvPr id="254079" name="Line 12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80" name="Oval 12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81" name="Oval 12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82" name="Oval 13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83" name="Oval 13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84" name="Group 132"/>
          <p:cNvGrpSpPr>
            <a:grpSpLocks/>
          </p:cNvGrpSpPr>
          <p:nvPr/>
        </p:nvGrpSpPr>
        <p:grpSpPr bwMode="auto">
          <a:xfrm>
            <a:off x="5770563" y="3101975"/>
            <a:ext cx="231775" cy="195263"/>
            <a:chOff x="720" y="1872"/>
            <a:chExt cx="480" cy="384"/>
          </a:xfrm>
        </p:grpSpPr>
        <p:sp>
          <p:nvSpPr>
            <p:cNvPr id="254085" name="Line 13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86" name="Oval 13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87" name="Oval 13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88" name="Oval 13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89" name="Oval 13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090" name="Group 138"/>
          <p:cNvGrpSpPr>
            <a:grpSpLocks/>
          </p:cNvGrpSpPr>
          <p:nvPr/>
        </p:nvGrpSpPr>
        <p:grpSpPr bwMode="auto">
          <a:xfrm>
            <a:off x="6002338" y="3101975"/>
            <a:ext cx="230187" cy="195263"/>
            <a:chOff x="720" y="1872"/>
            <a:chExt cx="480" cy="384"/>
          </a:xfrm>
        </p:grpSpPr>
        <p:sp>
          <p:nvSpPr>
            <p:cNvPr id="254091" name="Line 13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092" name="Oval 14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93" name="Oval 14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94" name="Oval 14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95" name="Oval 14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096" name="Text Box 144"/>
          <p:cNvSpPr txBox="1">
            <a:spLocks noChangeArrowheads="1"/>
          </p:cNvSpPr>
          <p:nvPr/>
        </p:nvSpPr>
        <p:spPr bwMode="auto">
          <a:xfrm>
            <a:off x="2438400" y="457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54097" name="Group 145"/>
          <p:cNvGrpSpPr>
            <a:grpSpLocks/>
          </p:cNvGrpSpPr>
          <p:nvPr/>
        </p:nvGrpSpPr>
        <p:grpSpPr bwMode="auto">
          <a:xfrm>
            <a:off x="2667000" y="1120775"/>
            <a:ext cx="304800" cy="457200"/>
            <a:chOff x="1296" y="624"/>
            <a:chExt cx="192" cy="288"/>
          </a:xfrm>
        </p:grpSpPr>
        <p:grpSp>
          <p:nvGrpSpPr>
            <p:cNvPr id="254098" name="Group 146"/>
            <p:cNvGrpSpPr>
              <a:grpSpLocks/>
            </p:cNvGrpSpPr>
            <p:nvPr/>
          </p:nvGrpSpPr>
          <p:grpSpPr bwMode="auto">
            <a:xfrm>
              <a:off x="1296" y="624"/>
              <a:ext cx="192" cy="288"/>
              <a:chOff x="1296" y="624"/>
              <a:chExt cx="192" cy="288"/>
            </a:xfrm>
          </p:grpSpPr>
          <p:sp>
            <p:nvSpPr>
              <p:cNvPr id="254099" name="Rectangle 147"/>
              <p:cNvSpPr>
                <a:spLocks noChangeArrowheads="1"/>
              </p:cNvSpPr>
              <p:nvPr/>
            </p:nvSpPr>
            <p:spPr bwMode="auto">
              <a:xfrm>
                <a:off x="1296" y="624"/>
                <a:ext cx="192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100" name="Rectangle 148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117" cy="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4101" name="Rectangle 149"/>
            <p:cNvSpPr>
              <a:spLocks noChangeArrowheads="1"/>
            </p:cNvSpPr>
            <p:nvPr/>
          </p:nvSpPr>
          <p:spPr bwMode="auto">
            <a:xfrm>
              <a:off x="1344" y="768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102" name="Text Box 150"/>
          <p:cNvSpPr txBox="1">
            <a:spLocks noChangeArrowheads="1"/>
          </p:cNvSpPr>
          <p:nvPr/>
        </p:nvSpPr>
        <p:spPr bwMode="auto">
          <a:xfrm>
            <a:off x="3429000" y="45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x</a:t>
            </a:r>
          </a:p>
        </p:txBody>
      </p:sp>
      <p:grpSp>
        <p:nvGrpSpPr>
          <p:cNvPr id="254103" name="Group 151"/>
          <p:cNvGrpSpPr>
            <a:grpSpLocks/>
          </p:cNvGrpSpPr>
          <p:nvPr/>
        </p:nvGrpSpPr>
        <p:grpSpPr bwMode="auto">
          <a:xfrm>
            <a:off x="1368425" y="3101975"/>
            <a:ext cx="231775" cy="195263"/>
            <a:chOff x="720" y="1872"/>
            <a:chExt cx="480" cy="384"/>
          </a:xfrm>
        </p:grpSpPr>
        <p:sp>
          <p:nvSpPr>
            <p:cNvPr id="254104" name="Line 15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05" name="Oval 15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06" name="Oval 15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07" name="Oval 15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08" name="Oval 15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09" name="Group 157"/>
          <p:cNvGrpSpPr>
            <a:grpSpLocks/>
          </p:cNvGrpSpPr>
          <p:nvPr/>
        </p:nvGrpSpPr>
        <p:grpSpPr bwMode="auto">
          <a:xfrm>
            <a:off x="1139825" y="3101975"/>
            <a:ext cx="231775" cy="195263"/>
            <a:chOff x="720" y="1872"/>
            <a:chExt cx="480" cy="384"/>
          </a:xfrm>
        </p:grpSpPr>
        <p:sp>
          <p:nvSpPr>
            <p:cNvPr id="254110" name="Line 15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11" name="Oval 15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12" name="Oval 16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13" name="Oval 16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14" name="Oval 16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15" name="Group 163"/>
          <p:cNvGrpSpPr>
            <a:grpSpLocks/>
          </p:cNvGrpSpPr>
          <p:nvPr/>
        </p:nvGrpSpPr>
        <p:grpSpPr bwMode="auto">
          <a:xfrm>
            <a:off x="911225" y="3101975"/>
            <a:ext cx="231775" cy="195263"/>
            <a:chOff x="720" y="1872"/>
            <a:chExt cx="480" cy="384"/>
          </a:xfrm>
        </p:grpSpPr>
        <p:sp>
          <p:nvSpPr>
            <p:cNvPr id="254116" name="Line 16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17" name="Oval 16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18" name="Oval 16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19" name="Oval 16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20" name="Oval 16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21" name="Group 169"/>
          <p:cNvGrpSpPr>
            <a:grpSpLocks/>
          </p:cNvGrpSpPr>
          <p:nvPr/>
        </p:nvGrpSpPr>
        <p:grpSpPr bwMode="auto">
          <a:xfrm>
            <a:off x="682625" y="3101975"/>
            <a:ext cx="231775" cy="195263"/>
            <a:chOff x="720" y="1872"/>
            <a:chExt cx="480" cy="384"/>
          </a:xfrm>
        </p:grpSpPr>
        <p:sp>
          <p:nvSpPr>
            <p:cNvPr id="254122" name="Line 17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23" name="Oval 17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24" name="Oval 17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25" name="Oval 17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26" name="Oval 17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27" name="Group 175"/>
          <p:cNvGrpSpPr>
            <a:grpSpLocks/>
          </p:cNvGrpSpPr>
          <p:nvPr/>
        </p:nvGrpSpPr>
        <p:grpSpPr bwMode="auto">
          <a:xfrm>
            <a:off x="457200" y="3101975"/>
            <a:ext cx="231775" cy="195263"/>
            <a:chOff x="720" y="1872"/>
            <a:chExt cx="480" cy="384"/>
          </a:xfrm>
        </p:grpSpPr>
        <p:sp>
          <p:nvSpPr>
            <p:cNvPr id="254128" name="Line 17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29" name="Oval 17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30" name="Oval 17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31" name="Oval 17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32" name="Oval 18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33" name="Group 181"/>
          <p:cNvGrpSpPr>
            <a:grpSpLocks/>
          </p:cNvGrpSpPr>
          <p:nvPr/>
        </p:nvGrpSpPr>
        <p:grpSpPr bwMode="auto">
          <a:xfrm>
            <a:off x="6248400" y="3101975"/>
            <a:ext cx="230188" cy="195263"/>
            <a:chOff x="720" y="1872"/>
            <a:chExt cx="480" cy="384"/>
          </a:xfrm>
        </p:grpSpPr>
        <p:sp>
          <p:nvSpPr>
            <p:cNvPr id="254134" name="Line 18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35" name="Oval 18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36" name="Oval 18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37" name="Oval 18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38" name="Oval 18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39" name="Group 187"/>
          <p:cNvGrpSpPr>
            <a:grpSpLocks/>
          </p:cNvGrpSpPr>
          <p:nvPr/>
        </p:nvGrpSpPr>
        <p:grpSpPr bwMode="auto">
          <a:xfrm>
            <a:off x="6477000" y="3101975"/>
            <a:ext cx="230188" cy="195263"/>
            <a:chOff x="720" y="1872"/>
            <a:chExt cx="480" cy="384"/>
          </a:xfrm>
        </p:grpSpPr>
        <p:sp>
          <p:nvSpPr>
            <p:cNvPr id="254140" name="Line 18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41" name="Oval 18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42" name="Oval 19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43" name="Oval 19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44" name="Oval 19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45" name="Group 193"/>
          <p:cNvGrpSpPr>
            <a:grpSpLocks/>
          </p:cNvGrpSpPr>
          <p:nvPr/>
        </p:nvGrpSpPr>
        <p:grpSpPr bwMode="auto">
          <a:xfrm>
            <a:off x="6705600" y="3101975"/>
            <a:ext cx="230188" cy="195263"/>
            <a:chOff x="720" y="1872"/>
            <a:chExt cx="480" cy="384"/>
          </a:xfrm>
        </p:grpSpPr>
        <p:sp>
          <p:nvSpPr>
            <p:cNvPr id="254146" name="Line 19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47" name="Oval 19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48" name="Oval 19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49" name="Oval 19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50" name="Oval 19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51" name="Group 199"/>
          <p:cNvGrpSpPr>
            <a:grpSpLocks/>
          </p:cNvGrpSpPr>
          <p:nvPr/>
        </p:nvGrpSpPr>
        <p:grpSpPr bwMode="auto">
          <a:xfrm>
            <a:off x="6934200" y="3101975"/>
            <a:ext cx="230188" cy="195263"/>
            <a:chOff x="720" y="1872"/>
            <a:chExt cx="480" cy="384"/>
          </a:xfrm>
        </p:grpSpPr>
        <p:sp>
          <p:nvSpPr>
            <p:cNvPr id="254152" name="Line 20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53" name="Oval 20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54" name="Oval 20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55" name="Oval 20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56" name="Oval 20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57" name="Group 205"/>
          <p:cNvGrpSpPr>
            <a:grpSpLocks/>
          </p:cNvGrpSpPr>
          <p:nvPr/>
        </p:nvGrpSpPr>
        <p:grpSpPr bwMode="auto">
          <a:xfrm>
            <a:off x="7161213" y="3101975"/>
            <a:ext cx="230187" cy="195263"/>
            <a:chOff x="720" y="1872"/>
            <a:chExt cx="480" cy="384"/>
          </a:xfrm>
        </p:grpSpPr>
        <p:sp>
          <p:nvSpPr>
            <p:cNvPr id="254158" name="Line 206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59" name="Oval 207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60" name="Oval 208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61" name="Oval 209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62" name="Oval 210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63" name="Group 211"/>
          <p:cNvGrpSpPr>
            <a:grpSpLocks/>
          </p:cNvGrpSpPr>
          <p:nvPr/>
        </p:nvGrpSpPr>
        <p:grpSpPr bwMode="auto">
          <a:xfrm>
            <a:off x="7391400" y="3101975"/>
            <a:ext cx="230188" cy="195263"/>
            <a:chOff x="720" y="1872"/>
            <a:chExt cx="480" cy="384"/>
          </a:xfrm>
        </p:grpSpPr>
        <p:sp>
          <p:nvSpPr>
            <p:cNvPr id="254164" name="Line 212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65" name="Oval 213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66" name="Oval 214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67" name="Oval 215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68" name="Oval 216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69" name="Group 217"/>
          <p:cNvGrpSpPr>
            <a:grpSpLocks/>
          </p:cNvGrpSpPr>
          <p:nvPr/>
        </p:nvGrpSpPr>
        <p:grpSpPr bwMode="auto">
          <a:xfrm>
            <a:off x="7620000" y="3101975"/>
            <a:ext cx="230188" cy="195263"/>
            <a:chOff x="720" y="1872"/>
            <a:chExt cx="480" cy="384"/>
          </a:xfrm>
        </p:grpSpPr>
        <p:sp>
          <p:nvSpPr>
            <p:cNvPr id="254170" name="Line 21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71" name="Oval 21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72" name="Oval 22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73" name="Oval 22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74" name="Oval 22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175" name="Text Box 223"/>
          <p:cNvSpPr txBox="1">
            <a:spLocks noChangeArrowheads="1"/>
          </p:cNvSpPr>
          <p:nvPr/>
        </p:nvSpPr>
        <p:spPr bwMode="auto">
          <a:xfrm>
            <a:off x="4572000" y="2438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large populations (e.g. 2000 plants)</a:t>
            </a:r>
          </a:p>
        </p:txBody>
      </p:sp>
      <p:grpSp>
        <p:nvGrpSpPr>
          <p:cNvPr id="254176" name="Group 224"/>
          <p:cNvGrpSpPr>
            <a:grpSpLocks/>
          </p:cNvGrpSpPr>
          <p:nvPr/>
        </p:nvGrpSpPr>
        <p:grpSpPr bwMode="auto">
          <a:xfrm>
            <a:off x="228600" y="3101975"/>
            <a:ext cx="231775" cy="195263"/>
            <a:chOff x="720" y="1872"/>
            <a:chExt cx="480" cy="384"/>
          </a:xfrm>
        </p:grpSpPr>
        <p:sp>
          <p:nvSpPr>
            <p:cNvPr id="254177" name="Line 22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78" name="Oval 22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79" name="Oval 22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80" name="Oval 22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81" name="Oval 22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82" name="Group 230"/>
          <p:cNvGrpSpPr>
            <a:grpSpLocks/>
          </p:cNvGrpSpPr>
          <p:nvPr/>
        </p:nvGrpSpPr>
        <p:grpSpPr bwMode="auto">
          <a:xfrm>
            <a:off x="7847013" y="3101975"/>
            <a:ext cx="230187" cy="195263"/>
            <a:chOff x="720" y="1872"/>
            <a:chExt cx="480" cy="384"/>
          </a:xfrm>
        </p:grpSpPr>
        <p:sp>
          <p:nvSpPr>
            <p:cNvPr id="254183" name="Line 23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84" name="Oval 23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85" name="Oval 23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86" name="Oval 23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87" name="Oval 23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88" name="Group 236"/>
          <p:cNvGrpSpPr>
            <a:grpSpLocks/>
          </p:cNvGrpSpPr>
          <p:nvPr/>
        </p:nvGrpSpPr>
        <p:grpSpPr bwMode="auto">
          <a:xfrm>
            <a:off x="8075613" y="3101975"/>
            <a:ext cx="230187" cy="195263"/>
            <a:chOff x="720" y="1872"/>
            <a:chExt cx="480" cy="384"/>
          </a:xfrm>
        </p:grpSpPr>
        <p:sp>
          <p:nvSpPr>
            <p:cNvPr id="254189" name="Line 23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90" name="Oval 23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91" name="Oval 23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92" name="Oval 24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93" name="Oval 24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194" name="Group 242"/>
          <p:cNvGrpSpPr>
            <a:grpSpLocks/>
          </p:cNvGrpSpPr>
          <p:nvPr/>
        </p:nvGrpSpPr>
        <p:grpSpPr bwMode="auto">
          <a:xfrm>
            <a:off x="8304213" y="3101975"/>
            <a:ext cx="230187" cy="195263"/>
            <a:chOff x="720" y="1872"/>
            <a:chExt cx="480" cy="384"/>
          </a:xfrm>
        </p:grpSpPr>
        <p:sp>
          <p:nvSpPr>
            <p:cNvPr id="254195" name="Line 24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196" name="Oval 24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97" name="Oval 24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98" name="Oval 24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199" name="Oval 24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200" name="Group 248"/>
          <p:cNvGrpSpPr>
            <a:grpSpLocks/>
          </p:cNvGrpSpPr>
          <p:nvPr/>
        </p:nvGrpSpPr>
        <p:grpSpPr bwMode="auto">
          <a:xfrm>
            <a:off x="8532813" y="3101975"/>
            <a:ext cx="230187" cy="195263"/>
            <a:chOff x="720" y="1872"/>
            <a:chExt cx="480" cy="384"/>
          </a:xfrm>
        </p:grpSpPr>
        <p:sp>
          <p:nvSpPr>
            <p:cNvPr id="254201" name="Line 24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02" name="Oval 25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03" name="Oval 25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04" name="Oval 25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05" name="Oval 25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206" name="Group 254"/>
          <p:cNvGrpSpPr>
            <a:grpSpLocks/>
          </p:cNvGrpSpPr>
          <p:nvPr/>
        </p:nvGrpSpPr>
        <p:grpSpPr bwMode="auto">
          <a:xfrm>
            <a:off x="8761413" y="3101975"/>
            <a:ext cx="230187" cy="195263"/>
            <a:chOff x="720" y="1872"/>
            <a:chExt cx="480" cy="384"/>
          </a:xfrm>
        </p:grpSpPr>
        <p:sp>
          <p:nvSpPr>
            <p:cNvPr id="254207" name="Line 25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08" name="Oval 25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09" name="Oval 25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10" name="Oval 25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211" name="Oval 25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212" name="Text Box 260"/>
          <p:cNvSpPr txBox="1">
            <a:spLocks noChangeArrowheads="1"/>
          </p:cNvSpPr>
          <p:nvPr/>
        </p:nvSpPr>
        <p:spPr bwMode="auto">
          <a:xfrm>
            <a:off x="5029200" y="8064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</a:rPr>
              <a:t>Resistant</a:t>
            </a:r>
          </a:p>
        </p:txBody>
      </p:sp>
      <p:sp>
        <p:nvSpPr>
          <p:cNvPr id="254213" name="Text Box 261"/>
          <p:cNvSpPr txBox="1">
            <a:spLocks noChangeArrowheads="1"/>
          </p:cNvSpPr>
          <p:nvPr/>
        </p:nvSpPr>
        <p:spPr bwMode="auto">
          <a:xfrm>
            <a:off x="914400" y="80645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Susceptible</a:t>
            </a:r>
          </a:p>
        </p:txBody>
      </p:sp>
      <p:grpSp>
        <p:nvGrpSpPr>
          <p:cNvPr id="254214" name="Group 262"/>
          <p:cNvGrpSpPr>
            <a:grpSpLocks/>
          </p:cNvGrpSpPr>
          <p:nvPr/>
        </p:nvGrpSpPr>
        <p:grpSpPr bwMode="auto">
          <a:xfrm>
            <a:off x="457200" y="4127500"/>
            <a:ext cx="138113" cy="117475"/>
            <a:chOff x="1392" y="3312"/>
            <a:chExt cx="144" cy="144"/>
          </a:xfrm>
        </p:grpSpPr>
        <p:sp>
          <p:nvSpPr>
            <p:cNvPr id="254215" name="Line 263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16" name="Line 264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17" name="Group 265"/>
          <p:cNvGrpSpPr>
            <a:grpSpLocks/>
          </p:cNvGrpSpPr>
          <p:nvPr/>
        </p:nvGrpSpPr>
        <p:grpSpPr bwMode="auto">
          <a:xfrm>
            <a:off x="930275" y="4127500"/>
            <a:ext cx="136525" cy="117475"/>
            <a:chOff x="1392" y="3312"/>
            <a:chExt cx="144" cy="144"/>
          </a:xfrm>
        </p:grpSpPr>
        <p:sp>
          <p:nvSpPr>
            <p:cNvPr id="254218" name="Line 266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19" name="Line 267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20" name="Group 268"/>
          <p:cNvGrpSpPr>
            <a:grpSpLocks/>
          </p:cNvGrpSpPr>
          <p:nvPr/>
        </p:nvGrpSpPr>
        <p:grpSpPr bwMode="auto">
          <a:xfrm>
            <a:off x="1616075" y="4168775"/>
            <a:ext cx="136525" cy="117475"/>
            <a:chOff x="1392" y="3312"/>
            <a:chExt cx="144" cy="144"/>
          </a:xfrm>
        </p:grpSpPr>
        <p:sp>
          <p:nvSpPr>
            <p:cNvPr id="254221" name="Line 269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22" name="Line 270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23" name="Group 271"/>
          <p:cNvGrpSpPr>
            <a:grpSpLocks/>
          </p:cNvGrpSpPr>
          <p:nvPr/>
        </p:nvGrpSpPr>
        <p:grpSpPr bwMode="auto">
          <a:xfrm>
            <a:off x="1844675" y="4168775"/>
            <a:ext cx="136525" cy="117475"/>
            <a:chOff x="1392" y="3312"/>
            <a:chExt cx="144" cy="144"/>
          </a:xfrm>
        </p:grpSpPr>
        <p:sp>
          <p:nvSpPr>
            <p:cNvPr id="254224" name="Line 272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25" name="Line 273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26" name="Group 274"/>
          <p:cNvGrpSpPr>
            <a:grpSpLocks/>
          </p:cNvGrpSpPr>
          <p:nvPr/>
        </p:nvGrpSpPr>
        <p:grpSpPr bwMode="auto">
          <a:xfrm>
            <a:off x="2070100" y="4168775"/>
            <a:ext cx="139700" cy="117475"/>
            <a:chOff x="1392" y="3312"/>
            <a:chExt cx="144" cy="144"/>
          </a:xfrm>
        </p:grpSpPr>
        <p:sp>
          <p:nvSpPr>
            <p:cNvPr id="254227" name="Line 275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28" name="Line 276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29" name="Group 277"/>
          <p:cNvGrpSpPr>
            <a:grpSpLocks/>
          </p:cNvGrpSpPr>
          <p:nvPr/>
        </p:nvGrpSpPr>
        <p:grpSpPr bwMode="auto">
          <a:xfrm>
            <a:off x="3048000" y="4168775"/>
            <a:ext cx="139700" cy="117475"/>
            <a:chOff x="1392" y="3312"/>
            <a:chExt cx="144" cy="144"/>
          </a:xfrm>
        </p:grpSpPr>
        <p:sp>
          <p:nvSpPr>
            <p:cNvPr id="254230" name="Line 278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31" name="Line 279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32" name="Group 280"/>
          <p:cNvGrpSpPr>
            <a:grpSpLocks/>
          </p:cNvGrpSpPr>
          <p:nvPr/>
        </p:nvGrpSpPr>
        <p:grpSpPr bwMode="auto">
          <a:xfrm>
            <a:off x="698500" y="4127500"/>
            <a:ext cx="139700" cy="117475"/>
            <a:chOff x="1392" y="3312"/>
            <a:chExt cx="144" cy="144"/>
          </a:xfrm>
        </p:grpSpPr>
        <p:sp>
          <p:nvSpPr>
            <p:cNvPr id="254233" name="Line 281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34" name="Line 282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35" name="Group 283"/>
          <p:cNvGrpSpPr>
            <a:grpSpLocks/>
          </p:cNvGrpSpPr>
          <p:nvPr/>
        </p:nvGrpSpPr>
        <p:grpSpPr bwMode="auto">
          <a:xfrm>
            <a:off x="1384300" y="4168775"/>
            <a:ext cx="139700" cy="117475"/>
            <a:chOff x="1392" y="3312"/>
            <a:chExt cx="144" cy="144"/>
          </a:xfrm>
        </p:grpSpPr>
        <p:sp>
          <p:nvSpPr>
            <p:cNvPr id="254236" name="Line 284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37" name="Line 285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38" name="Group 286"/>
          <p:cNvGrpSpPr>
            <a:grpSpLocks/>
          </p:cNvGrpSpPr>
          <p:nvPr/>
        </p:nvGrpSpPr>
        <p:grpSpPr bwMode="auto">
          <a:xfrm>
            <a:off x="2362200" y="4168775"/>
            <a:ext cx="138113" cy="117475"/>
            <a:chOff x="1392" y="3312"/>
            <a:chExt cx="144" cy="144"/>
          </a:xfrm>
        </p:grpSpPr>
        <p:sp>
          <p:nvSpPr>
            <p:cNvPr id="254239" name="Line 287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40" name="Line 288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4241" name="Line 289"/>
          <p:cNvSpPr>
            <a:spLocks noChangeShapeType="1"/>
          </p:cNvSpPr>
          <p:nvPr/>
        </p:nvSpPr>
        <p:spPr bwMode="auto">
          <a:xfrm>
            <a:off x="12192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2" name="Line 290"/>
          <p:cNvSpPr>
            <a:spLocks noChangeShapeType="1"/>
          </p:cNvSpPr>
          <p:nvPr/>
        </p:nvSpPr>
        <p:spPr bwMode="auto">
          <a:xfrm>
            <a:off x="28956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3" name="Line 291"/>
          <p:cNvSpPr>
            <a:spLocks noChangeShapeType="1"/>
          </p:cNvSpPr>
          <p:nvPr/>
        </p:nvSpPr>
        <p:spPr bwMode="auto">
          <a:xfrm>
            <a:off x="26670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4" name="Line 292"/>
          <p:cNvSpPr>
            <a:spLocks noChangeShapeType="1"/>
          </p:cNvSpPr>
          <p:nvPr/>
        </p:nvSpPr>
        <p:spPr bwMode="auto">
          <a:xfrm>
            <a:off x="38100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5" name="Line 293"/>
          <p:cNvSpPr>
            <a:spLocks noChangeShapeType="1"/>
          </p:cNvSpPr>
          <p:nvPr/>
        </p:nvSpPr>
        <p:spPr bwMode="auto">
          <a:xfrm>
            <a:off x="49530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6" name="Line 294"/>
          <p:cNvSpPr>
            <a:spLocks noChangeShapeType="1"/>
          </p:cNvSpPr>
          <p:nvPr/>
        </p:nvSpPr>
        <p:spPr bwMode="auto">
          <a:xfrm>
            <a:off x="54102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7" name="Line 295"/>
          <p:cNvSpPr>
            <a:spLocks noChangeShapeType="1"/>
          </p:cNvSpPr>
          <p:nvPr/>
        </p:nvSpPr>
        <p:spPr bwMode="auto">
          <a:xfrm>
            <a:off x="63246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248" name="Line 296"/>
          <p:cNvSpPr>
            <a:spLocks noChangeShapeType="1"/>
          </p:cNvSpPr>
          <p:nvPr/>
        </p:nvSpPr>
        <p:spPr bwMode="auto">
          <a:xfrm>
            <a:off x="70104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249" name="Group 297"/>
          <p:cNvGrpSpPr>
            <a:grpSpLocks/>
          </p:cNvGrpSpPr>
          <p:nvPr/>
        </p:nvGrpSpPr>
        <p:grpSpPr bwMode="auto">
          <a:xfrm>
            <a:off x="3289300" y="4168775"/>
            <a:ext cx="139700" cy="117475"/>
            <a:chOff x="1392" y="3312"/>
            <a:chExt cx="144" cy="144"/>
          </a:xfrm>
        </p:grpSpPr>
        <p:sp>
          <p:nvSpPr>
            <p:cNvPr id="254250" name="Line 298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51" name="Line 299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52" name="Group 300"/>
          <p:cNvGrpSpPr>
            <a:grpSpLocks/>
          </p:cNvGrpSpPr>
          <p:nvPr/>
        </p:nvGrpSpPr>
        <p:grpSpPr bwMode="auto">
          <a:xfrm>
            <a:off x="3517900" y="4168775"/>
            <a:ext cx="139700" cy="117475"/>
            <a:chOff x="1392" y="3312"/>
            <a:chExt cx="144" cy="144"/>
          </a:xfrm>
        </p:grpSpPr>
        <p:sp>
          <p:nvSpPr>
            <p:cNvPr id="254253" name="Line 301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54" name="Line 302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55" name="Group 303"/>
          <p:cNvGrpSpPr>
            <a:grpSpLocks/>
          </p:cNvGrpSpPr>
          <p:nvPr/>
        </p:nvGrpSpPr>
        <p:grpSpPr bwMode="auto">
          <a:xfrm>
            <a:off x="3962400" y="4168775"/>
            <a:ext cx="139700" cy="117475"/>
            <a:chOff x="1392" y="3312"/>
            <a:chExt cx="144" cy="144"/>
          </a:xfrm>
        </p:grpSpPr>
        <p:sp>
          <p:nvSpPr>
            <p:cNvPr id="254256" name="Line 304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57" name="Line 305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58" name="Group 306"/>
          <p:cNvGrpSpPr>
            <a:grpSpLocks/>
          </p:cNvGrpSpPr>
          <p:nvPr/>
        </p:nvGrpSpPr>
        <p:grpSpPr bwMode="auto">
          <a:xfrm>
            <a:off x="4203700" y="4168775"/>
            <a:ext cx="139700" cy="117475"/>
            <a:chOff x="1392" y="3312"/>
            <a:chExt cx="144" cy="144"/>
          </a:xfrm>
        </p:grpSpPr>
        <p:sp>
          <p:nvSpPr>
            <p:cNvPr id="254259" name="Line 307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60" name="Line 308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61" name="Group 309"/>
          <p:cNvGrpSpPr>
            <a:grpSpLocks/>
          </p:cNvGrpSpPr>
          <p:nvPr/>
        </p:nvGrpSpPr>
        <p:grpSpPr bwMode="auto">
          <a:xfrm>
            <a:off x="4432300" y="4168775"/>
            <a:ext cx="139700" cy="117475"/>
            <a:chOff x="1392" y="3312"/>
            <a:chExt cx="144" cy="144"/>
          </a:xfrm>
        </p:grpSpPr>
        <p:sp>
          <p:nvSpPr>
            <p:cNvPr id="254262" name="Line 310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63" name="Line 311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64" name="Group 312"/>
          <p:cNvGrpSpPr>
            <a:grpSpLocks/>
          </p:cNvGrpSpPr>
          <p:nvPr/>
        </p:nvGrpSpPr>
        <p:grpSpPr bwMode="auto">
          <a:xfrm>
            <a:off x="4660900" y="4168775"/>
            <a:ext cx="139700" cy="117475"/>
            <a:chOff x="1392" y="3312"/>
            <a:chExt cx="144" cy="144"/>
          </a:xfrm>
        </p:grpSpPr>
        <p:sp>
          <p:nvSpPr>
            <p:cNvPr id="254265" name="Line 313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66" name="Line 314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67" name="Group 315"/>
          <p:cNvGrpSpPr>
            <a:grpSpLocks/>
          </p:cNvGrpSpPr>
          <p:nvPr/>
        </p:nvGrpSpPr>
        <p:grpSpPr bwMode="auto">
          <a:xfrm>
            <a:off x="5118100" y="4168775"/>
            <a:ext cx="139700" cy="117475"/>
            <a:chOff x="1392" y="3312"/>
            <a:chExt cx="144" cy="144"/>
          </a:xfrm>
        </p:grpSpPr>
        <p:sp>
          <p:nvSpPr>
            <p:cNvPr id="254268" name="Line 316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69" name="Line 317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70" name="Group 318"/>
          <p:cNvGrpSpPr>
            <a:grpSpLocks/>
          </p:cNvGrpSpPr>
          <p:nvPr/>
        </p:nvGrpSpPr>
        <p:grpSpPr bwMode="auto">
          <a:xfrm>
            <a:off x="5575300" y="4168775"/>
            <a:ext cx="139700" cy="117475"/>
            <a:chOff x="1392" y="3312"/>
            <a:chExt cx="144" cy="144"/>
          </a:xfrm>
        </p:grpSpPr>
        <p:sp>
          <p:nvSpPr>
            <p:cNvPr id="254271" name="Line 319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72" name="Line 320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73" name="Group 321"/>
          <p:cNvGrpSpPr>
            <a:grpSpLocks/>
          </p:cNvGrpSpPr>
          <p:nvPr/>
        </p:nvGrpSpPr>
        <p:grpSpPr bwMode="auto">
          <a:xfrm>
            <a:off x="5803900" y="4168775"/>
            <a:ext cx="139700" cy="117475"/>
            <a:chOff x="1392" y="3312"/>
            <a:chExt cx="144" cy="144"/>
          </a:xfrm>
        </p:grpSpPr>
        <p:sp>
          <p:nvSpPr>
            <p:cNvPr id="254274" name="Line 322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75" name="Line 323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76" name="Group 324"/>
          <p:cNvGrpSpPr>
            <a:grpSpLocks/>
          </p:cNvGrpSpPr>
          <p:nvPr/>
        </p:nvGrpSpPr>
        <p:grpSpPr bwMode="auto">
          <a:xfrm>
            <a:off x="6032500" y="4168775"/>
            <a:ext cx="139700" cy="117475"/>
            <a:chOff x="1392" y="3312"/>
            <a:chExt cx="144" cy="144"/>
          </a:xfrm>
        </p:grpSpPr>
        <p:sp>
          <p:nvSpPr>
            <p:cNvPr id="254277" name="Line 325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78" name="Line 326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79" name="Group 327"/>
          <p:cNvGrpSpPr>
            <a:grpSpLocks/>
          </p:cNvGrpSpPr>
          <p:nvPr/>
        </p:nvGrpSpPr>
        <p:grpSpPr bwMode="auto">
          <a:xfrm>
            <a:off x="6489700" y="4168775"/>
            <a:ext cx="139700" cy="117475"/>
            <a:chOff x="1392" y="3312"/>
            <a:chExt cx="144" cy="144"/>
          </a:xfrm>
        </p:grpSpPr>
        <p:sp>
          <p:nvSpPr>
            <p:cNvPr id="254280" name="Line 328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81" name="Line 329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82" name="Group 330"/>
          <p:cNvGrpSpPr>
            <a:grpSpLocks/>
          </p:cNvGrpSpPr>
          <p:nvPr/>
        </p:nvGrpSpPr>
        <p:grpSpPr bwMode="auto">
          <a:xfrm>
            <a:off x="6705600" y="4168775"/>
            <a:ext cx="139700" cy="117475"/>
            <a:chOff x="1392" y="3312"/>
            <a:chExt cx="144" cy="144"/>
          </a:xfrm>
        </p:grpSpPr>
        <p:sp>
          <p:nvSpPr>
            <p:cNvPr id="254283" name="Line 331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84" name="Line 332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85" name="Group 333"/>
          <p:cNvGrpSpPr>
            <a:grpSpLocks/>
          </p:cNvGrpSpPr>
          <p:nvPr/>
        </p:nvGrpSpPr>
        <p:grpSpPr bwMode="auto">
          <a:xfrm>
            <a:off x="7162800" y="4168775"/>
            <a:ext cx="139700" cy="117475"/>
            <a:chOff x="1392" y="3312"/>
            <a:chExt cx="144" cy="144"/>
          </a:xfrm>
        </p:grpSpPr>
        <p:sp>
          <p:nvSpPr>
            <p:cNvPr id="254286" name="Line 334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87" name="Line 335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88" name="Group 336"/>
          <p:cNvGrpSpPr>
            <a:grpSpLocks/>
          </p:cNvGrpSpPr>
          <p:nvPr/>
        </p:nvGrpSpPr>
        <p:grpSpPr bwMode="auto">
          <a:xfrm>
            <a:off x="7404100" y="4168775"/>
            <a:ext cx="139700" cy="117475"/>
            <a:chOff x="1392" y="3312"/>
            <a:chExt cx="144" cy="144"/>
          </a:xfrm>
        </p:grpSpPr>
        <p:sp>
          <p:nvSpPr>
            <p:cNvPr id="254289" name="Line 337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90" name="Line 338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91" name="Group 339"/>
          <p:cNvGrpSpPr>
            <a:grpSpLocks/>
          </p:cNvGrpSpPr>
          <p:nvPr/>
        </p:nvGrpSpPr>
        <p:grpSpPr bwMode="auto">
          <a:xfrm>
            <a:off x="7632700" y="4168775"/>
            <a:ext cx="139700" cy="117475"/>
            <a:chOff x="1392" y="3312"/>
            <a:chExt cx="144" cy="144"/>
          </a:xfrm>
        </p:grpSpPr>
        <p:sp>
          <p:nvSpPr>
            <p:cNvPr id="254292" name="Line 340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93" name="Line 341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94" name="Group 342"/>
          <p:cNvGrpSpPr>
            <a:grpSpLocks/>
          </p:cNvGrpSpPr>
          <p:nvPr/>
        </p:nvGrpSpPr>
        <p:grpSpPr bwMode="auto">
          <a:xfrm>
            <a:off x="228600" y="4127500"/>
            <a:ext cx="138113" cy="117475"/>
            <a:chOff x="1392" y="3312"/>
            <a:chExt cx="144" cy="144"/>
          </a:xfrm>
        </p:grpSpPr>
        <p:sp>
          <p:nvSpPr>
            <p:cNvPr id="254295" name="Line 343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96" name="Line 344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297" name="Group 345"/>
          <p:cNvGrpSpPr>
            <a:grpSpLocks/>
          </p:cNvGrpSpPr>
          <p:nvPr/>
        </p:nvGrpSpPr>
        <p:grpSpPr bwMode="auto">
          <a:xfrm>
            <a:off x="7861300" y="4168775"/>
            <a:ext cx="139700" cy="117475"/>
            <a:chOff x="1392" y="3312"/>
            <a:chExt cx="144" cy="144"/>
          </a:xfrm>
        </p:grpSpPr>
        <p:sp>
          <p:nvSpPr>
            <p:cNvPr id="254298" name="Line 346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299" name="Line 347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300" name="Group 348"/>
          <p:cNvGrpSpPr>
            <a:grpSpLocks/>
          </p:cNvGrpSpPr>
          <p:nvPr/>
        </p:nvGrpSpPr>
        <p:grpSpPr bwMode="auto">
          <a:xfrm>
            <a:off x="8089900" y="4168775"/>
            <a:ext cx="139700" cy="117475"/>
            <a:chOff x="1392" y="3312"/>
            <a:chExt cx="144" cy="144"/>
          </a:xfrm>
        </p:grpSpPr>
        <p:sp>
          <p:nvSpPr>
            <p:cNvPr id="254301" name="Line 349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302" name="Line 350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303" name="Group 351"/>
          <p:cNvGrpSpPr>
            <a:grpSpLocks/>
          </p:cNvGrpSpPr>
          <p:nvPr/>
        </p:nvGrpSpPr>
        <p:grpSpPr bwMode="auto">
          <a:xfrm>
            <a:off x="8547100" y="4168775"/>
            <a:ext cx="139700" cy="117475"/>
            <a:chOff x="1392" y="3312"/>
            <a:chExt cx="144" cy="144"/>
          </a:xfrm>
        </p:grpSpPr>
        <p:sp>
          <p:nvSpPr>
            <p:cNvPr id="254304" name="Line 352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305" name="Line 353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306" name="Group 354"/>
          <p:cNvGrpSpPr>
            <a:grpSpLocks/>
          </p:cNvGrpSpPr>
          <p:nvPr/>
        </p:nvGrpSpPr>
        <p:grpSpPr bwMode="auto">
          <a:xfrm>
            <a:off x="8775700" y="4168775"/>
            <a:ext cx="139700" cy="117475"/>
            <a:chOff x="1392" y="3312"/>
            <a:chExt cx="144" cy="144"/>
          </a:xfrm>
        </p:grpSpPr>
        <p:sp>
          <p:nvSpPr>
            <p:cNvPr id="254307" name="Line 355"/>
            <p:cNvSpPr>
              <a:spLocks noChangeShapeType="1"/>
            </p:cNvSpPr>
            <p:nvPr/>
          </p:nvSpPr>
          <p:spPr bwMode="auto">
            <a:xfrm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4308" name="Line 356"/>
            <p:cNvSpPr>
              <a:spLocks noChangeShapeType="1"/>
            </p:cNvSpPr>
            <p:nvPr/>
          </p:nvSpPr>
          <p:spPr bwMode="auto">
            <a:xfrm flipV="1">
              <a:off x="1392" y="3312"/>
              <a:ext cx="144" cy="14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4309" name="Line 357"/>
          <p:cNvSpPr>
            <a:spLocks noChangeShapeType="1"/>
          </p:cNvSpPr>
          <p:nvPr/>
        </p:nvSpPr>
        <p:spPr bwMode="auto">
          <a:xfrm>
            <a:off x="8382000" y="4016375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4310" name="Group 358"/>
          <p:cNvGrpSpPr>
            <a:grpSpLocks/>
          </p:cNvGrpSpPr>
          <p:nvPr/>
        </p:nvGrpSpPr>
        <p:grpSpPr bwMode="auto">
          <a:xfrm>
            <a:off x="76200" y="3416300"/>
            <a:ext cx="9144000" cy="600075"/>
            <a:chOff x="0" y="2406"/>
            <a:chExt cx="5760" cy="378"/>
          </a:xfrm>
        </p:grpSpPr>
        <p:sp>
          <p:nvSpPr>
            <p:cNvPr id="254311" name="Rectangle 359"/>
            <p:cNvSpPr>
              <a:spLocks noChangeArrowheads="1"/>
            </p:cNvSpPr>
            <p:nvPr/>
          </p:nvSpPr>
          <p:spPr bwMode="auto">
            <a:xfrm>
              <a:off x="0" y="2406"/>
              <a:ext cx="5664" cy="33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2" name="Rectangle 360"/>
            <p:cNvSpPr>
              <a:spLocks noChangeArrowheads="1"/>
            </p:cNvSpPr>
            <p:nvPr/>
          </p:nvSpPr>
          <p:spPr bwMode="auto">
            <a:xfrm>
              <a:off x="1261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3" name="Rectangle 361"/>
            <p:cNvSpPr>
              <a:spLocks noChangeArrowheads="1"/>
            </p:cNvSpPr>
            <p:nvPr/>
          </p:nvSpPr>
          <p:spPr bwMode="auto">
            <a:xfrm>
              <a:off x="1407" y="2544"/>
              <a:ext cx="115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4" name="Rectangle 362"/>
            <p:cNvSpPr>
              <a:spLocks noChangeArrowheads="1"/>
            </p:cNvSpPr>
            <p:nvPr/>
          </p:nvSpPr>
          <p:spPr bwMode="auto">
            <a:xfrm>
              <a:off x="1563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5" name="Rectangle 363"/>
            <p:cNvSpPr>
              <a:spLocks noChangeArrowheads="1"/>
            </p:cNvSpPr>
            <p:nvPr/>
          </p:nvSpPr>
          <p:spPr bwMode="auto">
            <a:xfrm>
              <a:off x="185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6" name="Rectangle 364"/>
            <p:cNvSpPr>
              <a:spLocks noChangeArrowheads="1"/>
            </p:cNvSpPr>
            <p:nvPr/>
          </p:nvSpPr>
          <p:spPr bwMode="auto">
            <a:xfrm>
              <a:off x="2424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7" name="Rectangle 365"/>
            <p:cNvSpPr>
              <a:spLocks noChangeArrowheads="1"/>
            </p:cNvSpPr>
            <p:nvPr/>
          </p:nvSpPr>
          <p:spPr bwMode="auto">
            <a:xfrm>
              <a:off x="3149" y="2544"/>
              <a:ext cx="115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8" name="Rectangle 366"/>
            <p:cNvSpPr>
              <a:spLocks noChangeArrowheads="1"/>
            </p:cNvSpPr>
            <p:nvPr/>
          </p:nvSpPr>
          <p:spPr bwMode="auto">
            <a:xfrm>
              <a:off x="2859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19" name="Rectangle 367"/>
            <p:cNvSpPr>
              <a:spLocks noChangeArrowheads="1"/>
            </p:cNvSpPr>
            <p:nvPr/>
          </p:nvSpPr>
          <p:spPr bwMode="auto">
            <a:xfrm>
              <a:off x="271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0" name="Rectangle 368"/>
            <p:cNvSpPr>
              <a:spLocks noChangeArrowheads="1"/>
            </p:cNvSpPr>
            <p:nvPr/>
          </p:nvSpPr>
          <p:spPr bwMode="auto">
            <a:xfrm>
              <a:off x="329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1" name="Rectangle 369"/>
            <p:cNvSpPr>
              <a:spLocks noChangeArrowheads="1"/>
            </p:cNvSpPr>
            <p:nvPr/>
          </p:nvSpPr>
          <p:spPr bwMode="auto">
            <a:xfrm>
              <a:off x="970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2" name="Rectangle 370"/>
            <p:cNvSpPr>
              <a:spLocks noChangeArrowheads="1"/>
            </p:cNvSpPr>
            <p:nvPr/>
          </p:nvSpPr>
          <p:spPr bwMode="auto">
            <a:xfrm>
              <a:off x="1115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3" name="Rectangle 371"/>
            <p:cNvSpPr>
              <a:spLocks noChangeArrowheads="1"/>
            </p:cNvSpPr>
            <p:nvPr/>
          </p:nvSpPr>
          <p:spPr bwMode="auto">
            <a:xfrm>
              <a:off x="1261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4" name="Rectangle 372"/>
            <p:cNvSpPr>
              <a:spLocks noChangeArrowheads="1"/>
            </p:cNvSpPr>
            <p:nvPr/>
          </p:nvSpPr>
          <p:spPr bwMode="auto">
            <a:xfrm>
              <a:off x="1551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5" name="Rectangle 373"/>
            <p:cNvSpPr>
              <a:spLocks noChangeArrowheads="1"/>
            </p:cNvSpPr>
            <p:nvPr/>
          </p:nvSpPr>
          <p:spPr bwMode="auto">
            <a:xfrm>
              <a:off x="1407" y="2450"/>
              <a:ext cx="115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6" name="Rectangle 374"/>
            <p:cNvSpPr>
              <a:spLocks noChangeArrowheads="1"/>
            </p:cNvSpPr>
            <p:nvPr/>
          </p:nvSpPr>
          <p:spPr bwMode="auto">
            <a:xfrm>
              <a:off x="1697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7" name="Rectangle 375"/>
            <p:cNvSpPr>
              <a:spLocks noChangeArrowheads="1"/>
            </p:cNvSpPr>
            <p:nvPr/>
          </p:nvSpPr>
          <p:spPr bwMode="auto">
            <a:xfrm>
              <a:off x="1843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8" name="Rectangle 376"/>
            <p:cNvSpPr>
              <a:spLocks noChangeArrowheads="1"/>
            </p:cNvSpPr>
            <p:nvPr/>
          </p:nvSpPr>
          <p:spPr bwMode="auto">
            <a:xfrm>
              <a:off x="1988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29" name="Rectangle 377"/>
            <p:cNvSpPr>
              <a:spLocks noChangeArrowheads="1"/>
            </p:cNvSpPr>
            <p:nvPr/>
          </p:nvSpPr>
          <p:spPr bwMode="auto">
            <a:xfrm>
              <a:off x="2133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0" name="Rectangle 378"/>
            <p:cNvSpPr>
              <a:spLocks noChangeArrowheads="1"/>
            </p:cNvSpPr>
            <p:nvPr/>
          </p:nvSpPr>
          <p:spPr bwMode="auto">
            <a:xfrm>
              <a:off x="2278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1" name="Rectangle 379"/>
            <p:cNvSpPr>
              <a:spLocks noChangeArrowheads="1"/>
            </p:cNvSpPr>
            <p:nvPr/>
          </p:nvSpPr>
          <p:spPr bwMode="auto">
            <a:xfrm>
              <a:off x="2424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2" name="Rectangle 380"/>
            <p:cNvSpPr>
              <a:spLocks noChangeArrowheads="1"/>
            </p:cNvSpPr>
            <p:nvPr/>
          </p:nvSpPr>
          <p:spPr bwMode="auto">
            <a:xfrm>
              <a:off x="2570" y="2450"/>
              <a:ext cx="115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3" name="Rectangle 381"/>
            <p:cNvSpPr>
              <a:spLocks noChangeArrowheads="1"/>
            </p:cNvSpPr>
            <p:nvPr/>
          </p:nvSpPr>
          <p:spPr bwMode="auto">
            <a:xfrm>
              <a:off x="2860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4" name="Rectangle 382"/>
            <p:cNvSpPr>
              <a:spLocks noChangeArrowheads="1"/>
            </p:cNvSpPr>
            <p:nvPr/>
          </p:nvSpPr>
          <p:spPr bwMode="auto">
            <a:xfrm>
              <a:off x="3005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5" name="Rectangle 383"/>
            <p:cNvSpPr>
              <a:spLocks noChangeArrowheads="1"/>
            </p:cNvSpPr>
            <p:nvPr/>
          </p:nvSpPr>
          <p:spPr bwMode="auto">
            <a:xfrm>
              <a:off x="3151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6" name="Rectangle 384"/>
            <p:cNvSpPr>
              <a:spLocks noChangeArrowheads="1"/>
            </p:cNvSpPr>
            <p:nvPr/>
          </p:nvSpPr>
          <p:spPr bwMode="auto">
            <a:xfrm>
              <a:off x="2715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7" name="Rectangle 385"/>
            <p:cNvSpPr>
              <a:spLocks noChangeArrowheads="1"/>
            </p:cNvSpPr>
            <p:nvPr/>
          </p:nvSpPr>
          <p:spPr bwMode="auto">
            <a:xfrm>
              <a:off x="3297" y="2450"/>
              <a:ext cx="115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8" name="Rectangle 386"/>
            <p:cNvSpPr>
              <a:spLocks noChangeArrowheads="1"/>
            </p:cNvSpPr>
            <p:nvPr/>
          </p:nvSpPr>
          <p:spPr bwMode="auto">
            <a:xfrm>
              <a:off x="3441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39" name="Rectangle 387"/>
            <p:cNvSpPr>
              <a:spLocks noChangeArrowheads="1"/>
            </p:cNvSpPr>
            <p:nvPr/>
          </p:nvSpPr>
          <p:spPr bwMode="auto">
            <a:xfrm>
              <a:off x="3587" y="2450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0" name="Rectangle 388"/>
            <p:cNvSpPr>
              <a:spLocks noChangeArrowheads="1"/>
            </p:cNvSpPr>
            <p:nvPr/>
          </p:nvSpPr>
          <p:spPr bwMode="auto">
            <a:xfrm>
              <a:off x="3733" y="2450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1" name="Rectangle 389"/>
            <p:cNvSpPr>
              <a:spLocks noChangeArrowheads="1"/>
            </p:cNvSpPr>
            <p:nvPr/>
          </p:nvSpPr>
          <p:spPr bwMode="auto">
            <a:xfrm>
              <a:off x="960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2" name="Rectangle 390"/>
            <p:cNvSpPr>
              <a:spLocks noChangeArrowheads="1"/>
            </p:cNvSpPr>
            <p:nvPr/>
          </p:nvSpPr>
          <p:spPr bwMode="auto">
            <a:xfrm>
              <a:off x="960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3" name="Rectangle 391"/>
            <p:cNvSpPr>
              <a:spLocks noChangeArrowheads="1"/>
            </p:cNvSpPr>
            <p:nvPr/>
          </p:nvSpPr>
          <p:spPr bwMode="auto">
            <a:xfrm>
              <a:off x="1104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4" name="Rectangle 392"/>
            <p:cNvSpPr>
              <a:spLocks noChangeArrowheads="1"/>
            </p:cNvSpPr>
            <p:nvPr/>
          </p:nvSpPr>
          <p:spPr bwMode="auto">
            <a:xfrm>
              <a:off x="816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5" name="Rectangle 393"/>
            <p:cNvSpPr>
              <a:spLocks noChangeArrowheads="1"/>
            </p:cNvSpPr>
            <p:nvPr/>
          </p:nvSpPr>
          <p:spPr bwMode="auto">
            <a:xfrm>
              <a:off x="672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6" name="Rectangle 394"/>
            <p:cNvSpPr>
              <a:spLocks noChangeArrowheads="1"/>
            </p:cNvSpPr>
            <p:nvPr/>
          </p:nvSpPr>
          <p:spPr bwMode="auto">
            <a:xfrm>
              <a:off x="528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7" name="Rectangle 395"/>
            <p:cNvSpPr>
              <a:spLocks noChangeArrowheads="1"/>
            </p:cNvSpPr>
            <p:nvPr/>
          </p:nvSpPr>
          <p:spPr bwMode="auto">
            <a:xfrm>
              <a:off x="384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8" name="Rectangle 396"/>
            <p:cNvSpPr>
              <a:spLocks noChangeArrowheads="1"/>
            </p:cNvSpPr>
            <p:nvPr/>
          </p:nvSpPr>
          <p:spPr bwMode="auto">
            <a:xfrm>
              <a:off x="96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49" name="Rectangle 397"/>
            <p:cNvSpPr>
              <a:spLocks noChangeArrowheads="1"/>
            </p:cNvSpPr>
            <p:nvPr/>
          </p:nvSpPr>
          <p:spPr bwMode="auto">
            <a:xfrm>
              <a:off x="240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0" name="Rectangle 398"/>
            <p:cNvSpPr>
              <a:spLocks noChangeArrowheads="1"/>
            </p:cNvSpPr>
            <p:nvPr/>
          </p:nvSpPr>
          <p:spPr bwMode="auto">
            <a:xfrm>
              <a:off x="240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1" name="Rectangle 399"/>
            <p:cNvSpPr>
              <a:spLocks noChangeArrowheads="1"/>
            </p:cNvSpPr>
            <p:nvPr/>
          </p:nvSpPr>
          <p:spPr bwMode="auto">
            <a:xfrm>
              <a:off x="384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2" name="Rectangle 400"/>
            <p:cNvSpPr>
              <a:spLocks noChangeArrowheads="1"/>
            </p:cNvSpPr>
            <p:nvPr/>
          </p:nvSpPr>
          <p:spPr bwMode="auto">
            <a:xfrm>
              <a:off x="528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3" name="Rectangle 401"/>
            <p:cNvSpPr>
              <a:spLocks noChangeArrowheads="1"/>
            </p:cNvSpPr>
            <p:nvPr/>
          </p:nvSpPr>
          <p:spPr bwMode="auto">
            <a:xfrm>
              <a:off x="528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4" name="Rectangle 402"/>
            <p:cNvSpPr>
              <a:spLocks noChangeArrowheads="1"/>
            </p:cNvSpPr>
            <p:nvPr/>
          </p:nvSpPr>
          <p:spPr bwMode="auto">
            <a:xfrm>
              <a:off x="672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5" name="Rectangle 403"/>
            <p:cNvSpPr>
              <a:spLocks noChangeArrowheads="1"/>
            </p:cNvSpPr>
            <p:nvPr/>
          </p:nvSpPr>
          <p:spPr bwMode="auto">
            <a:xfrm>
              <a:off x="816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6" name="Rectangle 404"/>
            <p:cNvSpPr>
              <a:spLocks noChangeArrowheads="1"/>
            </p:cNvSpPr>
            <p:nvPr/>
          </p:nvSpPr>
          <p:spPr bwMode="auto">
            <a:xfrm>
              <a:off x="816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7" name="Rectangle 405"/>
            <p:cNvSpPr>
              <a:spLocks noChangeArrowheads="1"/>
            </p:cNvSpPr>
            <p:nvPr/>
          </p:nvSpPr>
          <p:spPr bwMode="auto">
            <a:xfrm>
              <a:off x="1104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8" name="Rectangle 406"/>
            <p:cNvSpPr>
              <a:spLocks noChangeArrowheads="1"/>
            </p:cNvSpPr>
            <p:nvPr/>
          </p:nvSpPr>
          <p:spPr bwMode="auto">
            <a:xfrm>
              <a:off x="1419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59" name="Rectangle 407"/>
            <p:cNvSpPr>
              <a:spLocks noChangeArrowheads="1"/>
            </p:cNvSpPr>
            <p:nvPr/>
          </p:nvSpPr>
          <p:spPr bwMode="auto">
            <a:xfrm>
              <a:off x="3868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0" name="Rectangle 408"/>
            <p:cNvSpPr>
              <a:spLocks noChangeArrowheads="1"/>
            </p:cNvSpPr>
            <p:nvPr/>
          </p:nvSpPr>
          <p:spPr bwMode="auto">
            <a:xfrm>
              <a:off x="4012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1" name="Rectangle 409"/>
            <p:cNvSpPr>
              <a:spLocks noChangeArrowheads="1"/>
            </p:cNvSpPr>
            <p:nvPr/>
          </p:nvSpPr>
          <p:spPr bwMode="auto">
            <a:xfrm>
              <a:off x="4156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2" name="Rectangle 410"/>
            <p:cNvSpPr>
              <a:spLocks noChangeArrowheads="1"/>
            </p:cNvSpPr>
            <p:nvPr/>
          </p:nvSpPr>
          <p:spPr bwMode="auto">
            <a:xfrm>
              <a:off x="4300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3" name="Rectangle 411"/>
            <p:cNvSpPr>
              <a:spLocks noChangeArrowheads="1"/>
            </p:cNvSpPr>
            <p:nvPr/>
          </p:nvSpPr>
          <p:spPr bwMode="auto">
            <a:xfrm>
              <a:off x="4444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4" name="Rectangle 412"/>
            <p:cNvSpPr>
              <a:spLocks noChangeArrowheads="1"/>
            </p:cNvSpPr>
            <p:nvPr/>
          </p:nvSpPr>
          <p:spPr bwMode="auto">
            <a:xfrm>
              <a:off x="1707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5" name="Rectangle 413"/>
            <p:cNvSpPr>
              <a:spLocks noChangeArrowheads="1"/>
            </p:cNvSpPr>
            <p:nvPr/>
          </p:nvSpPr>
          <p:spPr bwMode="auto">
            <a:xfrm>
              <a:off x="199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6" name="Rectangle 414"/>
            <p:cNvSpPr>
              <a:spLocks noChangeArrowheads="1"/>
            </p:cNvSpPr>
            <p:nvPr/>
          </p:nvSpPr>
          <p:spPr bwMode="auto">
            <a:xfrm>
              <a:off x="199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7" name="Rectangle 415"/>
            <p:cNvSpPr>
              <a:spLocks noChangeArrowheads="1"/>
            </p:cNvSpPr>
            <p:nvPr/>
          </p:nvSpPr>
          <p:spPr bwMode="auto">
            <a:xfrm>
              <a:off x="2140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8" name="Rectangle 416"/>
            <p:cNvSpPr>
              <a:spLocks noChangeArrowheads="1"/>
            </p:cNvSpPr>
            <p:nvPr/>
          </p:nvSpPr>
          <p:spPr bwMode="auto">
            <a:xfrm>
              <a:off x="2140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69" name="Rectangle 417"/>
            <p:cNvSpPr>
              <a:spLocks noChangeArrowheads="1"/>
            </p:cNvSpPr>
            <p:nvPr/>
          </p:nvSpPr>
          <p:spPr bwMode="auto">
            <a:xfrm>
              <a:off x="228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0" name="Rectangle 418"/>
            <p:cNvSpPr>
              <a:spLocks noChangeArrowheads="1"/>
            </p:cNvSpPr>
            <p:nvPr/>
          </p:nvSpPr>
          <p:spPr bwMode="auto">
            <a:xfrm>
              <a:off x="2571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1" name="Rectangle 419"/>
            <p:cNvSpPr>
              <a:spLocks noChangeArrowheads="1"/>
            </p:cNvSpPr>
            <p:nvPr/>
          </p:nvSpPr>
          <p:spPr bwMode="auto">
            <a:xfrm>
              <a:off x="2571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2" name="Rectangle 420"/>
            <p:cNvSpPr>
              <a:spLocks noChangeArrowheads="1"/>
            </p:cNvSpPr>
            <p:nvPr/>
          </p:nvSpPr>
          <p:spPr bwMode="auto">
            <a:xfrm>
              <a:off x="2715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3" name="Rectangle 421"/>
            <p:cNvSpPr>
              <a:spLocks noChangeArrowheads="1"/>
            </p:cNvSpPr>
            <p:nvPr/>
          </p:nvSpPr>
          <p:spPr bwMode="auto">
            <a:xfrm>
              <a:off x="3003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4" name="Rectangle 422"/>
            <p:cNvSpPr>
              <a:spLocks noChangeArrowheads="1"/>
            </p:cNvSpPr>
            <p:nvPr/>
          </p:nvSpPr>
          <p:spPr bwMode="auto">
            <a:xfrm>
              <a:off x="3147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5" name="Rectangle 423"/>
            <p:cNvSpPr>
              <a:spLocks noChangeArrowheads="1"/>
            </p:cNvSpPr>
            <p:nvPr/>
          </p:nvSpPr>
          <p:spPr bwMode="auto">
            <a:xfrm>
              <a:off x="345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6" name="Rectangle 424"/>
            <p:cNvSpPr>
              <a:spLocks noChangeArrowheads="1"/>
            </p:cNvSpPr>
            <p:nvPr/>
          </p:nvSpPr>
          <p:spPr bwMode="auto">
            <a:xfrm>
              <a:off x="345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7" name="Rectangle 425"/>
            <p:cNvSpPr>
              <a:spLocks noChangeArrowheads="1"/>
            </p:cNvSpPr>
            <p:nvPr/>
          </p:nvSpPr>
          <p:spPr bwMode="auto">
            <a:xfrm>
              <a:off x="3744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8" name="Rectangle 426"/>
            <p:cNvSpPr>
              <a:spLocks noChangeArrowheads="1"/>
            </p:cNvSpPr>
            <p:nvPr/>
          </p:nvSpPr>
          <p:spPr bwMode="auto">
            <a:xfrm>
              <a:off x="3600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79" name="Rectangle 427"/>
            <p:cNvSpPr>
              <a:spLocks noChangeArrowheads="1"/>
            </p:cNvSpPr>
            <p:nvPr/>
          </p:nvSpPr>
          <p:spPr bwMode="auto">
            <a:xfrm>
              <a:off x="374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0" name="Rectangle 428"/>
            <p:cNvSpPr>
              <a:spLocks noChangeArrowheads="1"/>
            </p:cNvSpPr>
            <p:nvPr/>
          </p:nvSpPr>
          <p:spPr bwMode="auto">
            <a:xfrm>
              <a:off x="3888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1" name="Rectangle 429"/>
            <p:cNvSpPr>
              <a:spLocks noChangeArrowheads="1"/>
            </p:cNvSpPr>
            <p:nvPr/>
          </p:nvSpPr>
          <p:spPr bwMode="auto">
            <a:xfrm>
              <a:off x="401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2" name="Rectangle 430"/>
            <p:cNvSpPr>
              <a:spLocks noChangeArrowheads="1"/>
            </p:cNvSpPr>
            <p:nvPr/>
          </p:nvSpPr>
          <p:spPr bwMode="auto">
            <a:xfrm>
              <a:off x="401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3" name="Rectangle 431"/>
            <p:cNvSpPr>
              <a:spLocks noChangeArrowheads="1"/>
            </p:cNvSpPr>
            <p:nvPr/>
          </p:nvSpPr>
          <p:spPr bwMode="auto">
            <a:xfrm>
              <a:off x="415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4" name="Rectangle 432"/>
            <p:cNvSpPr>
              <a:spLocks noChangeArrowheads="1"/>
            </p:cNvSpPr>
            <p:nvPr/>
          </p:nvSpPr>
          <p:spPr bwMode="auto">
            <a:xfrm>
              <a:off x="4300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5" name="Rectangle 433"/>
            <p:cNvSpPr>
              <a:spLocks noChangeArrowheads="1"/>
            </p:cNvSpPr>
            <p:nvPr/>
          </p:nvSpPr>
          <p:spPr bwMode="auto">
            <a:xfrm>
              <a:off x="4444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6" name="Rectangle 434"/>
            <p:cNvSpPr>
              <a:spLocks noChangeArrowheads="1"/>
            </p:cNvSpPr>
            <p:nvPr/>
          </p:nvSpPr>
          <p:spPr bwMode="auto">
            <a:xfrm>
              <a:off x="444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7" name="Rectangle 435"/>
            <p:cNvSpPr>
              <a:spLocks noChangeArrowheads="1"/>
            </p:cNvSpPr>
            <p:nvPr/>
          </p:nvSpPr>
          <p:spPr bwMode="auto">
            <a:xfrm>
              <a:off x="4608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8" name="Rectangle 436"/>
            <p:cNvSpPr>
              <a:spLocks noChangeArrowheads="1"/>
            </p:cNvSpPr>
            <p:nvPr/>
          </p:nvSpPr>
          <p:spPr bwMode="auto">
            <a:xfrm>
              <a:off x="4752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89" name="Rectangle 437"/>
            <p:cNvSpPr>
              <a:spLocks noChangeArrowheads="1"/>
            </p:cNvSpPr>
            <p:nvPr/>
          </p:nvSpPr>
          <p:spPr bwMode="auto">
            <a:xfrm>
              <a:off x="475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0" name="Rectangle 438"/>
            <p:cNvSpPr>
              <a:spLocks noChangeArrowheads="1"/>
            </p:cNvSpPr>
            <p:nvPr/>
          </p:nvSpPr>
          <p:spPr bwMode="auto">
            <a:xfrm>
              <a:off x="475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1" name="Rectangle 439"/>
            <p:cNvSpPr>
              <a:spLocks noChangeArrowheads="1"/>
            </p:cNvSpPr>
            <p:nvPr/>
          </p:nvSpPr>
          <p:spPr bwMode="auto">
            <a:xfrm>
              <a:off x="4608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2" name="Rectangle 440"/>
            <p:cNvSpPr>
              <a:spLocks noChangeArrowheads="1"/>
            </p:cNvSpPr>
            <p:nvPr/>
          </p:nvSpPr>
          <p:spPr bwMode="auto">
            <a:xfrm>
              <a:off x="4896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3" name="Rectangle 441"/>
            <p:cNvSpPr>
              <a:spLocks noChangeArrowheads="1"/>
            </p:cNvSpPr>
            <p:nvPr/>
          </p:nvSpPr>
          <p:spPr bwMode="auto">
            <a:xfrm>
              <a:off x="5040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4" name="Rectangle 442"/>
            <p:cNvSpPr>
              <a:spLocks noChangeArrowheads="1"/>
            </p:cNvSpPr>
            <p:nvPr/>
          </p:nvSpPr>
          <p:spPr bwMode="auto">
            <a:xfrm>
              <a:off x="5184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5" name="Rectangle 443"/>
            <p:cNvSpPr>
              <a:spLocks noChangeArrowheads="1"/>
            </p:cNvSpPr>
            <p:nvPr/>
          </p:nvSpPr>
          <p:spPr bwMode="auto">
            <a:xfrm>
              <a:off x="5328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6" name="Rectangle 444"/>
            <p:cNvSpPr>
              <a:spLocks noChangeArrowheads="1"/>
            </p:cNvSpPr>
            <p:nvPr/>
          </p:nvSpPr>
          <p:spPr bwMode="auto">
            <a:xfrm>
              <a:off x="5472" y="2448"/>
              <a:ext cx="116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7" name="Rectangle 445"/>
            <p:cNvSpPr>
              <a:spLocks noChangeArrowheads="1"/>
            </p:cNvSpPr>
            <p:nvPr/>
          </p:nvSpPr>
          <p:spPr bwMode="auto">
            <a:xfrm>
              <a:off x="240" y="2448"/>
              <a:ext cx="117" cy="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8" name="Rectangle 446"/>
            <p:cNvSpPr>
              <a:spLocks noChangeArrowheads="1"/>
            </p:cNvSpPr>
            <p:nvPr/>
          </p:nvSpPr>
          <p:spPr bwMode="auto">
            <a:xfrm>
              <a:off x="96" y="254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399" name="Rectangle 447"/>
            <p:cNvSpPr>
              <a:spLocks noChangeArrowheads="1"/>
            </p:cNvSpPr>
            <p:nvPr/>
          </p:nvSpPr>
          <p:spPr bwMode="auto">
            <a:xfrm>
              <a:off x="96" y="2664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0" name="Rectangle 448"/>
            <p:cNvSpPr>
              <a:spLocks noChangeArrowheads="1"/>
            </p:cNvSpPr>
            <p:nvPr/>
          </p:nvSpPr>
          <p:spPr bwMode="auto">
            <a:xfrm>
              <a:off x="4896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1" name="Rectangle 449"/>
            <p:cNvSpPr>
              <a:spLocks noChangeArrowheads="1"/>
            </p:cNvSpPr>
            <p:nvPr/>
          </p:nvSpPr>
          <p:spPr bwMode="auto">
            <a:xfrm>
              <a:off x="5040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2" name="Rectangle 450"/>
            <p:cNvSpPr>
              <a:spLocks noChangeArrowheads="1"/>
            </p:cNvSpPr>
            <p:nvPr/>
          </p:nvSpPr>
          <p:spPr bwMode="auto">
            <a:xfrm>
              <a:off x="5472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3" name="Rectangle 451"/>
            <p:cNvSpPr>
              <a:spLocks noChangeArrowheads="1"/>
            </p:cNvSpPr>
            <p:nvPr/>
          </p:nvSpPr>
          <p:spPr bwMode="auto">
            <a:xfrm>
              <a:off x="5308" y="254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4" name="Rectangle 452"/>
            <p:cNvSpPr>
              <a:spLocks noChangeArrowheads="1"/>
            </p:cNvSpPr>
            <p:nvPr/>
          </p:nvSpPr>
          <p:spPr bwMode="auto">
            <a:xfrm>
              <a:off x="4896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5" name="Rectangle 453"/>
            <p:cNvSpPr>
              <a:spLocks noChangeArrowheads="1"/>
            </p:cNvSpPr>
            <p:nvPr/>
          </p:nvSpPr>
          <p:spPr bwMode="auto">
            <a:xfrm>
              <a:off x="5040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6" name="Rectangle 454"/>
            <p:cNvSpPr>
              <a:spLocks noChangeArrowheads="1"/>
            </p:cNvSpPr>
            <p:nvPr/>
          </p:nvSpPr>
          <p:spPr bwMode="auto">
            <a:xfrm>
              <a:off x="5184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7" name="Rectangle 455"/>
            <p:cNvSpPr>
              <a:spLocks noChangeArrowheads="1"/>
            </p:cNvSpPr>
            <p:nvPr/>
          </p:nvSpPr>
          <p:spPr bwMode="auto">
            <a:xfrm>
              <a:off x="5472" y="2664"/>
              <a:ext cx="116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408" name="AutoShape 456"/>
            <p:cNvSpPr>
              <a:spLocks noChangeArrowheads="1"/>
            </p:cNvSpPr>
            <p:nvPr/>
          </p:nvSpPr>
          <p:spPr bwMode="auto">
            <a:xfrm>
              <a:off x="5568" y="2592"/>
              <a:ext cx="192" cy="19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409" name="Text Box 457"/>
          <p:cNvSpPr txBox="1">
            <a:spLocks noChangeArrowheads="1"/>
          </p:cNvSpPr>
          <p:nvPr/>
        </p:nvSpPr>
        <p:spPr bwMode="auto">
          <a:xfrm>
            <a:off x="381000" y="5232400"/>
            <a:ext cx="8229600" cy="93027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MAS for 1 QTL – 75% elimination of (3/4) unwanted genotypes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MAS for 2 QTLs – 94% elimination of (15/16) unwanted genotypes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241" grpId="0" animBg="1"/>
      <p:bldP spid="254242" grpId="0" animBg="1"/>
      <p:bldP spid="254243" grpId="0" animBg="1"/>
      <p:bldP spid="254244" grpId="0" animBg="1"/>
      <p:bldP spid="254245" grpId="0" animBg="1"/>
      <p:bldP spid="254246" grpId="0" animBg="1"/>
      <p:bldP spid="254247" grpId="0" animBg="1"/>
      <p:bldP spid="254248" grpId="0" animBg="1"/>
      <p:bldP spid="254309" grpId="0" animBg="1"/>
      <p:bldP spid="2544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marL="838200" indent="-838200"/>
            <a:r>
              <a:rPr lang="en-US" sz="4800" b="1">
                <a:solidFill>
                  <a:srgbClr val="333399"/>
                </a:solidFill>
                <a:latin typeface="Arial" charset="0"/>
              </a:rPr>
              <a:t>Definition: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3600" b="1" dirty="0" smtClean="0">
                <a:latin typeface="Arial" charset="0"/>
              </a:rPr>
              <a:t>A trait or DNA sequence that show easily identifiable differences among genotypes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3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938213" y="715963"/>
            <a:ext cx="1804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P1    x     P2</a:t>
            </a: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1447800" y="1173163"/>
            <a:ext cx="785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F1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893763" y="1662113"/>
            <a:ext cx="2008187" cy="593725"/>
            <a:chOff x="1008" y="1152"/>
            <a:chExt cx="2208" cy="624"/>
          </a:xfrm>
        </p:grpSpPr>
        <p:sp>
          <p:nvSpPr>
            <p:cNvPr id="254981" name="Rectangle 5"/>
            <p:cNvSpPr>
              <a:spLocks noChangeArrowheads="1"/>
            </p:cNvSpPr>
            <p:nvPr/>
          </p:nvSpPr>
          <p:spPr bwMode="auto">
            <a:xfrm>
              <a:off x="1008" y="1152"/>
              <a:ext cx="2208" cy="624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2" name="Oval 6"/>
            <p:cNvSpPr>
              <a:spLocks noChangeArrowheads="1"/>
            </p:cNvSpPr>
            <p:nvPr/>
          </p:nvSpPr>
          <p:spPr bwMode="auto">
            <a:xfrm>
              <a:off x="1104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3" name="Oval 7"/>
            <p:cNvSpPr>
              <a:spLocks noChangeArrowheads="1"/>
            </p:cNvSpPr>
            <p:nvPr/>
          </p:nvSpPr>
          <p:spPr bwMode="auto">
            <a:xfrm>
              <a:off x="1104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4" name="Oval 8"/>
            <p:cNvSpPr>
              <a:spLocks noChangeArrowheads="1"/>
            </p:cNvSpPr>
            <p:nvPr/>
          </p:nvSpPr>
          <p:spPr bwMode="auto">
            <a:xfrm>
              <a:off x="1104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1104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6" name="Oval 10"/>
            <p:cNvSpPr>
              <a:spLocks noChangeArrowheads="1"/>
            </p:cNvSpPr>
            <p:nvPr/>
          </p:nvSpPr>
          <p:spPr bwMode="auto">
            <a:xfrm>
              <a:off x="1248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7" name="Oval 11"/>
            <p:cNvSpPr>
              <a:spLocks noChangeArrowheads="1"/>
            </p:cNvSpPr>
            <p:nvPr/>
          </p:nvSpPr>
          <p:spPr bwMode="auto">
            <a:xfrm>
              <a:off x="1248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1248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89" name="Oval 13"/>
            <p:cNvSpPr>
              <a:spLocks noChangeArrowheads="1"/>
            </p:cNvSpPr>
            <p:nvPr/>
          </p:nvSpPr>
          <p:spPr bwMode="auto">
            <a:xfrm>
              <a:off x="1248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1392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1392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2" name="Oval 16"/>
            <p:cNvSpPr>
              <a:spLocks noChangeArrowheads="1"/>
            </p:cNvSpPr>
            <p:nvPr/>
          </p:nvSpPr>
          <p:spPr bwMode="auto">
            <a:xfrm>
              <a:off x="1392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3" name="Oval 17"/>
            <p:cNvSpPr>
              <a:spLocks noChangeArrowheads="1"/>
            </p:cNvSpPr>
            <p:nvPr/>
          </p:nvSpPr>
          <p:spPr bwMode="auto">
            <a:xfrm>
              <a:off x="1392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4" name="Oval 18"/>
            <p:cNvSpPr>
              <a:spLocks noChangeArrowheads="1"/>
            </p:cNvSpPr>
            <p:nvPr/>
          </p:nvSpPr>
          <p:spPr bwMode="auto">
            <a:xfrm>
              <a:off x="1536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5" name="Oval 19"/>
            <p:cNvSpPr>
              <a:spLocks noChangeArrowheads="1"/>
            </p:cNvSpPr>
            <p:nvPr/>
          </p:nvSpPr>
          <p:spPr bwMode="auto">
            <a:xfrm>
              <a:off x="1536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6" name="Oval 20"/>
            <p:cNvSpPr>
              <a:spLocks noChangeArrowheads="1"/>
            </p:cNvSpPr>
            <p:nvPr/>
          </p:nvSpPr>
          <p:spPr bwMode="auto">
            <a:xfrm>
              <a:off x="1536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7" name="Oval 21"/>
            <p:cNvSpPr>
              <a:spLocks noChangeArrowheads="1"/>
            </p:cNvSpPr>
            <p:nvPr/>
          </p:nvSpPr>
          <p:spPr bwMode="auto">
            <a:xfrm>
              <a:off x="1536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8" name="Oval 22"/>
            <p:cNvSpPr>
              <a:spLocks noChangeArrowheads="1"/>
            </p:cNvSpPr>
            <p:nvPr/>
          </p:nvSpPr>
          <p:spPr bwMode="auto">
            <a:xfrm>
              <a:off x="1680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9" name="Oval 23"/>
            <p:cNvSpPr>
              <a:spLocks noChangeArrowheads="1"/>
            </p:cNvSpPr>
            <p:nvPr/>
          </p:nvSpPr>
          <p:spPr bwMode="auto">
            <a:xfrm>
              <a:off x="1680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0" name="Oval 24"/>
            <p:cNvSpPr>
              <a:spLocks noChangeArrowheads="1"/>
            </p:cNvSpPr>
            <p:nvPr/>
          </p:nvSpPr>
          <p:spPr bwMode="auto">
            <a:xfrm>
              <a:off x="1680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1" name="Oval 25"/>
            <p:cNvSpPr>
              <a:spLocks noChangeArrowheads="1"/>
            </p:cNvSpPr>
            <p:nvPr/>
          </p:nvSpPr>
          <p:spPr bwMode="auto">
            <a:xfrm>
              <a:off x="1680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2" name="Oval 26"/>
            <p:cNvSpPr>
              <a:spLocks noChangeArrowheads="1"/>
            </p:cNvSpPr>
            <p:nvPr/>
          </p:nvSpPr>
          <p:spPr bwMode="auto">
            <a:xfrm>
              <a:off x="1824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3" name="Oval 27"/>
            <p:cNvSpPr>
              <a:spLocks noChangeArrowheads="1"/>
            </p:cNvSpPr>
            <p:nvPr/>
          </p:nvSpPr>
          <p:spPr bwMode="auto">
            <a:xfrm>
              <a:off x="1824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4" name="Oval 28"/>
            <p:cNvSpPr>
              <a:spLocks noChangeArrowheads="1"/>
            </p:cNvSpPr>
            <p:nvPr/>
          </p:nvSpPr>
          <p:spPr bwMode="auto">
            <a:xfrm>
              <a:off x="1824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5" name="Oval 29"/>
            <p:cNvSpPr>
              <a:spLocks noChangeArrowheads="1"/>
            </p:cNvSpPr>
            <p:nvPr/>
          </p:nvSpPr>
          <p:spPr bwMode="auto">
            <a:xfrm>
              <a:off x="1824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6" name="Oval 30"/>
            <p:cNvSpPr>
              <a:spLocks noChangeArrowheads="1"/>
            </p:cNvSpPr>
            <p:nvPr/>
          </p:nvSpPr>
          <p:spPr bwMode="auto">
            <a:xfrm>
              <a:off x="1968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7" name="Oval 31"/>
            <p:cNvSpPr>
              <a:spLocks noChangeArrowheads="1"/>
            </p:cNvSpPr>
            <p:nvPr/>
          </p:nvSpPr>
          <p:spPr bwMode="auto">
            <a:xfrm>
              <a:off x="1968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8" name="Oval 32"/>
            <p:cNvSpPr>
              <a:spLocks noChangeArrowheads="1"/>
            </p:cNvSpPr>
            <p:nvPr/>
          </p:nvSpPr>
          <p:spPr bwMode="auto">
            <a:xfrm>
              <a:off x="1968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9" name="Oval 33"/>
            <p:cNvSpPr>
              <a:spLocks noChangeArrowheads="1"/>
            </p:cNvSpPr>
            <p:nvPr/>
          </p:nvSpPr>
          <p:spPr bwMode="auto">
            <a:xfrm>
              <a:off x="1968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0" name="Oval 34"/>
            <p:cNvSpPr>
              <a:spLocks noChangeArrowheads="1"/>
            </p:cNvSpPr>
            <p:nvPr/>
          </p:nvSpPr>
          <p:spPr bwMode="auto">
            <a:xfrm>
              <a:off x="2112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1" name="Oval 35"/>
            <p:cNvSpPr>
              <a:spLocks noChangeArrowheads="1"/>
            </p:cNvSpPr>
            <p:nvPr/>
          </p:nvSpPr>
          <p:spPr bwMode="auto">
            <a:xfrm>
              <a:off x="2112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2" name="Oval 36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3" name="Oval 37"/>
            <p:cNvSpPr>
              <a:spLocks noChangeArrowheads="1"/>
            </p:cNvSpPr>
            <p:nvPr/>
          </p:nvSpPr>
          <p:spPr bwMode="auto">
            <a:xfrm>
              <a:off x="2112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4" name="Oval 38"/>
            <p:cNvSpPr>
              <a:spLocks noChangeArrowheads="1"/>
            </p:cNvSpPr>
            <p:nvPr/>
          </p:nvSpPr>
          <p:spPr bwMode="auto">
            <a:xfrm>
              <a:off x="2256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5" name="Oval 39"/>
            <p:cNvSpPr>
              <a:spLocks noChangeArrowheads="1"/>
            </p:cNvSpPr>
            <p:nvPr/>
          </p:nvSpPr>
          <p:spPr bwMode="auto">
            <a:xfrm>
              <a:off x="2256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6" name="Oval 40"/>
            <p:cNvSpPr>
              <a:spLocks noChangeArrowheads="1"/>
            </p:cNvSpPr>
            <p:nvPr/>
          </p:nvSpPr>
          <p:spPr bwMode="auto">
            <a:xfrm>
              <a:off x="2256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7" name="Oval 41"/>
            <p:cNvSpPr>
              <a:spLocks noChangeArrowheads="1"/>
            </p:cNvSpPr>
            <p:nvPr/>
          </p:nvSpPr>
          <p:spPr bwMode="auto">
            <a:xfrm>
              <a:off x="2256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8" name="Oval 42"/>
            <p:cNvSpPr>
              <a:spLocks noChangeArrowheads="1"/>
            </p:cNvSpPr>
            <p:nvPr/>
          </p:nvSpPr>
          <p:spPr bwMode="auto">
            <a:xfrm>
              <a:off x="2400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9" name="Oval 43"/>
            <p:cNvSpPr>
              <a:spLocks noChangeArrowheads="1"/>
            </p:cNvSpPr>
            <p:nvPr/>
          </p:nvSpPr>
          <p:spPr bwMode="auto">
            <a:xfrm>
              <a:off x="2400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0" name="Oval 44"/>
            <p:cNvSpPr>
              <a:spLocks noChangeArrowheads="1"/>
            </p:cNvSpPr>
            <p:nvPr/>
          </p:nvSpPr>
          <p:spPr bwMode="auto">
            <a:xfrm>
              <a:off x="2400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1" name="Oval 45"/>
            <p:cNvSpPr>
              <a:spLocks noChangeArrowheads="1"/>
            </p:cNvSpPr>
            <p:nvPr/>
          </p:nvSpPr>
          <p:spPr bwMode="auto">
            <a:xfrm>
              <a:off x="2400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2" name="Oval 46"/>
            <p:cNvSpPr>
              <a:spLocks noChangeArrowheads="1"/>
            </p:cNvSpPr>
            <p:nvPr/>
          </p:nvSpPr>
          <p:spPr bwMode="auto">
            <a:xfrm>
              <a:off x="2544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3" name="Oval 47"/>
            <p:cNvSpPr>
              <a:spLocks noChangeArrowheads="1"/>
            </p:cNvSpPr>
            <p:nvPr/>
          </p:nvSpPr>
          <p:spPr bwMode="auto">
            <a:xfrm>
              <a:off x="2544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4" name="Oval 48"/>
            <p:cNvSpPr>
              <a:spLocks noChangeArrowheads="1"/>
            </p:cNvSpPr>
            <p:nvPr/>
          </p:nvSpPr>
          <p:spPr bwMode="auto">
            <a:xfrm>
              <a:off x="2544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5" name="Oval 49"/>
            <p:cNvSpPr>
              <a:spLocks noChangeArrowheads="1"/>
            </p:cNvSpPr>
            <p:nvPr/>
          </p:nvSpPr>
          <p:spPr bwMode="auto">
            <a:xfrm>
              <a:off x="2544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6" name="Oval 50"/>
            <p:cNvSpPr>
              <a:spLocks noChangeArrowheads="1"/>
            </p:cNvSpPr>
            <p:nvPr/>
          </p:nvSpPr>
          <p:spPr bwMode="auto">
            <a:xfrm>
              <a:off x="2688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7" name="Oval 51"/>
            <p:cNvSpPr>
              <a:spLocks noChangeArrowheads="1"/>
            </p:cNvSpPr>
            <p:nvPr/>
          </p:nvSpPr>
          <p:spPr bwMode="auto">
            <a:xfrm>
              <a:off x="2688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8" name="Oval 52"/>
            <p:cNvSpPr>
              <a:spLocks noChangeArrowheads="1"/>
            </p:cNvSpPr>
            <p:nvPr/>
          </p:nvSpPr>
          <p:spPr bwMode="auto">
            <a:xfrm>
              <a:off x="2688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9" name="Oval 53"/>
            <p:cNvSpPr>
              <a:spLocks noChangeArrowheads="1"/>
            </p:cNvSpPr>
            <p:nvPr/>
          </p:nvSpPr>
          <p:spPr bwMode="auto">
            <a:xfrm>
              <a:off x="2688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2832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1" name="Oval 55"/>
            <p:cNvSpPr>
              <a:spLocks noChangeArrowheads="1"/>
            </p:cNvSpPr>
            <p:nvPr/>
          </p:nvSpPr>
          <p:spPr bwMode="auto">
            <a:xfrm>
              <a:off x="2832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2832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3" name="Oval 57"/>
            <p:cNvSpPr>
              <a:spLocks noChangeArrowheads="1"/>
            </p:cNvSpPr>
            <p:nvPr/>
          </p:nvSpPr>
          <p:spPr bwMode="auto">
            <a:xfrm>
              <a:off x="2832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4" name="Oval 58"/>
            <p:cNvSpPr>
              <a:spLocks noChangeArrowheads="1"/>
            </p:cNvSpPr>
            <p:nvPr/>
          </p:nvSpPr>
          <p:spPr bwMode="auto">
            <a:xfrm>
              <a:off x="2976" y="1200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5" name="Oval 59"/>
            <p:cNvSpPr>
              <a:spLocks noChangeArrowheads="1"/>
            </p:cNvSpPr>
            <p:nvPr/>
          </p:nvSpPr>
          <p:spPr bwMode="auto">
            <a:xfrm>
              <a:off x="2976" y="1344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6" name="Oval 60"/>
            <p:cNvSpPr>
              <a:spLocks noChangeArrowheads="1"/>
            </p:cNvSpPr>
            <p:nvPr/>
          </p:nvSpPr>
          <p:spPr bwMode="auto">
            <a:xfrm>
              <a:off x="2976" y="1488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37" name="Oval 61"/>
            <p:cNvSpPr>
              <a:spLocks noChangeArrowheads="1"/>
            </p:cNvSpPr>
            <p:nvPr/>
          </p:nvSpPr>
          <p:spPr bwMode="auto">
            <a:xfrm>
              <a:off x="2976" y="163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5038" name="Text Box 62"/>
          <p:cNvSpPr txBox="1">
            <a:spLocks noChangeArrowheads="1"/>
          </p:cNvSpPr>
          <p:nvPr/>
        </p:nvSpPr>
        <p:spPr bwMode="auto">
          <a:xfrm>
            <a:off x="533400" y="1666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PEDIGREE METHOD</a:t>
            </a:r>
          </a:p>
        </p:txBody>
      </p:sp>
      <p:sp>
        <p:nvSpPr>
          <p:cNvPr id="255039" name="Text Box 63"/>
          <p:cNvSpPr txBox="1">
            <a:spLocks noChangeArrowheads="1"/>
          </p:cNvSpPr>
          <p:nvPr/>
        </p:nvSpPr>
        <p:spPr bwMode="auto">
          <a:xfrm>
            <a:off x="501650" y="1798638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F2</a:t>
            </a:r>
          </a:p>
        </p:txBody>
      </p:sp>
      <p:sp>
        <p:nvSpPr>
          <p:cNvPr id="255040" name="Oval 64"/>
          <p:cNvSpPr>
            <a:spLocks noChangeArrowheads="1"/>
          </p:cNvSpPr>
          <p:nvPr/>
        </p:nvSpPr>
        <p:spPr bwMode="auto">
          <a:xfrm>
            <a:off x="1504950" y="1708150"/>
            <a:ext cx="87313" cy="90488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41" name="Oval 65"/>
          <p:cNvSpPr>
            <a:spLocks noChangeArrowheads="1"/>
          </p:cNvSpPr>
          <p:nvPr/>
        </p:nvSpPr>
        <p:spPr bwMode="auto">
          <a:xfrm>
            <a:off x="1504950" y="1844675"/>
            <a:ext cx="87313" cy="920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42" name="Oval 66"/>
          <p:cNvSpPr>
            <a:spLocks noChangeArrowheads="1"/>
          </p:cNvSpPr>
          <p:nvPr/>
        </p:nvSpPr>
        <p:spPr bwMode="auto">
          <a:xfrm>
            <a:off x="1504950" y="1981200"/>
            <a:ext cx="87313" cy="920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43" name="Oval 67"/>
          <p:cNvSpPr>
            <a:spLocks noChangeArrowheads="1"/>
          </p:cNvSpPr>
          <p:nvPr/>
        </p:nvSpPr>
        <p:spPr bwMode="auto">
          <a:xfrm>
            <a:off x="1504950" y="2119313"/>
            <a:ext cx="87313" cy="90487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44" name="Text Box 68"/>
          <p:cNvSpPr txBox="1">
            <a:spLocks noChangeArrowheads="1"/>
          </p:cNvSpPr>
          <p:nvPr/>
        </p:nvSpPr>
        <p:spPr bwMode="auto">
          <a:xfrm>
            <a:off x="412750" y="2620963"/>
            <a:ext cx="42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F3</a:t>
            </a:r>
          </a:p>
        </p:txBody>
      </p:sp>
      <p:grpSp>
        <p:nvGrpSpPr>
          <p:cNvPr id="255045" name="Group 69"/>
          <p:cNvGrpSpPr>
            <a:grpSpLocks/>
          </p:cNvGrpSpPr>
          <p:nvPr/>
        </p:nvGrpSpPr>
        <p:grpSpPr bwMode="auto">
          <a:xfrm>
            <a:off x="981075" y="2576513"/>
            <a:ext cx="1833563" cy="411162"/>
            <a:chOff x="624" y="1968"/>
            <a:chExt cx="2016" cy="528"/>
          </a:xfrm>
        </p:grpSpPr>
        <p:sp>
          <p:nvSpPr>
            <p:cNvPr id="255046" name="Line 70"/>
            <p:cNvSpPr>
              <a:spLocks noChangeShapeType="1"/>
            </p:cNvSpPr>
            <p:nvPr/>
          </p:nvSpPr>
          <p:spPr bwMode="auto">
            <a:xfrm>
              <a:off x="624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47" name="Line 71"/>
            <p:cNvSpPr>
              <a:spLocks noChangeShapeType="1"/>
            </p:cNvSpPr>
            <p:nvPr/>
          </p:nvSpPr>
          <p:spPr bwMode="auto">
            <a:xfrm>
              <a:off x="81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48" name="Line 72"/>
            <p:cNvSpPr>
              <a:spLocks noChangeShapeType="1"/>
            </p:cNvSpPr>
            <p:nvPr/>
          </p:nvSpPr>
          <p:spPr bwMode="auto">
            <a:xfrm>
              <a:off x="105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49" name="Line 73"/>
            <p:cNvSpPr>
              <a:spLocks noChangeShapeType="1"/>
            </p:cNvSpPr>
            <p:nvPr/>
          </p:nvSpPr>
          <p:spPr bwMode="auto">
            <a:xfrm>
              <a:off x="129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50" name="Line 74"/>
            <p:cNvSpPr>
              <a:spLocks noChangeShapeType="1"/>
            </p:cNvSpPr>
            <p:nvPr/>
          </p:nvSpPr>
          <p:spPr bwMode="auto">
            <a:xfrm>
              <a:off x="153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51" name="Line 75"/>
            <p:cNvSpPr>
              <a:spLocks noChangeShapeType="1"/>
            </p:cNvSpPr>
            <p:nvPr/>
          </p:nvSpPr>
          <p:spPr bwMode="auto">
            <a:xfrm>
              <a:off x="177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52" name="Line 76"/>
            <p:cNvSpPr>
              <a:spLocks noChangeShapeType="1"/>
            </p:cNvSpPr>
            <p:nvPr/>
          </p:nvSpPr>
          <p:spPr bwMode="auto">
            <a:xfrm>
              <a:off x="201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53" name="Line 77"/>
            <p:cNvSpPr>
              <a:spLocks noChangeShapeType="1"/>
            </p:cNvSpPr>
            <p:nvPr/>
          </p:nvSpPr>
          <p:spPr bwMode="auto">
            <a:xfrm>
              <a:off x="2256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54" name="Line 78"/>
            <p:cNvSpPr>
              <a:spLocks noChangeShapeType="1"/>
            </p:cNvSpPr>
            <p:nvPr/>
          </p:nvSpPr>
          <p:spPr bwMode="auto">
            <a:xfrm>
              <a:off x="2448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55" name="Line 79"/>
            <p:cNvSpPr>
              <a:spLocks noChangeShapeType="1"/>
            </p:cNvSpPr>
            <p:nvPr/>
          </p:nvSpPr>
          <p:spPr bwMode="auto">
            <a:xfrm>
              <a:off x="2640" y="1968"/>
              <a:ext cx="0" cy="52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56" name="Line 80"/>
          <p:cNvSpPr>
            <a:spLocks noChangeShapeType="1"/>
          </p:cNvSpPr>
          <p:nvPr/>
        </p:nvSpPr>
        <p:spPr bwMode="auto">
          <a:xfrm flipH="1">
            <a:off x="981075" y="2027238"/>
            <a:ext cx="1746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57" name="Line 81"/>
          <p:cNvSpPr>
            <a:spLocks noChangeShapeType="1"/>
          </p:cNvSpPr>
          <p:nvPr/>
        </p:nvSpPr>
        <p:spPr bwMode="auto">
          <a:xfrm flipH="1">
            <a:off x="1155700" y="1828800"/>
            <a:ext cx="2921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58" name="Line 82"/>
          <p:cNvSpPr>
            <a:spLocks noChangeShapeType="1"/>
          </p:cNvSpPr>
          <p:nvPr/>
        </p:nvSpPr>
        <p:spPr bwMode="auto">
          <a:xfrm flipH="1">
            <a:off x="1374775" y="2165350"/>
            <a:ext cx="174625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59" name="Line 83"/>
          <p:cNvSpPr>
            <a:spLocks noChangeShapeType="1"/>
          </p:cNvSpPr>
          <p:nvPr/>
        </p:nvSpPr>
        <p:spPr bwMode="auto">
          <a:xfrm flipH="1">
            <a:off x="2028825" y="2027238"/>
            <a:ext cx="444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60" name="Line 84"/>
          <p:cNvSpPr>
            <a:spLocks noChangeShapeType="1"/>
          </p:cNvSpPr>
          <p:nvPr/>
        </p:nvSpPr>
        <p:spPr bwMode="auto">
          <a:xfrm>
            <a:off x="2209800" y="1905000"/>
            <a:ext cx="38100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061" name="Group 85"/>
          <p:cNvGrpSpPr>
            <a:grpSpLocks/>
          </p:cNvGrpSpPr>
          <p:nvPr/>
        </p:nvGrpSpPr>
        <p:grpSpPr bwMode="auto">
          <a:xfrm>
            <a:off x="1155700" y="3856038"/>
            <a:ext cx="95250" cy="366712"/>
            <a:chOff x="816" y="2880"/>
            <a:chExt cx="144" cy="528"/>
          </a:xfrm>
        </p:grpSpPr>
        <p:sp>
          <p:nvSpPr>
            <p:cNvPr id="255062" name="Line 86"/>
            <p:cNvSpPr>
              <a:spLocks noChangeShapeType="1"/>
            </p:cNvSpPr>
            <p:nvPr/>
          </p:nvSpPr>
          <p:spPr bwMode="auto">
            <a:xfrm>
              <a:off x="816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63" name="Line 87"/>
            <p:cNvSpPr>
              <a:spLocks noChangeShapeType="1"/>
            </p:cNvSpPr>
            <p:nvPr/>
          </p:nvSpPr>
          <p:spPr bwMode="auto">
            <a:xfrm>
              <a:off x="864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64" name="Line 88"/>
            <p:cNvSpPr>
              <a:spLocks noChangeShapeType="1"/>
            </p:cNvSpPr>
            <p:nvPr/>
          </p:nvSpPr>
          <p:spPr bwMode="auto">
            <a:xfrm>
              <a:off x="912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>
              <a:off x="960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66" name="Group 90"/>
          <p:cNvGrpSpPr>
            <a:grpSpLocks/>
          </p:cNvGrpSpPr>
          <p:nvPr/>
        </p:nvGrpSpPr>
        <p:grpSpPr bwMode="auto">
          <a:xfrm>
            <a:off x="850900" y="3856038"/>
            <a:ext cx="95250" cy="366712"/>
            <a:chOff x="816" y="2880"/>
            <a:chExt cx="144" cy="528"/>
          </a:xfrm>
        </p:grpSpPr>
        <p:sp>
          <p:nvSpPr>
            <p:cNvPr id="255067" name="Line 91"/>
            <p:cNvSpPr>
              <a:spLocks noChangeShapeType="1"/>
            </p:cNvSpPr>
            <p:nvPr/>
          </p:nvSpPr>
          <p:spPr bwMode="auto">
            <a:xfrm>
              <a:off x="816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68" name="Line 92"/>
            <p:cNvSpPr>
              <a:spLocks noChangeShapeType="1"/>
            </p:cNvSpPr>
            <p:nvPr/>
          </p:nvSpPr>
          <p:spPr bwMode="auto">
            <a:xfrm>
              <a:off x="864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>
              <a:off x="912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>
              <a:off x="960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71" name="Group 95"/>
          <p:cNvGrpSpPr>
            <a:grpSpLocks/>
          </p:cNvGrpSpPr>
          <p:nvPr/>
        </p:nvGrpSpPr>
        <p:grpSpPr bwMode="auto">
          <a:xfrm>
            <a:off x="1766888" y="3856038"/>
            <a:ext cx="95250" cy="366712"/>
            <a:chOff x="816" y="2880"/>
            <a:chExt cx="144" cy="528"/>
          </a:xfrm>
        </p:grpSpPr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>
              <a:off x="816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73" name="Line 97"/>
            <p:cNvSpPr>
              <a:spLocks noChangeShapeType="1"/>
            </p:cNvSpPr>
            <p:nvPr/>
          </p:nvSpPr>
          <p:spPr bwMode="auto">
            <a:xfrm>
              <a:off x="864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74" name="Line 98"/>
            <p:cNvSpPr>
              <a:spLocks noChangeShapeType="1"/>
            </p:cNvSpPr>
            <p:nvPr/>
          </p:nvSpPr>
          <p:spPr bwMode="auto">
            <a:xfrm>
              <a:off x="912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75" name="Line 99"/>
            <p:cNvSpPr>
              <a:spLocks noChangeShapeType="1"/>
            </p:cNvSpPr>
            <p:nvPr/>
          </p:nvSpPr>
          <p:spPr bwMode="auto">
            <a:xfrm>
              <a:off x="960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76" name="Group 100"/>
          <p:cNvGrpSpPr>
            <a:grpSpLocks/>
          </p:cNvGrpSpPr>
          <p:nvPr/>
        </p:nvGrpSpPr>
        <p:grpSpPr bwMode="auto">
          <a:xfrm>
            <a:off x="2203450" y="3856038"/>
            <a:ext cx="95250" cy="366712"/>
            <a:chOff x="816" y="2880"/>
            <a:chExt cx="144" cy="528"/>
          </a:xfrm>
        </p:grpSpPr>
        <p:sp>
          <p:nvSpPr>
            <p:cNvPr id="255077" name="Line 101"/>
            <p:cNvSpPr>
              <a:spLocks noChangeShapeType="1"/>
            </p:cNvSpPr>
            <p:nvPr/>
          </p:nvSpPr>
          <p:spPr bwMode="auto">
            <a:xfrm>
              <a:off x="816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78" name="Line 102"/>
            <p:cNvSpPr>
              <a:spLocks noChangeShapeType="1"/>
            </p:cNvSpPr>
            <p:nvPr/>
          </p:nvSpPr>
          <p:spPr bwMode="auto">
            <a:xfrm>
              <a:off x="864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79" name="Line 103"/>
            <p:cNvSpPr>
              <a:spLocks noChangeShapeType="1"/>
            </p:cNvSpPr>
            <p:nvPr/>
          </p:nvSpPr>
          <p:spPr bwMode="auto">
            <a:xfrm>
              <a:off x="912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0" name="Line 104"/>
            <p:cNvSpPr>
              <a:spLocks noChangeShapeType="1"/>
            </p:cNvSpPr>
            <p:nvPr/>
          </p:nvSpPr>
          <p:spPr bwMode="auto">
            <a:xfrm>
              <a:off x="960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81" name="Group 105"/>
          <p:cNvGrpSpPr>
            <a:grpSpLocks/>
          </p:cNvGrpSpPr>
          <p:nvPr/>
        </p:nvGrpSpPr>
        <p:grpSpPr bwMode="auto">
          <a:xfrm>
            <a:off x="2597150" y="3856038"/>
            <a:ext cx="95250" cy="366712"/>
            <a:chOff x="816" y="2880"/>
            <a:chExt cx="144" cy="528"/>
          </a:xfrm>
        </p:grpSpPr>
        <p:sp>
          <p:nvSpPr>
            <p:cNvPr id="255082" name="Line 106"/>
            <p:cNvSpPr>
              <a:spLocks noChangeShapeType="1"/>
            </p:cNvSpPr>
            <p:nvPr/>
          </p:nvSpPr>
          <p:spPr bwMode="auto">
            <a:xfrm>
              <a:off x="816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3" name="Line 107"/>
            <p:cNvSpPr>
              <a:spLocks noChangeShapeType="1"/>
            </p:cNvSpPr>
            <p:nvPr/>
          </p:nvSpPr>
          <p:spPr bwMode="auto">
            <a:xfrm>
              <a:off x="864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4" name="Line 108"/>
            <p:cNvSpPr>
              <a:spLocks noChangeShapeType="1"/>
            </p:cNvSpPr>
            <p:nvPr/>
          </p:nvSpPr>
          <p:spPr bwMode="auto">
            <a:xfrm>
              <a:off x="912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5" name="Line 109"/>
            <p:cNvSpPr>
              <a:spLocks noChangeShapeType="1"/>
            </p:cNvSpPr>
            <p:nvPr/>
          </p:nvSpPr>
          <p:spPr bwMode="auto">
            <a:xfrm>
              <a:off x="960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86" name="Group 110"/>
          <p:cNvGrpSpPr>
            <a:grpSpLocks/>
          </p:cNvGrpSpPr>
          <p:nvPr/>
        </p:nvGrpSpPr>
        <p:grpSpPr bwMode="auto">
          <a:xfrm>
            <a:off x="2946400" y="3856038"/>
            <a:ext cx="95250" cy="366712"/>
            <a:chOff x="816" y="2880"/>
            <a:chExt cx="144" cy="528"/>
          </a:xfrm>
        </p:grpSpPr>
        <p:sp>
          <p:nvSpPr>
            <p:cNvPr id="255087" name="Line 111"/>
            <p:cNvSpPr>
              <a:spLocks noChangeShapeType="1"/>
            </p:cNvSpPr>
            <p:nvPr/>
          </p:nvSpPr>
          <p:spPr bwMode="auto">
            <a:xfrm>
              <a:off x="816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8" name="Line 112"/>
            <p:cNvSpPr>
              <a:spLocks noChangeShapeType="1"/>
            </p:cNvSpPr>
            <p:nvPr/>
          </p:nvSpPr>
          <p:spPr bwMode="auto">
            <a:xfrm>
              <a:off x="864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89" name="Line 113"/>
            <p:cNvSpPr>
              <a:spLocks noChangeShapeType="1"/>
            </p:cNvSpPr>
            <p:nvPr/>
          </p:nvSpPr>
          <p:spPr bwMode="auto">
            <a:xfrm>
              <a:off x="912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90" name="Line 114"/>
            <p:cNvSpPr>
              <a:spLocks noChangeShapeType="1"/>
            </p:cNvSpPr>
            <p:nvPr/>
          </p:nvSpPr>
          <p:spPr bwMode="auto">
            <a:xfrm>
              <a:off x="960" y="2880"/>
              <a:ext cx="0" cy="52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091" name="Group 115"/>
          <p:cNvGrpSpPr>
            <a:grpSpLocks/>
          </p:cNvGrpSpPr>
          <p:nvPr/>
        </p:nvGrpSpPr>
        <p:grpSpPr bwMode="auto">
          <a:xfrm>
            <a:off x="1200150" y="3262313"/>
            <a:ext cx="261938" cy="365125"/>
            <a:chOff x="864" y="2688"/>
            <a:chExt cx="288" cy="384"/>
          </a:xfrm>
        </p:grpSpPr>
        <p:sp>
          <p:nvSpPr>
            <p:cNvPr id="255092" name="Line 116"/>
            <p:cNvSpPr>
              <a:spLocks noChangeShapeType="1"/>
            </p:cNvSpPr>
            <p:nvPr/>
          </p:nvSpPr>
          <p:spPr bwMode="auto">
            <a:xfrm>
              <a:off x="864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93" name="Line 117"/>
            <p:cNvSpPr>
              <a:spLocks noChangeShapeType="1"/>
            </p:cNvSpPr>
            <p:nvPr/>
          </p:nvSpPr>
          <p:spPr bwMode="auto">
            <a:xfrm>
              <a:off x="960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94" name="Line 118"/>
            <p:cNvSpPr>
              <a:spLocks noChangeShapeType="1"/>
            </p:cNvSpPr>
            <p:nvPr/>
          </p:nvSpPr>
          <p:spPr bwMode="auto">
            <a:xfrm>
              <a:off x="1056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095" name="Line 119"/>
            <p:cNvSpPr>
              <a:spLocks noChangeShapeType="1"/>
            </p:cNvSpPr>
            <p:nvPr/>
          </p:nvSpPr>
          <p:spPr bwMode="auto">
            <a:xfrm>
              <a:off x="1152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096" name="Line 120"/>
          <p:cNvSpPr>
            <a:spLocks noChangeShapeType="1"/>
          </p:cNvSpPr>
          <p:nvPr/>
        </p:nvSpPr>
        <p:spPr bwMode="auto">
          <a:xfrm flipH="1">
            <a:off x="1330325" y="2987675"/>
            <a:ext cx="444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097" name="Text Box 121"/>
          <p:cNvSpPr txBox="1">
            <a:spLocks noChangeArrowheads="1"/>
          </p:cNvSpPr>
          <p:nvPr/>
        </p:nvSpPr>
        <p:spPr bwMode="auto">
          <a:xfrm>
            <a:off x="457200" y="327660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F4</a:t>
            </a:r>
          </a:p>
        </p:txBody>
      </p:sp>
      <p:sp>
        <p:nvSpPr>
          <p:cNvPr id="255098" name="Text Box 122"/>
          <p:cNvSpPr txBox="1">
            <a:spLocks noChangeArrowheads="1"/>
          </p:cNvSpPr>
          <p:nvPr/>
        </p:nvSpPr>
        <p:spPr bwMode="auto">
          <a:xfrm>
            <a:off x="457200" y="3886200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F5</a:t>
            </a:r>
          </a:p>
        </p:txBody>
      </p:sp>
      <p:sp>
        <p:nvSpPr>
          <p:cNvPr id="255099" name="Line 123"/>
          <p:cNvSpPr>
            <a:spLocks noChangeShapeType="1"/>
          </p:cNvSpPr>
          <p:nvPr/>
        </p:nvSpPr>
        <p:spPr bwMode="auto">
          <a:xfrm>
            <a:off x="1243013" y="3627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00" name="Line 124"/>
          <p:cNvSpPr>
            <a:spLocks noChangeShapeType="1"/>
          </p:cNvSpPr>
          <p:nvPr/>
        </p:nvSpPr>
        <p:spPr bwMode="auto">
          <a:xfrm flipH="1">
            <a:off x="850900" y="3627438"/>
            <a:ext cx="3492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101" name="Group 125"/>
          <p:cNvGrpSpPr>
            <a:grpSpLocks/>
          </p:cNvGrpSpPr>
          <p:nvPr/>
        </p:nvGrpSpPr>
        <p:grpSpPr bwMode="auto">
          <a:xfrm>
            <a:off x="1679575" y="3262313"/>
            <a:ext cx="261938" cy="365125"/>
            <a:chOff x="864" y="2688"/>
            <a:chExt cx="288" cy="384"/>
          </a:xfrm>
        </p:grpSpPr>
        <p:sp>
          <p:nvSpPr>
            <p:cNvPr id="255102" name="Line 126"/>
            <p:cNvSpPr>
              <a:spLocks noChangeShapeType="1"/>
            </p:cNvSpPr>
            <p:nvPr/>
          </p:nvSpPr>
          <p:spPr bwMode="auto">
            <a:xfrm>
              <a:off x="864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03" name="Line 127"/>
            <p:cNvSpPr>
              <a:spLocks noChangeShapeType="1"/>
            </p:cNvSpPr>
            <p:nvPr/>
          </p:nvSpPr>
          <p:spPr bwMode="auto">
            <a:xfrm>
              <a:off x="960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04" name="Line 128"/>
            <p:cNvSpPr>
              <a:spLocks noChangeShapeType="1"/>
            </p:cNvSpPr>
            <p:nvPr/>
          </p:nvSpPr>
          <p:spPr bwMode="auto">
            <a:xfrm>
              <a:off x="1056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05" name="Line 129"/>
            <p:cNvSpPr>
              <a:spLocks noChangeShapeType="1"/>
            </p:cNvSpPr>
            <p:nvPr/>
          </p:nvSpPr>
          <p:spPr bwMode="auto">
            <a:xfrm>
              <a:off x="1152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06" name="Group 130"/>
          <p:cNvGrpSpPr>
            <a:grpSpLocks/>
          </p:cNvGrpSpPr>
          <p:nvPr/>
        </p:nvGrpSpPr>
        <p:grpSpPr bwMode="auto">
          <a:xfrm>
            <a:off x="2203450" y="3262313"/>
            <a:ext cx="261938" cy="365125"/>
            <a:chOff x="864" y="2688"/>
            <a:chExt cx="288" cy="384"/>
          </a:xfrm>
        </p:grpSpPr>
        <p:sp>
          <p:nvSpPr>
            <p:cNvPr id="255107" name="Line 131"/>
            <p:cNvSpPr>
              <a:spLocks noChangeShapeType="1"/>
            </p:cNvSpPr>
            <p:nvPr/>
          </p:nvSpPr>
          <p:spPr bwMode="auto">
            <a:xfrm>
              <a:off x="864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08" name="Line 132"/>
            <p:cNvSpPr>
              <a:spLocks noChangeShapeType="1"/>
            </p:cNvSpPr>
            <p:nvPr/>
          </p:nvSpPr>
          <p:spPr bwMode="auto">
            <a:xfrm>
              <a:off x="960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09" name="Line 133"/>
            <p:cNvSpPr>
              <a:spLocks noChangeShapeType="1"/>
            </p:cNvSpPr>
            <p:nvPr/>
          </p:nvSpPr>
          <p:spPr bwMode="auto">
            <a:xfrm>
              <a:off x="1056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10" name="Line 134"/>
            <p:cNvSpPr>
              <a:spLocks noChangeShapeType="1"/>
            </p:cNvSpPr>
            <p:nvPr/>
          </p:nvSpPr>
          <p:spPr bwMode="auto">
            <a:xfrm>
              <a:off x="1152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11" name="Group 135"/>
          <p:cNvGrpSpPr>
            <a:grpSpLocks/>
          </p:cNvGrpSpPr>
          <p:nvPr/>
        </p:nvGrpSpPr>
        <p:grpSpPr bwMode="auto">
          <a:xfrm>
            <a:off x="2684463" y="3262313"/>
            <a:ext cx="261937" cy="365125"/>
            <a:chOff x="864" y="2688"/>
            <a:chExt cx="288" cy="384"/>
          </a:xfrm>
        </p:grpSpPr>
        <p:sp>
          <p:nvSpPr>
            <p:cNvPr id="255112" name="Line 136"/>
            <p:cNvSpPr>
              <a:spLocks noChangeShapeType="1"/>
            </p:cNvSpPr>
            <p:nvPr/>
          </p:nvSpPr>
          <p:spPr bwMode="auto">
            <a:xfrm>
              <a:off x="864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13" name="Line 137"/>
            <p:cNvSpPr>
              <a:spLocks noChangeShapeType="1"/>
            </p:cNvSpPr>
            <p:nvPr/>
          </p:nvSpPr>
          <p:spPr bwMode="auto">
            <a:xfrm>
              <a:off x="960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14" name="Line 138"/>
            <p:cNvSpPr>
              <a:spLocks noChangeShapeType="1"/>
            </p:cNvSpPr>
            <p:nvPr/>
          </p:nvSpPr>
          <p:spPr bwMode="auto">
            <a:xfrm>
              <a:off x="1056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15" name="Line 139"/>
            <p:cNvSpPr>
              <a:spLocks noChangeShapeType="1"/>
            </p:cNvSpPr>
            <p:nvPr/>
          </p:nvSpPr>
          <p:spPr bwMode="auto">
            <a:xfrm>
              <a:off x="1152" y="2688"/>
              <a:ext cx="0" cy="38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116" name="Line 140"/>
          <p:cNvSpPr>
            <a:spLocks noChangeShapeType="1"/>
          </p:cNvSpPr>
          <p:nvPr/>
        </p:nvSpPr>
        <p:spPr bwMode="auto">
          <a:xfrm>
            <a:off x="1811338" y="3033713"/>
            <a:ext cx="42862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17" name="Line 141"/>
          <p:cNvSpPr>
            <a:spLocks noChangeShapeType="1"/>
          </p:cNvSpPr>
          <p:nvPr/>
        </p:nvSpPr>
        <p:spPr bwMode="auto">
          <a:xfrm>
            <a:off x="2247900" y="3033713"/>
            <a:ext cx="42863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18" name="Line 142"/>
          <p:cNvSpPr>
            <a:spLocks noChangeShapeType="1"/>
          </p:cNvSpPr>
          <p:nvPr/>
        </p:nvSpPr>
        <p:spPr bwMode="auto">
          <a:xfrm>
            <a:off x="2684463" y="3033713"/>
            <a:ext cx="42862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19" name="Line 143"/>
          <p:cNvSpPr>
            <a:spLocks noChangeShapeType="1"/>
          </p:cNvSpPr>
          <p:nvPr/>
        </p:nvSpPr>
        <p:spPr bwMode="auto">
          <a:xfrm flipH="1">
            <a:off x="1811338" y="3627438"/>
            <a:ext cx="42862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20" name="Line 144"/>
          <p:cNvSpPr>
            <a:spLocks noChangeShapeType="1"/>
          </p:cNvSpPr>
          <p:nvPr/>
        </p:nvSpPr>
        <p:spPr bwMode="auto">
          <a:xfrm flipH="1">
            <a:off x="2247900" y="3627438"/>
            <a:ext cx="42863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21" name="Line 145"/>
          <p:cNvSpPr>
            <a:spLocks noChangeShapeType="1"/>
          </p:cNvSpPr>
          <p:nvPr/>
        </p:nvSpPr>
        <p:spPr bwMode="auto">
          <a:xfrm flipH="1">
            <a:off x="2684463" y="3627438"/>
            <a:ext cx="87312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22" name="Line 146"/>
          <p:cNvSpPr>
            <a:spLocks noChangeShapeType="1"/>
          </p:cNvSpPr>
          <p:nvPr/>
        </p:nvSpPr>
        <p:spPr bwMode="auto">
          <a:xfrm>
            <a:off x="2859088" y="3627438"/>
            <a:ext cx="87312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123" name="Group 147"/>
          <p:cNvGrpSpPr>
            <a:grpSpLocks/>
          </p:cNvGrpSpPr>
          <p:nvPr/>
        </p:nvGrpSpPr>
        <p:grpSpPr bwMode="auto">
          <a:xfrm>
            <a:off x="806450" y="4451350"/>
            <a:ext cx="436563" cy="365125"/>
            <a:chOff x="624" y="3936"/>
            <a:chExt cx="480" cy="384"/>
          </a:xfrm>
        </p:grpSpPr>
        <p:sp>
          <p:nvSpPr>
            <p:cNvPr id="255124" name="Rectangle 148"/>
            <p:cNvSpPr>
              <a:spLocks noChangeArrowheads="1"/>
            </p:cNvSpPr>
            <p:nvPr/>
          </p:nvSpPr>
          <p:spPr bwMode="auto">
            <a:xfrm>
              <a:off x="624" y="3936"/>
              <a:ext cx="480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25" name="Line 149"/>
            <p:cNvSpPr>
              <a:spLocks noChangeShapeType="1"/>
            </p:cNvSpPr>
            <p:nvPr/>
          </p:nvSpPr>
          <p:spPr bwMode="auto">
            <a:xfrm>
              <a:off x="768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26" name="Line 150"/>
            <p:cNvSpPr>
              <a:spLocks noChangeShapeType="1"/>
            </p:cNvSpPr>
            <p:nvPr/>
          </p:nvSpPr>
          <p:spPr bwMode="auto">
            <a:xfrm>
              <a:off x="960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27" name="Group 151"/>
          <p:cNvGrpSpPr>
            <a:grpSpLocks/>
          </p:cNvGrpSpPr>
          <p:nvPr/>
        </p:nvGrpSpPr>
        <p:grpSpPr bwMode="auto">
          <a:xfrm>
            <a:off x="1549400" y="4451350"/>
            <a:ext cx="436563" cy="365125"/>
            <a:chOff x="624" y="3936"/>
            <a:chExt cx="480" cy="384"/>
          </a:xfrm>
        </p:grpSpPr>
        <p:sp>
          <p:nvSpPr>
            <p:cNvPr id="255128" name="Rectangle 152"/>
            <p:cNvSpPr>
              <a:spLocks noChangeArrowheads="1"/>
            </p:cNvSpPr>
            <p:nvPr/>
          </p:nvSpPr>
          <p:spPr bwMode="auto">
            <a:xfrm>
              <a:off x="624" y="3936"/>
              <a:ext cx="480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29" name="Line 153"/>
            <p:cNvSpPr>
              <a:spLocks noChangeShapeType="1"/>
            </p:cNvSpPr>
            <p:nvPr/>
          </p:nvSpPr>
          <p:spPr bwMode="auto">
            <a:xfrm>
              <a:off x="768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30" name="Line 154"/>
            <p:cNvSpPr>
              <a:spLocks noChangeShapeType="1"/>
            </p:cNvSpPr>
            <p:nvPr/>
          </p:nvSpPr>
          <p:spPr bwMode="auto">
            <a:xfrm>
              <a:off x="960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31" name="Group 155"/>
          <p:cNvGrpSpPr>
            <a:grpSpLocks/>
          </p:cNvGrpSpPr>
          <p:nvPr/>
        </p:nvGrpSpPr>
        <p:grpSpPr bwMode="auto">
          <a:xfrm>
            <a:off x="2290763" y="4451350"/>
            <a:ext cx="436562" cy="365125"/>
            <a:chOff x="624" y="3936"/>
            <a:chExt cx="480" cy="384"/>
          </a:xfrm>
        </p:grpSpPr>
        <p:sp>
          <p:nvSpPr>
            <p:cNvPr id="255132" name="Rectangle 156"/>
            <p:cNvSpPr>
              <a:spLocks noChangeArrowheads="1"/>
            </p:cNvSpPr>
            <p:nvPr/>
          </p:nvSpPr>
          <p:spPr bwMode="auto">
            <a:xfrm>
              <a:off x="624" y="3936"/>
              <a:ext cx="480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33" name="Line 157"/>
            <p:cNvSpPr>
              <a:spLocks noChangeShapeType="1"/>
            </p:cNvSpPr>
            <p:nvPr/>
          </p:nvSpPr>
          <p:spPr bwMode="auto">
            <a:xfrm>
              <a:off x="768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34" name="Line 158"/>
            <p:cNvSpPr>
              <a:spLocks noChangeShapeType="1"/>
            </p:cNvSpPr>
            <p:nvPr/>
          </p:nvSpPr>
          <p:spPr bwMode="auto">
            <a:xfrm>
              <a:off x="960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35" name="Group 159"/>
          <p:cNvGrpSpPr>
            <a:grpSpLocks/>
          </p:cNvGrpSpPr>
          <p:nvPr/>
        </p:nvGrpSpPr>
        <p:grpSpPr bwMode="auto">
          <a:xfrm>
            <a:off x="2901950" y="4451350"/>
            <a:ext cx="436563" cy="365125"/>
            <a:chOff x="624" y="3936"/>
            <a:chExt cx="480" cy="384"/>
          </a:xfrm>
        </p:grpSpPr>
        <p:sp>
          <p:nvSpPr>
            <p:cNvPr id="255136" name="Rectangle 160"/>
            <p:cNvSpPr>
              <a:spLocks noChangeArrowheads="1"/>
            </p:cNvSpPr>
            <p:nvPr/>
          </p:nvSpPr>
          <p:spPr bwMode="auto">
            <a:xfrm>
              <a:off x="624" y="3936"/>
              <a:ext cx="480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37" name="Line 161"/>
            <p:cNvSpPr>
              <a:spLocks noChangeShapeType="1"/>
            </p:cNvSpPr>
            <p:nvPr/>
          </p:nvSpPr>
          <p:spPr bwMode="auto">
            <a:xfrm>
              <a:off x="768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38" name="Line 162"/>
            <p:cNvSpPr>
              <a:spLocks noChangeShapeType="1"/>
            </p:cNvSpPr>
            <p:nvPr/>
          </p:nvSpPr>
          <p:spPr bwMode="auto">
            <a:xfrm>
              <a:off x="960" y="3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139" name="Line 163"/>
          <p:cNvSpPr>
            <a:spLocks noChangeShapeType="1"/>
          </p:cNvSpPr>
          <p:nvPr/>
        </p:nvSpPr>
        <p:spPr bwMode="auto">
          <a:xfrm flipH="1">
            <a:off x="1025525" y="4222750"/>
            <a:ext cx="174625" cy="182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40" name="Line 164"/>
          <p:cNvSpPr>
            <a:spLocks noChangeShapeType="1"/>
          </p:cNvSpPr>
          <p:nvPr/>
        </p:nvSpPr>
        <p:spPr bwMode="auto">
          <a:xfrm>
            <a:off x="1811338" y="4268788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41" name="Line 165"/>
          <p:cNvSpPr>
            <a:spLocks noChangeShapeType="1"/>
          </p:cNvSpPr>
          <p:nvPr/>
        </p:nvSpPr>
        <p:spPr bwMode="auto">
          <a:xfrm>
            <a:off x="2290763" y="4268788"/>
            <a:ext cx="87312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42" name="Line 166"/>
          <p:cNvSpPr>
            <a:spLocks noChangeShapeType="1"/>
          </p:cNvSpPr>
          <p:nvPr/>
        </p:nvSpPr>
        <p:spPr bwMode="auto">
          <a:xfrm>
            <a:off x="3033713" y="4222750"/>
            <a:ext cx="1746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43" name="Text Box 167"/>
          <p:cNvSpPr txBox="1">
            <a:spLocks noChangeArrowheads="1"/>
          </p:cNvSpPr>
          <p:nvPr/>
        </p:nvSpPr>
        <p:spPr bwMode="auto">
          <a:xfrm>
            <a:off x="457200" y="4497388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F6</a:t>
            </a:r>
          </a:p>
        </p:txBody>
      </p:sp>
      <p:sp>
        <p:nvSpPr>
          <p:cNvPr id="255144" name="Text Box 168"/>
          <p:cNvSpPr txBox="1">
            <a:spLocks noChangeArrowheads="1"/>
          </p:cNvSpPr>
          <p:nvPr/>
        </p:nvSpPr>
        <p:spPr bwMode="auto">
          <a:xfrm>
            <a:off x="444500" y="5135563"/>
            <a:ext cx="62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F7</a:t>
            </a:r>
          </a:p>
        </p:txBody>
      </p:sp>
      <p:grpSp>
        <p:nvGrpSpPr>
          <p:cNvPr id="255145" name="Group 169"/>
          <p:cNvGrpSpPr>
            <a:grpSpLocks/>
          </p:cNvGrpSpPr>
          <p:nvPr/>
        </p:nvGrpSpPr>
        <p:grpSpPr bwMode="auto">
          <a:xfrm>
            <a:off x="806450" y="5091113"/>
            <a:ext cx="611188" cy="365125"/>
            <a:chOff x="432" y="4608"/>
            <a:chExt cx="672" cy="384"/>
          </a:xfrm>
        </p:grpSpPr>
        <p:sp>
          <p:nvSpPr>
            <p:cNvPr id="255146" name="Rectangle 170"/>
            <p:cNvSpPr>
              <a:spLocks noChangeArrowheads="1"/>
            </p:cNvSpPr>
            <p:nvPr/>
          </p:nvSpPr>
          <p:spPr bwMode="auto">
            <a:xfrm>
              <a:off x="432" y="4608"/>
              <a:ext cx="672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47" name="Line 171"/>
            <p:cNvSpPr>
              <a:spLocks noChangeShapeType="1"/>
            </p:cNvSpPr>
            <p:nvPr/>
          </p:nvSpPr>
          <p:spPr bwMode="auto">
            <a:xfrm>
              <a:off x="576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48" name="Line 172"/>
            <p:cNvSpPr>
              <a:spLocks noChangeShapeType="1"/>
            </p:cNvSpPr>
            <p:nvPr/>
          </p:nvSpPr>
          <p:spPr bwMode="auto">
            <a:xfrm>
              <a:off x="768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49" name="Line 173"/>
            <p:cNvSpPr>
              <a:spLocks noChangeShapeType="1"/>
            </p:cNvSpPr>
            <p:nvPr/>
          </p:nvSpPr>
          <p:spPr bwMode="auto">
            <a:xfrm>
              <a:off x="960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50" name="Group 174"/>
          <p:cNvGrpSpPr>
            <a:grpSpLocks/>
          </p:cNvGrpSpPr>
          <p:nvPr/>
        </p:nvGrpSpPr>
        <p:grpSpPr bwMode="auto">
          <a:xfrm>
            <a:off x="2073275" y="5091113"/>
            <a:ext cx="611188" cy="365125"/>
            <a:chOff x="432" y="4608"/>
            <a:chExt cx="672" cy="384"/>
          </a:xfrm>
        </p:grpSpPr>
        <p:sp>
          <p:nvSpPr>
            <p:cNvPr id="255151" name="Rectangle 175"/>
            <p:cNvSpPr>
              <a:spLocks noChangeArrowheads="1"/>
            </p:cNvSpPr>
            <p:nvPr/>
          </p:nvSpPr>
          <p:spPr bwMode="auto">
            <a:xfrm>
              <a:off x="432" y="4608"/>
              <a:ext cx="672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52" name="Line 176"/>
            <p:cNvSpPr>
              <a:spLocks noChangeShapeType="1"/>
            </p:cNvSpPr>
            <p:nvPr/>
          </p:nvSpPr>
          <p:spPr bwMode="auto">
            <a:xfrm>
              <a:off x="576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53" name="Line 177"/>
            <p:cNvSpPr>
              <a:spLocks noChangeShapeType="1"/>
            </p:cNvSpPr>
            <p:nvPr/>
          </p:nvSpPr>
          <p:spPr bwMode="auto">
            <a:xfrm>
              <a:off x="768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54" name="Line 178"/>
            <p:cNvSpPr>
              <a:spLocks noChangeShapeType="1"/>
            </p:cNvSpPr>
            <p:nvPr/>
          </p:nvSpPr>
          <p:spPr bwMode="auto">
            <a:xfrm>
              <a:off x="960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55" name="Group 179"/>
          <p:cNvGrpSpPr>
            <a:grpSpLocks/>
          </p:cNvGrpSpPr>
          <p:nvPr/>
        </p:nvGrpSpPr>
        <p:grpSpPr bwMode="auto">
          <a:xfrm>
            <a:off x="2859088" y="5091113"/>
            <a:ext cx="611187" cy="365125"/>
            <a:chOff x="432" y="4608"/>
            <a:chExt cx="672" cy="384"/>
          </a:xfrm>
        </p:grpSpPr>
        <p:sp>
          <p:nvSpPr>
            <p:cNvPr id="255156" name="Rectangle 180"/>
            <p:cNvSpPr>
              <a:spLocks noChangeArrowheads="1"/>
            </p:cNvSpPr>
            <p:nvPr/>
          </p:nvSpPr>
          <p:spPr bwMode="auto">
            <a:xfrm>
              <a:off x="432" y="4608"/>
              <a:ext cx="672" cy="384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157" name="Line 181"/>
            <p:cNvSpPr>
              <a:spLocks noChangeShapeType="1"/>
            </p:cNvSpPr>
            <p:nvPr/>
          </p:nvSpPr>
          <p:spPr bwMode="auto">
            <a:xfrm>
              <a:off x="576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58" name="Line 182"/>
            <p:cNvSpPr>
              <a:spLocks noChangeShapeType="1"/>
            </p:cNvSpPr>
            <p:nvPr/>
          </p:nvSpPr>
          <p:spPr bwMode="auto">
            <a:xfrm>
              <a:off x="768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59" name="Line 183"/>
            <p:cNvSpPr>
              <a:spLocks noChangeShapeType="1"/>
            </p:cNvSpPr>
            <p:nvPr/>
          </p:nvSpPr>
          <p:spPr bwMode="auto">
            <a:xfrm>
              <a:off x="960" y="46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160" name="Line 184"/>
          <p:cNvSpPr>
            <a:spLocks noChangeShapeType="1"/>
          </p:cNvSpPr>
          <p:nvPr/>
        </p:nvSpPr>
        <p:spPr bwMode="auto">
          <a:xfrm>
            <a:off x="1025525" y="486251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61" name="Line 185"/>
          <p:cNvSpPr>
            <a:spLocks noChangeShapeType="1"/>
          </p:cNvSpPr>
          <p:nvPr/>
        </p:nvSpPr>
        <p:spPr bwMode="auto">
          <a:xfrm>
            <a:off x="2422525" y="486251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62" name="Line 186"/>
          <p:cNvSpPr>
            <a:spLocks noChangeShapeType="1"/>
          </p:cNvSpPr>
          <p:nvPr/>
        </p:nvSpPr>
        <p:spPr bwMode="auto">
          <a:xfrm>
            <a:off x="3121025" y="4862513"/>
            <a:ext cx="0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63" name="Text Box 187"/>
          <p:cNvSpPr txBox="1">
            <a:spLocks noChangeArrowheads="1"/>
          </p:cNvSpPr>
          <p:nvPr/>
        </p:nvSpPr>
        <p:spPr bwMode="auto">
          <a:xfrm>
            <a:off x="381000" y="5791200"/>
            <a:ext cx="906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F8 – F12</a:t>
            </a:r>
          </a:p>
        </p:txBody>
      </p:sp>
      <p:sp>
        <p:nvSpPr>
          <p:cNvPr id="255164" name="Line 188"/>
          <p:cNvSpPr>
            <a:spLocks noChangeShapeType="1"/>
          </p:cNvSpPr>
          <p:nvPr/>
        </p:nvSpPr>
        <p:spPr bwMode="auto">
          <a:xfrm>
            <a:off x="1854200" y="9763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65" name="Line 189"/>
          <p:cNvSpPr>
            <a:spLocks noChangeShapeType="1"/>
          </p:cNvSpPr>
          <p:nvPr/>
        </p:nvSpPr>
        <p:spPr bwMode="auto">
          <a:xfrm>
            <a:off x="1854200" y="14335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66" name="Text Box 190"/>
          <p:cNvSpPr txBox="1">
            <a:spLocks noChangeArrowheads="1"/>
          </p:cNvSpPr>
          <p:nvPr/>
        </p:nvSpPr>
        <p:spPr bwMode="auto">
          <a:xfrm>
            <a:off x="2989263" y="1662113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Phenotypic screening</a:t>
            </a:r>
          </a:p>
        </p:txBody>
      </p:sp>
      <p:sp>
        <p:nvSpPr>
          <p:cNvPr id="255167" name="Text Box 191"/>
          <p:cNvSpPr txBox="1">
            <a:spLocks noChangeArrowheads="1"/>
          </p:cNvSpPr>
          <p:nvPr/>
        </p:nvSpPr>
        <p:spPr bwMode="auto">
          <a:xfrm>
            <a:off x="3048000" y="2362200"/>
            <a:ext cx="122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Plants space-planted in rows for individual plant selection</a:t>
            </a:r>
          </a:p>
        </p:txBody>
      </p:sp>
      <p:sp>
        <p:nvSpPr>
          <p:cNvPr id="255168" name="Text Box 192"/>
          <p:cNvSpPr txBox="1">
            <a:spLocks noChangeArrowheads="1"/>
          </p:cNvSpPr>
          <p:nvPr/>
        </p:nvSpPr>
        <p:spPr bwMode="auto">
          <a:xfrm>
            <a:off x="3200400" y="3200400"/>
            <a:ext cx="122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Families grown in progeny rows for selection.</a:t>
            </a:r>
          </a:p>
        </p:txBody>
      </p:sp>
      <p:sp>
        <p:nvSpPr>
          <p:cNvPr id="255169" name="Text Box 193"/>
          <p:cNvSpPr txBox="1">
            <a:spLocks noChangeArrowheads="1"/>
          </p:cNvSpPr>
          <p:nvPr/>
        </p:nvSpPr>
        <p:spPr bwMode="auto">
          <a:xfrm>
            <a:off x="3276600" y="4267200"/>
            <a:ext cx="1309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Preliminary yield trials.  Select single plants.</a:t>
            </a:r>
          </a:p>
        </p:txBody>
      </p:sp>
      <p:sp>
        <p:nvSpPr>
          <p:cNvPr id="255170" name="Text Box 194"/>
          <p:cNvSpPr txBox="1">
            <a:spLocks noChangeArrowheads="1"/>
          </p:cNvSpPr>
          <p:nvPr/>
        </p:nvSpPr>
        <p:spPr bwMode="auto">
          <a:xfrm>
            <a:off x="3505200" y="5029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Further yield trials</a:t>
            </a:r>
          </a:p>
        </p:txBody>
      </p:sp>
      <p:sp>
        <p:nvSpPr>
          <p:cNvPr id="255171" name="Text Box 195"/>
          <p:cNvSpPr txBox="1">
            <a:spLocks noChangeArrowheads="1"/>
          </p:cNvSpPr>
          <p:nvPr/>
        </p:nvSpPr>
        <p:spPr bwMode="auto">
          <a:xfrm>
            <a:off x="1200150" y="5684838"/>
            <a:ext cx="276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Multi-location testing, licensing, seed increase and cultivar release</a:t>
            </a:r>
          </a:p>
        </p:txBody>
      </p:sp>
      <p:grpSp>
        <p:nvGrpSpPr>
          <p:cNvPr id="255172" name="Group 196"/>
          <p:cNvGrpSpPr>
            <a:grpSpLocks/>
          </p:cNvGrpSpPr>
          <p:nvPr/>
        </p:nvGrpSpPr>
        <p:grpSpPr bwMode="auto">
          <a:xfrm>
            <a:off x="1143000" y="3048000"/>
            <a:ext cx="76200" cy="76200"/>
            <a:chOff x="3456" y="3072"/>
            <a:chExt cx="96" cy="96"/>
          </a:xfrm>
        </p:grpSpPr>
        <p:sp>
          <p:nvSpPr>
            <p:cNvPr id="255173" name="Line 197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74" name="Line 198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75" name="Group 199"/>
          <p:cNvGrpSpPr>
            <a:grpSpLocks/>
          </p:cNvGrpSpPr>
          <p:nvPr/>
        </p:nvGrpSpPr>
        <p:grpSpPr bwMode="auto">
          <a:xfrm>
            <a:off x="914400" y="3048000"/>
            <a:ext cx="76200" cy="76200"/>
            <a:chOff x="3456" y="3072"/>
            <a:chExt cx="96" cy="96"/>
          </a:xfrm>
        </p:grpSpPr>
        <p:sp>
          <p:nvSpPr>
            <p:cNvPr id="255176" name="Line 200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77" name="Line 201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78" name="Group 202"/>
          <p:cNvGrpSpPr>
            <a:grpSpLocks/>
          </p:cNvGrpSpPr>
          <p:nvPr/>
        </p:nvGrpSpPr>
        <p:grpSpPr bwMode="auto">
          <a:xfrm>
            <a:off x="1524000" y="3048000"/>
            <a:ext cx="76200" cy="76200"/>
            <a:chOff x="3456" y="3072"/>
            <a:chExt cx="96" cy="96"/>
          </a:xfrm>
        </p:grpSpPr>
        <p:sp>
          <p:nvSpPr>
            <p:cNvPr id="255179" name="Line 203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80" name="Line 204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81" name="Group 205"/>
          <p:cNvGrpSpPr>
            <a:grpSpLocks/>
          </p:cNvGrpSpPr>
          <p:nvPr/>
        </p:nvGrpSpPr>
        <p:grpSpPr bwMode="auto">
          <a:xfrm>
            <a:off x="1981200" y="3048000"/>
            <a:ext cx="76200" cy="76200"/>
            <a:chOff x="3456" y="3072"/>
            <a:chExt cx="96" cy="96"/>
          </a:xfrm>
        </p:grpSpPr>
        <p:sp>
          <p:nvSpPr>
            <p:cNvPr id="255182" name="Line 206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83" name="Line 207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84" name="Group 208"/>
          <p:cNvGrpSpPr>
            <a:grpSpLocks/>
          </p:cNvGrpSpPr>
          <p:nvPr/>
        </p:nvGrpSpPr>
        <p:grpSpPr bwMode="auto">
          <a:xfrm>
            <a:off x="2438400" y="3048000"/>
            <a:ext cx="76200" cy="76200"/>
            <a:chOff x="3456" y="3072"/>
            <a:chExt cx="96" cy="96"/>
          </a:xfrm>
        </p:grpSpPr>
        <p:sp>
          <p:nvSpPr>
            <p:cNvPr id="255185" name="Line 209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86" name="Line 210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87" name="Group 211"/>
          <p:cNvGrpSpPr>
            <a:grpSpLocks/>
          </p:cNvGrpSpPr>
          <p:nvPr/>
        </p:nvGrpSpPr>
        <p:grpSpPr bwMode="auto">
          <a:xfrm>
            <a:off x="2819400" y="3048000"/>
            <a:ext cx="76200" cy="76200"/>
            <a:chOff x="3456" y="3072"/>
            <a:chExt cx="96" cy="96"/>
          </a:xfrm>
        </p:grpSpPr>
        <p:sp>
          <p:nvSpPr>
            <p:cNvPr id="255188" name="Line 212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89" name="Line 213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190" name="Line 214"/>
          <p:cNvSpPr>
            <a:spLocks noChangeShapeType="1"/>
          </p:cNvSpPr>
          <p:nvPr/>
        </p:nvSpPr>
        <p:spPr bwMode="auto">
          <a:xfrm flipH="1">
            <a:off x="1600200" y="20574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91" name="Line 215"/>
          <p:cNvSpPr>
            <a:spLocks noChangeShapeType="1"/>
          </p:cNvSpPr>
          <p:nvPr/>
        </p:nvSpPr>
        <p:spPr bwMode="auto">
          <a:xfrm>
            <a:off x="1784350" y="1752600"/>
            <a:ext cx="44450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92" name="Line 216"/>
          <p:cNvSpPr>
            <a:spLocks noChangeShapeType="1"/>
          </p:cNvSpPr>
          <p:nvPr/>
        </p:nvSpPr>
        <p:spPr bwMode="auto">
          <a:xfrm>
            <a:off x="2743200" y="1752600"/>
            <a:ext cx="76200" cy="77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93" name="Line 217"/>
          <p:cNvSpPr>
            <a:spLocks noChangeShapeType="1"/>
          </p:cNvSpPr>
          <p:nvPr/>
        </p:nvSpPr>
        <p:spPr bwMode="auto">
          <a:xfrm>
            <a:off x="2362200" y="2057400"/>
            <a:ext cx="1079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194" name="Line 218"/>
          <p:cNvSpPr>
            <a:spLocks noChangeShapeType="1"/>
          </p:cNvSpPr>
          <p:nvPr/>
        </p:nvSpPr>
        <p:spPr bwMode="auto">
          <a:xfrm>
            <a:off x="2590800" y="2057400"/>
            <a:ext cx="317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5195" name="Group 219"/>
          <p:cNvGrpSpPr>
            <a:grpSpLocks/>
          </p:cNvGrpSpPr>
          <p:nvPr/>
        </p:nvGrpSpPr>
        <p:grpSpPr bwMode="auto">
          <a:xfrm>
            <a:off x="1295400" y="3657600"/>
            <a:ext cx="76200" cy="76200"/>
            <a:chOff x="3456" y="3072"/>
            <a:chExt cx="96" cy="96"/>
          </a:xfrm>
        </p:grpSpPr>
        <p:sp>
          <p:nvSpPr>
            <p:cNvPr id="255196" name="Line 220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197" name="Line 221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198" name="Group 222"/>
          <p:cNvGrpSpPr>
            <a:grpSpLocks/>
          </p:cNvGrpSpPr>
          <p:nvPr/>
        </p:nvGrpSpPr>
        <p:grpSpPr bwMode="auto">
          <a:xfrm>
            <a:off x="1600200" y="3657600"/>
            <a:ext cx="76200" cy="76200"/>
            <a:chOff x="3456" y="3072"/>
            <a:chExt cx="96" cy="96"/>
          </a:xfrm>
        </p:grpSpPr>
        <p:sp>
          <p:nvSpPr>
            <p:cNvPr id="255199" name="Line 223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00" name="Line 224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01" name="Group 225"/>
          <p:cNvGrpSpPr>
            <a:grpSpLocks/>
          </p:cNvGrpSpPr>
          <p:nvPr/>
        </p:nvGrpSpPr>
        <p:grpSpPr bwMode="auto">
          <a:xfrm>
            <a:off x="1752600" y="3657600"/>
            <a:ext cx="76200" cy="76200"/>
            <a:chOff x="3456" y="3072"/>
            <a:chExt cx="96" cy="96"/>
          </a:xfrm>
        </p:grpSpPr>
        <p:sp>
          <p:nvSpPr>
            <p:cNvPr id="255202" name="Line 226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03" name="Line 227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04" name="Group 228"/>
          <p:cNvGrpSpPr>
            <a:grpSpLocks/>
          </p:cNvGrpSpPr>
          <p:nvPr/>
        </p:nvGrpSpPr>
        <p:grpSpPr bwMode="auto">
          <a:xfrm>
            <a:off x="1905000" y="3657600"/>
            <a:ext cx="76200" cy="76200"/>
            <a:chOff x="3456" y="3072"/>
            <a:chExt cx="96" cy="96"/>
          </a:xfrm>
        </p:grpSpPr>
        <p:sp>
          <p:nvSpPr>
            <p:cNvPr id="255205" name="Line 229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06" name="Line 230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07" name="Group 231"/>
          <p:cNvGrpSpPr>
            <a:grpSpLocks/>
          </p:cNvGrpSpPr>
          <p:nvPr/>
        </p:nvGrpSpPr>
        <p:grpSpPr bwMode="auto">
          <a:xfrm>
            <a:off x="2133600" y="3657600"/>
            <a:ext cx="76200" cy="76200"/>
            <a:chOff x="3456" y="3072"/>
            <a:chExt cx="96" cy="96"/>
          </a:xfrm>
        </p:grpSpPr>
        <p:sp>
          <p:nvSpPr>
            <p:cNvPr id="255208" name="Line 232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09" name="Line 233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10" name="Group 234"/>
          <p:cNvGrpSpPr>
            <a:grpSpLocks/>
          </p:cNvGrpSpPr>
          <p:nvPr/>
        </p:nvGrpSpPr>
        <p:grpSpPr bwMode="auto">
          <a:xfrm>
            <a:off x="2362200" y="3657600"/>
            <a:ext cx="76200" cy="76200"/>
            <a:chOff x="3456" y="3072"/>
            <a:chExt cx="96" cy="96"/>
          </a:xfrm>
        </p:grpSpPr>
        <p:sp>
          <p:nvSpPr>
            <p:cNvPr id="255211" name="Line 235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12" name="Line 236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13" name="Group 237"/>
          <p:cNvGrpSpPr>
            <a:grpSpLocks/>
          </p:cNvGrpSpPr>
          <p:nvPr/>
        </p:nvGrpSpPr>
        <p:grpSpPr bwMode="auto">
          <a:xfrm>
            <a:off x="2438400" y="3657600"/>
            <a:ext cx="76200" cy="76200"/>
            <a:chOff x="3456" y="3072"/>
            <a:chExt cx="96" cy="96"/>
          </a:xfrm>
        </p:grpSpPr>
        <p:sp>
          <p:nvSpPr>
            <p:cNvPr id="255214" name="Line 238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15" name="Line 239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16" name="Group 240"/>
          <p:cNvGrpSpPr>
            <a:grpSpLocks/>
          </p:cNvGrpSpPr>
          <p:nvPr/>
        </p:nvGrpSpPr>
        <p:grpSpPr bwMode="auto">
          <a:xfrm>
            <a:off x="2667000" y="3657600"/>
            <a:ext cx="76200" cy="76200"/>
            <a:chOff x="3456" y="3072"/>
            <a:chExt cx="96" cy="96"/>
          </a:xfrm>
        </p:grpSpPr>
        <p:sp>
          <p:nvSpPr>
            <p:cNvPr id="255217" name="Line 241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18" name="Line 242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19" name="Group 243"/>
          <p:cNvGrpSpPr>
            <a:grpSpLocks/>
          </p:cNvGrpSpPr>
          <p:nvPr/>
        </p:nvGrpSpPr>
        <p:grpSpPr bwMode="auto">
          <a:xfrm>
            <a:off x="2971800" y="3657600"/>
            <a:ext cx="76200" cy="76200"/>
            <a:chOff x="3456" y="3072"/>
            <a:chExt cx="96" cy="96"/>
          </a:xfrm>
        </p:grpSpPr>
        <p:sp>
          <p:nvSpPr>
            <p:cNvPr id="255220" name="Line 244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21" name="Line 245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22" name="Group 246"/>
          <p:cNvGrpSpPr>
            <a:grpSpLocks/>
          </p:cNvGrpSpPr>
          <p:nvPr/>
        </p:nvGrpSpPr>
        <p:grpSpPr bwMode="auto">
          <a:xfrm>
            <a:off x="2590800" y="4267200"/>
            <a:ext cx="76200" cy="76200"/>
            <a:chOff x="3456" y="3072"/>
            <a:chExt cx="96" cy="96"/>
          </a:xfrm>
        </p:grpSpPr>
        <p:sp>
          <p:nvSpPr>
            <p:cNvPr id="255223" name="Line 247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24" name="Line 248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25" name="Group 249"/>
          <p:cNvGrpSpPr>
            <a:grpSpLocks/>
          </p:cNvGrpSpPr>
          <p:nvPr/>
        </p:nvGrpSpPr>
        <p:grpSpPr bwMode="auto">
          <a:xfrm>
            <a:off x="838200" y="4267200"/>
            <a:ext cx="76200" cy="76200"/>
            <a:chOff x="3456" y="3072"/>
            <a:chExt cx="96" cy="96"/>
          </a:xfrm>
        </p:grpSpPr>
        <p:sp>
          <p:nvSpPr>
            <p:cNvPr id="255226" name="Line 250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27" name="Line 251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228" name="Group 252"/>
          <p:cNvGrpSpPr>
            <a:grpSpLocks/>
          </p:cNvGrpSpPr>
          <p:nvPr/>
        </p:nvGrpSpPr>
        <p:grpSpPr bwMode="auto">
          <a:xfrm>
            <a:off x="1752600" y="4953000"/>
            <a:ext cx="76200" cy="76200"/>
            <a:chOff x="3456" y="3072"/>
            <a:chExt cx="96" cy="96"/>
          </a:xfrm>
        </p:grpSpPr>
        <p:sp>
          <p:nvSpPr>
            <p:cNvPr id="255229" name="Line 253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30" name="Line 254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5411" name="Group 435"/>
          <p:cNvGrpSpPr>
            <a:grpSpLocks/>
          </p:cNvGrpSpPr>
          <p:nvPr/>
        </p:nvGrpSpPr>
        <p:grpSpPr bwMode="auto">
          <a:xfrm>
            <a:off x="4648200" y="120650"/>
            <a:ext cx="4191000" cy="5915025"/>
            <a:chOff x="2928" y="76"/>
            <a:chExt cx="2640" cy="3726"/>
          </a:xfrm>
        </p:grpSpPr>
        <p:sp>
          <p:nvSpPr>
            <p:cNvPr id="255231" name="Text Box 255"/>
            <p:cNvSpPr txBox="1">
              <a:spLocks noChangeArrowheads="1"/>
            </p:cNvSpPr>
            <p:nvPr/>
          </p:nvSpPr>
          <p:spPr bwMode="auto">
            <a:xfrm>
              <a:off x="3325" y="547"/>
              <a:ext cx="11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P1    x     P2</a:t>
              </a:r>
            </a:p>
          </p:txBody>
        </p:sp>
        <p:sp>
          <p:nvSpPr>
            <p:cNvPr id="255232" name="Text Box 256"/>
            <p:cNvSpPr txBox="1">
              <a:spLocks noChangeArrowheads="1"/>
            </p:cNvSpPr>
            <p:nvPr/>
          </p:nvSpPr>
          <p:spPr bwMode="auto">
            <a:xfrm>
              <a:off x="3646" y="835"/>
              <a:ext cx="4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F1</a:t>
              </a:r>
            </a:p>
          </p:txBody>
        </p:sp>
        <p:grpSp>
          <p:nvGrpSpPr>
            <p:cNvPr id="255233" name="Group 257"/>
            <p:cNvGrpSpPr>
              <a:grpSpLocks/>
            </p:cNvGrpSpPr>
            <p:nvPr/>
          </p:nvGrpSpPr>
          <p:grpSpPr bwMode="auto">
            <a:xfrm>
              <a:off x="3297" y="1143"/>
              <a:ext cx="1265" cy="374"/>
              <a:chOff x="1008" y="1152"/>
              <a:chExt cx="2208" cy="624"/>
            </a:xfrm>
          </p:grpSpPr>
          <p:sp>
            <p:nvSpPr>
              <p:cNvPr id="255234" name="Rectangle 258"/>
              <p:cNvSpPr>
                <a:spLocks noChangeArrowheads="1"/>
              </p:cNvSpPr>
              <p:nvPr/>
            </p:nvSpPr>
            <p:spPr bwMode="auto">
              <a:xfrm>
                <a:off x="1008" y="1152"/>
                <a:ext cx="2208" cy="624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5" name="Oval 259"/>
              <p:cNvSpPr>
                <a:spLocks noChangeArrowheads="1"/>
              </p:cNvSpPr>
              <p:nvPr/>
            </p:nvSpPr>
            <p:spPr bwMode="auto">
              <a:xfrm>
                <a:off x="1104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6" name="Oval 260"/>
              <p:cNvSpPr>
                <a:spLocks noChangeArrowheads="1"/>
              </p:cNvSpPr>
              <p:nvPr/>
            </p:nvSpPr>
            <p:spPr bwMode="auto">
              <a:xfrm>
                <a:off x="1104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7" name="Oval 261"/>
              <p:cNvSpPr>
                <a:spLocks noChangeArrowheads="1"/>
              </p:cNvSpPr>
              <p:nvPr/>
            </p:nvSpPr>
            <p:spPr bwMode="auto">
              <a:xfrm>
                <a:off x="1104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8" name="Oval 262"/>
              <p:cNvSpPr>
                <a:spLocks noChangeArrowheads="1"/>
              </p:cNvSpPr>
              <p:nvPr/>
            </p:nvSpPr>
            <p:spPr bwMode="auto">
              <a:xfrm>
                <a:off x="1104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39" name="Oval 263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0" name="Oval 264"/>
              <p:cNvSpPr>
                <a:spLocks noChangeArrowheads="1"/>
              </p:cNvSpPr>
              <p:nvPr/>
            </p:nvSpPr>
            <p:spPr bwMode="auto">
              <a:xfrm>
                <a:off x="1248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1" name="Oval 265"/>
              <p:cNvSpPr>
                <a:spLocks noChangeArrowheads="1"/>
              </p:cNvSpPr>
              <p:nvPr/>
            </p:nvSpPr>
            <p:spPr bwMode="auto">
              <a:xfrm>
                <a:off x="1248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2" name="Oval 266"/>
              <p:cNvSpPr>
                <a:spLocks noChangeArrowheads="1"/>
              </p:cNvSpPr>
              <p:nvPr/>
            </p:nvSpPr>
            <p:spPr bwMode="auto">
              <a:xfrm>
                <a:off x="1248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3" name="Oval 267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4" name="Oval 268"/>
              <p:cNvSpPr>
                <a:spLocks noChangeArrowheads="1"/>
              </p:cNvSpPr>
              <p:nvPr/>
            </p:nvSpPr>
            <p:spPr bwMode="auto">
              <a:xfrm>
                <a:off x="1392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5" name="Oval 269"/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6" name="Oval 270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7" name="Oval 271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8" name="Oval 272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49" name="Oval 273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0" name="Oval 274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1" name="Oval 275"/>
              <p:cNvSpPr>
                <a:spLocks noChangeArrowheads="1"/>
              </p:cNvSpPr>
              <p:nvPr/>
            </p:nvSpPr>
            <p:spPr bwMode="auto">
              <a:xfrm>
                <a:off x="1680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2" name="Oval 276"/>
              <p:cNvSpPr>
                <a:spLocks noChangeArrowheads="1"/>
              </p:cNvSpPr>
              <p:nvPr/>
            </p:nvSpPr>
            <p:spPr bwMode="auto">
              <a:xfrm>
                <a:off x="1680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3" name="Oval 277"/>
              <p:cNvSpPr>
                <a:spLocks noChangeArrowheads="1"/>
              </p:cNvSpPr>
              <p:nvPr/>
            </p:nvSpPr>
            <p:spPr bwMode="auto">
              <a:xfrm>
                <a:off x="1680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4" name="Oval 278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5" name="Oval 279"/>
              <p:cNvSpPr>
                <a:spLocks noChangeArrowheads="1"/>
              </p:cNvSpPr>
              <p:nvPr/>
            </p:nvSpPr>
            <p:spPr bwMode="auto">
              <a:xfrm>
                <a:off x="1824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6" name="Oval 280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7" name="Oval 281"/>
              <p:cNvSpPr>
                <a:spLocks noChangeArrowheads="1"/>
              </p:cNvSpPr>
              <p:nvPr/>
            </p:nvSpPr>
            <p:spPr bwMode="auto">
              <a:xfrm>
                <a:off x="1824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8" name="Oval 282"/>
              <p:cNvSpPr>
                <a:spLocks noChangeArrowheads="1"/>
              </p:cNvSpPr>
              <p:nvPr/>
            </p:nvSpPr>
            <p:spPr bwMode="auto">
              <a:xfrm>
                <a:off x="1824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59" name="Oval 283"/>
              <p:cNvSpPr>
                <a:spLocks noChangeArrowheads="1"/>
              </p:cNvSpPr>
              <p:nvPr/>
            </p:nvSpPr>
            <p:spPr bwMode="auto">
              <a:xfrm>
                <a:off x="1968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0" name="Oval 284"/>
              <p:cNvSpPr>
                <a:spLocks noChangeArrowheads="1"/>
              </p:cNvSpPr>
              <p:nvPr/>
            </p:nvSpPr>
            <p:spPr bwMode="auto">
              <a:xfrm>
                <a:off x="1968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1" name="Oval 285"/>
              <p:cNvSpPr>
                <a:spLocks noChangeArrowheads="1"/>
              </p:cNvSpPr>
              <p:nvPr/>
            </p:nvSpPr>
            <p:spPr bwMode="auto">
              <a:xfrm>
                <a:off x="1968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2" name="Oval 28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3" name="Oval 287"/>
              <p:cNvSpPr>
                <a:spLocks noChangeArrowheads="1"/>
              </p:cNvSpPr>
              <p:nvPr/>
            </p:nvSpPr>
            <p:spPr bwMode="auto">
              <a:xfrm>
                <a:off x="2112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4" name="Oval 288"/>
              <p:cNvSpPr>
                <a:spLocks noChangeArrowheads="1"/>
              </p:cNvSpPr>
              <p:nvPr/>
            </p:nvSpPr>
            <p:spPr bwMode="auto">
              <a:xfrm>
                <a:off x="2112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5" name="Oval 289"/>
              <p:cNvSpPr>
                <a:spLocks noChangeArrowheads="1"/>
              </p:cNvSpPr>
              <p:nvPr/>
            </p:nvSpPr>
            <p:spPr bwMode="auto">
              <a:xfrm>
                <a:off x="2112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6" name="Oval 290"/>
              <p:cNvSpPr>
                <a:spLocks noChangeArrowheads="1"/>
              </p:cNvSpPr>
              <p:nvPr/>
            </p:nvSpPr>
            <p:spPr bwMode="auto">
              <a:xfrm>
                <a:off x="2112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7" name="Oval 291"/>
              <p:cNvSpPr>
                <a:spLocks noChangeArrowheads="1"/>
              </p:cNvSpPr>
              <p:nvPr/>
            </p:nvSpPr>
            <p:spPr bwMode="auto">
              <a:xfrm>
                <a:off x="2256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8" name="Oval 292"/>
              <p:cNvSpPr>
                <a:spLocks noChangeArrowheads="1"/>
              </p:cNvSpPr>
              <p:nvPr/>
            </p:nvSpPr>
            <p:spPr bwMode="auto">
              <a:xfrm>
                <a:off x="2256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69" name="Oval 293"/>
              <p:cNvSpPr>
                <a:spLocks noChangeArrowheads="1"/>
              </p:cNvSpPr>
              <p:nvPr/>
            </p:nvSpPr>
            <p:spPr bwMode="auto">
              <a:xfrm>
                <a:off x="2256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0" name="Oval 294"/>
              <p:cNvSpPr>
                <a:spLocks noChangeArrowheads="1"/>
              </p:cNvSpPr>
              <p:nvPr/>
            </p:nvSpPr>
            <p:spPr bwMode="auto">
              <a:xfrm>
                <a:off x="2256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1" name="Oval 295"/>
              <p:cNvSpPr>
                <a:spLocks noChangeArrowheads="1"/>
              </p:cNvSpPr>
              <p:nvPr/>
            </p:nvSpPr>
            <p:spPr bwMode="auto">
              <a:xfrm>
                <a:off x="2400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2" name="Oval 296"/>
              <p:cNvSpPr>
                <a:spLocks noChangeArrowheads="1"/>
              </p:cNvSpPr>
              <p:nvPr/>
            </p:nvSpPr>
            <p:spPr bwMode="auto">
              <a:xfrm>
                <a:off x="2400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3" name="Oval 297"/>
              <p:cNvSpPr>
                <a:spLocks noChangeArrowheads="1"/>
              </p:cNvSpPr>
              <p:nvPr/>
            </p:nvSpPr>
            <p:spPr bwMode="auto">
              <a:xfrm>
                <a:off x="2400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4" name="Oval 298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5" name="Oval 299"/>
              <p:cNvSpPr>
                <a:spLocks noChangeArrowheads="1"/>
              </p:cNvSpPr>
              <p:nvPr/>
            </p:nvSpPr>
            <p:spPr bwMode="auto">
              <a:xfrm>
                <a:off x="2544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6" name="Oval 300"/>
              <p:cNvSpPr>
                <a:spLocks noChangeArrowheads="1"/>
              </p:cNvSpPr>
              <p:nvPr/>
            </p:nvSpPr>
            <p:spPr bwMode="auto">
              <a:xfrm>
                <a:off x="2544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7" name="Oval 301"/>
              <p:cNvSpPr>
                <a:spLocks noChangeArrowheads="1"/>
              </p:cNvSpPr>
              <p:nvPr/>
            </p:nvSpPr>
            <p:spPr bwMode="auto">
              <a:xfrm>
                <a:off x="2544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8" name="Oval 302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79" name="Oval 303"/>
              <p:cNvSpPr>
                <a:spLocks noChangeArrowheads="1"/>
              </p:cNvSpPr>
              <p:nvPr/>
            </p:nvSpPr>
            <p:spPr bwMode="auto">
              <a:xfrm>
                <a:off x="2688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0" name="Oval 304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1" name="Oval 305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2" name="Oval 306"/>
              <p:cNvSpPr>
                <a:spLocks noChangeArrowheads="1"/>
              </p:cNvSpPr>
              <p:nvPr/>
            </p:nvSpPr>
            <p:spPr bwMode="auto">
              <a:xfrm>
                <a:off x="2688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3" name="Oval 307"/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4" name="Oval 308"/>
              <p:cNvSpPr>
                <a:spLocks noChangeArrowheads="1"/>
              </p:cNvSpPr>
              <p:nvPr/>
            </p:nvSpPr>
            <p:spPr bwMode="auto">
              <a:xfrm>
                <a:off x="2832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5" name="Oval 309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6" name="Oval 310"/>
              <p:cNvSpPr>
                <a:spLocks noChangeArrowheads="1"/>
              </p:cNvSpPr>
              <p:nvPr/>
            </p:nvSpPr>
            <p:spPr bwMode="auto">
              <a:xfrm>
                <a:off x="2832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7" name="Oval 311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8" name="Oval 312"/>
              <p:cNvSpPr>
                <a:spLocks noChangeArrowheads="1"/>
              </p:cNvSpPr>
              <p:nvPr/>
            </p:nvSpPr>
            <p:spPr bwMode="auto">
              <a:xfrm>
                <a:off x="2976" y="1344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89" name="Oval 313"/>
              <p:cNvSpPr>
                <a:spLocks noChangeArrowheads="1"/>
              </p:cNvSpPr>
              <p:nvPr/>
            </p:nvSpPr>
            <p:spPr bwMode="auto">
              <a:xfrm>
                <a:off x="2976" y="1488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290" name="Oval 314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96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5291" name="Text Box 315"/>
            <p:cNvSpPr txBox="1">
              <a:spLocks noChangeArrowheads="1"/>
            </p:cNvSpPr>
            <p:nvPr/>
          </p:nvSpPr>
          <p:spPr bwMode="auto">
            <a:xfrm>
              <a:off x="3050" y="1229"/>
              <a:ext cx="4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F2</a:t>
              </a:r>
            </a:p>
          </p:txBody>
        </p:sp>
        <p:sp>
          <p:nvSpPr>
            <p:cNvPr id="255292" name="Oval 316"/>
            <p:cNvSpPr>
              <a:spLocks noChangeArrowheads="1"/>
            </p:cNvSpPr>
            <p:nvPr/>
          </p:nvSpPr>
          <p:spPr bwMode="auto">
            <a:xfrm>
              <a:off x="3682" y="1172"/>
              <a:ext cx="55" cy="57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93" name="Oval 317"/>
            <p:cNvSpPr>
              <a:spLocks noChangeArrowheads="1"/>
            </p:cNvSpPr>
            <p:nvPr/>
          </p:nvSpPr>
          <p:spPr bwMode="auto">
            <a:xfrm>
              <a:off x="3682" y="1258"/>
              <a:ext cx="55" cy="5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94" name="Oval 318"/>
            <p:cNvSpPr>
              <a:spLocks noChangeArrowheads="1"/>
            </p:cNvSpPr>
            <p:nvPr/>
          </p:nvSpPr>
          <p:spPr bwMode="auto">
            <a:xfrm>
              <a:off x="3682" y="1344"/>
              <a:ext cx="55" cy="5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95" name="Oval 319"/>
            <p:cNvSpPr>
              <a:spLocks noChangeArrowheads="1"/>
            </p:cNvSpPr>
            <p:nvPr/>
          </p:nvSpPr>
          <p:spPr bwMode="auto">
            <a:xfrm>
              <a:off x="3682" y="1431"/>
              <a:ext cx="55" cy="57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296" name="Text Box 320"/>
            <p:cNvSpPr txBox="1">
              <a:spLocks noChangeArrowheads="1"/>
            </p:cNvSpPr>
            <p:nvPr/>
          </p:nvSpPr>
          <p:spPr bwMode="auto">
            <a:xfrm>
              <a:off x="2994" y="1756"/>
              <a:ext cx="2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F3</a:t>
              </a:r>
            </a:p>
          </p:txBody>
        </p:sp>
        <p:sp>
          <p:nvSpPr>
            <p:cNvPr id="255297" name="Line 321"/>
            <p:cNvSpPr>
              <a:spLocks noChangeShapeType="1"/>
            </p:cNvSpPr>
            <p:nvPr/>
          </p:nvSpPr>
          <p:spPr bwMode="auto">
            <a:xfrm>
              <a:off x="3600" y="1680"/>
              <a:ext cx="0" cy="25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98" name="Line 322"/>
            <p:cNvSpPr>
              <a:spLocks noChangeShapeType="1"/>
            </p:cNvSpPr>
            <p:nvPr/>
          </p:nvSpPr>
          <p:spPr bwMode="auto">
            <a:xfrm>
              <a:off x="3875" y="1680"/>
              <a:ext cx="0" cy="25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299" name="Line 323"/>
            <p:cNvSpPr>
              <a:spLocks noChangeShapeType="1"/>
            </p:cNvSpPr>
            <p:nvPr/>
          </p:nvSpPr>
          <p:spPr bwMode="auto">
            <a:xfrm>
              <a:off x="4150" y="1680"/>
              <a:ext cx="0" cy="25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0" name="Line 324"/>
            <p:cNvSpPr>
              <a:spLocks noChangeShapeType="1"/>
            </p:cNvSpPr>
            <p:nvPr/>
          </p:nvSpPr>
          <p:spPr bwMode="auto">
            <a:xfrm>
              <a:off x="4397" y="1680"/>
              <a:ext cx="0" cy="259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1" name="Line 325"/>
            <p:cNvSpPr>
              <a:spLocks noChangeShapeType="1"/>
            </p:cNvSpPr>
            <p:nvPr/>
          </p:nvSpPr>
          <p:spPr bwMode="auto">
            <a:xfrm flipH="1">
              <a:off x="3600" y="1460"/>
              <a:ext cx="11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2" name="Line 326"/>
            <p:cNvSpPr>
              <a:spLocks noChangeShapeType="1"/>
            </p:cNvSpPr>
            <p:nvPr/>
          </p:nvSpPr>
          <p:spPr bwMode="auto">
            <a:xfrm>
              <a:off x="4128" y="1296"/>
              <a:ext cx="22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3" name="Line 327"/>
            <p:cNvSpPr>
              <a:spLocks noChangeShapeType="1"/>
            </p:cNvSpPr>
            <p:nvPr/>
          </p:nvSpPr>
          <p:spPr bwMode="auto">
            <a:xfrm>
              <a:off x="3902" y="71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4" name="Line 328"/>
            <p:cNvSpPr>
              <a:spLocks noChangeShapeType="1"/>
            </p:cNvSpPr>
            <p:nvPr/>
          </p:nvSpPr>
          <p:spPr bwMode="auto">
            <a:xfrm>
              <a:off x="3902" y="99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5" name="Text Box 329"/>
            <p:cNvSpPr txBox="1">
              <a:spLocks noChangeArrowheads="1"/>
            </p:cNvSpPr>
            <p:nvPr/>
          </p:nvSpPr>
          <p:spPr bwMode="auto">
            <a:xfrm>
              <a:off x="4750" y="1209"/>
              <a:ext cx="7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MAS</a:t>
              </a:r>
            </a:p>
          </p:txBody>
        </p:sp>
        <p:sp>
          <p:nvSpPr>
            <p:cNvPr id="255306" name="Line 330"/>
            <p:cNvSpPr>
              <a:spLocks noChangeShapeType="1"/>
            </p:cNvSpPr>
            <p:nvPr/>
          </p:nvSpPr>
          <p:spPr bwMode="auto">
            <a:xfrm>
              <a:off x="3858" y="1200"/>
              <a:ext cx="28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7" name="Line 331"/>
            <p:cNvSpPr>
              <a:spLocks noChangeShapeType="1"/>
            </p:cNvSpPr>
            <p:nvPr/>
          </p:nvSpPr>
          <p:spPr bwMode="auto">
            <a:xfrm>
              <a:off x="4366" y="1392"/>
              <a:ext cx="2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08" name="Text Box 332"/>
            <p:cNvSpPr txBox="1">
              <a:spLocks noChangeArrowheads="1"/>
            </p:cNvSpPr>
            <p:nvPr/>
          </p:nvSpPr>
          <p:spPr bwMode="auto">
            <a:xfrm>
              <a:off x="2928" y="76"/>
              <a:ext cx="26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SINGLE-LARGE SCALE MARKER-ASSISTED SELECTION (SLS-MAS) </a:t>
              </a:r>
            </a:p>
          </p:txBody>
        </p:sp>
        <p:sp>
          <p:nvSpPr>
            <p:cNvPr id="255309" name="Line 333"/>
            <p:cNvSpPr>
              <a:spLocks noChangeShapeType="1"/>
            </p:cNvSpPr>
            <p:nvPr/>
          </p:nvSpPr>
          <p:spPr bwMode="auto">
            <a:xfrm>
              <a:off x="3600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0" name="Text Box 334"/>
            <p:cNvSpPr txBox="1">
              <a:spLocks noChangeArrowheads="1"/>
            </p:cNvSpPr>
            <p:nvPr/>
          </p:nvSpPr>
          <p:spPr bwMode="auto">
            <a:xfrm>
              <a:off x="3024" y="2083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F4</a:t>
              </a:r>
            </a:p>
          </p:txBody>
        </p:sp>
        <p:sp>
          <p:nvSpPr>
            <p:cNvPr id="255311" name="Line 335"/>
            <p:cNvSpPr>
              <a:spLocks noChangeShapeType="1"/>
            </p:cNvSpPr>
            <p:nvPr/>
          </p:nvSpPr>
          <p:spPr bwMode="auto">
            <a:xfrm>
              <a:off x="3600" y="230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2" name="Line 336"/>
            <p:cNvSpPr>
              <a:spLocks noChangeShapeType="1"/>
            </p:cNvSpPr>
            <p:nvPr/>
          </p:nvSpPr>
          <p:spPr bwMode="auto">
            <a:xfrm>
              <a:off x="3904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3" name="Line 337"/>
            <p:cNvSpPr>
              <a:spLocks noChangeShapeType="1"/>
            </p:cNvSpPr>
            <p:nvPr/>
          </p:nvSpPr>
          <p:spPr bwMode="auto">
            <a:xfrm>
              <a:off x="3959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4" name="Line 338"/>
            <p:cNvSpPr>
              <a:spLocks noChangeShapeType="1"/>
            </p:cNvSpPr>
            <p:nvPr/>
          </p:nvSpPr>
          <p:spPr bwMode="auto">
            <a:xfrm>
              <a:off x="4179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5" name="Line 339"/>
            <p:cNvSpPr>
              <a:spLocks noChangeShapeType="1"/>
            </p:cNvSpPr>
            <p:nvPr/>
          </p:nvSpPr>
          <p:spPr bwMode="auto">
            <a:xfrm>
              <a:off x="4234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6" name="Line 340"/>
            <p:cNvSpPr>
              <a:spLocks noChangeShapeType="1"/>
            </p:cNvSpPr>
            <p:nvPr/>
          </p:nvSpPr>
          <p:spPr bwMode="auto">
            <a:xfrm>
              <a:off x="4427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7" name="Line 341"/>
            <p:cNvSpPr>
              <a:spLocks noChangeShapeType="1"/>
            </p:cNvSpPr>
            <p:nvPr/>
          </p:nvSpPr>
          <p:spPr bwMode="auto">
            <a:xfrm>
              <a:off x="4482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8" name="Line 342"/>
            <p:cNvSpPr>
              <a:spLocks noChangeShapeType="1"/>
            </p:cNvSpPr>
            <p:nvPr/>
          </p:nvSpPr>
          <p:spPr bwMode="auto">
            <a:xfrm>
              <a:off x="4537" y="2074"/>
              <a:ext cx="0" cy="23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19" name="Line 343"/>
            <p:cNvSpPr>
              <a:spLocks noChangeShapeType="1"/>
            </p:cNvSpPr>
            <p:nvPr/>
          </p:nvSpPr>
          <p:spPr bwMode="auto">
            <a:xfrm flipH="1">
              <a:off x="3877" y="2304"/>
              <a:ext cx="27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20" name="Line 344"/>
            <p:cNvSpPr>
              <a:spLocks noChangeShapeType="1"/>
            </p:cNvSpPr>
            <p:nvPr/>
          </p:nvSpPr>
          <p:spPr bwMode="auto">
            <a:xfrm flipH="1">
              <a:off x="4152" y="2304"/>
              <a:ext cx="27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21" name="Line 345"/>
            <p:cNvSpPr>
              <a:spLocks noChangeShapeType="1"/>
            </p:cNvSpPr>
            <p:nvPr/>
          </p:nvSpPr>
          <p:spPr bwMode="auto">
            <a:xfrm>
              <a:off x="4537" y="2304"/>
              <a:ext cx="55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22" name="Text Box 346"/>
            <p:cNvSpPr txBox="1">
              <a:spLocks noChangeArrowheads="1"/>
            </p:cNvSpPr>
            <p:nvPr/>
          </p:nvSpPr>
          <p:spPr bwMode="auto">
            <a:xfrm>
              <a:off x="4656" y="2035"/>
              <a:ext cx="770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Families grown in progeny rows for selection.</a:t>
              </a:r>
            </a:p>
            <a:p>
              <a:pPr>
                <a:spcBef>
                  <a:spcPct val="50000"/>
                </a:spcBef>
              </a:pPr>
              <a:r>
                <a:rPr lang="en-US" sz="1000"/>
                <a:t>Pedigree selection based on local needs</a:t>
              </a:r>
            </a:p>
          </p:txBody>
        </p:sp>
        <p:grpSp>
          <p:nvGrpSpPr>
            <p:cNvPr id="255323" name="Group 347"/>
            <p:cNvGrpSpPr>
              <a:grpSpLocks/>
            </p:cNvGrpSpPr>
            <p:nvPr/>
          </p:nvGrpSpPr>
          <p:grpSpPr bwMode="auto">
            <a:xfrm>
              <a:off x="3936" y="2323"/>
              <a:ext cx="48" cy="48"/>
              <a:chOff x="3456" y="3072"/>
              <a:chExt cx="96" cy="96"/>
            </a:xfrm>
          </p:grpSpPr>
          <p:sp>
            <p:nvSpPr>
              <p:cNvPr id="255324" name="Line 348"/>
              <p:cNvSpPr>
                <a:spLocks noChangeShapeType="1"/>
              </p:cNvSpPr>
              <p:nvPr/>
            </p:nvSpPr>
            <p:spPr bwMode="auto">
              <a:xfrm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25" name="Line 349"/>
              <p:cNvSpPr>
                <a:spLocks noChangeShapeType="1"/>
              </p:cNvSpPr>
              <p:nvPr/>
            </p:nvSpPr>
            <p:spPr bwMode="auto">
              <a:xfrm flipH="1"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26" name="Group 350"/>
            <p:cNvGrpSpPr>
              <a:grpSpLocks/>
            </p:cNvGrpSpPr>
            <p:nvPr/>
          </p:nvGrpSpPr>
          <p:grpSpPr bwMode="auto">
            <a:xfrm>
              <a:off x="4224" y="2323"/>
              <a:ext cx="48" cy="48"/>
              <a:chOff x="3456" y="3072"/>
              <a:chExt cx="96" cy="96"/>
            </a:xfrm>
          </p:grpSpPr>
          <p:sp>
            <p:nvSpPr>
              <p:cNvPr id="255327" name="Line 351"/>
              <p:cNvSpPr>
                <a:spLocks noChangeShapeType="1"/>
              </p:cNvSpPr>
              <p:nvPr/>
            </p:nvSpPr>
            <p:spPr bwMode="auto">
              <a:xfrm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28" name="Line 352"/>
              <p:cNvSpPr>
                <a:spLocks noChangeShapeType="1"/>
              </p:cNvSpPr>
              <p:nvPr/>
            </p:nvSpPr>
            <p:spPr bwMode="auto">
              <a:xfrm flipH="1"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29" name="Group 353"/>
            <p:cNvGrpSpPr>
              <a:grpSpLocks/>
            </p:cNvGrpSpPr>
            <p:nvPr/>
          </p:nvGrpSpPr>
          <p:grpSpPr bwMode="auto">
            <a:xfrm>
              <a:off x="4416" y="2323"/>
              <a:ext cx="48" cy="48"/>
              <a:chOff x="3456" y="3072"/>
              <a:chExt cx="96" cy="96"/>
            </a:xfrm>
          </p:grpSpPr>
          <p:sp>
            <p:nvSpPr>
              <p:cNvPr id="255330" name="Line 354"/>
              <p:cNvSpPr>
                <a:spLocks noChangeShapeType="1"/>
              </p:cNvSpPr>
              <p:nvPr/>
            </p:nvSpPr>
            <p:spPr bwMode="auto">
              <a:xfrm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31" name="Line 355"/>
              <p:cNvSpPr>
                <a:spLocks noChangeShapeType="1"/>
              </p:cNvSpPr>
              <p:nvPr/>
            </p:nvSpPr>
            <p:spPr bwMode="auto">
              <a:xfrm flipH="1"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5332" name="Line 356"/>
            <p:cNvSpPr>
              <a:spLocks noChangeShapeType="1"/>
            </p:cNvSpPr>
            <p:nvPr/>
          </p:nvSpPr>
          <p:spPr bwMode="auto">
            <a:xfrm flipH="1">
              <a:off x="3584" y="1920"/>
              <a:ext cx="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33" name="Line 357"/>
            <p:cNvSpPr>
              <a:spLocks noChangeShapeType="1"/>
            </p:cNvSpPr>
            <p:nvPr/>
          </p:nvSpPr>
          <p:spPr bwMode="auto">
            <a:xfrm>
              <a:off x="3887" y="1968"/>
              <a:ext cx="27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34" name="Line 358"/>
            <p:cNvSpPr>
              <a:spLocks noChangeShapeType="1"/>
            </p:cNvSpPr>
            <p:nvPr/>
          </p:nvSpPr>
          <p:spPr bwMode="auto">
            <a:xfrm>
              <a:off x="4162" y="1968"/>
              <a:ext cx="27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35" name="Line 359"/>
            <p:cNvSpPr>
              <a:spLocks noChangeShapeType="1"/>
            </p:cNvSpPr>
            <p:nvPr/>
          </p:nvSpPr>
          <p:spPr bwMode="auto">
            <a:xfrm>
              <a:off x="4437" y="1968"/>
              <a:ext cx="27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5336" name="Group 360"/>
            <p:cNvGrpSpPr>
              <a:grpSpLocks/>
            </p:cNvGrpSpPr>
            <p:nvPr/>
          </p:nvGrpSpPr>
          <p:grpSpPr bwMode="auto">
            <a:xfrm>
              <a:off x="3552" y="2448"/>
              <a:ext cx="60" cy="231"/>
              <a:chOff x="816" y="2880"/>
              <a:chExt cx="144" cy="528"/>
            </a:xfrm>
          </p:grpSpPr>
          <p:sp>
            <p:nvSpPr>
              <p:cNvPr id="255337" name="Line 361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38" name="Line 362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39" name="Line 36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0" name="Line 36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41" name="Group 365"/>
            <p:cNvGrpSpPr>
              <a:grpSpLocks/>
            </p:cNvGrpSpPr>
            <p:nvPr/>
          </p:nvGrpSpPr>
          <p:grpSpPr bwMode="auto">
            <a:xfrm>
              <a:off x="3876" y="2448"/>
              <a:ext cx="60" cy="231"/>
              <a:chOff x="816" y="2880"/>
              <a:chExt cx="144" cy="528"/>
            </a:xfrm>
          </p:grpSpPr>
          <p:sp>
            <p:nvSpPr>
              <p:cNvPr id="255342" name="Line 366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3" name="Line 367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4" name="Line 368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5" name="Line 369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46" name="Group 370"/>
            <p:cNvGrpSpPr>
              <a:grpSpLocks/>
            </p:cNvGrpSpPr>
            <p:nvPr/>
          </p:nvGrpSpPr>
          <p:grpSpPr bwMode="auto">
            <a:xfrm>
              <a:off x="4128" y="2448"/>
              <a:ext cx="60" cy="231"/>
              <a:chOff x="816" y="2880"/>
              <a:chExt cx="144" cy="528"/>
            </a:xfrm>
          </p:grpSpPr>
          <p:sp>
            <p:nvSpPr>
              <p:cNvPr id="255347" name="Line 371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8" name="Line 372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49" name="Line 37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0" name="Line 37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51" name="Group 375"/>
            <p:cNvGrpSpPr>
              <a:grpSpLocks/>
            </p:cNvGrpSpPr>
            <p:nvPr/>
          </p:nvGrpSpPr>
          <p:grpSpPr bwMode="auto">
            <a:xfrm>
              <a:off x="4548" y="2448"/>
              <a:ext cx="60" cy="231"/>
              <a:chOff x="816" y="2880"/>
              <a:chExt cx="144" cy="528"/>
            </a:xfrm>
          </p:grpSpPr>
          <p:sp>
            <p:nvSpPr>
              <p:cNvPr id="255352" name="Line 376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3" name="Line 377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4" name="Line 378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5" name="Line 379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56" name="Group 380"/>
            <p:cNvGrpSpPr>
              <a:grpSpLocks/>
            </p:cNvGrpSpPr>
            <p:nvPr/>
          </p:nvGrpSpPr>
          <p:grpSpPr bwMode="auto">
            <a:xfrm>
              <a:off x="4368" y="2448"/>
              <a:ext cx="60" cy="231"/>
              <a:chOff x="816" y="2880"/>
              <a:chExt cx="144" cy="528"/>
            </a:xfrm>
          </p:grpSpPr>
          <p:sp>
            <p:nvSpPr>
              <p:cNvPr id="255357" name="Line 381"/>
              <p:cNvSpPr>
                <a:spLocks noChangeShapeType="1"/>
              </p:cNvSpPr>
              <p:nvPr/>
            </p:nvSpPr>
            <p:spPr bwMode="auto">
              <a:xfrm>
                <a:off x="816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8" name="Line 382"/>
              <p:cNvSpPr>
                <a:spLocks noChangeShapeType="1"/>
              </p:cNvSpPr>
              <p:nvPr/>
            </p:nvSpPr>
            <p:spPr bwMode="auto">
              <a:xfrm>
                <a:off x="864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59" name="Line 383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60" name="Line 38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0" cy="528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5361" name="Line 385"/>
            <p:cNvSpPr>
              <a:spLocks noChangeShapeType="1"/>
            </p:cNvSpPr>
            <p:nvPr/>
          </p:nvSpPr>
          <p:spPr bwMode="auto">
            <a:xfrm flipH="1">
              <a:off x="4416" y="2304"/>
              <a:ext cx="5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5362" name="Group 386"/>
            <p:cNvGrpSpPr>
              <a:grpSpLocks/>
            </p:cNvGrpSpPr>
            <p:nvPr/>
          </p:nvGrpSpPr>
          <p:grpSpPr bwMode="auto">
            <a:xfrm>
              <a:off x="3373" y="2784"/>
              <a:ext cx="275" cy="230"/>
              <a:chOff x="624" y="3936"/>
              <a:chExt cx="480" cy="384"/>
            </a:xfrm>
          </p:grpSpPr>
          <p:sp>
            <p:nvSpPr>
              <p:cNvPr id="255363" name="Rectangle 387"/>
              <p:cNvSpPr>
                <a:spLocks noChangeArrowheads="1"/>
              </p:cNvSpPr>
              <p:nvPr/>
            </p:nvSpPr>
            <p:spPr bwMode="auto">
              <a:xfrm>
                <a:off x="624" y="3936"/>
                <a:ext cx="480" cy="38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64" name="Line 388"/>
              <p:cNvSpPr>
                <a:spLocks noChangeShapeType="1"/>
              </p:cNvSpPr>
              <p:nvPr/>
            </p:nvSpPr>
            <p:spPr bwMode="auto">
              <a:xfrm>
                <a:off x="768" y="39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65" name="Line 389"/>
              <p:cNvSpPr>
                <a:spLocks noChangeShapeType="1"/>
              </p:cNvSpPr>
              <p:nvPr/>
            </p:nvSpPr>
            <p:spPr bwMode="auto">
              <a:xfrm>
                <a:off x="960" y="39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66" name="Group 390"/>
            <p:cNvGrpSpPr>
              <a:grpSpLocks/>
            </p:cNvGrpSpPr>
            <p:nvPr/>
          </p:nvGrpSpPr>
          <p:grpSpPr bwMode="auto">
            <a:xfrm>
              <a:off x="4188" y="2784"/>
              <a:ext cx="275" cy="230"/>
              <a:chOff x="624" y="3936"/>
              <a:chExt cx="480" cy="384"/>
            </a:xfrm>
          </p:grpSpPr>
          <p:sp>
            <p:nvSpPr>
              <p:cNvPr id="255367" name="Rectangle 391"/>
              <p:cNvSpPr>
                <a:spLocks noChangeArrowheads="1"/>
              </p:cNvSpPr>
              <p:nvPr/>
            </p:nvSpPr>
            <p:spPr bwMode="auto">
              <a:xfrm>
                <a:off x="624" y="3936"/>
                <a:ext cx="480" cy="38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68" name="Line 392"/>
              <p:cNvSpPr>
                <a:spLocks noChangeShapeType="1"/>
              </p:cNvSpPr>
              <p:nvPr/>
            </p:nvSpPr>
            <p:spPr bwMode="auto">
              <a:xfrm>
                <a:off x="768" y="39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69" name="Line 393"/>
              <p:cNvSpPr>
                <a:spLocks noChangeShapeType="1"/>
              </p:cNvSpPr>
              <p:nvPr/>
            </p:nvSpPr>
            <p:spPr bwMode="auto">
              <a:xfrm>
                <a:off x="960" y="39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70" name="Group 394"/>
            <p:cNvGrpSpPr>
              <a:grpSpLocks/>
            </p:cNvGrpSpPr>
            <p:nvPr/>
          </p:nvGrpSpPr>
          <p:grpSpPr bwMode="auto">
            <a:xfrm>
              <a:off x="4573" y="2784"/>
              <a:ext cx="275" cy="230"/>
              <a:chOff x="624" y="3936"/>
              <a:chExt cx="480" cy="384"/>
            </a:xfrm>
          </p:grpSpPr>
          <p:sp>
            <p:nvSpPr>
              <p:cNvPr id="255371" name="Rectangle 395"/>
              <p:cNvSpPr>
                <a:spLocks noChangeArrowheads="1"/>
              </p:cNvSpPr>
              <p:nvPr/>
            </p:nvSpPr>
            <p:spPr bwMode="auto">
              <a:xfrm>
                <a:off x="624" y="3936"/>
                <a:ext cx="480" cy="38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72" name="Line 396"/>
              <p:cNvSpPr>
                <a:spLocks noChangeShapeType="1"/>
              </p:cNvSpPr>
              <p:nvPr/>
            </p:nvSpPr>
            <p:spPr bwMode="auto">
              <a:xfrm>
                <a:off x="768" y="39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73" name="Line 397"/>
              <p:cNvSpPr>
                <a:spLocks noChangeShapeType="1"/>
              </p:cNvSpPr>
              <p:nvPr/>
            </p:nvSpPr>
            <p:spPr bwMode="auto">
              <a:xfrm>
                <a:off x="960" y="393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5374" name="Text Box 398"/>
            <p:cNvSpPr txBox="1">
              <a:spLocks noChangeArrowheads="1"/>
            </p:cNvSpPr>
            <p:nvPr/>
          </p:nvSpPr>
          <p:spPr bwMode="auto">
            <a:xfrm>
              <a:off x="3033" y="2813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F6</a:t>
              </a:r>
            </a:p>
          </p:txBody>
        </p:sp>
        <p:sp>
          <p:nvSpPr>
            <p:cNvPr id="255375" name="Line 399"/>
            <p:cNvSpPr>
              <a:spLocks noChangeShapeType="1"/>
            </p:cNvSpPr>
            <p:nvPr/>
          </p:nvSpPr>
          <p:spPr bwMode="auto">
            <a:xfrm>
              <a:off x="3552" y="3043"/>
              <a:ext cx="0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76" name="Line 400"/>
            <p:cNvSpPr>
              <a:spLocks noChangeShapeType="1"/>
            </p:cNvSpPr>
            <p:nvPr/>
          </p:nvSpPr>
          <p:spPr bwMode="auto">
            <a:xfrm>
              <a:off x="4271" y="3043"/>
              <a:ext cx="0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77" name="Line 401"/>
            <p:cNvSpPr>
              <a:spLocks noChangeShapeType="1"/>
            </p:cNvSpPr>
            <p:nvPr/>
          </p:nvSpPr>
          <p:spPr bwMode="auto">
            <a:xfrm>
              <a:off x="4711" y="3043"/>
              <a:ext cx="0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5378" name="Group 402"/>
            <p:cNvGrpSpPr>
              <a:grpSpLocks/>
            </p:cNvGrpSpPr>
            <p:nvPr/>
          </p:nvGrpSpPr>
          <p:grpSpPr bwMode="auto">
            <a:xfrm>
              <a:off x="3840" y="2736"/>
              <a:ext cx="48" cy="48"/>
              <a:chOff x="3456" y="3072"/>
              <a:chExt cx="96" cy="96"/>
            </a:xfrm>
          </p:grpSpPr>
          <p:sp>
            <p:nvSpPr>
              <p:cNvPr id="255379" name="Line 403"/>
              <p:cNvSpPr>
                <a:spLocks noChangeShapeType="1"/>
              </p:cNvSpPr>
              <p:nvPr/>
            </p:nvSpPr>
            <p:spPr bwMode="auto">
              <a:xfrm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80" name="Line 404"/>
              <p:cNvSpPr>
                <a:spLocks noChangeShapeType="1"/>
              </p:cNvSpPr>
              <p:nvPr/>
            </p:nvSpPr>
            <p:spPr bwMode="auto">
              <a:xfrm flipH="1"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5381" name="Line 405"/>
            <p:cNvSpPr>
              <a:spLocks noChangeShapeType="1"/>
            </p:cNvSpPr>
            <p:nvPr/>
          </p:nvSpPr>
          <p:spPr bwMode="auto">
            <a:xfrm flipH="1">
              <a:off x="3504" y="268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2" name="Line 406"/>
            <p:cNvSpPr>
              <a:spLocks noChangeShapeType="1"/>
            </p:cNvSpPr>
            <p:nvPr/>
          </p:nvSpPr>
          <p:spPr bwMode="auto">
            <a:xfrm>
              <a:off x="4176" y="2698"/>
              <a:ext cx="55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383" name="Line 407"/>
            <p:cNvSpPr>
              <a:spLocks noChangeShapeType="1"/>
            </p:cNvSpPr>
            <p:nvPr/>
          </p:nvSpPr>
          <p:spPr bwMode="auto">
            <a:xfrm>
              <a:off x="4608" y="2640"/>
              <a:ext cx="11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5384" name="Group 408"/>
            <p:cNvGrpSpPr>
              <a:grpSpLocks/>
            </p:cNvGrpSpPr>
            <p:nvPr/>
          </p:nvGrpSpPr>
          <p:grpSpPr bwMode="auto">
            <a:xfrm>
              <a:off x="4368" y="2716"/>
              <a:ext cx="48" cy="48"/>
              <a:chOff x="3456" y="3072"/>
              <a:chExt cx="96" cy="96"/>
            </a:xfrm>
          </p:grpSpPr>
          <p:sp>
            <p:nvSpPr>
              <p:cNvPr id="255385" name="Line 409"/>
              <p:cNvSpPr>
                <a:spLocks noChangeShapeType="1"/>
              </p:cNvSpPr>
              <p:nvPr/>
            </p:nvSpPr>
            <p:spPr bwMode="auto">
              <a:xfrm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86" name="Line 410"/>
              <p:cNvSpPr>
                <a:spLocks noChangeShapeType="1"/>
              </p:cNvSpPr>
              <p:nvPr/>
            </p:nvSpPr>
            <p:spPr bwMode="auto">
              <a:xfrm flipH="1">
                <a:off x="3456" y="307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5387" name="Text Box 411"/>
            <p:cNvSpPr txBox="1">
              <a:spLocks noChangeArrowheads="1"/>
            </p:cNvSpPr>
            <p:nvPr/>
          </p:nvSpPr>
          <p:spPr bwMode="auto">
            <a:xfrm>
              <a:off x="3038" y="3244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F7</a:t>
              </a:r>
            </a:p>
          </p:txBody>
        </p:sp>
        <p:grpSp>
          <p:nvGrpSpPr>
            <p:cNvPr id="255388" name="Group 412"/>
            <p:cNvGrpSpPr>
              <a:grpSpLocks/>
            </p:cNvGrpSpPr>
            <p:nvPr/>
          </p:nvGrpSpPr>
          <p:grpSpPr bwMode="auto">
            <a:xfrm>
              <a:off x="3407" y="3216"/>
              <a:ext cx="385" cy="230"/>
              <a:chOff x="432" y="4608"/>
              <a:chExt cx="672" cy="384"/>
            </a:xfrm>
          </p:grpSpPr>
          <p:sp>
            <p:nvSpPr>
              <p:cNvPr id="255389" name="Rectangle 413"/>
              <p:cNvSpPr>
                <a:spLocks noChangeArrowheads="1"/>
              </p:cNvSpPr>
              <p:nvPr/>
            </p:nvSpPr>
            <p:spPr bwMode="auto">
              <a:xfrm>
                <a:off x="432" y="4608"/>
                <a:ext cx="672" cy="38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90" name="Line 414"/>
              <p:cNvSpPr>
                <a:spLocks noChangeShapeType="1"/>
              </p:cNvSpPr>
              <p:nvPr/>
            </p:nvSpPr>
            <p:spPr bwMode="auto">
              <a:xfrm>
                <a:off x="576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91" name="Line 415"/>
              <p:cNvSpPr>
                <a:spLocks noChangeShapeType="1"/>
              </p:cNvSpPr>
              <p:nvPr/>
            </p:nvSpPr>
            <p:spPr bwMode="auto">
              <a:xfrm>
                <a:off x="768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92" name="Line 416"/>
              <p:cNvSpPr>
                <a:spLocks noChangeShapeType="1"/>
              </p:cNvSpPr>
              <p:nvPr/>
            </p:nvSpPr>
            <p:spPr bwMode="auto">
              <a:xfrm>
                <a:off x="960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93" name="Group 417"/>
            <p:cNvGrpSpPr>
              <a:grpSpLocks/>
            </p:cNvGrpSpPr>
            <p:nvPr/>
          </p:nvGrpSpPr>
          <p:grpSpPr bwMode="auto">
            <a:xfrm>
              <a:off x="4064" y="3216"/>
              <a:ext cx="385" cy="230"/>
              <a:chOff x="432" y="4608"/>
              <a:chExt cx="672" cy="384"/>
            </a:xfrm>
          </p:grpSpPr>
          <p:sp>
            <p:nvSpPr>
              <p:cNvPr id="255394" name="Rectangle 418"/>
              <p:cNvSpPr>
                <a:spLocks noChangeArrowheads="1"/>
              </p:cNvSpPr>
              <p:nvPr/>
            </p:nvSpPr>
            <p:spPr bwMode="auto">
              <a:xfrm>
                <a:off x="432" y="4608"/>
                <a:ext cx="672" cy="38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395" name="Line 419"/>
              <p:cNvSpPr>
                <a:spLocks noChangeShapeType="1"/>
              </p:cNvSpPr>
              <p:nvPr/>
            </p:nvSpPr>
            <p:spPr bwMode="auto">
              <a:xfrm>
                <a:off x="576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96" name="Line 420"/>
              <p:cNvSpPr>
                <a:spLocks noChangeShapeType="1"/>
              </p:cNvSpPr>
              <p:nvPr/>
            </p:nvSpPr>
            <p:spPr bwMode="auto">
              <a:xfrm>
                <a:off x="768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97" name="Line 421"/>
              <p:cNvSpPr>
                <a:spLocks noChangeShapeType="1"/>
              </p:cNvSpPr>
              <p:nvPr/>
            </p:nvSpPr>
            <p:spPr bwMode="auto">
              <a:xfrm>
                <a:off x="960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398" name="Group 422"/>
            <p:cNvGrpSpPr>
              <a:grpSpLocks/>
            </p:cNvGrpSpPr>
            <p:nvPr/>
          </p:nvGrpSpPr>
          <p:grpSpPr bwMode="auto">
            <a:xfrm>
              <a:off x="4559" y="3216"/>
              <a:ext cx="385" cy="230"/>
              <a:chOff x="432" y="4608"/>
              <a:chExt cx="672" cy="384"/>
            </a:xfrm>
          </p:grpSpPr>
          <p:sp>
            <p:nvSpPr>
              <p:cNvPr id="255399" name="Rectangle 423"/>
              <p:cNvSpPr>
                <a:spLocks noChangeArrowheads="1"/>
              </p:cNvSpPr>
              <p:nvPr/>
            </p:nvSpPr>
            <p:spPr bwMode="auto">
              <a:xfrm>
                <a:off x="432" y="4608"/>
                <a:ext cx="672" cy="384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400" name="Line 424"/>
              <p:cNvSpPr>
                <a:spLocks noChangeShapeType="1"/>
              </p:cNvSpPr>
              <p:nvPr/>
            </p:nvSpPr>
            <p:spPr bwMode="auto">
              <a:xfrm>
                <a:off x="576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01" name="Line 425"/>
              <p:cNvSpPr>
                <a:spLocks noChangeShapeType="1"/>
              </p:cNvSpPr>
              <p:nvPr/>
            </p:nvSpPr>
            <p:spPr bwMode="auto">
              <a:xfrm>
                <a:off x="768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02" name="Line 426"/>
              <p:cNvSpPr>
                <a:spLocks noChangeShapeType="1"/>
              </p:cNvSpPr>
              <p:nvPr/>
            </p:nvSpPr>
            <p:spPr bwMode="auto">
              <a:xfrm>
                <a:off x="960" y="460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5403" name="Text Box 427"/>
            <p:cNvSpPr txBox="1">
              <a:spLocks noChangeArrowheads="1"/>
            </p:cNvSpPr>
            <p:nvPr/>
          </p:nvSpPr>
          <p:spPr bwMode="auto">
            <a:xfrm>
              <a:off x="3024" y="2467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F5</a:t>
              </a:r>
            </a:p>
          </p:txBody>
        </p:sp>
        <p:sp>
          <p:nvSpPr>
            <p:cNvPr id="255404" name="Text Box 428"/>
            <p:cNvSpPr txBox="1">
              <a:spLocks noChangeArrowheads="1"/>
            </p:cNvSpPr>
            <p:nvPr/>
          </p:nvSpPr>
          <p:spPr bwMode="auto">
            <a:xfrm>
              <a:off x="3024" y="3619"/>
              <a:ext cx="5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F8 – F12</a:t>
              </a:r>
            </a:p>
          </p:txBody>
        </p:sp>
        <p:sp>
          <p:nvSpPr>
            <p:cNvPr id="255405" name="Text Box 429"/>
            <p:cNvSpPr txBox="1">
              <a:spLocks noChangeArrowheads="1"/>
            </p:cNvSpPr>
            <p:nvPr/>
          </p:nvSpPr>
          <p:spPr bwMode="auto">
            <a:xfrm>
              <a:off x="3540" y="3552"/>
              <a:ext cx="17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Multi-location testing, licensing, seed increase and cultivar release</a:t>
              </a:r>
            </a:p>
          </p:txBody>
        </p:sp>
        <p:sp>
          <p:nvSpPr>
            <p:cNvPr id="255406" name="Text Box 430"/>
            <p:cNvSpPr txBox="1">
              <a:spLocks noChangeArrowheads="1"/>
            </p:cNvSpPr>
            <p:nvPr/>
          </p:nvSpPr>
          <p:spPr bwMode="auto">
            <a:xfrm>
              <a:off x="4608" y="1622"/>
              <a:ext cx="77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Only desirable F3 lines planted in field</a:t>
              </a:r>
            </a:p>
          </p:txBody>
        </p:sp>
      </p:grpSp>
      <p:grpSp>
        <p:nvGrpSpPr>
          <p:cNvPr id="255407" name="Group 431"/>
          <p:cNvGrpSpPr>
            <a:grpSpLocks/>
          </p:cNvGrpSpPr>
          <p:nvPr/>
        </p:nvGrpSpPr>
        <p:grpSpPr bwMode="auto">
          <a:xfrm>
            <a:off x="1447800" y="3657600"/>
            <a:ext cx="76200" cy="76200"/>
            <a:chOff x="3456" y="3072"/>
            <a:chExt cx="96" cy="96"/>
          </a:xfrm>
        </p:grpSpPr>
        <p:sp>
          <p:nvSpPr>
            <p:cNvPr id="255408" name="Line 432"/>
            <p:cNvSpPr>
              <a:spLocks noChangeShapeType="1"/>
            </p:cNvSpPr>
            <p:nvPr/>
          </p:nvSpPr>
          <p:spPr bwMode="auto">
            <a:xfrm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5409" name="Line 433"/>
            <p:cNvSpPr>
              <a:spLocks noChangeShapeType="1"/>
            </p:cNvSpPr>
            <p:nvPr/>
          </p:nvSpPr>
          <p:spPr bwMode="auto">
            <a:xfrm flipH="1">
              <a:off x="3456" y="3072"/>
              <a:ext cx="96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5410" name="Text Box 434"/>
          <p:cNvSpPr txBox="1">
            <a:spLocks noChangeArrowheads="1"/>
          </p:cNvSpPr>
          <p:nvPr/>
        </p:nvSpPr>
        <p:spPr bwMode="auto">
          <a:xfrm>
            <a:off x="4419600" y="6248400"/>
            <a:ext cx="472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</a:rPr>
              <a:t>Benefits: breeding program can be efficiently scaled down to focus on fewer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4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2.4 Combined approaches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800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>
                <a:latin typeface="Arial" charset="0"/>
              </a:rPr>
              <a:t>In some cases, a combination of phenotypic screening </a:t>
            </a:r>
            <a:r>
              <a:rPr lang="en-US" i="1">
                <a:latin typeface="Arial" charset="0"/>
              </a:rPr>
              <a:t>and</a:t>
            </a:r>
            <a:r>
              <a:rPr lang="en-US">
                <a:latin typeface="Arial" charset="0"/>
              </a:rPr>
              <a:t> MAS approach may be useful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To maximize genetic gain (when some QTLs have been unidentified from QTL mapping)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Level of recombination between marker and QTL (in other words marker is not 100% accurate)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To reduce population sizes for traits where marker genotyping is cheaper or easier than phenotypic screening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AU">
                <a:solidFill>
                  <a:srgbClr val="333399"/>
                </a:solidFill>
                <a:latin typeface="Arial" charset="0"/>
              </a:rPr>
              <a:t>‘Marker-directed’ phenotyping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2338388" y="2982913"/>
            <a:ext cx="2165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BC</a:t>
            </a:r>
            <a:r>
              <a:rPr lang="en-US" sz="12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12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phenotypes: R and S</a:t>
            </a:r>
          </a:p>
        </p:txBody>
      </p:sp>
      <p:grpSp>
        <p:nvGrpSpPr>
          <p:cNvPr id="257028" name="Group 4"/>
          <p:cNvGrpSpPr>
            <a:grpSpLocks/>
          </p:cNvGrpSpPr>
          <p:nvPr/>
        </p:nvGrpSpPr>
        <p:grpSpPr bwMode="auto">
          <a:xfrm>
            <a:off x="1689100" y="1481138"/>
            <a:ext cx="1731963" cy="727075"/>
            <a:chOff x="1344" y="134"/>
            <a:chExt cx="1152" cy="586"/>
          </a:xfrm>
        </p:grpSpPr>
        <p:sp>
          <p:nvSpPr>
            <p:cNvPr id="257029" name="Text Box 5"/>
            <p:cNvSpPr txBox="1">
              <a:spLocks noChangeArrowheads="1"/>
            </p:cNvSpPr>
            <p:nvPr/>
          </p:nvSpPr>
          <p:spPr bwMode="auto">
            <a:xfrm>
              <a:off x="1344" y="134"/>
              <a:ext cx="11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r>
                <a:rPr lang="en-US" sz="1200" b="1" baseline="-25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200" baseline="-250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(S)   x   </a:t>
              </a: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r>
                <a:rPr lang="en-US" sz="1200" b="1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(R)</a:t>
              </a:r>
            </a:p>
          </p:txBody>
        </p:sp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680" y="28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2120900" y="2195513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12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1200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(R)</a:t>
            </a:r>
            <a:r>
              <a:rPr lang="en-US" sz="1200" baseline="-2500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x   </a:t>
            </a:r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12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1200" baseline="-25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(S) </a:t>
            </a:r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2627313" y="2446338"/>
            <a:ext cx="0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533400" y="1493838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Recurrent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Parent</a:t>
            </a:r>
          </a:p>
        </p:txBody>
      </p:sp>
      <p:grpSp>
        <p:nvGrpSpPr>
          <p:cNvPr id="257034" name="Group 10"/>
          <p:cNvGrpSpPr>
            <a:grpSpLocks/>
          </p:cNvGrpSpPr>
          <p:nvPr/>
        </p:nvGrpSpPr>
        <p:grpSpPr bwMode="auto">
          <a:xfrm>
            <a:off x="1358900" y="1557338"/>
            <a:ext cx="257175" cy="174625"/>
            <a:chOff x="720" y="1872"/>
            <a:chExt cx="480" cy="384"/>
          </a:xfrm>
        </p:grpSpPr>
        <p:sp>
          <p:nvSpPr>
            <p:cNvPr id="257035" name="Line 1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36" name="Oval 1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7" name="Oval 1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8" name="Oval 1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9" name="Oval 1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40" name="Text Box 16"/>
          <p:cNvSpPr txBox="1">
            <a:spLocks noChangeArrowheads="1"/>
          </p:cNvSpPr>
          <p:nvPr/>
        </p:nvSpPr>
        <p:spPr bwMode="auto">
          <a:xfrm>
            <a:off x="3205163" y="1481138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Donor</a:t>
            </a:r>
          </a:p>
          <a:p>
            <a:pPr eaLnBrk="0" hangingPunct="0"/>
            <a:r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t>Parent</a:t>
            </a:r>
          </a:p>
        </p:txBody>
      </p:sp>
      <p:grpSp>
        <p:nvGrpSpPr>
          <p:cNvPr id="257041" name="Group 17"/>
          <p:cNvGrpSpPr>
            <a:grpSpLocks/>
          </p:cNvGrpSpPr>
          <p:nvPr/>
        </p:nvGrpSpPr>
        <p:grpSpPr bwMode="auto">
          <a:xfrm>
            <a:off x="2771775" y="1557338"/>
            <a:ext cx="257175" cy="174625"/>
            <a:chOff x="720" y="1872"/>
            <a:chExt cx="480" cy="384"/>
          </a:xfrm>
        </p:grpSpPr>
        <p:sp>
          <p:nvSpPr>
            <p:cNvPr id="257042" name="Line 1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43" name="Oval 1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4" name="Oval 2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5" name="Oval 2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6" name="Oval 2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47" name="Group 23"/>
          <p:cNvGrpSpPr>
            <a:grpSpLocks/>
          </p:cNvGrpSpPr>
          <p:nvPr/>
        </p:nvGrpSpPr>
        <p:grpSpPr bwMode="auto">
          <a:xfrm>
            <a:off x="1905000" y="2452688"/>
            <a:ext cx="257175" cy="173037"/>
            <a:chOff x="720" y="1872"/>
            <a:chExt cx="480" cy="384"/>
          </a:xfrm>
        </p:grpSpPr>
        <p:sp>
          <p:nvSpPr>
            <p:cNvPr id="257048" name="Line 2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49" name="Oval 2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0" name="Oval 2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1" name="Oval 2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2" name="Oval 2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53" name="Group 29"/>
          <p:cNvGrpSpPr>
            <a:grpSpLocks/>
          </p:cNvGrpSpPr>
          <p:nvPr/>
        </p:nvGrpSpPr>
        <p:grpSpPr bwMode="auto">
          <a:xfrm>
            <a:off x="2987675" y="2452688"/>
            <a:ext cx="257175" cy="173037"/>
            <a:chOff x="720" y="1872"/>
            <a:chExt cx="480" cy="384"/>
          </a:xfrm>
        </p:grpSpPr>
        <p:sp>
          <p:nvSpPr>
            <p:cNvPr id="257054" name="Line 30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55" name="Oval 31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6" name="Oval 32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7" name="Oval 33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8" name="Oval 34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59" name="Line 35"/>
          <p:cNvSpPr>
            <a:spLocks noChangeShapeType="1"/>
          </p:cNvSpPr>
          <p:nvPr/>
        </p:nvSpPr>
        <p:spPr bwMode="auto">
          <a:xfrm flipH="1">
            <a:off x="822325" y="3221038"/>
            <a:ext cx="1731963" cy="29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60" name="Line 36"/>
          <p:cNvSpPr>
            <a:spLocks noChangeShapeType="1"/>
          </p:cNvSpPr>
          <p:nvPr/>
        </p:nvSpPr>
        <p:spPr bwMode="auto">
          <a:xfrm>
            <a:off x="2554288" y="3221038"/>
            <a:ext cx="2382837" cy="29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7061" name="Group 37"/>
          <p:cNvGrpSpPr>
            <a:grpSpLocks/>
          </p:cNvGrpSpPr>
          <p:nvPr/>
        </p:nvGrpSpPr>
        <p:grpSpPr bwMode="auto">
          <a:xfrm>
            <a:off x="1905000" y="2673350"/>
            <a:ext cx="288925" cy="298450"/>
            <a:chOff x="1056" y="3648"/>
            <a:chExt cx="192" cy="240"/>
          </a:xfrm>
        </p:grpSpPr>
        <p:sp>
          <p:nvSpPr>
            <p:cNvPr id="257062" name="Rectangle 38"/>
            <p:cNvSpPr>
              <a:spLocks noChangeArrowheads="1"/>
            </p:cNvSpPr>
            <p:nvPr/>
          </p:nvSpPr>
          <p:spPr bwMode="auto">
            <a:xfrm>
              <a:off x="1056" y="3648"/>
              <a:ext cx="192" cy="24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3" name="Rectangle 39"/>
            <p:cNvSpPr>
              <a:spLocks noChangeArrowheads="1"/>
            </p:cNvSpPr>
            <p:nvPr/>
          </p:nvSpPr>
          <p:spPr bwMode="auto">
            <a:xfrm>
              <a:off x="1104" y="3696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4" name="Rectangle 40"/>
            <p:cNvSpPr>
              <a:spLocks noChangeArrowheads="1"/>
            </p:cNvSpPr>
            <p:nvPr/>
          </p:nvSpPr>
          <p:spPr bwMode="auto">
            <a:xfrm>
              <a:off x="1104" y="3816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65" name="Group 41"/>
          <p:cNvGrpSpPr>
            <a:grpSpLocks/>
          </p:cNvGrpSpPr>
          <p:nvPr/>
        </p:nvGrpSpPr>
        <p:grpSpPr bwMode="auto">
          <a:xfrm>
            <a:off x="2987675" y="2673350"/>
            <a:ext cx="288925" cy="298450"/>
            <a:chOff x="1824" y="3744"/>
            <a:chExt cx="192" cy="240"/>
          </a:xfrm>
        </p:grpSpPr>
        <p:sp>
          <p:nvSpPr>
            <p:cNvPr id="257066" name="Rectangle 42"/>
            <p:cNvSpPr>
              <a:spLocks noChangeArrowheads="1"/>
            </p:cNvSpPr>
            <p:nvPr/>
          </p:nvSpPr>
          <p:spPr bwMode="auto">
            <a:xfrm>
              <a:off x="1824" y="3744"/>
              <a:ext cx="192" cy="24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7" name="Rectangle 43"/>
            <p:cNvSpPr>
              <a:spLocks noChangeArrowheads="1"/>
            </p:cNvSpPr>
            <p:nvPr/>
          </p:nvSpPr>
          <p:spPr bwMode="auto">
            <a:xfrm>
              <a:off x="1872" y="3792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68" name="Group 44"/>
          <p:cNvGrpSpPr>
            <a:grpSpLocks/>
          </p:cNvGrpSpPr>
          <p:nvPr/>
        </p:nvGrpSpPr>
        <p:grpSpPr bwMode="auto">
          <a:xfrm>
            <a:off x="2771775" y="1779588"/>
            <a:ext cx="288925" cy="296862"/>
            <a:chOff x="1056" y="3648"/>
            <a:chExt cx="192" cy="240"/>
          </a:xfrm>
        </p:grpSpPr>
        <p:sp>
          <p:nvSpPr>
            <p:cNvPr id="257069" name="Rectangle 45"/>
            <p:cNvSpPr>
              <a:spLocks noChangeArrowheads="1"/>
            </p:cNvSpPr>
            <p:nvPr/>
          </p:nvSpPr>
          <p:spPr bwMode="auto">
            <a:xfrm>
              <a:off x="1056" y="3648"/>
              <a:ext cx="192" cy="24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0" name="Rectangle 46"/>
            <p:cNvSpPr>
              <a:spLocks noChangeArrowheads="1"/>
            </p:cNvSpPr>
            <p:nvPr/>
          </p:nvSpPr>
          <p:spPr bwMode="auto">
            <a:xfrm>
              <a:off x="1104" y="3696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1" name="Rectangle 47"/>
            <p:cNvSpPr>
              <a:spLocks noChangeArrowheads="1"/>
            </p:cNvSpPr>
            <p:nvPr/>
          </p:nvSpPr>
          <p:spPr bwMode="auto">
            <a:xfrm>
              <a:off x="1104" y="3816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072" name="Group 48"/>
          <p:cNvGrpSpPr>
            <a:grpSpLocks/>
          </p:cNvGrpSpPr>
          <p:nvPr/>
        </p:nvGrpSpPr>
        <p:grpSpPr bwMode="auto">
          <a:xfrm>
            <a:off x="1327150" y="1779588"/>
            <a:ext cx="288925" cy="296862"/>
            <a:chOff x="1824" y="3744"/>
            <a:chExt cx="192" cy="240"/>
          </a:xfrm>
        </p:grpSpPr>
        <p:sp>
          <p:nvSpPr>
            <p:cNvPr id="257073" name="Rectangle 49"/>
            <p:cNvSpPr>
              <a:spLocks noChangeArrowheads="1"/>
            </p:cNvSpPr>
            <p:nvPr/>
          </p:nvSpPr>
          <p:spPr bwMode="auto">
            <a:xfrm>
              <a:off x="1824" y="3744"/>
              <a:ext cx="192" cy="24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4" name="Rectangle 50"/>
            <p:cNvSpPr>
              <a:spLocks noChangeArrowheads="1"/>
            </p:cNvSpPr>
            <p:nvPr/>
          </p:nvSpPr>
          <p:spPr bwMode="auto">
            <a:xfrm>
              <a:off x="1872" y="3792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075" name="Text Box 51"/>
          <p:cNvSpPr txBox="1">
            <a:spLocks noChangeArrowheads="1"/>
          </p:cNvSpPr>
          <p:nvPr/>
        </p:nvSpPr>
        <p:spPr bwMode="auto">
          <a:xfrm>
            <a:off x="700088" y="4068763"/>
            <a:ext cx="48625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1   2    3    4    5   6   7    8    9  10  11  12  13  14 15  16  17  18  19 20 …</a:t>
            </a:r>
          </a:p>
        </p:txBody>
      </p:sp>
      <p:sp>
        <p:nvSpPr>
          <p:cNvPr id="257076" name="Rectangle 52"/>
          <p:cNvSpPr>
            <a:spLocks noChangeArrowheads="1"/>
          </p:cNvSpPr>
          <p:nvPr/>
        </p:nvSpPr>
        <p:spPr bwMode="auto">
          <a:xfrm>
            <a:off x="604838" y="4294188"/>
            <a:ext cx="4548187" cy="33655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77" name="Rectangle 53"/>
          <p:cNvSpPr>
            <a:spLocks noChangeArrowheads="1"/>
          </p:cNvSpPr>
          <p:nvPr/>
        </p:nvSpPr>
        <p:spPr bwMode="auto">
          <a:xfrm>
            <a:off x="1130300" y="4538663"/>
            <a:ext cx="174625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78" name="Rectangle 54"/>
          <p:cNvSpPr>
            <a:spLocks noChangeArrowheads="1"/>
          </p:cNvSpPr>
          <p:nvPr/>
        </p:nvSpPr>
        <p:spPr bwMode="auto">
          <a:xfrm>
            <a:off x="1349375" y="4538663"/>
            <a:ext cx="173038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79" name="Rectangle 55"/>
          <p:cNvSpPr>
            <a:spLocks noChangeArrowheads="1"/>
          </p:cNvSpPr>
          <p:nvPr/>
        </p:nvSpPr>
        <p:spPr bwMode="auto">
          <a:xfrm>
            <a:off x="1785938" y="4538663"/>
            <a:ext cx="176212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0" name="Rectangle 56"/>
          <p:cNvSpPr>
            <a:spLocks noChangeArrowheads="1"/>
          </p:cNvSpPr>
          <p:nvPr/>
        </p:nvSpPr>
        <p:spPr bwMode="auto">
          <a:xfrm>
            <a:off x="2224088" y="4538663"/>
            <a:ext cx="173037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1" name="Rectangle 57"/>
          <p:cNvSpPr>
            <a:spLocks noChangeArrowheads="1"/>
          </p:cNvSpPr>
          <p:nvPr/>
        </p:nvSpPr>
        <p:spPr bwMode="auto">
          <a:xfrm>
            <a:off x="2879725" y="4538663"/>
            <a:ext cx="176213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2" name="Rectangle 58"/>
          <p:cNvSpPr>
            <a:spLocks noChangeArrowheads="1"/>
          </p:cNvSpPr>
          <p:nvPr/>
        </p:nvSpPr>
        <p:spPr bwMode="auto">
          <a:xfrm>
            <a:off x="4192588" y="4538663"/>
            <a:ext cx="173037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3" name="Rectangle 59"/>
          <p:cNvSpPr>
            <a:spLocks noChangeArrowheads="1"/>
          </p:cNvSpPr>
          <p:nvPr/>
        </p:nvSpPr>
        <p:spPr bwMode="auto">
          <a:xfrm>
            <a:off x="3752850" y="4538663"/>
            <a:ext cx="176213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4" name="Rectangle 60"/>
          <p:cNvSpPr>
            <a:spLocks noChangeArrowheads="1"/>
          </p:cNvSpPr>
          <p:nvPr/>
        </p:nvSpPr>
        <p:spPr bwMode="auto">
          <a:xfrm>
            <a:off x="3316288" y="4538663"/>
            <a:ext cx="174625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5" name="Rectangle 61"/>
          <p:cNvSpPr>
            <a:spLocks noChangeArrowheads="1"/>
          </p:cNvSpPr>
          <p:nvPr/>
        </p:nvSpPr>
        <p:spPr bwMode="auto">
          <a:xfrm>
            <a:off x="4848225" y="4538663"/>
            <a:ext cx="174625" cy="30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6" name="Rectangle 62"/>
          <p:cNvSpPr>
            <a:spLocks noChangeArrowheads="1"/>
          </p:cNvSpPr>
          <p:nvPr/>
        </p:nvSpPr>
        <p:spPr bwMode="auto">
          <a:xfrm>
            <a:off x="692150" y="4349750"/>
            <a:ext cx="176213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7" name="Rectangle 63"/>
          <p:cNvSpPr>
            <a:spLocks noChangeArrowheads="1"/>
          </p:cNvSpPr>
          <p:nvPr/>
        </p:nvSpPr>
        <p:spPr bwMode="auto">
          <a:xfrm>
            <a:off x="909638" y="4349750"/>
            <a:ext cx="176212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8" name="Rectangle 64"/>
          <p:cNvSpPr>
            <a:spLocks noChangeArrowheads="1"/>
          </p:cNvSpPr>
          <p:nvPr/>
        </p:nvSpPr>
        <p:spPr bwMode="auto">
          <a:xfrm>
            <a:off x="1130300" y="4349750"/>
            <a:ext cx="174625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89" name="Rectangle 65"/>
          <p:cNvSpPr>
            <a:spLocks noChangeArrowheads="1"/>
          </p:cNvSpPr>
          <p:nvPr/>
        </p:nvSpPr>
        <p:spPr bwMode="auto">
          <a:xfrm>
            <a:off x="1565275" y="4349750"/>
            <a:ext cx="176213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0" name="Rectangle 66"/>
          <p:cNvSpPr>
            <a:spLocks noChangeArrowheads="1"/>
          </p:cNvSpPr>
          <p:nvPr/>
        </p:nvSpPr>
        <p:spPr bwMode="auto">
          <a:xfrm>
            <a:off x="1349375" y="4349750"/>
            <a:ext cx="173038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1" name="Rectangle 67"/>
          <p:cNvSpPr>
            <a:spLocks noChangeArrowheads="1"/>
          </p:cNvSpPr>
          <p:nvPr/>
        </p:nvSpPr>
        <p:spPr bwMode="auto">
          <a:xfrm>
            <a:off x="1785938" y="4349750"/>
            <a:ext cx="176212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2" name="Rectangle 68"/>
          <p:cNvSpPr>
            <a:spLocks noChangeArrowheads="1"/>
          </p:cNvSpPr>
          <p:nvPr/>
        </p:nvSpPr>
        <p:spPr bwMode="auto">
          <a:xfrm>
            <a:off x="2005013" y="4349750"/>
            <a:ext cx="174625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3" name="Rectangle 69"/>
          <p:cNvSpPr>
            <a:spLocks noChangeArrowheads="1"/>
          </p:cNvSpPr>
          <p:nvPr/>
        </p:nvSpPr>
        <p:spPr bwMode="auto">
          <a:xfrm>
            <a:off x="2224088" y="4349750"/>
            <a:ext cx="173037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4" name="Rectangle 70"/>
          <p:cNvSpPr>
            <a:spLocks noChangeArrowheads="1"/>
          </p:cNvSpPr>
          <p:nvPr/>
        </p:nvSpPr>
        <p:spPr bwMode="auto">
          <a:xfrm>
            <a:off x="2441575" y="4349750"/>
            <a:ext cx="174625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5" name="Rectangle 71"/>
          <p:cNvSpPr>
            <a:spLocks noChangeArrowheads="1"/>
          </p:cNvSpPr>
          <p:nvPr/>
        </p:nvSpPr>
        <p:spPr bwMode="auto">
          <a:xfrm>
            <a:off x="2659063" y="4349750"/>
            <a:ext cx="176212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6" name="Rectangle 72"/>
          <p:cNvSpPr>
            <a:spLocks noChangeArrowheads="1"/>
          </p:cNvSpPr>
          <p:nvPr/>
        </p:nvSpPr>
        <p:spPr bwMode="auto">
          <a:xfrm>
            <a:off x="2879725" y="4349750"/>
            <a:ext cx="176213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7" name="Rectangle 73"/>
          <p:cNvSpPr>
            <a:spLocks noChangeArrowheads="1"/>
          </p:cNvSpPr>
          <p:nvPr/>
        </p:nvSpPr>
        <p:spPr bwMode="auto">
          <a:xfrm>
            <a:off x="3098800" y="4349750"/>
            <a:ext cx="173038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8" name="Rectangle 74"/>
          <p:cNvSpPr>
            <a:spLocks noChangeArrowheads="1"/>
          </p:cNvSpPr>
          <p:nvPr/>
        </p:nvSpPr>
        <p:spPr bwMode="auto">
          <a:xfrm>
            <a:off x="3535363" y="4349750"/>
            <a:ext cx="176212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99" name="Rectangle 75"/>
          <p:cNvSpPr>
            <a:spLocks noChangeArrowheads="1"/>
          </p:cNvSpPr>
          <p:nvPr/>
        </p:nvSpPr>
        <p:spPr bwMode="auto">
          <a:xfrm>
            <a:off x="3752850" y="4349750"/>
            <a:ext cx="176213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100" name="Rectangle 76"/>
          <p:cNvSpPr>
            <a:spLocks noChangeArrowheads="1"/>
          </p:cNvSpPr>
          <p:nvPr/>
        </p:nvSpPr>
        <p:spPr bwMode="auto">
          <a:xfrm>
            <a:off x="3973513" y="4349750"/>
            <a:ext cx="174625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101" name="Rectangle 77"/>
          <p:cNvSpPr>
            <a:spLocks noChangeArrowheads="1"/>
          </p:cNvSpPr>
          <p:nvPr/>
        </p:nvSpPr>
        <p:spPr bwMode="auto">
          <a:xfrm>
            <a:off x="3316288" y="4349750"/>
            <a:ext cx="174625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102" name="Rectangle 78"/>
          <p:cNvSpPr>
            <a:spLocks noChangeArrowheads="1"/>
          </p:cNvSpPr>
          <p:nvPr/>
        </p:nvSpPr>
        <p:spPr bwMode="auto">
          <a:xfrm>
            <a:off x="4192588" y="4349750"/>
            <a:ext cx="173037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103" name="Rectangle 79"/>
          <p:cNvSpPr>
            <a:spLocks noChangeArrowheads="1"/>
          </p:cNvSpPr>
          <p:nvPr/>
        </p:nvSpPr>
        <p:spPr bwMode="auto">
          <a:xfrm>
            <a:off x="4408488" y="4349750"/>
            <a:ext cx="176212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104" name="Rectangle 80"/>
          <p:cNvSpPr>
            <a:spLocks noChangeArrowheads="1"/>
          </p:cNvSpPr>
          <p:nvPr/>
        </p:nvSpPr>
        <p:spPr bwMode="auto">
          <a:xfrm>
            <a:off x="4629150" y="4349750"/>
            <a:ext cx="176213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105" name="Rectangle 81"/>
          <p:cNvSpPr>
            <a:spLocks noChangeArrowheads="1"/>
          </p:cNvSpPr>
          <p:nvPr/>
        </p:nvSpPr>
        <p:spPr bwMode="auto">
          <a:xfrm>
            <a:off x="4848225" y="4349750"/>
            <a:ext cx="174625" cy="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106" name="Group 82"/>
          <p:cNvGrpSpPr>
            <a:grpSpLocks/>
          </p:cNvGrpSpPr>
          <p:nvPr/>
        </p:nvGrpSpPr>
        <p:grpSpPr bwMode="auto">
          <a:xfrm>
            <a:off x="647700" y="3989388"/>
            <a:ext cx="220663" cy="152400"/>
            <a:chOff x="720" y="1872"/>
            <a:chExt cx="480" cy="384"/>
          </a:xfrm>
        </p:grpSpPr>
        <p:sp>
          <p:nvSpPr>
            <p:cNvPr id="257107" name="Line 8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08" name="Oval 8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9" name="Oval 8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0" name="Oval 8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1" name="Oval 8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12" name="Group 88"/>
          <p:cNvGrpSpPr>
            <a:grpSpLocks/>
          </p:cNvGrpSpPr>
          <p:nvPr/>
        </p:nvGrpSpPr>
        <p:grpSpPr bwMode="auto">
          <a:xfrm>
            <a:off x="868363" y="3989388"/>
            <a:ext cx="217487" cy="152400"/>
            <a:chOff x="720" y="1872"/>
            <a:chExt cx="480" cy="384"/>
          </a:xfrm>
        </p:grpSpPr>
        <p:sp>
          <p:nvSpPr>
            <p:cNvPr id="257113" name="Line 8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14" name="Oval 9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5" name="Oval 9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6" name="Oval 9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7" name="Oval 9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18" name="Group 94"/>
          <p:cNvGrpSpPr>
            <a:grpSpLocks/>
          </p:cNvGrpSpPr>
          <p:nvPr/>
        </p:nvGrpSpPr>
        <p:grpSpPr bwMode="auto">
          <a:xfrm>
            <a:off x="1085850" y="3989388"/>
            <a:ext cx="219075" cy="152400"/>
            <a:chOff x="720" y="1872"/>
            <a:chExt cx="480" cy="384"/>
          </a:xfrm>
        </p:grpSpPr>
        <p:sp>
          <p:nvSpPr>
            <p:cNvPr id="257119" name="Line 9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20" name="Oval 9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1" name="Oval 9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2" name="Oval 9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3" name="Oval 9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24" name="Group 100"/>
          <p:cNvGrpSpPr>
            <a:grpSpLocks/>
          </p:cNvGrpSpPr>
          <p:nvPr/>
        </p:nvGrpSpPr>
        <p:grpSpPr bwMode="auto">
          <a:xfrm>
            <a:off x="1304925" y="3989388"/>
            <a:ext cx="217488" cy="152400"/>
            <a:chOff x="720" y="1872"/>
            <a:chExt cx="480" cy="384"/>
          </a:xfrm>
        </p:grpSpPr>
        <p:sp>
          <p:nvSpPr>
            <p:cNvPr id="257125" name="Line 10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26" name="Oval 10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7" name="Oval 10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8" name="Oval 10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9" name="Oval 10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30" name="Group 106"/>
          <p:cNvGrpSpPr>
            <a:grpSpLocks/>
          </p:cNvGrpSpPr>
          <p:nvPr/>
        </p:nvGrpSpPr>
        <p:grpSpPr bwMode="auto">
          <a:xfrm>
            <a:off x="1522413" y="3989388"/>
            <a:ext cx="219075" cy="152400"/>
            <a:chOff x="720" y="1872"/>
            <a:chExt cx="480" cy="384"/>
          </a:xfrm>
        </p:grpSpPr>
        <p:sp>
          <p:nvSpPr>
            <p:cNvPr id="257131" name="Line 10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32" name="Oval 10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3" name="Oval 10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4" name="Oval 11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5" name="Oval 11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36" name="Group 112"/>
          <p:cNvGrpSpPr>
            <a:grpSpLocks/>
          </p:cNvGrpSpPr>
          <p:nvPr/>
        </p:nvGrpSpPr>
        <p:grpSpPr bwMode="auto">
          <a:xfrm>
            <a:off x="1785938" y="3989388"/>
            <a:ext cx="219075" cy="152400"/>
            <a:chOff x="720" y="1872"/>
            <a:chExt cx="480" cy="384"/>
          </a:xfrm>
        </p:grpSpPr>
        <p:sp>
          <p:nvSpPr>
            <p:cNvPr id="257137" name="Line 11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38" name="Oval 11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9" name="Oval 11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0" name="Oval 11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1" name="Oval 11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42" name="Group 118"/>
          <p:cNvGrpSpPr>
            <a:grpSpLocks/>
          </p:cNvGrpSpPr>
          <p:nvPr/>
        </p:nvGrpSpPr>
        <p:grpSpPr bwMode="auto">
          <a:xfrm>
            <a:off x="2005013" y="3989388"/>
            <a:ext cx="219075" cy="152400"/>
            <a:chOff x="720" y="1872"/>
            <a:chExt cx="480" cy="384"/>
          </a:xfrm>
        </p:grpSpPr>
        <p:sp>
          <p:nvSpPr>
            <p:cNvPr id="257143" name="Line 11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44" name="Oval 12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5" name="Oval 12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6" name="Oval 12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7" name="Oval 12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48" name="Group 124"/>
          <p:cNvGrpSpPr>
            <a:grpSpLocks/>
          </p:cNvGrpSpPr>
          <p:nvPr/>
        </p:nvGrpSpPr>
        <p:grpSpPr bwMode="auto">
          <a:xfrm>
            <a:off x="2224088" y="3989388"/>
            <a:ext cx="217487" cy="152400"/>
            <a:chOff x="720" y="1872"/>
            <a:chExt cx="480" cy="384"/>
          </a:xfrm>
        </p:grpSpPr>
        <p:sp>
          <p:nvSpPr>
            <p:cNvPr id="257149" name="Line 12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50" name="Oval 12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1" name="Oval 12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2" name="Oval 12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3" name="Oval 12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54" name="Group 130"/>
          <p:cNvGrpSpPr>
            <a:grpSpLocks/>
          </p:cNvGrpSpPr>
          <p:nvPr/>
        </p:nvGrpSpPr>
        <p:grpSpPr bwMode="auto">
          <a:xfrm>
            <a:off x="2441575" y="3989388"/>
            <a:ext cx="217488" cy="152400"/>
            <a:chOff x="720" y="1872"/>
            <a:chExt cx="480" cy="384"/>
          </a:xfrm>
        </p:grpSpPr>
        <p:sp>
          <p:nvSpPr>
            <p:cNvPr id="257155" name="Line 13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56" name="Oval 13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7" name="Oval 13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8" name="Oval 13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9" name="Oval 13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60" name="Group 136"/>
          <p:cNvGrpSpPr>
            <a:grpSpLocks/>
          </p:cNvGrpSpPr>
          <p:nvPr/>
        </p:nvGrpSpPr>
        <p:grpSpPr bwMode="auto">
          <a:xfrm>
            <a:off x="2659063" y="3989388"/>
            <a:ext cx="220662" cy="152400"/>
            <a:chOff x="720" y="1872"/>
            <a:chExt cx="480" cy="384"/>
          </a:xfrm>
        </p:grpSpPr>
        <p:sp>
          <p:nvSpPr>
            <p:cNvPr id="257161" name="Line 13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62" name="Oval 13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3" name="Oval 13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4" name="Oval 14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5" name="Oval 14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66" name="Group 142"/>
          <p:cNvGrpSpPr>
            <a:grpSpLocks/>
          </p:cNvGrpSpPr>
          <p:nvPr/>
        </p:nvGrpSpPr>
        <p:grpSpPr bwMode="auto">
          <a:xfrm>
            <a:off x="2879725" y="3989388"/>
            <a:ext cx="219075" cy="152400"/>
            <a:chOff x="720" y="1872"/>
            <a:chExt cx="480" cy="384"/>
          </a:xfrm>
        </p:grpSpPr>
        <p:sp>
          <p:nvSpPr>
            <p:cNvPr id="257167" name="Line 14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68" name="Oval 14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9" name="Oval 14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0" name="Oval 14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1" name="Oval 14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72" name="Group 148"/>
          <p:cNvGrpSpPr>
            <a:grpSpLocks/>
          </p:cNvGrpSpPr>
          <p:nvPr/>
        </p:nvGrpSpPr>
        <p:grpSpPr bwMode="auto">
          <a:xfrm>
            <a:off x="3098800" y="3989388"/>
            <a:ext cx="217488" cy="152400"/>
            <a:chOff x="720" y="1872"/>
            <a:chExt cx="480" cy="384"/>
          </a:xfrm>
        </p:grpSpPr>
        <p:sp>
          <p:nvSpPr>
            <p:cNvPr id="257173" name="Line 14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74" name="Oval 15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5" name="Oval 15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6" name="Oval 15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7" name="Oval 15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78" name="Group 154"/>
          <p:cNvGrpSpPr>
            <a:grpSpLocks/>
          </p:cNvGrpSpPr>
          <p:nvPr/>
        </p:nvGrpSpPr>
        <p:grpSpPr bwMode="auto">
          <a:xfrm>
            <a:off x="3316288" y="3989388"/>
            <a:ext cx="219075" cy="152400"/>
            <a:chOff x="720" y="1872"/>
            <a:chExt cx="480" cy="384"/>
          </a:xfrm>
        </p:grpSpPr>
        <p:sp>
          <p:nvSpPr>
            <p:cNvPr id="257179" name="Line 15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80" name="Oval 15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1" name="Oval 15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2" name="Oval 15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3" name="Oval 15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84" name="Group 160"/>
          <p:cNvGrpSpPr>
            <a:grpSpLocks/>
          </p:cNvGrpSpPr>
          <p:nvPr/>
        </p:nvGrpSpPr>
        <p:grpSpPr bwMode="auto">
          <a:xfrm>
            <a:off x="3535363" y="3989388"/>
            <a:ext cx="217487" cy="152400"/>
            <a:chOff x="720" y="1872"/>
            <a:chExt cx="480" cy="384"/>
          </a:xfrm>
        </p:grpSpPr>
        <p:sp>
          <p:nvSpPr>
            <p:cNvPr id="257185" name="Line 16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86" name="Oval 16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7" name="Oval 16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8" name="Oval 16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9" name="Oval 16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90" name="Group 166"/>
          <p:cNvGrpSpPr>
            <a:grpSpLocks/>
          </p:cNvGrpSpPr>
          <p:nvPr/>
        </p:nvGrpSpPr>
        <p:grpSpPr bwMode="auto">
          <a:xfrm>
            <a:off x="3752850" y="3989388"/>
            <a:ext cx="220663" cy="152400"/>
            <a:chOff x="720" y="1872"/>
            <a:chExt cx="480" cy="384"/>
          </a:xfrm>
        </p:grpSpPr>
        <p:sp>
          <p:nvSpPr>
            <p:cNvPr id="257191" name="Line 16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92" name="Oval 16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3" name="Oval 16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4" name="Oval 17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5" name="Oval 17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196" name="Group 172"/>
          <p:cNvGrpSpPr>
            <a:grpSpLocks/>
          </p:cNvGrpSpPr>
          <p:nvPr/>
        </p:nvGrpSpPr>
        <p:grpSpPr bwMode="auto">
          <a:xfrm>
            <a:off x="3973513" y="3989388"/>
            <a:ext cx="219075" cy="152400"/>
            <a:chOff x="720" y="1872"/>
            <a:chExt cx="480" cy="384"/>
          </a:xfrm>
        </p:grpSpPr>
        <p:sp>
          <p:nvSpPr>
            <p:cNvPr id="257197" name="Line 173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98" name="Oval 174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9" name="Oval 175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0" name="Oval 176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1" name="Oval 177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202" name="Group 178"/>
          <p:cNvGrpSpPr>
            <a:grpSpLocks/>
          </p:cNvGrpSpPr>
          <p:nvPr/>
        </p:nvGrpSpPr>
        <p:grpSpPr bwMode="auto">
          <a:xfrm>
            <a:off x="4192588" y="3989388"/>
            <a:ext cx="215900" cy="152400"/>
            <a:chOff x="720" y="1872"/>
            <a:chExt cx="480" cy="384"/>
          </a:xfrm>
        </p:grpSpPr>
        <p:sp>
          <p:nvSpPr>
            <p:cNvPr id="257203" name="Line 179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04" name="Oval 180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5" name="Oval 181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6" name="Oval 182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7" name="Oval 183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208" name="Group 184"/>
          <p:cNvGrpSpPr>
            <a:grpSpLocks/>
          </p:cNvGrpSpPr>
          <p:nvPr/>
        </p:nvGrpSpPr>
        <p:grpSpPr bwMode="auto">
          <a:xfrm>
            <a:off x="4408488" y="3989388"/>
            <a:ext cx="220662" cy="152400"/>
            <a:chOff x="720" y="1872"/>
            <a:chExt cx="480" cy="384"/>
          </a:xfrm>
        </p:grpSpPr>
        <p:sp>
          <p:nvSpPr>
            <p:cNvPr id="257209" name="Line 185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10" name="Oval 186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1" name="Oval 187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2" name="Oval 188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3" name="Oval 189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214" name="Group 190"/>
          <p:cNvGrpSpPr>
            <a:grpSpLocks/>
          </p:cNvGrpSpPr>
          <p:nvPr/>
        </p:nvGrpSpPr>
        <p:grpSpPr bwMode="auto">
          <a:xfrm>
            <a:off x="4629150" y="3989388"/>
            <a:ext cx="219075" cy="152400"/>
            <a:chOff x="720" y="1872"/>
            <a:chExt cx="480" cy="384"/>
          </a:xfrm>
        </p:grpSpPr>
        <p:sp>
          <p:nvSpPr>
            <p:cNvPr id="257215" name="Line 191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16" name="Oval 192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7" name="Oval 193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8" name="Oval 194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9" name="Oval 195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220" name="Group 196"/>
          <p:cNvGrpSpPr>
            <a:grpSpLocks/>
          </p:cNvGrpSpPr>
          <p:nvPr/>
        </p:nvGrpSpPr>
        <p:grpSpPr bwMode="auto">
          <a:xfrm>
            <a:off x="4848225" y="3989388"/>
            <a:ext cx="217488" cy="152400"/>
            <a:chOff x="720" y="1872"/>
            <a:chExt cx="480" cy="384"/>
          </a:xfrm>
        </p:grpSpPr>
        <p:sp>
          <p:nvSpPr>
            <p:cNvPr id="257221" name="Line 197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22" name="Oval 198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3" name="Oval 199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4" name="Oval 200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5" name="Oval 201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226" name="Line 202"/>
          <p:cNvSpPr>
            <a:spLocks noChangeShapeType="1"/>
          </p:cNvSpPr>
          <p:nvPr/>
        </p:nvSpPr>
        <p:spPr bwMode="auto">
          <a:xfrm flipH="1">
            <a:off x="773113" y="4659313"/>
            <a:ext cx="7937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27" name="Rectangle 203"/>
          <p:cNvSpPr>
            <a:spLocks noChangeArrowheads="1"/>
          </p:cNvSpPr>
          <p:nvPr/>
        </p:nvSpPr>
        <p:spPr bwMode="auto">
          <a:xfrm>
            <a:off x="682625" y="4543425"/>
            <a:ext cx="174625" cy="301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228" name="Line 204"/>
          <p:cNvSpPr>
            <a:spLocks noChangeShapeType="1"/>
          </p:cNvSpPr>
          <p:nvPr/>
        </p:nvSpPr>
        <p:spPr bwMode="auto">
          <a:xfrm flipH="1">
            <a:off x="1198563" y="4659313"/>
            <a:ext cx="7937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29" name="Line 205"/>
          <p:cNvSpPr>
            <a:spLocks noChangeShapeType="1"/>
          </p:cNvSpPr>
          <p:nvPr/>
        </p:nvSpPr>
        <p:spPr bwMode="auto">
          <a:xfrm flipH="1">
            <a:off x="1416050" y="4659313"/>
            <a:ext cx="6350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0" name="Line 206"/>
          <p:cNvSpPr>
            <a:spLocks noChangeShapeType="1"/>
          </p:cNvSpPr>
          <p:nvPr/>
        </p:nvSpPr>
        <p:spPr bwMode="auto">
          <a:xfrm flipH="1">
            <a:off x="1855788" y="4659313"/>
            <a:ext cx="7937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1" name="Line 207"/>
          <p:cNvSpPr>
            <a:spLocks noChangeShapeType="1"/>
          </p:cNvSpPr>
          <p:nvPr/>
        </p:nvSpPr>
        <p:spPr bwMode="auto">
          <a:xfrm flipH="1">
            <a:off x="2289175" y="4659313"/>
            <a:ext cx="7938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2" name="Line 208"/>
          <p:cNvSpPr>
            <a:spLocks noChangeShapeType="1"/>
          </p:cNvSpPr>
          <p:nvPr/>
        </p:nvSpPr>
        <p:spPr bwMode="auto">
          <a:xfrm flipH="1">
            <a:off x="2940050" y="4645025"/>
            <a:ext cx="6350" cy="522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3" name="Line 209"/>
          <p:cNvSpPr>
            <a:spLocks noChangeShapeType="1"/>
          </p:cNvSpPr>
          <p:nvPr/>
        </p:nvSpPr>
        <p:spPr bwMode="auto">
          <a:xfrm flipH="1">
            <a:off x="3373438" y="4659313"/>
            <a:ext cx="6350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4" name="Line 210"/>
          <p:cNvSpPr>
            <a:spLocks noChangeShapeType="1"/>
          </p:cNvSpPr>
          <p:nvPr/>
        </p:nvSpPr>
        <p:spPr bwMode="auto">
          <a:xfrm flipH="1">
            <a:off x="3870325" y="4645025"/>
            <a:ext cx="7938" cy="5222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5" name="Line 211"/>
          <p:cNvSpPr>
            <a:spLocks noChangeShapeType="1"/>
          </p:cNvSpPr>
          <p:nvPr/>
        </p:nvSpPr>
        <p:spPr bwMode="auto">
          <a:xfrm flipH="1">
            <a:off x="4303713" y="4659313"/>
            <a:ext cx="7937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6" name="Line 212"/>
          <p:cNvSpPr>
            <a:spLocks noChangeShapeType="1"/>
          </p:cNvSpPr>
          <p:nvPr/>
        </p:nvSpPr>
        <p:spPr bwMode="auto">
          <a:xfrm flipH="1">
            <a:off x="4953000" y="4659313"/>
            <a:ext cx="7938" cy="522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7" name="Text Box 213"/>
          <p:cNvSpPr txBox="1">
            <a:spLocks noChangeArrowheads="1"/>
          </p:cNvSpPr>
          <p:nvPr/>
        </p:nvSpPr>
        <p:spPr bwMode="auto">
          <a:xfrm>
            <a:off x="6248400" y="4648200"/>
            <a:ext cx="2743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CC0000"/>
                </a:solidFill>
                <a:latin typeface="Times New Roman" pitchFamily="18" charset="0"/>
              </a:rPr>
              <a:t>SAVE TIME &amp; REDUCE COSTS </a:t>
            </a:r>
          </a:p>
        </p:txBody>
      </p:sp>
      <p:sp>
        <p:nvSpPr>
          <p:cNvPr id="257238" name="Line 214"/>
          <p:cNvSpPr>
            <a:spLocks noChangeShapeType="1"/>
          </p:cNvSpPr>
          <p:nvPr/>
        </p:nvSpPr>
        <p:spPr bwMode="auto">
          <a:xfrm>
            <a:off x="5270500" y="5076825"/>
            <a:ext cx="1054100" cy="4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239" name="Text Box 215"/>
          <p:cNvSpPr txBox="1">
            <a:spLocks noChangeArrowheads="1"/>
          </p:cNvSpPr>
          <p:nvPr/>
        </p:nvSpPr>
        <p:spPr bwMode="auto">
          <a:xfrm>
            <a:off x="5181600" y="55626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  <a:latin typeface="Times New Roman" pitchFamily="18" charset="0"/>
              </a:rPr>
              <a:t>*Especially for quality traits*</a:t>
            </a:r>
          </a:p>
        </p:txBody>
      </p:sp>
      <p:sp>
        <p:nvSpPr>
          <p:cNvPr id="257240" name="Text Box 216"/>
          <p:cNvSpPr txBox="1">
            <a:spLocks noChangeArrowheads="1"/>
          </p:cNvSpPr>
          <p:nvPr/>
        </p:nvSpPr>
        <p:spPr bwMode="auto">
          <a:xfrm>
            <a:off x="457200" y="3581400"/>
            <a:ext cx="4724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="1">
                <a:solidFill>
                  <a:srgbClr val="0000FF"/>
                </a:solidFill>
                <a:latin typeface="Times New Roman" pitchFamily="18" charset="0"/>
              </a:rPr>
              <a:t>MARKER-ASSISTED SELECTION (MAS)</a:t>
            </a:r>
          </a:p>
        </p:txBody>
      </p:sp>
      <p:sp>
        <p:nvSpPr>
          <p:cNvPr id="257241" name="Text Box 217"/>
          <p:cNvSpPr txBox="1">
            <a:spLocks noChangeArrowheads="1"/>
          </p:cNvSpPr>
          <p:nvPr/>
        </p:nvSpPr>
        <p:spPr bwMode="auto">
          <a:xfrm>
            <a:off x="381000" y="5181600"/>
            <a:ext cx="4800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0000FF"/>
                </a:solidFill>
                <a:latin typeface="Times New Roman" pitchFamily="18" charset="0"/>
              </a:rPr>
              <a:t>PHENOTYPIC SELECTION</a:t>
            </a:r>
          </a:p>
        </p:txBody>
      </p:sp>
      <p:sp>
        <p:nvSpPr>
          <p:cNvPr id="257242" name="Text Box 218"/>
          <p:cNvSpPr txBox="1">
            <a:spLocks noChangeArrowheads="1"/>
          </p:cNvSpPr>
          <p:nvPr/>
        </p:nvSpPr>
        <p:spPr bwMode="auto">
          <a:xfrm>
            <a:off x="1905000" y="914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</a:rPr>
              <a:t>(Also called ‘tandem selection’)</a:t>
            </a:r>
          </a:p>
        </p:txBody>
      </p:sp>
      <p:sp>
        <p:nvSpPr>
          <p:cNvPr id="257243" name="Text Box 219"/>
          <p:cNvSpPr txBox="1">
            <a:spLocks noChangeArrowheads="1"/>
          </p:cNvSpPr>
          <p:nvPr/>
        </p:nvSpPr>
        <p:spPr bwMode="auto">
          <a:xfrm>
            <a:off x="5715000" y="1676400"/>
            <a:ext cx="3200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Use when markers are not 100% accurate or when phenotypic screening is more expensive compared to marker genotyping</a:t>
            </a:r>
          </a:p>
        </p:txBody>
      </p:sp>
      <p:sp>
        <p:nvSpPr>
          <p:cNvPr id="257244" name="Text Box 220"/>
          <p:cNvSpPr txBox="1">
            <a:spLocks noChangeArrowheads="1"/>
          </p:cNvSpPr>
          <p:nvPr/>
        </p:nvSpPr>
        <p:spPr bwMode="auto">
          <a:xfrm>
            <a:off x="533400" y="6156325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>
                <a:solidFill>
                  <a:srgbClr val="008000"/>
                </a:solidFill>
              </a:rPr>
              <a:t>References: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Han et al (1997). Molecular marker-assisted selection for malting quality traits in barley. Mol Breeding 6: 427-437.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226" grpId="0" animBg="1"/>
      <p:bldP spid="257228" grpId="0" animBg="1"/>
      <p:bldP spid="257229" grpId="0" animBg="1"/>
      <p:bldP spid="257230" grpId="0" animBg="1"/>
      <p:bldP spid="257231" grpId="0" animBg="1"/>
      <p:bldP spid="257232" grpId="0" animBg="1"/>
      <p:bldP spid="257233" grpId="0" animBg="1"/>
      <p:bldP spid="257234" grpId="0" animBg="1"/>
      <p:bldP spid="257235" grpId="0" animBg="1"/>
      <p:bldP spid="257236" grpId="0" animBg="1"/>
      <p:bldP spid="257237" grpId="0" animBg="1"/>
      <p:bldP spid="257238" grpId="0" animBg="1"/>
      <p:bldP spid="257239" grpId="0"/>
      <p:bldP spid="257241" grpId="0" animBg="1"/>
      <p:bldP spid="2572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3366FF"/>
                </a:solidFill>
                <a:latin typeface="Arial" charset="0"/>
              </a:rPr>
              <a:t>SECTION 3</a:t>
            </a:r>
            <a:br>
              <a:rPr lang="en-US" b="1" dirty="0">
                <a:solidFill>
                  <a:srgbClr val="3366FF"/>
                </a:solidFill>
                <a:latin typeface="Arial" charset="0"/>
              </a:rPr>
            </a:br>
            <a:r>
              <a:rPr lang="en-US" b="1" dirty="0">
                <a:solidFill>
                  <a:srgbClr val="3366FF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3366FF"/>
                </a:solidFill>
                <a:latin typeface="Arial" charset="0"/>
              </a:rPr>
            </a:br>
            <a:r>
              <a:rPr lang="en-US" b="1" dirty="0">
                <a:solidFill>
                  <a:srgbClr val="3366FF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3366FF"/>
                </a:solidFill>
                <a:latin typeface="Arial" charset="0"/>
              </a:rPr>
              <a:t>MAS </a:t>
            </a:r>
            <a:r>
              <a:rPr lang="en-US" b="1" dirty="0">
                <a:solidFill>
                  <a:srgbClr val="3366FF"/>
                </a:solidFill>
                <a:latin typeface="Arial" charset="0"/>
              </a:rPr>
              <a:t>CASE STUDY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1828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tx2"/>
                </a:solidFill>
                <a:latin typeface="Arial" charset="0"/>
              </a:rPr>
              <a:t/>
            </a:r>
            <a:br>
              <a:rPr lang="en-US">
                <a:solidFill>
                  <a:schemeClr val="tx2"/>
                </a:solidFill>
                <a:latin typeface="Arial" charset="0"/>
              </a:rPr>
            </a:br>
            <a:endParaRPr lang="en-US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504950"/>
          </a:xfrm>
          <a:noFill/>
        </p:spPr>
        <p:txBody>
          <a:bodyPr/>
          <a:lstStyle/>
          <a:p>
            <a:r>
              <a:rPr lang="en-US" sz="4000">
                <a:solidFill>
                  <a:srgbClr val="993300"/>
                </a:solidFill>
                <a:latin typeface="Arial" charset="0"/>
              </a:rPr>
              <a:t>3. Marker-assisted backcrossing for submergence tolerance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638800"/>
            <a:ext cx="8686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3366FF"/>
                </a:solidFill>
                <a:latin typeface="Arial" charset="0"/>
              </a:rPr>
              <a:t>David Mackill, Reycel Mighirang-Rodrigez, Varoy Pamplona, CN Neeraja, Sigrid Heuer, Iftekhar Khandakar, Darlene Sanchez, Endang Septiningsih &amp; Abdel Ismail</a:t>
            </a:r>
          </a:p>
        </p:txBody>
      </p:sp>
      <p:pic>
        <p:nvPicPr>
          <p:cNvPr id="207879" name="Picture 4" descr="npo00003f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-42863" y="1905000"/>
            <a:ext cx="9186863" cy="3621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6934200" y="4953000"/>
            <a:ext cx="2286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Garamond" pitchFamily="18" charset="0"/>
              </a:rPr>
              <a:t>Photo by Abdel Ismail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333399"/>
                </a:solidFill>
                <a:latin typeface="Arial" charset="0"/>
              </a:rPr>
              <a:t>‘Mega 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Rice varieties</a:t>
            </a:r>
            <a:r>
              <a:rPr lang="en-US" dirty="0">
                <a:solidFill>
                  <a:srgbClr val="333399"/>
                </a:solidFill>
                <a:latin typeface="Arial" charset="0"/>
              </a:rPr>
              <a:t>’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334000" cy="4724400"/>
          </a:xfrm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  <a:latin typeface="Arial" charset="0"/>
              </a:rPr>
              <a:t>Many popular and widely-grown rice varieties - “Mega varieties”</a:t>
            </a:r>
          </a:p>
          <a:p>
            <a:pPr lvl="1"/>
            <a:r>
              <a:rPr lang="en-US" sz="2400">
                <a:solidFill>
                  <a:schemeClr val="tx2"/>
                </a:solidFill>
                <a:latin typeface="Arial" charset="0"/>
              </a:rPr>
              <a:t>Extremely popular with farmers</a:t>
            </a:r>
          </a:p>
          <a:p>
            <a:r>
              <a:rPr lang="en-US" sz="2800">
                <a:latin typeface="Arial" charset="0"/>
              </a:rPr>
              <a:t>Traditional varieties with levels of abiotic stress tolerance exist however, farmers are reluctant to use other varieties</a:t>
            </a:r>
          </a:p>
          <a:p>
            <a:pPr lvl="1"/>
            <a:r>
              <a:rPr lang="en-US" sz="2400">
                <a:solidFill>
                  <a:schemeClr val="tx2"/>
                </a:solidFill>
                <a:latin typeface="Arial" charset="0"/>
              </a:rPr>
              <a:t>poor agronomic and quality characteristics</a:t>
            </a: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ph sz="half" idx="2"/>
          </p:nvPr>
        </p:nvGraphicFramePr>
        <p:xfrm>
          <a:off x="5638800" y="1295400"/>
          <a:ext cx="3200400" cy="4800602"/>
        </p:xfrm>
        <a:graphic>
          <a:graphicData uri="http://schemas.openxmlformats.org/drawingml/2006/table">
            <a:tbl>
              <a:tblPr/>
              <a:tblGrid>
                <a:gridCol w="1408113"/>
                <a:gridCol w="1792287"/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BR11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Bangladesh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CR1009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IR64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All Asia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KDML105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Thailand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Mahsuri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MTU1010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RD6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Thailand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Samba Mahsuri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India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Swarna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India, Bangladesh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698" name="Rectangle 42"/>
          <p:cNvSpPr>
            <a:spLocks noChangeArrowheads="1"/>
          </p:cNvSpPr>
          <p:nvPr/>
        </p:nvSpPr>
        <p:spPr bwMode="auto">
          <a:xfrm>
            <a:off x="5791200" y="62484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imes New Roman" pitchFamily="18" charset="0"/>
              </a:rPr>
              <a:t>1-10 Million hectares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Backcrossing strategy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534400" cy="2438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Adopt backcrossing strategy for incorporating genes/QTLs into ‘mega varieties’</a:t>
            </a:r>
          </a:p>
          <a:p>
            <a:r>
              <a:rPr lang="en-US" sz="2800">
                <a:latin typeface="Arial" charset="0"/>
              </a:rPr>
              <a:t>Utilize DNA markers for backcrossing for greater efficiency – marker assisted backcrossing (MAB)</a:t>
            </a:r>
          </a:p>
        </p:txBody>
      </p:sp>
      <p:pic>
        <p:nvPicPr>
          <p:cNvPr id="200714" name="Picture 7" descr="npo000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97263"/>
            <a:ext cx="2895600" cy="217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0715" name="Picture 8" descr="npo0000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505200"/>
            <a:ext cx="2819400" cy="2189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0716" name="Picture 9" descr="npo0000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490913"/>
            <a:ext cx="2743200" cy="214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AU">
                <a:solidFill>
                  <a:srgbClr val="000099"/>
                </a:solidFill>
                <a:latin typeface="Arial" charset="0"/>
              </a:rPr>
              <a:t>Conventional backcrossing</a:t>
            </a:r>
          </a:p>
        </p:txBody>
      </p:sp>
      <p:sp>
        <p:nvSpPr>
          <p:cNvPr id="166913" name="Line 1"/>
          <p:cNvSpPr>
            <a:spLocks noChangeShapeType="1"/>
          </p:cNvSpPr>
          <p:nvPr/>
        </p:nvSpPr>
        <p:spPr bwMode="auto">
          <a:xfrm>
            <a:off x="4267200" y="1066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15" name="Line 3"/>
          <p:cNvSpPr>
            <a:spLocks noChangeShapeType="1"/>
          </p:cNvSpPr>
          <p:nvPr/>
        </p:nvSpPr>
        <p:spPr bwMode="auto">
          <a:xfrm>
            <a:off x="3810000" y="1905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28" name="Text Box 16"/>
          <p:cNvSpPr txBox="1">
            <a:spLocks noChangeArrowheads="1"/>
          </p:cNvSpPr>
          <p:nvPr/>
        </p:nvSpPr>
        <p:spPr bwMode="auto">
          <a:xfrm>
            <a:off x="4114800" y="60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latin typeface="Times New Roman" pitchFamily="18" charset="0"/>
              </a:rPr>
              <a:t>x</a:t>
            </a:r>
          </a:p>
        </p:txBody>
      </p:sp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50292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P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2971800" y="609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P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7198" name="Text Box 286"/>
          <p:cNvSpPr txBox="1">
            <a:spLocks noChangeArrowheads="1"/>
          </p:cNvSpPr>
          <p:nvPr/>
        </p:nvSpPr>
        <p:spPr bwMode="auto">
          <a:xfrm>
            <a:off x="4876800" y="1066800"/>
            <a:ext cx="1219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66FF"/>
                </a:solidFill>
                <a:latin typeface="Times New Roman" pitchFamily="18" charset="0"/>
              </a:rPr>
              <a:t>Donor</a:t>
            </a:r>
          </a:p>
        </p:txBody>
      </p:sp>
      <p:sp>
        <p:nvSpPr>
          <p:cNvPr id="167199" name="Text Box 287"/>
          <p:cNvSpPr txBox="1">
            <a:spLocks noChangeArrowheads="1"/>
          </p:cNvSpPr>
          <p:nvPr/>
        </p:nvSpPr>
        <p:spPr bwMode="auto">
          <a:xfrm>
            <a:off x="2209800" y="1066800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9900"/>
                </a:solidFill>
                <a:latin typeface="Times New Roman" pitchFamily="18" charset="0"/>
              </a:rPr>
              <a:t>Elite cultivar</a:t>
            </a:r>
          </a:p>
        </p:txBody>
      </p:sp>
      <p:sp>
        <p:nvSpPr>
          <p:cNvPr id="167209" name="Text Box 297"/>
          <p:cNvSpPr txBox="1">
            <a:spLocks noChangeArrowheads="1"/>
          </p:cNvSpPr>
          <p:nvPr/>
        </p:nvSpPr>
        <p:spPr bwMode="auto">
          <a:xfrm>
            <a:off x="6019800" y="762000"/>
            <a:ext cx="2514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</a:rPr>
              <a:t>Desirable trait</a:t>
            </a:r>
          </a:p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990099"/>
                </a:solidFill>
              </a:rPr>
              <a:t>e.g. disease resistance</a:t>
            </a:r>
          </a:p>
        </p:txBody>
      </p:sp>
      <p:sp>
        <p:nvSpPr>
          <p:cNvPr id="167210" name="Text Box 298"/>
          <p:cNvSpPr txBox="1">
            <a:spLocks noChangeArrowheads="1"/>
          </p:cNvSpPr>
          <p:nvPr/>
        </p:nvSpPr>
        <p:spPr bwMode="auto">
          <a:xfrm>
            <a:off x="0" y="838200"/>
            <a:ext cx="2209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FF0000"/>
                </a:solidFill>
              </a:rPr>
              <a:t> High yielding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FF0000"/>
                </a:solidFill>
              </a:rPr>
              <a:t> Susceptible for 1 trait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FF0000"/>
                </a:solidFill>
              </a:rPr>
              <a:t> Called recurrent parent (RP)</a:t>
            </a:r>
          </a:p>
        </p:txBody>
      </p:sp>
      <p:sp>
        <p:nvSpPr>
          <p:cNvPr id="167211" name="Text Box 299"/>
          <p:cNvSpPr txBox="1">
            <a:spLocks noChangeArrowheads="1"/>
          </p:cNvSpPr>
          <p:nvPr/>
        </p:nvSpPr>
        <p:spPr bwMode="auto">
          <a:xfrm>
            <a:off x="3200400" y="1524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   </a:t>
            </a:r>
            <a:r>
              <a:rPr lang="en-AU"/>
              <a:t>x   F</a:t>
            </a:r>
            <a:r>
              <a:rPr lang="en-AU" baseline="-25000"/>
              <a:t>1 </a:t>
            </a:r>
          </a:p>
        </p:txBody>
      </p:sp>
      <p:sp>
        <p:nvSpPr>
          <p:cNvPr id="167212" name="Text Box 300"/>
          <p:cNvSpPr txBox="1">
            <a:spLocks noChangeArrowheads="1"/>
          </p:cNvSpPr>
          <p:nvPr/>
        </p:nvSpPr>
        <p:spPr bwMode="auto">
          <a:xfrm>
            <a:off x="2895600" y="2133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</a:t>
            </a:r>
            <a:r>
              <a:rPr lang="en-AU"/>
              <a:t> x BC1</a:t>
            </a:r>
          </a:p>
        </p:txBody>
      </p:sp>
      <p:sp>
        <p:nvSpPr>
          <p:cNvPr id="167213" name="Text Box 301"/>
          <p:cNvSpPr txBox="1">
            <a:spLocks noChangeArrowheads="1"/>
          </p:cNvSpPr>
          <p:nvPr/>
        </p:nvSpPr>
        <p:spPr bwMode="auto">
          <a:xfrm>
            <a:off x="2514600" y="2743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</a:t>
            </a:r>
            <a:r>
              <a:rPr lang="en-AU"/>
              <a:t> x BC2</a:t>
            </a:r>
          </a:p>
        </p:txBody>
      </p:sp>
      <p:sp>
        <p:nvSpPr>
          <p:cNvPr id="167215" name="Line 303"/>
          <p:cNvSpPr>
            <a:spLocks noChangeShapeType="1"/>
          </p:cNvSpPr>
          <p:nvPr/>
        </p:nvSpPr>
        <p:spPr bwMode="auto">
          <a:xfrm>
            <a:off x="3429000" y="2514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16" name="Text Box 304"/>
          <p:cNvSpPr txBox="1">
            <a:spLocks noChangeArrowheads="1"/>
          </p:cNvSpPr>
          <p:nvPr/>
        </p:nvSpPr>
        <p:spPr bwMode="auto">
          <a:xfrm>
            <a:off x="2133600" y="3429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</a:t>
            </a:r>
            <a:r>
              <a:rPr lang="en-AU"/>
              <a:t> x BC3</a:t>
            </a:r>
          </a:p>
        </p:txBody>
      </p:sp>
      <p:sp>
        <p:nvSpPr>
          <p:cNvPr id="167217" name="Line 305"/>
          <p:cNvSpPr>
            <a:spLocks noChangeShapeType="1"/>
          </p:cNvSpPr>
          <p:nvPr/>
        </p:nvSpPr>
        <p:spPr bwMode="auto">
          <a:xfrm>
            <a:off x="3048000" y="3124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18" name="Text Box 306"/>
          <p:cNvSpPr txBox="1">
            <a:spLocks noChangeArrowheads="1"/>
          </p:cNvSpPr>
          <p:nvPr/>
        </p:nvSpPr>
        <p:spPr bwMode="auto">
          <a:xfrm>
            <a:off x="1752600" y="4114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</a:t>
            </a:r>
            <a:r>
              <a:rPr lang="en-AU"/>
              <a:t> x BC4</a:t>
            </a:r>
          </a:p>
        </p:txBody>
      </p:sp>
      <p:sp>
        <p:nvSpPr>
          <p:cNvPr id="167219" name="Text Box 307"/>
          <p:cNvSpPr txBox="1">
            <a:spLocks noChangeArrowheads="1"/>
          </p:cNvSpPr>
          <p:nvPr/>
        </p:nvSpPr>
        <p:spPr bwMode="auto">
          <a:xfrm>
            <a:off x="1371600" y="4800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</a:t>
            </a:r>
            <a:r>
              <a:rPr lang="en-AU"/>
              <a:t> x BC5</a:t>
            </a:r>
          </a:p>
        </p:txBody>
      </p:sp>
      <p:sp>
        <p:nvSpPr>
          <p:cNvPr id="167220" name="Line 308"/>
          <p:cNvSpPr>
            <a:spLocks noChangeShapeType="1"/>
          </p:cNvSpPr>
          <p:nvPr/>
        </p:nvSpPr>
        <p:spPr bwMode="auto">
          <a:xfrm>
            <a:off x="2286000" y="4495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21" name="Text Box 309"/>
          <p:cNvSpPr txBox="1">
            <a:spLocks noChangeArrowheads="1"/>
          </p:cNvSpPr>
          <p:nvPr/>
        </p:nvSpPr>
        <p:spPr bwMode="auto">
          <a:xfrm>
            <a:off x="9906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</a:t>
            </a:r>
            <a:r>
              <a:rPr lang="en-AU"/>
              <a:t> x BC6</a:t>
            </a:r>
          </a:p>
        </p:txBody>
      </p:sp>
      <p:sp>
        <p:nvSpPr>
          <p:cNvPr id="167222" name="Line 310"/>
          <p:cNvSpPr>
            <a:spLocks noChangeShapeType="1"/>
          </p:cNvSpPr>
          <p:nvPr/>
        </p:nvSpPr>
        <p:spPr bwMode="auto">
          <a:xfrm>
            <a:off x="1905000" y="5257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23" name="Line 311"/>
          <p:cNvSpPr>
            <a:spLocks noChangeShapeType="1"/>
          </p:cNvSpPr>
          <p:nvPr/>
        </p:nvSpPr>
        <p:spPr bwMode="auto">
          <a:xfrm>
            <a:off x="2667000" y="3810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24" name="Line 312"/>
          <p:cNvSpPr>
            <a:spLocks noChangeShapeType="1"/>
          </p:cNvSpPr>
          <p:nvPr/>
        </p:nvSpPr>
        <p:spPr bwMode="auto">
          <a:xfrm>
            <a:off x="1524000" y="59436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25" name="Text Box 313"/>
          <p:cNvSpPr txBox="1">
            <a:spLocks noChangeArrowheads="1"/>
          </p:cNvSpPr>
          <p:nvPr/>
        </p:nvSpPr>
        <p:spPr bwMode="auto">
          <a:xfrm>
            <a:off x="914400" y="6324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BC6F2</a:t>
            </a:r>
          </a:p>
        </p:txBody>
      </p:sp>
      <p:sp>
        <p:nvSpPr>
          <p:cNvPr id="167226" name="AutoShape 314"/>
          <p:cNvSpPr>
            <a:spLocks noChangeArrowheads="1"/>
          </p:cNvSpPr>
          <p:nvPr/>
        </p:nvSpPr>
        <p:spPr bwMode="auto">
          <a:xfrm>
            <a:off x="1676400" y="6019800"/>
            <a:ext cx="228600" cy="228600"/>
          </a:xfrm>
          <a:prstGeom prst="flowChartSummingJunction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227" name="Text Box 315"/>
          <p:cNvSpPr txBox="1">
            <a:spLocks noChangeArrowheads="1"/>
          </p:cNvSpPr>
          <p:nvPr/>
        </p:nvSpPr>
        <p:spPr bwMode="auto">
          <a:xfrm>
            <a:off x="4572000" y="2438400"/>
            <a:ext cx="464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Visually select BC1 progeny that resemble RP</a:t>
            </a:r>
          </a:p>
        </p:txBody>
      </p:sp>
      <p:sp>
        <p:nvSpPr>
          <p:cNvPr id="167228" name="Text Box 316"/>
          <p:cNvSpPr txBox="1">
            <a:spLocks noChangeArrowheads="1"/>
          </p:cNvSpPr>
          <p:nvPr/>
        </p:nvSpPr>
        <p:spPr bwMode="auto">
          <a:xfrm>
            <a:off x="5105400" y="2101850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Discard ~50% BC1</a:t>
            </a:r>
          </a:p>
        </p:txBody>
      </p:sp>
      <p:sp>
        <p:nvSpPr>
          <p:cNvPr id="167229" name="Text Box 317"/>
          <p:cNvSpPr txBox="1">
            <a:spLocks noChangeArrowheads="1"/>
          </p:cNvSpPr>
          <p:nvPr/>
        </p:nvSpPr>
        <p:spPr bwMode="auto">
          <a:xfrm>
            <a:off x="4800600" y="2819400"/>
            <a:ext cx="358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Repeat process until BC6</a:t>
            </a:r>
          </a:p>
        </p:txBody>
      </p:sp>
      <p:sp>
        <p:nvSpPr>
          <p:cNvPr id="167230" name="Text Box 318"/>
          <p:cNvSpPr txBox="1">
            <a:spLocks noChangeArrowheads="1"/>
          </p:cNvSpPr>
          <p:nvPr/>
        </p:nvSpPr>
        <p:spPr bwMode="auto">
          <a:xfrm>
            <a:off x="3048000" y="5486400"/>
            <a:ext cx="5943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Recurrent parent genome recovered</a:t>
            </a:r>
          </a:p>
          <a:p>
            <a:pPr>
              <a:spcBef>
                <a:spcPct val="50000"/>
              </a:spcBef>
            </a:pPr>
            <a:r>
              <a:rPr lang="en-US" sz="1600"/>
              <a:t>Additional backcrosses may be required due to linkage drag</a:t>
            </a:r>
          </a:p>
        </p:txBody>
      </p:sp>
      <p:sp>
        <p:nvSpPr>
          <p:cNvPr id="167231" name="Line 319"/>
          <p:cNvSpPr>
            <a:spLocks noChangeShapeType="1"/>
          </p:cNvSpPr>
          <p:nvPr/>
        </p:nvSpPr>
        <p:spPr bwMode="auto">
          <a:xfrm>
            <a:off x="5867400" y="3200400"/>
            <a:ext cx="0" cy="20574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32" name="Line 320"/>
          <p:cNvSpPr>
            <a:spLocks noChangeShapeType="1"/>
          </p:cNvSpPr>
          <p:nvPr/>
        </p:nvSpPr>
        <p:spPr bwMode="auto">
          <a:xfrm flipH="1">
            <a:off x="4267200" y="2286000"/>
            <a:ext cx="762000" cy="762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33" name="Line 321"/>
          <p:cNvSpPr>
            <a:spLocks noChangeShapeType="1"/>
          </p:cNvSpPr>
          <p:nvPr/>
        </p:nvSpPr>
        <p:spPr bwMode="auto">
          <a:xfrm flipH="1" flipV="1">
            <a:off x="4267200" y="2438400"/>
            <a:ext cx="304800" cy="1524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234" name="Line 322"/>
          <p:cNvSpPr>
            <a:spLocks noChangeShapeType="1"/>
          </p:cNvSpPr>
          <p:nvPr/>
        </p:nvSpPr>
        <p:spPr bwMode="auto">
          <a:xfrm flipH="1" flipV="1">
            <a:off x="4114800" y="2514600"/>
            <a:ext cx="685800" cy="4572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MAB: 1</a:t>
            </a:r>
            <a:r>
              <a:rPr lang="en-US" sz="4000" baseline="30000">
                <a:solidFill>
                  <a:srgbClr val="333399"/>
                </a:solidFill>
                <a:latin typeface="Arial" charset="0"/>
              </a:rPr>
              <a:t>ST</a:t>
            </a:r>
            <a:r>
              <a:rPr lang="en-US" sz="4000">
                <a:solidFill>
                  <a:srgbClr val="333399"/>
                </a:solidFill>
                <a:latin typeface="Arial" charset="0"/>
              </a:rPr>
              <a:t> LEVEL OF SELECTION – </a:t>
            </a:r>
            <a:r>
              <a:rPr lang="en-US" sz="4000" b="1">
                <a:solidFill>
                  <a:srgbClr val="333399"/>
                </a:solidFill>
                <a:latin typeface="Arial" charset="0"/>
              </a:rPr>
              <a:t>FOREGROUND SELECTION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5562600" cy="37338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Selection for target gene or QTL</a:t>
            </a:r>
          </a:p>
          <a:p>
            <a:r>
              <a:rPr lang="en-US" sz="2800">
                <a:latin typeface="Arial" charset="0"/>
              </a:rPr>
              <a:t>Useful for traits that are difficult to evaluate</a:t>
            </a:r>
          </a:p>
          <a:p>
            <a:r>
              <a:rPr lang="en-US" sz="2800">
                <a:latin typeface="Arial" charset="0"/>
              </a:rPr>
              <a:t>Also useful for recessive genes</a:t>
            </a:r>
          </a:p>
        </p:txBody>
      </p:sp>
      <p:sp>
        <p:nvSpPr>
          <p:cNvPr id="284676" name="AutoShape 4"/>
          <p:cNvSpPr>
            <a:spLocks noChangeAspect="1" noChangeArrowheads="1"/>
          </p:cNvSpPr>
          <p:nvPr/>
        </p:nvSpPr>
        <p:spPr bwMode="auto">
          <a:xfrm>
            <a:off x="0" y="1905000"/>
            <a:ext cx="5486400" cy="3048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pSp>
        <p:nvGrpSpPr>
          <p:cNvPr id="284783" name="Group 111"/>
          <p:cNvGrpSpPr>
            <a:grpSpLocks/>
          </p:cNvGrpSpPr>
          <p:nvPr/>
        </p:nvGrpSpPr>
        <p:grpSpPr bwMode="auto">
          <a:xfrm>
            <a:off x="6019800" y="1787525"/>
            <a:ext cx="2590800" cy="3546475"/>
            <a:chOff x="1008" y="2304"/>
            <a:chExt cx="1267" cy="1670"/>
          </a:xfrm>
        </p:grpSpPr>
        <p:grpSp>
          <p:nvGrpSpPr>
            <p:cNvPr id="284679" name="Group 7"/>
            <p:cNvGrpSpPr>
              <a:grpSpLocks/>
            </p:cNvGrpSpPr>
            <p:nvPr/>
          </p:nvGrpSpPr>
          <p:grpSpPr bwMode="auto">
            <a:xfrm>
              <a:off x="1008" y="2387"/>
              <a:ext cx="1267" cy="890"/>
              <a:chOff x="96" y="2160"/>
              <a:chExt cx="2112" cy="1536"/>
            </a:xfrm>
          </p:grpSpPr>
          <p:sp>
            <p:nvSpPr>
              <p:cNvPr id="284680" name="Line 8"/>
              <p:cNvSpPr>
                <a:spLocks noChangeShapeType="1"/>
              </p:cNvSpPr>
              <p:nvPr/>
            </p:nvSpPr>
            <p:spPr bwMode="auto">
              <a:xfrm>
                <a:off x="336" y="2352"/>
                <a:ext cx="0" cy="1344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4681" name="Line 9"/>
              <p:cNvSpPr>
                <a:spLocks noChangeShapeType="1"/>
              </p:cNvSpPr>
              <p:nvPr/>
            </p:nvSpPr>
            <p:spPr bwMode="auto">
              <a:xfrm>
                <a:off x="720" y="2352"/>
                <a:ext cx="0" cy="129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4682" name="Line 10"/>
              <p:cNvSpPr>
                <a:spLocks noChangeShapeType="1"/>
              </p:cNvSpPr>
              <p:nvPr/>
            </p:nvSpPr>
            <p:spPr bwMode="auto">
              <a:xfrm>
                <a:off x="1152" y="2352"/>
                <a:ext cx="0" cy="120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4683" name="Line 11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115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84684" name="Text Box 12"/>
              <p:cNvSpPr txBox="1">
                <a:spLocks noChangeArrowheads="1"/>
              </p:cNvSpPr>
              <p:nvPr/>
            </p:nvSpPr>
            <p:spPr bwMode="auto">
              <a:xfrm>
                <a:off x="96" y="2160"/>
                <a:ext cx="289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1 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84685" name="Text Box 13"/>
              <p:cNvSpPr txBox="1">
                <a:spLocks noChangeArrowheads="1"/>
              </p:cNvSpPr>
              <p:nvPr/>
            </p:nvSpPr>
            <p:spPr bwMode="auto">
              <a:xfrm>
                <a:off x="528" y="2160"/>
                <a:ext cx="28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2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84686" name="Text Box 14"/>
              <p:cNvSpPr txBox="1">
                <a:spLocks noChangeArrowheads="1"/>
              </p:cNvSpPr>
              <p:nvPr/>
            </p:nvSpPr>
            <p:spPr bwMode="auto">
              <a:xfrm>
                <a:off x="960" y="2160"/>
                <a:ext cx="28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3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84687" name="Text Box 15"/>
              <p:cNvSpPr txBox="1">
                <a:spLocks noChangeArrowheads="1"/>
              </p:cNvSpPr>
              <p:nvPr/>
            </p:nvSpPr>
            <p:spPr bwMode="auto">
              <a:xfrm>
                <a:off x="1392" y="2160"/>
                <a:ext cx="289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3094" tIns="31547" rIns="63094" bIns="31547"/>
              <a:lstStyle/>
              <a:p>
                <a:r>
                  <a:rPr lang="en-AU" sz="1200">
                    <a:solidFill>
                      <a:srgbClr val="000000"/>
                    </a:solidFill>
                    <a:ea typeface="Times New Roman" pitchFamily="18" charset="0"/>
                    <a:cs typeface="Arial" charset="0"/>
                  </a:rPr>
                  <a:t> 4 </a:t>
                </a:r>
                <a:endParaRPr lang="en-AU">
                  <a:latin typeface="Times New Roman" pitchFamily="18" charset="0"/>
                  <a:ea typeface="Times New Roman" pitchFamily="18" charset="0"/>
                  <a:cs typeface="Arial" charset="0"/>
                </a:endParaRPr>
              </a:p>
            </p:txBody>
          </p:sp>
          <p:sp>
            <p:nvSpPr>
              <p:cNvPr id="284688" name="Rectangle 16"/>
              <p:cNvSpPr>
                <a:spLocks noChangeArrowheads="1"/>
              </p:cNvSpPr>
              <p:nvPr/>
            </p:nvSpPr>
            <p:spPr bwMode="auto">
              <a:xfrm>
                <a:off x="1536" y="259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284689" name="Group 17"/>
              <p:cNvGrpSpPr>
                <a:grpSpLocks/>
              </p:cNvGrpSpPr>
              <p:nvPr/>
            </p:nvGrpSpPr>
            <p:grpSpPr bwMode="auto">
              <a:xfrm>
                <a:off x="1440" y="2400"/>
                <a:ext cx="768" cy="776"/>
                <a:chOff x="1440" y="2688"/>
                <a:chExt cx="768" cy="776"/>
              </a:xfrm>
            </p:grpSpPr>
            <p:sp>
              <p:nvSpPr>
                <p:cNvPr id="28469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680" y="2928"/>
                  <a:ext cx="144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469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32" y="3120"/>
                  <a:ext cx="576" cy="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3094" tIns="31547" rIns="63094" bIns="31547"/>
                <a:lstStyle/>
                <a:p>
                  <a:r>
                    <a:rPr lang="en-AU" sz="800">
                      <a:solidFill>
                        <a:srgbClr val="000000"/>
                      </a:solidFill>
                      <a:ea typeface="Times New Roman" pitchFamily="18" charset="0"/>
                      <a:cs typeface="Arial" charset="0"/>
                    </a:rPr>
                    <a:t>Target locus</a:t>
                  </a:r>
                  <a:endParaRPr lang="en-AU">
                    <a:latin typeface="Times New Roman" pitchFamily="18" charset="0"/>
                    <a:ea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84692" name="Oval 20"/>
                <p:cNvSpPr>
                  <a:spLocks noChangeArrowheads="1"/>
                </p:cNvSpPr>
                <p:nvPr/>
              </p:nvSpPr>
              <p:spPr bwMode="auto">
                <a:xfrm>
                  <a:off x="1440" y="2688"/>
                  <a:ext cx="480" cy="43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4775" name="Rectangle 103"/>
            <p:cNvSpPr>
              <a:spLocks noChangeArrowheads="1"/>
            </p:cNvSpPr>
            <p:nvPr/>
          </p:nvSpPr>
          <p:spPr bwMode="auto">
            <a:xfrm>
              <a:off x="1037" y="2304"/>
              <a:ext cx="1123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4779" name="Text Box 107"/>
            <p:cNvSpPr txBox="1">
              <a:spLocks noChangeArrowheads="1"/>
            </p:cNvSpPr>
            <p:nvPr/>
          </p:nvSpPr>
          <p:spPr bwMode="auto">
            <a:xfrm>
              <a:off x="1037" y="3370"/>
              <a:ext cx="1171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AU" sz="16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TARGET LOCUS SELECTION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4781" name="Text Box 109"/>
            <p:cNvSpPr txBox="1">
              <a:spLocks noChangeArrowheads="1"/>
            </p:cNvSpPr>
            <p:nvPr/>
          </p:nvSpPr>
          <p:spPr bwMode="auto">
            <a:xfrm>
              <a:off x="1056" y="3840"/>
              <a:ext cx="1104" cy="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FOREGROUND SELECTION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4298950" y="3411538"/>
            <a:ext cx="131763" cy="1227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4298950" y="3781425"/>
            <a:ext cx="131763" cy="396875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4298950" y="3975100"/>
            <a:ext cx="131763" cy="50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1352550" y="3402013"/>
            <a:ext cx="130175" cy="1225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1352550" y="3963988"/>
            <a:ext cx="130175" cy="50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762000" y="4576763"/>
            <a:ext cx="1116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Donor/F1</a:t>
            </a:r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2268538" y="3402013"/>
            <a:ext cx="131762" cy="1225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2268538" y="3411538"/>
            <a:ext cx="131762" cy="97155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2268538" y="3963988"/>
            <a:ext cx="131762" cy="50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2006600" y="4627563"/>
            <a:ext cx="982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BC1</a:t>
            </a:r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3251200" y="3402013"/>
            <a:ext cx="131763" cy="1174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3251200" y="3616325"/>
            <a:ext cx="131763" cy="715963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3251200" y="3963988"/>
            <a:ext cx="131763" cy="50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2" name="Text Box 16"/>
          <p:cNvSpPr txBox="1">
            <a:spLocks noChangeArrowheads="1"/>
          </p:cNvSpPr>
          <p:nvPr/>
        </p:nvSpPr>
        <p:spPr bwMode="auto">
          <a:xfrm>
            <a:off x="2989263" y="4627563"/>
            <a:ext cx="982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BC3</a:t>
            </a:r>
          </a:p>
        </p:txBody>
      </p:sp>
      <p:sp>
        <p:nvSpPr>
          <p:cNvPr id="285713" name="Text Box 17"/>
          <p:cNvSpPr txBox="1">
            <a:spLocks noChangeArrowheads="1"/>
          </p:cNvSpPr>
          <p:nvPr/>
        </p:nvSpPr>
        <p:spPr bwMode="auto">
          <a:xfrm>
            <a:off x="4037013" y="4627563"/>
            <a:ext cx="9826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BC10</a:t>
            </a:r>
          </a:p>
        </p:txBody>
      </p:sp>
      <p:sp>
        <p:nvSpPr>
          <p:cNvPr id="285714" name="Line 18"/>
          <p:cNvSpPr>
            <a:spLocks noChangeShapeType="1"/>
          </p:cNvSpPr>
          <p:nvPr/>
        </p:nvSpPr>
        <p:spPr bwMode="auto">
          <a:xfrm>
            <a:off x="1025525" y="3975100"/>
            <a:ext cx="261938" cy="7938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0" y="38100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TARGET LOCUS</a:t>
            </a:r>
          </a:p>
        </p:txBody>
      </p: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1614488" y="5126038"/>
            <a:ext cx="2881312" cy="1198562"/>
            <a:chOff x="960" y="2880"/>
            <a:chExt cx="2112" cy="963"/>
          </a:xfrm>
        </p:grpSpPr>
        <p:sp>
          <p:nvSpPr>
            <p:cNvPr id="285717" name="Text Box 21"/>
            <p:cNvSpPr txBox="1">
              <a:spLocks noChangeArrowheads="1"/>
            </p:cNvSpPr>
            <p:nvPr/>
          </p:nvSpPr>
          <p:spPr bwMode="auto">
            <a:xfrm>
              <a:off x="1536" y="2948"/>
              <a:ext cx="1392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RECURRENT PARENT CHROMOSOME</a:t>
              </a:r>
            </a:p>
          </p:txBody>
        </p:sp>
        <p:sp>
          <p:nvSpPr>
            <p:cNvPr id="285718" name="Text Box 22"/>
            <p:cNvSpPr txBox="1">
              <a:spLocks noChangeArrowheads="1"/>
            </p:cNvSpPr>
            <p:nvPr/>
          </p:nvSpPr>
          <p:spPr bwMode="auto">
            <a:xfrm>
              <a:off x="1536" y="3475"/>
              <a:ext cx="13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DONOR CHROMOSOME</a:t>
              </a:r>
            </a:p>
          </p:txBody>
        </p:sp>
        <p:sp>
          <p:nvSpPr>
            <p:cNvPr id="285719" name="Rectangle 23"/>
            <p:cNvSpPr>
              <a:spLocks noChangeArrowheads="1"/>
            </p:cNvSpPr>
            <p:nvPr/>
          </p:nvSpPr>
          <p:spPr bwMode="auto">
            <a:xfrm>
              <a:off x="1344" y="3024"/>
              <a:ext cx="96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0" name="Rectangle 24"/>
            <p:cNvSpPr>
              <a:spLocks noChangeArrowheads="1"/>
            </p:cNvSpPr>
            <p:nvPr/>
          </p:nvSpPr>
          <p:spPr bwMode="auto">
            <a:xfrm>
              <a:off x="1344" y="3456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1" name="Rectangle 25"/>
            <p:cNvSpPr>
              <a:spLocks noChangeArrowheads="1"/>
            </p:cNvSpPr>
            <p:nvPr/>
          </p:nvSpPr>
          <p:spPr bwMode="auto">
            <a:xfrm>
              <a:off x="960" y="2880"/>
              <a:ext cx="2112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5722" name="Line 26"/>
          <p:cNvSpPr>
            <a:spLocks noChangeShapeType="1"/>
          </p:cNvSpPr>
          <p:nvPr/>
        </p:nvSpPr>
        <p:spPr bwMode="auto">
          <a:xfrm>
            <a:off x="4430713" y="4178300"/>
            <a:ext cx="1766887" cy="199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23" name="Line 27"/>
          <p:cNvSpPr>
            <a:spLocks noChangeShapeType="1"/>
          </p:cNvSpPr>
          <p:nvPr/>
        </p:nvSpPr>
        <p:spPr bwMode="auto">
          <a:xfrm flipV="1">
            <a:off x="4430713" y="1981200"/>
            <a:ext cx="1833562" cy="178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5744" name="Group 48"/>
          <p:cNvGrpSpPr>
            <a:grpSpLocks/>
          </p:cNvGrpSpPr>
          <p:nvPr/>
        </p:nvGrpSpPr>
        <p:grpSpPr bwMode="auto">
          <a:xfrm>
            <a:off x="4721225" y="1981200"/>
            <a:ext cx="3632200" cy="4191000"/>
            <a:chOff x="2974" y="1248"/>
            <a:chExt cx="2288" cy="2640"/>
          </a:xfrm>
        </p:grpSpPr>
        <p:sp>
          <p:nvSpPr>
            <p:cNvPr id="285698" name="Rectangle 2"/>
            <p:cNvSpPr>
              <a:spLocks noChangeArrowheads="1"/>
            </p:cNvSpPr>
            <p:nvPr/>
          </p:nvSpPr>
          <p:spPr bwMode="auto">
            <a:xfrm>
              <a:off x="3904" y="1248"/>
              <a:ext cx="371" cy="26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4" name="Rectangle 28"/>
            <p:cNvSpPr>
              <a:spLocks noChangeArrowheads="1"/>
            </p:cNvSpPr>
            <p:nvPr/>
          </p:nvSpPr>
          <p:spPr bwMode="auto">
            <a:xfrm>
              <a:off x="3904" y="2439"/>
              <a:ext cx="371" cy="2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5" name="AutoShape 29"/>
            <p:cNvSpPr>
              <a:spLocks noChangeArrowheads="1"/>
            </p:cNvSpPr>
            <p:nvPr/>
          </p:nvSpPr>
          <p:spPr bwMode="auto">
            <a:xfrm>
              <a:off x="3946" y="2890"/>
              <a:ext cx="288" cy="193"/>
            </a:xfrm>
            <a:prstGeom prst="octagon">
              <a:avLst>
                <a:gd name="adj" fmla="val 29287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6" name="AutoShape 30"/>
            <p:cNvSpPr>
              <a:spLocks noChangeArrowheads="1"/>
            </p:cNvSpPr>
            <p:nvPr/>
          </p:nvSpPr>
          <p:spPr bwMode="auto">
            <a:xfrm>
              <a:off x="3946" y="2117"/>
              <a:ext cx="288" cy="193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7" name="AutoShape 31"/>
            <p:cNvSpPr>
              <a:spLocks noChangeArrowheads="1"/>
            </p:cNvSpPr>
            <p:nvPr/>
          </p:nvSpPr>
          <p:spPr bwMode="auto">
            <a:xfrm>
              <a:off x="3946" y="3244"/>
              <a:ext cx="247" cy="193"/>
            </a:xfrm>
            <a:prstGeom prst="plus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8" name="AutoShape 32"/>
            <p:cNvSpPr>
              <a:spLocks noChangeArrowheads="1"/>
            </p:cNvSpPr>
            <p:nvPr/>
          </p:nvSpPr>
          <p:spPr bwMode="auto">
            <a:xfrm>
              <a:off x="3946" y="3566"/>
              <a:ext cx="288" cy="193"/>
            </a:xfrm>
            <a:prstGeom prst="pentagon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29" name="AutoShape 33"/>
            <p:cNvSpPr>
              <a:spLocks noChangeArrowheads="1"/>
            </p:cNvSpPr>
            <p:nvPr/>
          </p:nvSpPr>
          <p:spPr bwMode="auto">
            <a:xfrm>
              <a:off x="3946" y="1763"/>
              <a:ext cx="288" cy="225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30" name="Oval 34"/>
            <p:cNvSpPr>
              <a:spLocks noChangeArrowheads="1"/>
            </p:cNvSpPr>
            <p:nvPr/>
          </p:nvSpPr>
          <p:spPr bwMode="auto">
            <a:xfrm>
              <a:off x="3946" y="1345"/>
              <a:ext cx="247" cy="257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31" name="Text Box 35"/>
            <p:cNvSpPr txBox="1">
              <a:spLocks noChangeArrowheads="1"/>
            </p:cNvSpPr>
            <p:nvPr/>
          </p:nvSpPr>
          <p:spPr bwMode="auto">
            <a:xfrm>
              <a:off x="2974" y="2448"/>
              <a:ext cx="7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TARGET LOCUS</a:t>
              </a:r>
            </a:p>
          </p:txBody>
        </p:sp>
        <p:sp>
          <p:nvSpPr>
            <p:cNvPr id="285732" name="Line 36"/>
            <p:cNvSpPr>
              <a:spLocks noChangeShapeType="1"/>
            </p:cNvSpPr>
            <p:nvPr/>
          </p:nvSpPr>
          <p:spPr bwMode="auto">
            <a:xfrm flipH="1" flipV="1">
              <a:off x="4317" y="1538"/>
              <a:ext cx="412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3" name="Line 37"/>
            <p:cNvSpPr>
              <a:spLocks noChangeShapeType="1"/>
            </p:cNvSpPr>
            <p:nvPr/>
          </p:nvSpPr>
          <p:spPr bwMode="auto">
            <a:xfrm flipH="1" flipV="1">
              <a:off x="4317" y="1924"/>
              <a:ext cx="33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4" name="Line 38"/>
            <p:cNvSpPr>
              <a:spLocks noChangeShapeType="1"/>
            </p:cNvSpPr>
            <p:nvPr/>
          </p:nvSpPr>
          <p:spPr bwMode="auto">
            <a:xfrm flipH="1" flipV="1">
              <a:off x="4358" y="2278"/>
              <a:ext cx="33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5" name="Line 39"/>
            <p:cNvSpPr>
              <a:spLocks noChangeShapeType="1"/>
            </p:cNvSpPr>
            <p:nvPr/>
          </p:nvSpPr>
          <p:spPr bwMode="auto">
            <a:xfrm flipH="1">
              <a:off x="4317" y="2729"/>
              <a:ext cx="371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6" name="Line 40"/>
            <p:cNvSpPr>
              <a:spLocks noChangeShapeType="1"/>
            </p:cNvSpPr>
            <p:nvPr/>
          </p:nvSpPr>
          <p:spPr bwMode="auto">
            <a:xfrm flipH="1">
              <a:off x="4317" y="3019"/>
              <a:ext cx="371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7" name="Line 41"/>
            <p:cNvSpPr>
              <a:spLocks noChangeShapeType="1"/>
            </p:cNvSpPr>
            <p:nvPr/>
          </p:nvSpPr>
          <p:spPr bwMode="auto">
            <a:xfrm flipH="1">
              <a:off x="4317" y="3244"/>
              <a:ext cx="371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738" name="Text Box 42"/>
            <p:cNvSpPr txBox="1">
              <a:spLocks noChangeArrowheads="1"/>
            </p:cNvSpPr>
            <p:nvPr/>
          </p:nvSpPr>
          <p:spPr bwMode="auto">
            <a:xfrm rot="16200000">
              <a:off x="4251" y="2360"/>
              <a:ext cx="1574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LINKED DONOR GENES</a:t>
              </a:r>
            </a:p>
          </p:txBody>
        </p:sp>
        <p:sp>
          <p:nvSpPr>
            <p:cNvPr id="285739" name="Line 43"/>
            <p:cNvSpPr>
              <a:spLocks noChangeShapeType="1"/>
            </p:cNvSpPr>
            <p:nvPr/>
          </p:nvSpPr>
          <p:spPr bwMode="auto">
            <a:xfrm>
              <a:off x="3657" y="2600"/>
              <a:ext cx="20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40" name="Text Box 44"/>
          <p:cNvSpPr txBox="1">
            <a:spLocks noChangeArrowheads="1"/>
          </p:cNvSpPr>
          <p:nvPr/>
        </p:nvSpPr>
        <p:spPr bwMode="auto">
          <a:xfrm>
            <a:off x="1676400" y="7620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000">
                <a:solidFill>
                  <a:srgbClr val="333399"/>
                </a:solidFill>
              </a:rPr>
              <a:t>Concept of ‘linkage drag’ </a:t>
            </a:r>
            <a:endParaRPr lang="fr-FR" sz="4000">
              <a:solidFill>
                <a:srgbClr val="333399"/>
              </a:solidFill>
            </a:endParaRPr>
          </a:p>
        </p:txBody>
      </p:sp>
      <p:sp>
        <p:nvSpPr>
          <p:cNvPr id="285743" name="Rectangle 47"/>
          <p:cNvSpPr>
            <a:spLocks noChangeArrowheads="1"/>
          </p:cNvSpPr>
          <p:nvPr/>
        </p:nvSpPr>
        <p:spPr bwMode="auto">
          <a:xfrm>
            <a:off x="533400" y="838200"/>
            <a:ext cx="8153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Large amounts of donor chromosome remain even after many backcrosses</a:t>
            </a:r>
          </a:p>
          <a:p>
            <a:pPr>
              <a:buFontTx/>
              <a:buChar char="•"/>
            </a:pPr>
            <a:r>
              <a:rPr lang="en-US"/>
              <a:t> Undesirable due to other donor genes that negatively affect agronomic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markers</a:t>
            </a:r>
          </a:p>
          <a:p>
            <a:r>
              <a:rPr lang="en-US" dirty="0" smtClean="0"/>
              <a:t>Biochemical markers</a:t>
            </a:r>
          </a:p>
          <a:p>
            <a:r>
              <a:rPr lang="en-US" dirty="0" smtClean="0"/>
              <a:t>Molecular marker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6248400" y="1752600"/>
            <a:ext cx="1524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6248400" y="2438400"/>
            <a:ext cx="1524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556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Conventional backcrossing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381000" y="4038600"/>
            <a:ext cx="3886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Marker-assisted backcrossing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6248400" y="2590800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3784" name="Group 8"/>
          <p:cNvGrpSpPr>
            <a:grpSpLocks/>
          </p:cNvGrpSpPr>
          <p:nvPr/>
        </p:nvGrpSpPr>
        <p:grpSpPr bwMode="auto">
          <a:xfrm>
            <a:off x="990600" y="1752600"/>
            <a:ext cx="1143000" cy="2209800"/>
            <a:chOff x="336" y="1104"/>
            <a:chExt cx="720" cy="1392"/>
          </a:xfrm>
        </p:grpSpPr>
        <p:sp>
          <p:nvSpPr>
            <p:cNvPr id="203785" name="Rectangle 9"/>
            <p:cNvSpPr>
              <a:spLocks noChangeArrowheads="1"/>
            </p:cNvSpPr>
            <p:nvPr/>
          </p:nvSpPr>
          <p:spPr bwMode="auto">
            <a:xfrm>
              <a:off x="480" y="1104"/>
              <a:ext cx="96" cy="115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6" name="Rectangle 10"/>
            <p:cNvSpPr>
              <a:spLocks noChangeArrowheads="1"/>
            </p:cNvSpPr>
            <p:nvPr/>
          </p:nvSpPr>
          <p:spPr bwMode="auto">
            <a:xfrm>
              <a:off x="480" y="1632"/>
              <a:ext cx="96" cy="4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87" name="Text Box 11"/>
            <p:cNvSpPr txBox="1">
              <a:spLocks noChangeArrowheads="1"/>
            </p:cNvSpPr>
            <p:nvPr/>
          </p:nvSpPr>
          <p:spPr bwMode="auto">
            <a:xfrm>
              <a:off x="336" y="2246"/>
              <a:ext cx="7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F1</a:t>
              </a:r>
            </a:p>
          </p:txBody>
        </p:sp>
      </p:grp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2286000" y="1752600"/>
            <a:ext cx="1524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2286000" y="1905000"/>
            <a:ext cx="152400" cy="1524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2286000" y="2590800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1981200" y="35814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BC1</a:t>
            </a:r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3429000" y="1752600"/>
            <a:ext cx="152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3429000" y="2057400"/>
            <a:ext cx="152400" cy="1143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203794" name="Rectangle 18"/>
          <p:cNvSpPr>
            <a:spLocks noChangeArrowheads="1"/>
          </p:cNvSpPr>
          <p:nvPr/>
        </p:nvSpPr>
        <p:spPr bwMode="auto">
          <a:xfrm>
            <a:off x="3429000" y="2590800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124200" y="35814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BC2</a:t>
            </a:r>
          </a:p>
        </p:txBody>
      </p:sp>
      <p:sp>
        <p:nvSpPr>
          <p:cNvPr id="203796" name="Rectangle 20"/>
          <p:cNvSpPr>
            <a:spLocks noChangeArrowheads="1"/>
          </p:cNvSpPr>
          <p:nvPr/>
        </p:nvSpPr>
        <p:spPr bwMode="auto">
          <a:xfrm>
            <a:off x="4572000" y="1752600"/>
            <a:ext cx="1524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Rectangle 21"/>
          <p:cNvSpPr>
            <a:spLocks noChangeArrowheads="1"/>
          </p:cNvSpPr>
          <p:nvPr/>
        </p:nvSpPr>
        <p:spPr bwMode="auto">
          <a:xfrm>
            <a:off x="4572000" y="2209800"/>
            <a:ext cx="1524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203798" name="Rectangle 22"/>
          <p:cNvSpPr>
            <a:spLocks noChangeArrowheads="1"/>
          </p:cNvSpPr>
          <p:nvPr/>
        </p:nvSpPr>
        <p:spPr bwMode="auto">
          <a:xfrm>
            <a:off x="4572000" y="2590800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4267200" y="35814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BC3</a:t>
            </a: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>
            <a:off x="5867400" y="35814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BC10</a:t>
            </a:r>
          </a:p>
        </p:txBody>
      </p:sp>
      <p:sp>
        <p:nvSpPr>
          <p:cNvPr id="203801" name="Rectangle 25"/>
          <p:cNvSpPr>
            <a:spLocks noChangeArrowheads="1"/>
          </p:cNvSpPr>
          <p:nvPr/>
        </p:nvSpPr>
        <p:spPr bwMode="auto">
          <a:xfrm>
            <a:off x="8077200" y="1752600"/>
            <a:ext cx="1524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02" name="Rectangle 26"/>
          <p:cNvSpPr>
            <a:spLocks noChangeArrowheads="1"/>
          </p:cNvSpPr>
          <p:nvPr/>
        </p:nvSpPr>
        <p:spPr bwMode="auto">
          <a:xfrm>
            <a:off x="8077200" y="2514600"/>
            <a:ext cx="1524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03" name="Rectangle 27"/>
          <p:cNvSpPr>
            <a:spLocks noChangeArrowheads="1"/>
          </p:cNvSpPr>
          <p:nvPr/>
        </p:nvSpPr>
        <p:spPr bwMode="auto">
          <a:xfrm>
            <a:off x="8077200" y="2590800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7696200" y="3581400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BC20</a:t>
            </a:r>
          </a:p>
        </p:txBody>
      </p:sp>
      <p:grpSp>
        <p:nvGrpSpPr>
          <p:cNvPr id="203805" name="Group 29"/>
          <p:cNvGrpSpPr>
            <a:grpSpLocks/>
          </p:cNvGrpSpPr>
          <p:nvPr/>
        </p:nvGrpSpPr>
        <p:grpSpPr bwMode="auto">
          <a:xfrm>
            <a:off x="990600" y="4572000"/>
            <a:ext cx="1143000" cy="2209800"/>
            <a:chOff x="336" y="1104"/>
            <a:chExt cx="720" cy="1392"/>
          </a:xfrm>
        </p:grpSpPr>
        <p:sp>
          <p:nvSpPr>
            <p:cNvPr id="203806" name="Rectangle 30"/>
            <p:cNvSpPr>
              <a:spLocks noChangeArrowheads="1"/>
            </p:cNvSpPr>
            <p:nvPr/>
          </p:nvSpPr>
          <p:spPr bwMode="auto">
            <a:xfrm>
              <a:off x="480" y="1104"/>
              <a:ext cx="96" cy="115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7" name="Rectangle 31"/>
            <p:cNvSpPr>
              <a:spLocks noChangeArrowheads="1"/>
            </p:cNvSpPr>
            <p:nvPr/>
          </p:nvSpPr>
          <p:spPr bwMode="auto">
            <a:xfrm>
              <a:off x="480" y="1632"/>
              <a:ext cx="96" cy="4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808" name="Text Box 32"/>
            <p:cNvSpPr txBox="1">
              <a:spLocks noChangeArrowheads="1"/>
            </p:cNvSpPr>
            <p:nvPr/>
          </p:nvSpPr>
          <p:spPr bwMode="auto">
            <a:xfrm>
              <a:off x="336" y="2246"/>
              <a:ext cx="7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F1</a:t>
              </a:r>
            </a:p>
          </p:txBody>
        </p:sp>
      </p:grp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2286000" y="4556125"/>
            <a:ext cx="1524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10" name="Rectangle 34"/>
          <p:cNvSpPr>
            <a:spLocks noChangeArrowheads="1"/>
          </p:cNvSpPr>
          <p:nvPr/>
        </p:nvSpPr>
        <p:spPr bwMode="auto">
          <a:xfrm>
            <a:off x="2286000" y="5013325"/>
            <a:ext cx="1524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203811" name="Rectangle 35"/>
          <p:cNvSpPr>
            <a:spLocks noChangeArrowheads="1"/>
          </p:cNvSpPr>
          <p:nvPr/>
        </p:nvSpPr>
        <p:spPr bwMode="auto">
          <a:xfrm>
            <a:off x="2286000" y="5394325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>
            <a:off x="1981200" y="6384925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BC1</a:t>
            </a:r>
          </a:p>
        </p:txBody>
      </p:sp>
      <p:sp>
        <p:nvSpPr>
          <p:cNvPr id="203813" name="Rectangle 37"/>
          <p:cNvSpPr>
            <a:spLocks noChangeArrowheads="1"/>
          </p:cNvSpPr>
          <p:nvPr/>
        </p:nvSpPr>
        <p:spPr bwMode="auto">
          <a:xfrm>
            <a:off x="3352800" y="4556125"/>
            <a:ext cx="1524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14" name="Rectangle 38"/>
          <p:cNvSpPr>
            <a:spLocks noChangeArrowheads="1"/>
          </p:cNvSpPr>
          <p:nvPr/>
        </p:nvSpPr>
        <p:spPr bwMode="auto">
          <a:xfrm>
            <a:off x="3352800" y="5318125"/>
            <a:ext cx="1524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15" name="Rectangle 39"/>
          <p:cNvSpPr>
            <a:spLocks noChangeArrowheads="1"/>
          </p:cNvSpPr>
          <p:nvPr/>
        </p:nvSpPr>
        <p:spPr bwMode="auto">
          <a:xfrm>
            <a:off x="3352800" y="5394325"/>
            <a:ext cx="152400" cy="76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3816" name="Text Box 40"/>
          <p:cNvSpPr txBox="1">
            <a:spLocks noChangeArrowheads="1"/>
          </p:cNvSpPr>
          <p:nvPr/>
        </p:nvSpPr>
        <p:spPr bwMode="auto">
          <a:xfrm>
            <a:off x="2971800" y="6384925"/>
            <a:ext cx="114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BC2</a:t>
            </a: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>
            <a:off x="609600" y="228600"/>
            <a:ext cx="7620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Markers can be used to greatly minimize the amount of donor chromosome….but how?</a:t>
            </a:r>
          </a:p>
        </p:txBody>
      </p:sp>
      <p:sp>
        <p:nvSpPr>
          <p:cNvPr id="203818" name="Line 42"/>
          <p:cNvSpPr>
            <a:spLocks noChangeShapeType="1"/>
          </p:cNvSpPr>
          <p:nvPr/>
        </p:nvSpPr>
        <p:spPr bwMode="auto">
          <a:xfrm>
            <a:off x="685800" y="263683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19" name="Line 43"/>
          <p:cNvSpPr>
            <a:spLocks noChangeShapeType="1"/>
          </p:cNvSpPr>
          <p:nvPr/>
        </p:nvSpPr>
        <p:spPr bwMode="auto">
          <a:xfrm>
            <a:off x="685800" y="5461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820" name="Text Box 44"/>
          <p:cNvSpPr txBox="1">
            <a:spLocks noChangeArrowheads="1"/>
          </p:cNvSpPr>
          <p:nvPr/>
        </p:nvSpPr>
        <p:spPr bwMode="auto">
          <a:xfrm>
            <a:off x="0" y="525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TARGET GENE</a:t>
            </a:r>
          </a:p>
        </p:txBody>
      </p:sp>
      <p:sp>
        <p:nvSpPr>
          <p:cNvPr id="203821" name="Text Box 45"/>
          <p:cNvSpPr txBox="1">
            <a:spLocks noChangeArrowheads="1"/>
          </p:cNvSpPr>
          <p:nvPr/>
        </p:nvSpPr>
        <p:spPr bwMode="auto">
          <a:xfrm>
            <a:off x="0" y="23320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TARGET GENE</a:t>
            </a: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>
            <a:off x="4343400" y="58674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Ribaut, J.-M. &amp; Hoisington, D. 1998 Marker-assisted selection: new tools and strategies. </a:t>
            </a:r>
            <a:r>
              <a:rPr lang="en-US" sz="1200" i="1">
                <a:solidFill>
                  <a:srgbClr val="009900"/>
                </a:solidFill>
              </a:rPr>
              <a:t>Trends Plant Sci.</a:t>
            </a:r>
            <a:r>
              <a:rPr lang="en-US" sz="1200">
                <a:solidFill>
                  <a:srgbClr val="009900"/>
                </a:solidFill>
              </a:rPr>
              <a:t> </a:t>
            </a:r>
            <a:r>
              <a:rPr lang="en-US" sz="1200" b="1">
                <a:solidFill>
                  <a:srgbClr val="009900"/>
                </a:solidFill>
              </a:rPr>
              <a:t>3</a:t>
            </a:r>
            <a:r>
              <a:rPr lang="en-US" sz="1200">
                <a:solidFill>
                  <a:srgbClr val="009900"/>
                </a:solidFill>
              </a:rPr>
              <a:t>, 236-239.</a:t>
            </a:r>
            <a:endParaRPr lang="fr-FR" sz="12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/>
      <p:bldP spid="203809" grpId="0" animBg="1"/>
      <p:bldP spid="203810" grpId="0" animBg="1"/>
      <p:bldP spid="203811" grpId="0" animBg="1"/>
      <p:bldP spid="203812" grpId="0"/>
      <p:bldP spid="203813" grpId="0" animBg="1"/>
      <p:bldP spid="203814" grpId="0" animBg="1"/>
      <p:bldP spid="203815" grpId="0" animBg="1"/>
      <p:bldP spid="203816" grpId="0"/>
      <p:bldP spid="203819" grpId="0" animBg="1"/>
      <p:bldP spid="2038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MAB: 2</a:t>
            </a:r>
            <a:r>
              <a:rPr lang="en-US" sz="4000" baseline="30000">
                <a:solidFill>
                  <a:srgbClr val="333399"/>
                </a:solidFill>
                <a:latin typeface="Arial" charset="0"/>
              </a:rPr>
              <a:t>ND</a:t>
            </a:r>
            <a:r>
              <a:rPr lang="en-US" sz="4000">
                <a:solidFill>
                  <a:srgbClr val="333399"/>
                </a:solidFill>
                <a:latin typeface="Arial" charset="0"/>
              </a:rPr>
              <a:t> LEVEL OF SELECTION -  </a:t>
            </a:r>
            <a:r>
              <a:rPr lang="en-US" sz="4000" b="1">
                <a:solidFill>
                  <a:srgbClr val="333399"/>
                </a:solidFill>
                <a:latin typeface="Arial" charset="0"/>
              </a:rPr>
              <a:t>RECOMBINANT SELECTION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510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Use flanking markers to select recombinants between the target locus and flanking marker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Linkage drag is minimized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Require large population sizes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depends on distance of flanking markers from target locus)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Important when donor is a traditional variety</a:t>
            </a:r>
          </a:p>
        </p:txBody>
      </p:sp>
      <p:grpSp>
        <p:nvGrpSpPr>
          <p:cNvPr id="287870" name="Group 126"/>
          <p:cNvGrpSpPr>
            <a:grpSpLocks/>
          </p:cNvGrpSpPr>
          <p:nvPr/>
        </p:nvGrpSpPr>
        <p:grpSpPr bwMode="auto">
          <a:xfrm>
            <a:off x="5867400" y="1752600"/>
            <a:ext cx="2667000" cy="3200400"/>
            <a:chOff x="2160" y="2304"/>
            <a:chExt cx="1267" cy="1501"/>
          </a:xfrm>
        </p:grpSpPr>
        <p:sp>
          <p:nvSpPr>
            <p:cNvPr id="287808" name="Text Box 64"/>
            <p:cNvSpPr txBox="1">
              <a:spLocks noChangeArrowheads="1"/>
            </p:cNvSpPr>
            <p:nvPr/>
          </p:nvSpPr>
          <p:spPr bwMode="auto">
            <a:xfrm>
              <a:off x="2189" y="3361"/>
              <a:ext cx="115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AU" sz="16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RECOMBINANT SELECTION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7809" name="Line 65"/>
            <p:cNvSpPr>
              <a:spLocks noChangeShapeType="1"/>
            </p:cNvSpPr>
            <p:nvPr/>
          </p:nvSpPr>
          <p:spPr bwMode="auto">
            <a:xfrm>
              <a:off x="2304" y="2498"/>
              <a:ext cx="0" cy="77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10" name="Line 66"/>
            <p:cNvSpPr>
              <a:spLocks noChangeShapeType="1"/>
            </p:cNvSpPr>
            <p:nvPr/>
          </p:nvSpPr>
          <p:spPr bwMode="auto">
            <a:xfrm>
              <a:off x="2534" y="2498"/>
              <a:ext cx="0" cy="75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11" name="Line 67"/>
            <p:cNvSpPr>
              <a:spLocks noChangeShapeType="1"/>
            </p:cNvSpPr>
            <p:nvPr/>
          </p:nvSpPr>
          <p:spPr bwMode="auto">
            <a:xfrm>
              <a:off x="2794" y="2498"/>
              <a:ext cx="0" cy="69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12" name="Line 68"/>
            <p:cNvSpPr>
              <a:spLocks noChangeShapeType="1"/>
            </p:cNvSpPr>
            <p:nvPr/>
          </p:nvSpPr>
          <p:spPr bwMode="auto">
            <a:xfrm>
              <a:off x="3053" y="2498"/>
              <a:ext cx="0" cy="66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13" name="Text Box 69"/>
            <p:cNvSpPr txBox="1">
              <a:spLocks noChangeArrowheads="1"/>
            </p:cNvSpPr>
            <p:nvPr/>
          </p:nvSpPr>
          <p:spPr bwMode="auto">
            <a:xfrm>
              <a:off x="2160" y="2387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1 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7814" name="Text Box 70"/>
            <p:cNvSpPr txBox="1">
              <a:spLocks noChangeArrowheads="1"/>
            </p:cNvSpPr>
            <p:nvPr/>
          </p:nvSpPr>
          <p:spPr bwMode="auto">
            <a:xfrm>
              <a:off x="2419" y="2387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2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7815" name="Text Box 71"/>
            <p:cNvSpPr txBox="1">
              <a:spLocks noChangeArrowheads="1"/>
            </p:cNvSpPr>
            <p:nvPr/>
          </p:nvSpPr>
          <p:spPr bwMode="auto">
            <a:xfrm>
              <a:off x="2678" y="2387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3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7816" name="Text Box 72"/>
            <p:cNvSpPr txBox="1">
              <a:spLocks noChangeArrowheads="1"/>
            </p:cNvSpPr>
            <p:nvPr/>
          </p:nvSpPr>
          <p:spPr bwMode="auto">
            <a:xfrm>
              <a:off x="2937" y="2387"/>
              <a:ext cx="17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4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87817" name="Rectangle 73"/>
            <p:cNvSpPr>
              <a:spLocks noChangeArrowheads="1"/>
            </p:cNvSpPr>
            <p:nvPr/>
          </p:nvSpPr>
          <p:spPr bwMode="auto">
            <a:xfrm>
              <a:off x="3024" y="2637"/>
              <a:ext cx="57" cy="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18" name="Line 74"/>
            <p:cNvSpPr>
              <a:spLocks noChangeShapeType="1"/>
            </p:cNvSpPr>
            <p:nvPr/>
          </p:nvSpPr>
          <p:spPr bwMode="auto">
            <a:xfrm flipH="1">
              <a:off x="3110" y="2610"/>
              <a:ext cx="87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19" name="Line 75"/>
            <p:cNvSpPr>
              <a:spLocks noChangeShapeType="1"/>
            </p:cNvSpPr>
            <p:nvPr/>
          </p:nvSpPr>
          <p:spPr bwMode="auto">
            <a:xfrm flipH="1">
              <a:off x="3110" y="2721"/>
              <a:ext cx="87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7820" name="Text Box 76"/>
            <p:cNvSpPr txBox="1">
              <a:spLocks noChangeArrowheads="1"/>
            </p:cNvSpPr>
            <p:nvPr/>
          </p:nvSpPr>
          <p:spPr bwMode="auto">
            <a:xfrm>
              <a:off x="3053" y="2804"/>
              <a:ext cx="374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endParaRPr lang="en-US"/>
            </a:p>
          </p:txBody>
        </p:sp>
        <p:sp>
          <p:nvSpPr>
            <p:cNvPr id="287839" name="Line 95"/>
            <p:cNvSpPr>
              <a:spLocks noChangeShapeType="1"/>
            </p:cNvSpPr>
            <p:nvPr/>
          </p:nvSpPr>
          <p:spPr bwMode="auto">
            <a:xfrm>
              <a:off x="3024" y="261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1" name="Line 97"/>
            <p:cNvSpPr>
              <a:spLocks noChangeShapeType="1"/>
            </p:cNvSpPr>
            <p:nvPr/>
          </p:nvSpPr>
          <p:spPr bwMode="auto">
            <a:xfrm>
              <a:off x="3024" y="2721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67" name="Rectangle 123"/>
            <p:cNvSpPr>
              <a:spLocks noChangeArrowheads="1"/>
            </p:cNvSpPr>
            <p:nvPr/>
          </p:nvSpPr>
          <p:spPr bwMode="auto">
            <a:xfrm>
              <a:off x="2189" y="2304"/>
              <a:ext cx="1152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371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MAB: 3</a:t>
            </a:r>
            <a:r>
              <a:rPr lang="en-US" sz="4000" baseline="30000">
                <a:solidFill>
                  <a:srgbClr val="333399"/>
                </a:solidFill>
                <a:latin typeface="Arial" charset="0"/>
              </a:rPr>
              <a:t>RD</a:t>
            </a:r>
            <a:r>
              <a:rPr lang="en-US" sz="4000">
                <a:solidFill>
                  <a:srgbClr val="333399"/>
                </a:solidFill>
                <a:latin typeface="Arial" charset="0"/>
              </a:rPr>
              <a:t> LEVEL OF SELECTION -  </a:t>
            </a:r>
            <a:r>
              <a:rPr lang="en-US" sz="4000" b="1">
                <a:solidFill>
                  <a:srgbClr val="333399"/>
                </a:solidFill>
                <a:latin typeface="Arial" charset="0"/>
              </a:rPr>
              <a:t>BACKGROUND SELECTION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8006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Use unlinked markers to select against donor</a:t>
            </a:r>
          </a:p>
          <a:p>
            <a:r>
              <a:rPr lang="en-US" sz="2800">
                <a:latin typeface="Arial" charset="0"/>
              </a:rPr>
              <a:t>Accelerates the recovery of the recurrent parent genome</a:t>
            </a:r>
          </a:p>
          <a:p>
            <a:r>
              <a:rPr lang="en-US" sz="2800">
                <a:latin typeface="Arial" charset="0"/>
              </a:rPr>
              <a:t>Savings of 2, 3 or even 4 backcross generations may be possible</a:t>
            </a:r>
          </a:p>
        </p:txBody>
      </p:sp>
      <p:grpSp>
        <p:nvGrpSpPr>
          <p:cNvPr id="290939" name="Group 123"/>
          <p:cNvGrpSpPr>
            <a:grpSpLocks/>
          </p:cNvGrpSpPr>
          <p:nvPr/>
        </p:nvGrpSpPr>
        <p:grpSpPr bwMode="auto">
          <a:xfrm>
            <a:off x="5943600" y="1752600"/>
            <a:ext cx="2286000" cy="3124200"/>
            <a:chOff x="3312" y="2304"/>
            <a:chExt cx="1152" cy="1501"/>
          </a:xfrm>
        </p:grpSpPr>
        <p:sp>
          <p:nvSpPr>
            <p:cNvPr id="290852" name="Line 36"/>
            <p:cNvSpPr>
              <a:spLocks noChangeShapeType="1"/>
            </p:cNvSpPr>
            <p:nvPr/>
          </p:nvSpPr>
          <p:spPr bwMode="auto">
            <a:xfrm>
              <a:off x="3456" y="2471"/>
              <a:ext cx="0" cy="77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686" y="2471"/>
              <a:ext cx="0" cy="75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>
              <a:off x="3945" y="2471"/>
              <a:ext cx="0" cy="69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4204" y="2471"/>
              <a:ext cx="0" cy="66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56" name="Text Box 40"/>
            <p:cNvSpPr txBox="1">
              <a:spLocks noChangeArrowheads="1"/>
            </p:cNvSpPr>
            <p:nvPr/>
          </p:nvSpPr>
          <p:spPr bwMode="auto">
            <a:xfrm>
              <a:off x="3312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1 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90857" name="Text Box 41"/>
            <p:cNvSpPr txBox="1">
              <a:spLocks noChangeArrowheads="1"/>
            </p:cNvSpPr>
            <p:nvPr/>
          </p:nvSpPr>
          <p:spPr bwMode="auto">
            <a:xfrm>
              <a:off x="3571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2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90858" name="Text Box 42"/>
            <p:cNvSpPr txBox="1">
              <a:spLocks noChangeArrowheads="1"/>
            </p:cNvSpPr>
            <p:nvPr/>
          </p:nvSpPr>
          <p:spPr bwMode="auto">
            <a:xfrm>
              <a:off x="3830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3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90859" name="Text Box 43"/>
            <p:cNvSpPr txBox="1">
              <a:spLocks noChangeArrowheads="1"/>
            </p:cNvSpPr>
            <p:nvPr/>
          </p:nvSpPr>
          <p:spPr bwMode="auto">
            <a:xfrm>
              <a:off x="4089" y="2360"/>
              <a:ext cx="1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r>
                <a:rPr lang="en-AU" sz="12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4 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290860" name="Rectangle 44"/>
            <p:cNvSpPr>
              <a:spLocks noChangeArrowheads="1"/>
            </p:cNvSpPr>
            <p:nvPr/>
          </p:nvSpPr>
          <p:spPr bwMode="auto">
            <a:xfrm>
              <a:off x="4176" y="2610"/>
              <a:ext cx="57" cy="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1" name="Line 45"/>
            <p:cNvSpPr>
              <a:spLocks noChangeShapeType="1"/>
            </p:cNvSpPr>
            <p:nvPr/>
          </p:nvSpPr>
          <p:spPr bwMode="auto">
            <a:xfrm flipH="1">
              <a:off x="3485" y="2554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2" name="Line 46"/>
            <p:cNvSpPr>
              <a:spLocks noChangeShapeType="1"/>
            </p:cNvSpPr>
            <p:nvPr/>
          </p:nvSpPr>
          <p:spPr bwMode="auto">
            <a:xfrm flipH="1">
              <a:off x="3485" y="269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3" name="Line 47"/>
            <p:cNvSpPr>
              <a:spLocks noChangeShapeType="1"/>
            </p:cNvSpPr>
            <p:nvPr/>
          </p:nvSpPr>
          <p:spPr bwMode="auto">
            <a:xfrm flipH="1">
              <a:off x="3485" y="2860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4" name="Line 48"/>
            <p:cNvSpPr>
              <a:spLocks noChangeShapeType="1"/>
            </p:cNvSpPr>
            <p:nvPr/>
          </p:nvSpPr>
          <p:spPr bwMode="auto">
            <a:xfrm flipH="1">
              <a:off x="3485" y="319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5" name="Line 49"/>
            <p:cNvSpPr>
              <a:spLocks noChangeShapeType="1"/>
            </p:cNvSpPr>
            <p:nvPr/>
          </p:nvSpPr>
          <p:spPr bwMode="auto">
            <a:xfrm flipH="1">
              <a:off x="3715" y="2582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6" name="Line 50"/>
            <p:cNvSpPr>
              <a:spLocks noChangeShapeType="1"/>
            </p:cNvSpPr>
            <p:nvPr/>
          </p:nvSpPr>
          <p:spPr bwMode="auto">
            <a:xfrm flipH="1">
              <a:off x="3715" y="2749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7" name="Line 51"/>
            <p:cNvSpPr>
              <a:spLocks noChangeShapeType="1"/>
            </p:cNvSpPr>
            <p:nvPr/>
          </p:nvSpPr>
          <p:spPr bwMode="auto">
            <a:xfrm flipH="1">
              <a:off x="3715" y="294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8" name="Line 52"/>
            <p:cNvSpPr>
              <a:spLocks noChangeShapeType="1"/>
            </p:cNvSpPr>
            <p:nvPr/>
          </p:nvSpPr>
          <p:spPr bwMode="auto">
            <a:xfrm flipH="1">
              <a:off x="3715" y="3138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69" name="Line 53"/>
            <p:cNvSpPr>
              <a:spLocks noChangeShapeType="1"/>
            </p:cNvSpPr>
            <p:nvPr/>
          </p:nvSpPr>
          <p:spPr bwMode="auto">
            <a:xfrm flipH="1">
              <a:off x="3485" y="3027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0" name="Line 54"/>
            <p:cNvSpPr>
              <a:spLocks noChangeShapeType="1"/>
            </p:cNvSpPr>
            <p:nvPr/>
          </p:nvSpPr>
          <p:spPr bwMode="auto">
            <a:xfrm flipH="1">
              <a:off x="3974" y="2554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1" name="Line 55"/>
            <p:cNvSpPr>
              <a:spLocks noChangeShapeType="1"/>
            </p:cNvSpPr>
            <p:nvPr/>
          </p:nvSpPr>
          <p:spPr bwMode="auto">
            <a:xfrm flipH="1">
              <a:off x="3974" y="2777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2" name="Line 56"/>
            <p:cNvSpPr>
              <a:spLocks noChangeShapeType="1"/>
            </p:cNvSpPr>
            <p:nvPr/>
          </p:nvSpPr>
          <p:spPr bwMode="auto">
            <a:xfrm flipH="1">
              <a:off x="3974" y="2943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3" name="Line 57"/>
            <p:cNvSpPr>
              <a:spLocks noChangeShapeType="1"/>
            </p:cNvSpPr>
            <p:nvPr/>
          </p:nvSpPr>
          <p:spPr bwMode="auto">
            <a:xfrm flipH="1">
              <a:off x="3974" y="3138"/>
              <a:ext cx="8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4" name="Line 58"/>
            <p:cNvSpPr>
              <a:spLocks noChangeShapeType="1"/>
            </p:cNvSpPr>
            <p:nvPr/>
          </p:nvSpPr>
          <p:spPr bwMode="auto">
            <a:xfrm flipH="1">
              <a:off x="4233" y="2832"/>
              <a:ext cx="87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5" name="Line 59"/>
            <p:cNvSpPr>
              <a:spLocks noChangeShapeType="1"/>
            </p:cNvSpPr>
            <p:nvPr/>
          </p:nvSpPr>
          <p:spPr bwMode="auto">
            <a:xfrm flipH="1">
              <a:off x="4233" y="2971"/>
              <a:ext cx="87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76" name="Line 60"/>
            <p:cNvSpPr>
              <a:spLocks noChangeShapeType="1"/>
            </p:cNvSpPr>
            <p:nvPr/>
          </p:nvSpPr>
          <p:spPr bwMode="auto">
            <a:xfrm flipH="1">
              <a:off x="4233" y="3110"/>
              <a:ext cx="87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890" name="Line 74"/>
            <p:cNvSpPr>
              <a:spLocks noChangeShapeType="1"/>
            </p:cNvSpPr>
            <p:nvPr/>
          </p:nvSpPr>
          <p:spPr bwMode="auto">
            <a:xfrm>
              <a:off x="3427" y="255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1" name="Line 75"/>
            <p:cNvSpPr>
              <a:spLocks noChangeShapeType="1"/>
            </p:cNvSpPr>
            <p:nvPr/>
          </p:nvSpPr>
          <p:spPr bwMode="auto">
            <a:xfrm>
              <a:off x="3427" y="26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2" name="Line 76"/>
            <p:cNvSpPr>
              <a:spLocks noChangeShapeType="1"/>
            </p:cNvSpPr>
            <p:nvPr/>
          </p:nvSpPr>
          <p:spPr bwMode="auto">
            <a:xfrm>
              <a:off x="3427" y="286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3" name="Line 77"/>
            <p:cNvSpPr>
              <a:spLocks noChangeShapeType="1"/>
            </p:cNvSpPr>
            <p:nvPr/>
          </p:nvSpPr>
          <p:spPr bwMode="auto">
            <a:xfrm>
              <a:off x="3427" y="3027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4" name="Line 78"/>
            <p:cNvSpPr>
              <a:spLocks noChangeShapeType="1"/>
            </p:cNvSpPr>
            <p:nvPr/>
          </p:nvSpPr>
          <p:spPr bwMode="auto">
            <a:xfrm>
              <a:off x="3427" y="31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5" name="Line 79"/>
            <p:cNvSpPr>
              <a:spLocks noChangeShapeType="1"/>
            </p:cNvSpPr>
            <p:nvPr/>
          </p:nvSpPr>
          <p:spPr bwMode="auto">
            <a:xfrm>
              <a:off x="3657" y="294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6" name="Line 80"/>
            <p:cNvSpPr>
              <a:spLocks noChangeShapeType="1"/>
            </p:cNvSpPr>
            <p:nvPr/>
          </p:nvSpPr>
          <p:spPr bwMode="auto">
            <a:xfrm>
              <a:off x="3657" y="31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7" name="Line 81"/>
            <p:cNvSpPr>
              <a:spLocks noChangeShapeType="1"/>
            </p:cNvSpPr>
            <p:nvPr/>
          </p:nvSpPr>
          <p:spPr bwMode="auto">
            <a:xfrm>
              <a:off x="3657" y="274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8" name="Line 82"/>
            <p:cNvSpPr>
              <a:spLocks noChangeShapeType="1"/>
            </p:cNvSpPr>
            <p:nvPr/>
          </p:nvSpPr>
          <p:spPr bwMode="auto">
            <a:xfrm>
              <a:off x="3657" y="258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9" name="Line 83"/>
            <p:cNvSpPr>
              <a:spLocks noChangeShapeType="1"/>
            </p:cNvSpPr>
            <p:nvPr/>
          </p:nvSpPr>
          <p:spPr bwMode="auto">
            <a:xfrm>
              <a:off x="3916" y="255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0" name="Line 84"/>
            <p:cNvSpPr>
              <a:spLocks noChangeShapeType="1"/>
            </p:cNvSpPr>
            <p:nvPr/>
          </p:nvSpPr>
          <p:spPr bwMode="auto">
            <a:xfrm>
              <a:off x="3916" y="2777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1" name="Line 85"/>
            <p:cNvSpPr>
              <a:spLocks noChangeShapeType="1"/>
            </p:cNvSpPr>
            <p:nvPr/>
          </p:nvSpPr>
          <p:spPr bwMode="auto">
            <a:xfrm>
              <a:off x="3916" y="294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2" name="Line 86"/>
            <p:cNvSpPr>
              <a:spLocks noChangeShapeType="1"/>
            </p:cNvSpPr>
            <p:nvPr/>
          </p:nvSpPr>
          <p:spPr bwMode="auto">
            <a:xfrm>
              <a:off x="3916" y="31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3" name="Line 87"/>
            <p:cNvSpPr>
              <a:spLocks noChangeShapeType="1"/>
            </p:cNvSpPr>
            <p:nvPr/>
          </p:nvSpPr>
          <p:spPr bwMode="auto">
            <a:xfrm>
              <a:off x="4176" y="3110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4" name="Line 88"/>
            <p:cNvSpPr>
              <a:spLocks noChangeShapeType="1"/>
            </p:cNvSpPr>
            <p:nvPr/>
          </p:nvSpPr>
          <p:spPr bwMode="auto">
            <a:xfrm>
              <a:off x="4176" y="2971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5" name="Line 89"/>
            <p:cNvSpPr>
              <a:spLocks noChangeShapeType="1"/>
            </p:cNvSpPr>
            <p:nvPr/>
          </p:nvSpPr>
          <p:spPr bwMode="auto">
            <a:xfrm>
              <a:off x="4176" y="2832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6" name="Line 90"/>
            <p:cNvSpPr>
              <a:spLocks noChangeShapeType="1"/>
            </p:cNvSpPr>
            <p:nvPr/>
          </p:nvSpPr>
          <p:spPr bwMode="auto">
            <a:xfrm>
              <a:off x="4176" y="2693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7" name="Line 91"/>
            <p:cNvSpPr>
              <a:spLocks noChangeShapeType="1"/>
            </p:cNvSpPr>
            <p:nvPr/>
          </p:nvSpPr>
          <p:spPr bwMode="auto">
            <a:xfrm>
              <a:off x="4176" y="2582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09" name="Line 93"/>
            <p:cNvSpPr>
              <a:spLocks noChangeShapeType="1"/>
            </p:cNvSpPr>
            <p:nvPr/>
          </p:nvSpPr>
          <p:spPr bwMode="auto">
            <a:xfrm>
              <a:off x="3427" y="26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1" name="Line 95"/>
            <p:cNvSpPr>
              <a:spLocks noChangeShapeType="1"/>
            </p:cNvSpPr>
            <p:nvPr/>
          </p:nvSpPr>
          <p:spPr bwMode="auto">
            <a:xfrm>
              <a:off x="3427" y="274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2" name="Line 96"/>
            <p:cNvSpPr>
              <a:spLocks noChangeShapeType="1"/>
            </p:cNvSpPr>
            <p:nvPr/>
          </p:nvSpPr>
          <p:spPr bwMode="auto">
            <a:xfrm>
              <a:off x="3427" y="280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3" name="Line 97"/>
            <p:cNvSpPr>
              <a:spLocks noChangeShapeType="1"/>
            </p:cNvSpPr>
            <p:nvPr/>
          </p:nvSpPr>
          <p:spPr bwMode="auto">
            <a:xfrm>
              <a:off x="3427" y="2915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4" name="Line 98"/>
            <p:cNvSpPr>
              <a:spLocks noChangeShapeType="1"/>
            </p:cNvSpPr>
            <p:nvPr/>
          </p:nvSpPr>
          <p:spPr bwMode="auto">
            <a:xfrm>
              <a:off x="3427" y="2971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5" name="Line 99"/>
            <p:cNvSpPr>
              <a:spLocks noChangeShapeType="1"/>
            </p:cNvSpPr>
            <p:nvPr/>
          </p:nvSpPr>
          <p:spPr bwMode="auto">
            <a:xfrm>
              <a:off x="3427" y="308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6" name="Line 100"/>
            <p:cNvSpPr>
              <a:spLocks noChangeShapeType="1"/>
            </p:cNvSpPr>
            <p:nvPr/>
          </p:nvSpPr>
          <p:spPr bwMode="auto">
            <a:xfrm>
              <a:off x="3427" y="31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7" name="Line 101"/>
            <p:cNvSpPr>
              <a:spLocks noChangeShapeType="1"/>
            </p:cNvSpPr>
            <p:nvPr/>
          </p:nvSpPr>
          <p:spPr bwMode="auto">
            <a:xfrm>
              <a:off x="3657" y="299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8" name="Line 102"/>
            <p:cNvSpPr>
              <a:spLocks noChangeShapeType="1"/>
            </p:cNvSpPr>
            <p:nvPr/>
          </p:nvSpPr>
          <p:spPr bwMode="auto">
            <a:xfrm>
              <a:off x="3657" y="308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19" name="Line 103"/>
            <p:cNvSpPr>
              <a:spLocks noChangeShapeType="1"/>
            </p:cNvSpPr>
            <p:nvPr/>
          </p:nvSpPr>
          <p:spPr bwMode="auto">
            <a:xfrm>
              <a:off x="3657" y="2804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0" name="Line 104"/>
            <p:cNvSpPr>
              <a:spLocks noChangeShapeType="1"/>
            </p:cNvSpPr>
            <p:nvPr/>
          </p:nvSpPr>
          <p:spPr bwMode="auto">
            <a:xfrm>
              <a:off x="3657" y="286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1" name="Line 105"/>
            <p:cNvSpPr>
              <a:spLocks noChangeShapeType="1"/>
            </p:cNvSpPr>
            <p:nvPr/>
          </p:nvSpPr>
          <p:spPr bwMode="auto">
            <a:xfrm>
              <a:off x="3657" y="2526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2" name="Line 106"/>
            <p:cNvSpPr>
              <a:spLocks noChangeShapeType="1"/>
            </p:cNvSpPr>
            <p:nvPr/>
          </p:nvSpPr>
          <p:spPr bwMode="auto">
            <a:xfrm>
              <a:off x="3657" y="263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3" name="Line 107"/>
            <p:cNvSpPr>
              <a:spLocks noChangeShapeType="1"/>
            </p:cNvSpPr>
            <p:nvPr/>
          </p:nvSpPr>
          <p:spPr bwMode="auto">
            <a:xfrm>
              <a:off x="3657" y="26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4" name="Line 108"/>
            <p:cNvSpPr>
              <a:spLocks noChangeShapeType="1"/>
            </p:cNvSpPr>
            <p:nvPr/>
          </p:nvSpPr>
          <p:spPr bwMode="auto">
            <a:xfrm>
              <a:off x="3916" y="2832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5" name="Line 109"/>
            <p:cNvSpPr>
              <a:spLocks noChangeShapeType="1"/>
            </p:cNvSpPr>
            <p:nvPr/>
          </p:nvSpPr>
          <p:spPr bwMode="auto">
            <a:xfrm>
              <a:off x="3916" y="2888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6" name="Line 110"/>
            <p:cNvSpPr>
              <a:spLocks noChangeShapeType="1"/>
            </p:cNvSpPr>
            <p:nvPr/>
          </p:nvSpPr>
          <p:spPr bwMode="auto">
            <a:xfrm>
              <a:off x="3916" y="299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7" name="Line 111"/>
            <p:cNvSpPr>
              <a:spLocks noChangeShapeType="1"/>
            </p:cNvSpPr>
            <p:nvPr/>
          </p:nvSpPr>
          <p:spPr bwMode="auto">
            <a:xfrm>
              <a:off x="3916" y="308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8" name="Line 112"/>
            <p:cNvSpPr>
              <a:spLocks noChangeShapeType="1"/>
            </p:cNvSpPr>
            <p:nvPr/>
          </p:nvSpPr>
          <p:spPr bwMode="auto">
            <a:xfrm>
              <a:off x="3916" y="2610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29" name="Line 113"/>
            <p:cNvSpPr>
              <a:spLocks noChangeShapeType="1"/>
            </p:cNvSpPr>
            <p:nvPr/>
          </p:nvSpPr>
          <p:spPr bwMode="auto">
            <a:xfrm>
              <a:off x="3916" y="2693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30" name="Line 114"/>
            <p:cNvSpPr>
              <a:spLocks noChangeShapeType="1"/>
            </p:cNvSpPr>
            <p:nvPr/>
          </p:nvSpPr>
          <p:spPr bwMode="auto">
            <a:xfrm>
              <a:off x="4176" y="3027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31" name="Line 115"/>
            <p:cNvSpPr>
              <a:spLocks noChangeShapeType="1"/>
            </p:cNvSpPr>
            <p:nvPr/>
          </p:nvSpPr>
          <p:spPr bwMode="auto">
            <a:xfrm>
              <a:off x="4176" y="2888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32" name="Line 116"/>
            <p:cNvSpPr>
              <a:spLocks noChangeShapeType="1"/>
            </p:cNvSpPr>
            <p:nvPr/>
          </p:nvSpPr>
          <p:spPr bwMode="auto">
            <a:xfrm>
              <a:off x="4176" y="2749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33" name="Line 117"/>
            <p:cNvSpPr>
              <a:spLocks noChangeShapeType="1"/>
            </p:cNvSpPr>
            <p:nvPr/>
          </p:nvSpPr>
          <p:spPr bwMode="auto">
            <a:xfrm>
              <a:off x="4176" y="2499"/>
              <a:ext cx="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35" name="Rectangle 119"/>
            <p:cNvSpPr>
              <a:spLocks noChangeArrowheads="1"/>
            </p:cNvSpPr>
            <p:nvPr/>
          </p:nvSpPr>
          <p:spPr bwMode="auto">
            <a:xfrm>
              <a:off x="3312" y="2304"/>
              <a:ext cx="1123" cy="15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0937" name="Text Box 121"/>
            <p:cNvSpPr txBox="1">
              <a:spLocks noChangeArrowheads="1"/>
            </p:cNvSpPr>
            <p:nvPr/>
          </p:nvSpPr>
          <p:spPr bwMode="auto">
            <a:xfrm>
              <a:off x="3312" y="3374"/>
              <a:ext cx="115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3094" tIns="31547" rIns="63094" bIns="31547"/>
            <a:lstStyle/>
            <a:p>
              <a:pPr algn="ctr"/>
              <a:r>
                <a:rPr lang="en-AU" sz="16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BACKGROUND SELECTION</a:t>
              </a:r>
              <a:endParaRPr lang="en-AU">
                <a:latin typeface="Times New Roman" pitchFamily="18" charset="0"/>
                <a:ea typeface="Times New Roman" pitchFamily="18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32" name="Group 8"/>
          <p:cNvGrpSpPr>
            <a:grpSpLocks/>
          </p:cNvGrpSpPr>
          <p:nvPr/>
        </p:nvGrpSpPr>
        <p:grpSpPr bwMode="auto">
          <a:xfrm>
            <a:off x="3398838" y="3476625"/>
            <a:ext cx="498475" cy="603250"/>
            <a:chOff x="1312" y="1904"/>
            <a:chExt cx="320" cy="400"/>
          </a:xfrm>
        </p:grpSpPr>
        <p:sp>
          <p:nvSpPr>
            <p:cNvPr id="231433" name="Freeform 9"/>
            <p:cNvSpPr>
              <a:spLocks/>
            </p:cNvSpPr>
            <p:nvPr/>
          </p:nvSpPr>
          <p:spPr bwMode="auto">
            <a:xfrm>
              <a:off x="1312" y="1904"/>
              <a:ext cx="320" cy="373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117" y="146"/>
                </a:cxn>
                <a:cxn ang="0">
                  <a:pos x="117" y="667"/>
                </a:cxn>
                <a:cxn ang="0">
                  <a:pos x="48" y="96"/>
                </a:cxn>
                <a:cxn ang="0">
                  <a:pos x="144" y="624"/>
                </a:cxn>
                <a:cxn ang="0">
                  <a:pos x="144" y="336"/>
                </a:cxn>
                <a:cxn ang="0">
                  <a:pos x="240" y="144"/>
                </a:cxn>
                <a:cxn ang="0">
                  <a:pos x="336" y="96"/>
                </a:cxn>
                <a:cxn ang="0">
                  <a:pos x="96" y="336"/>
                </a:cxn>
                <a:cxn ang="0">
                  <a:pos x="192" y="0"/>
                </a:cxn>
                <a:cxn ang="0">
                  <a:pos x="144" y="288"/>
                </a:cxn>
                <a:cxn ang="0">
                  <a:pos x="144" y="624"/>
                </a:cxn>
                <a:cxn ang="0">
                  <a:pos x="0" y="48"/>
                </a:cxn>
                <a:cxn ang="0">
                  <a:pos x="144" y="336"/>
                </a:cxn>
                <a:cxn ang="0">
                  <a:pos x="144" y="576"/>
                </a:cxn>
                <a:cxn ang="0">
                  <a:pos x="144" y="672"/>
                </a:cxn>
                <a:cxn ang="0">
                  <a:pos x="96" y="624"/>
                </a:cxn>
                <a:cxn ang="0">
                  <a:pos x="48" y="672"/>
                </a:cxn>
                <a:cxn ang="0">
                  <a:pos x="96" y="384"/>
                </a:cxn>
                <a:cxn ang="0">
                  <a:pos x="48" y="336"/>
                </a:cxn>
                <a:cxn ang="0">
                  <a:pos x="96" y="672"/>
                </a:cxn>
              </a:cxnLst>
              <a:rect l="0" t="0" r="r" b="b"/>
              <a:pathLst>
                <a:path w="336" h="672">
                  <a:moveTo>
                    <a:pt x="89" y="37"/>
                  </a:moveTo>
                  <a:cubicBezTo>
                    <a:pt x="101" y="73"/>
                    <a:pt x="104" y="110"/>
                    <a:pt x="117" y="146"/>
                  </a:cubicBezTo>
                  <a:cubicBezTo>
                    <a:pt x="114" y="211"/>
                    <a:pt x="75" y="647"/>
                    <a:pt x="117" y="667"/>
                  </a:cubicBezTo>
                  <a:lnTo>
                    <a:pt x="48" y="96"/>
                  </a:lnTo>
                  <a:lnTo>
                    <a:pt x="144" y="624"/>
                  </a:lnTo>
                  <a:lnTo>
                    <a:pt x="144" y="336"/>
                  </a:lnTo>
                  <a:lnTo>
                    <a:pt x="240" y="144"/>
                  </a:lnTo>
                  <a:lnTo>
                    <a:pt x="336" y="96"/>
                  </a:lnTo>
                  <a:lnTo>
                    <a:pt x="96" y="336"/>
                  </a:lnTo>
                  <a:lnTo>
                    <a:pt x="192" y="0"/>
                  </a:lnTo>
                  <a:lnTo>
                    <a:pt x="144" y="288"/>
                  </a:lnTo>
                  <a:lnTo>
                    <a:pt x="144" y="624"/>
                  </a:lnTo>
                  <a:lnTo>
                    <a:pt x="0" y="48"/>
                  </a:lnTo>
                  <a:lnTo>
                    <a:pt x="144" y="336"/>
                  </a:lnTo>
                  <a:lnTo>
                    <a:pt x="144" y="576"/>
                  </a:lnTo>
                  <a:lnTo>
                    <a:pt x="144" y="672"/>
                  </a:lnTo>
                  <a:lnTo>
                    <a:pt x="96" y="624"/>
                  </a:lnTo>
                  <a:lnTo>
                    <a:pt x="48" y="672"/>
                  </a:lnTo>
                  <a:lnTo>
                    <a:pt x="96" y="384"/>
                  </a:lnTo>
                  <a:lnTo>
                    <a:pt x="48" y="336"/>
                  </a:lnTo>
                  <a:lnTo>
                    <a:pt x="96" y="672"/>
                  </a:ln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34" name="Oval 10"/>
            <p:cNvSpPr>
              <a:spLocks noChangeArrowheads="1"/>
            </p:cNvSpPr>
            <p:nvPr/>
          </p:nvSpPr>
          <p:spPr bwMode="auto">
            <a:xfrm>
              <a:off x="1358" y="2144"/>
              <a:ext cx="91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1435" name="Group 11"/>
          <p:cNvGrpSpPr>
            <a:grpSpLocks/>
          </p:cNvGrpSpPr>
          <p:nvPr/>
        </p:nvGrpSpPr>
        <p:grpSpPr bwMode="auto">
          <a:xfrm>
            <a:off x="827088" y="4273550"/>
            <a:ext cx="449262" cy="579438"/>
            <a:chOff x="240" y="1872"/>
            <a:chExt cx="281" cy="432"/>
          </a:xfrm>
        </p:grpSpPr>
        <p:sp>
          <p:nvSpPr>
            <p:cNvPr id="231436" name="Freeform 12"/>
            <p:cNvSpPr>
              <a:spLocks/>
            </p:cNvSpPr>
            <p:nvPr/>
          </p:nvSpPr>
          <p:spPr bwMode="auto">
            <a:xfrm>
              <a:off x="240" y="1872"/>
              <a:ext cx="281" cy="432"/>
            </a:xfrm>
            <a:custGeom>
              <a:avLst/>
              <a:gdLst/>
              <a:ahLst/>
              <a:cxnLst>
                <a:cxn ang="0">
                  <a:pos x="156" y="594"/>
                </a:cxn>
                <a:cxn ang="0">
                  <a:pos x="147" y="411"/>
                </a:cxn>
                <a:cxn ang="0">
                  <a:pos x="137" y="228"/>
                </a:cxn>
                <a:cxn ang="0">
                  <a:pos x="128" y="201"/>
                </a:cxn>
                <a:cxn ang="0">
                  <a:pos x="119" y="36"/>
                </a:cxn>
                <a:cxn ang="0">
                  <a:pos x="222" y="498"/>
                </a:cxn>
                <a:cxn ang="0">
                  <a:pos x="256" y="91"/>
                </a:cxn>
                <a:cxn ang="0">
                  <a:pos x="275" y="73"/>
                </a:cxn>
                <a:cxn ang="0">
                  <a:pos x="284" y="45"/>
                </a:cxn>
                <a:cxn ang="0">
                  <a:pos x="265" y="128"/>
                </a:cxn>
                <a:cxn ang="0">
                  <a:pos x="238" y="420"/>
                </a:cxn>
                <a:cxn ang="0">
                  <a:pos x="366" y="66"/>
                </a:cxn>
                <a:cxn ang="0">
                  <a:pos x="375" y="100"/>
                </a:cxn>
                <a:cxn ang="0">
                  <a:pos x="348" y="183"/>
                </a:cxn>
                <a:cxn ang="0">
                  <a:pos x="256" y="411"/>
                </a:cxn>
                <a:cxn ang="0">
                  <a:pos x="247" y="576"/>
                </a:cxn>
                <a:cxn ang="0">
                  <a:pos x="192" y="0"/>
                </a:cxn>
                <a:cxn ang="0">
                  <a:pos x="174" y="466"/>
                </a:cxn>
                <a:cxn ang="0">
                  <a:pos x="119" y="384"/>
                </a:cxn>
                <a:cxn ang="0">
                  <a:pos x="28" y="183"/>
                </a:cxn>
                <a:cxn ang="0">
                  <a:pos x="9" y="146"/>
                </a:cxn>
                <a:cxn ang="0">
                  <a:pos x="0" y="119"/>
                </a:cxn>
                <a:cxn ang="0">
                  <a:pos x="137" y="512"/>
                </a:cxn>
                <a:cxn ang="0">
                  <a:pos x="211" y="740"/>
                </a:cxn>
                <a:cxn ang="0">
                  <a:pos x="275" y="722"/>
                </a:cxn>
                <a:cxn ang="0">
                  <a:pos x="265" y="649"/>
                </a:cxn>
                <a:cxn ang="0">
                  <a:pos x="247" y="594"/>
                </a:cxn>
                <a:cxn ang="0">
                  <a:pos x="284" y="493"/>
                </a:cxn>
                <a:cxn ang="0">
                  <a:pos x="339" y="429"/>
                </a:cxn>
                <a:cxn ang="0">
                  <a:pos x="421" y="347"/>
                </a:cxn>
                <a:cxn ang="0">
                  <a:pos x="393" y="338"/>
                </a:cxn>
                <a:cxn ang="0">
                  <a:pos x="339" y="356"/>
                </a:cxn>
                <a:cxn ang="0">
                  <a:pos x="357" y="375"/>
                </a:cxn>
                <a:cxn ang="0">
                  <a:pos x="293" y="402"/>
                </a:cxn>
                <a:cxn ang="0">
                  <a:pos x="256" y="475"/>
                </a:cxn>
                <a:cxn ang="0">
                  <a:pos x="265" y="567"/>
                </a:cxn>
                <a:cxn ang="0">
                  <a:pos x="256" y="749"/>
                </a:cxn>
                <a:cxn ang="0">
                  <a:pos x="211" y="777"/>
                </a:cxn>
                <a:cxn ang="0">
                  <a:pos x="174" y="690"/>
                </a:cxn>
                <a:cxn ang="0">
                  <a:pos x="156" y="594"/>
                </a:cxn>
              </a:cxnLst>
              <a:rect l="0" t="0" r="r" b="b"/>
              <a:pathLst>
                <a:path w="421" h="777">
                  <a:moveTo>
                    <a:pt x="156" y="594"/>
                  </a:moveTo>
                  <a:cubicBezTo>
                    <a:pt x="190" y="543"/>
                    <a:pt x="165" y="467"/>
                    <a:pt x="147" y="411"/>
                  </a:cubicBezTo>
                  <a:cubicBezTo>
                    <a:pt x="144" y="350"/>
                    <a:pt x="143" y="289"/>
                    <a:pt x="137" y="228"/>
                  </a:cubicBezTo>
                  <a:cubicBezTo>
                    <a:pt x="136" y="219"/>
                    <a:pt x="129" y="210"/>
                    <a:pt x="128" y="201"/>
                  </a:cubicBezTo>
                  <a:cubicBezTo>
                    <a:pt x="123" y="146"/>
                    <a:pt x="119" y="36"/>
                    <a:pt x="119" y="36"/>
                  </a:cubicBezTo>
                  <a:lnTo>
                    <a:pt x="222" y="498"/>
                  </a:lnTo>
                  <a:cubicBezTo>
                    <a:pt x="233" y="362"/>
                    <a:pt x="239" y="226"/>
                    <a:pt x="256" y="91"/>
                  </a:cubicBezTo>
                  <a:cubicBezTo>
                    <a:pt x="257" y="82"/>
                    <a:pt x="270" y="80"/>
                    <a:pt x="275" y="73"/>
                  </a:cubicBezTo>
                  <a:cubicBezTo>
                    <a:pt x="280" y="65"/>
                    <a:pt x="281" y="54"/>
                    <a:pt x="284" y="45"/>
                  </a:cubicBezTo>
                  <a:cubicBezTo>
                    <a:pt x="296" y="84"/>
                    <a:pt x="288" y="95"/>
                    <a:pt x="265" y="128"/>
                  </a:cubicBezTo>
                  <a:cubicBezTo>
                    <a:pt x="223" y="257"/>
                    <a:pt x="238" y="221"/>
                    <a:pt x="238" y="420"/>
                  </a:cubicBezTo>
                  <a:cubicBezTo>
                    <a:pt x="281" y="302"/>
                    <a:pt x="317" y="181"/>
                    <a:pt x="366" y="66"/>
                  </a:cubicBezTo>
                  <a:cubicBezTo>
                    <a:pt x="371" y="55"/>
                    <a:pt x="376" y="88"/>
                    <a:pt x="375" y="100"/>
                  </a:cubicBezTo>
                  <a:cubicBezTo>
                    <a:pt x="374" y="110"/>
                    <a:pt x="353" y="164"/>
                    <a:pt x="348" y="183"/>
                  </a:cubicBezTo>
                  <a:cubicBezTo>
                    <a:pt x="336" y="231"/>
                    <a:pt x="293" y="376"/>
                    <a:pt x="256" y="411"/>
                  </a:cubicBezTo>
                  <a:cubicBezTo>
                    <a:pt x="236" y="474"/>
                    <a:pt x="240" y="505"/>
                    <a:pt x="247" y="576"/>
                  </a:cubicBezTo>
                  <a:cubicBezTo>
                    <a:pt x="263" y="391"/>
                    <a:pt x="229" y="185"/>
                    <a:pt x="192" y="0"/>
                  </a:cubicBezTo>
                  <a:cubicBezTo>
                    <a:pt x="150" y="62"/>
                    <a:pt x="181" y="345"/>
                    <a:pt x="174" y="466"/>
                  </a:cubicBezTo>
                  <a:cubicBezTo>
                    <a:pt x="147" y="439"/>
                    <a:pt x="131" y="420"/>
                    <a:pt x="119" y="384"/>
                  </a:cubicBezTo>
                  <a:cubicBezTo>
                    <a:pt x="108" y="314"/>
                    <a:pt x="107" y="209"/>
                    <a:pt x="28" y="183"/>
                  </a:cubicBezTo>
                  <a:cubicBezTo>
                    <a:pt x="22" y="171"/>
                    <a:pt x="15" y="159"/>
                    <a:pt x="9" y="146"/>
                  </a:cubicBezTo>
                  <a:cubicBezTo>
                    <a:pt x="5" y="137"/>
                    <a:pt x="0" y="119"/>
                    <a:pt x="0" y="119"/>
                  </a:cubicBezTo>
                  <a:cubicBezTo>
                    <a:pt x="46" y="251"/>
                    <a:pt x="94" y="379"/>
                    <a:pt x="137" y="512"/>
                  </a:cubicBezTo>
                  <a:cubicBezTo>
                    <a:pt x="144" y="640"/>
                    <a:pt x="99" y="713"/>
                    <a:pt x="211" y="740"/>
                  </a:cubicBezTo>
                  <a:cubicBezTo>
                    <a:pt x="254" y="771"/>
                    <a:pt x="241" y="755"/>
                    <a:pt x="275" y="722"/>
                  </a:cubicBezTo>
                  <a:cubicBezTo>
                    <a:pt x="272" y="698"/>
                    <a:pt x="270" y="673"/>
                    <a:pt x="265" y="649"/>
                  </a:cubicBezTo>
                  <a:cubicBezTo>
                    <a:pt x="261" y="630"/>
                    <a:pt x="247" y="594"/>
                    <a:pt x="247" y="594"/>
                  </a:cubicBezTo>
                  <a:cubicBezTo>
                    <a:pt x="254" y="549"/>
                    <a:pt x="253" y="524"/>
                    <a:pt x="284" y="493"/>
                  </a:cubicBezTo>
                  <a:cubicBezTo>
                    <a:pt x="298" y="451"/>
                    <a:pt x="315" y="461"/>
                    <a:pt x="339" y="429"/>
                  </a:cubicBezTo>
                  <a:cubicBezTo>
                    <a:pt x="371" y="386"/>
                    <a:pt x="371" y="363"/>
                    <a:pt x="421" y="347"/>
                  </a:cubicBezTo>
                  <a:cubicBezTo>
                    <a:pt x="412" y="344"/>
                    <a:pt x="403" y="337"/>
                    <a:pt x="393" y="338"/>
                  </a:cubicBezTo>
                  <a:cubicBezTo>
                    <a:pt x="374" y="340"/>
                    <a:pt x="339" y="356"/>
                    <a:pt x="339" y="356"/>
                  </a:cubicBezTo>
                  <a:cubicBezTo>
                    <a:pt x="345" y="362"/>
                    <a:pt x="361" y="367"/>
                    <a:pt x="357" y="375"/>
                  </a:cubicBezTo>
                  <a:cubicBezTo>
                    <a:pt x="353" y="383"/>
                    <a:pt x="305" y="398"/>
                    <a:pt x="293" y="402"/>
                  </a:cubicBezTo>
                  <a:cubicBezTo>
                    <a:pt x="272" y="465"/>
                    <a:pt x="289" y="444"/>
                    <a:pt x="256" y="475"/>
                  </a:cubicBezTo>
                  <a:cubicBezTo>
                    <a:pt x="244" y="511"/>
                    <a:pt x="254" y="532"/>
                    <a:pt x="265" y="567"/>
                  </a:cubicBezTo>
                  <a:cubicBezTo>
                    <a:pt x="262" y="628"/>
                    <a:pt x="264" y="689"/>
                    <a:pt x="256" y="749"/>
                  </a:cubicBezTo>
                  <a:cubicBezTo>
                    <a:pt x="254" y="767"/>
                    <a:pt x="211" y="777"/>
                    <a:pt x="211" y="777"/>
                  </a:cubicBezTo>
                  <a:lnTo>
                    <a:pt x="174" y="690"/>
                  </a:lnTo>
                  <a:lnTo>
                    <a:pt x="156" y="59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37" name="Oval 13"/>
            <p:cNvSpPr>
              <a:spLocks noChangeArrowheads="1"/>
            </p:cNvSpPr>
            <p:nvPr/>
          </p:nvSpPr>
          <p:spPr bwMode="auto">
            <a:xfrm>
              <a:off x="336" y="2144"/>
              <a:ext cx="92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1438" name="Group 14"/>
          <p:cNvGrpSpPr>
            <a:grpSpLocks/>
          </p:cNvGrpSpPr>
          <p:nvPr/>
        </p:nvGrpSpPr>
        <p:grpSpPr bwMode="auto">
          <a:xfrm>
            <a:off x="2474913" y="3332163"/>
            <a:ext cx="523875" cy="869950"/>
            <a:chOff x="1785" y="1584"/>
            <a:chExt cx="456" cy="720"/>
          </a:xfrm>
        </p:grpSpPr>
        <p:grpSp>
          <p:nvGrpSpPr>
            <p:cNvPr id="231439" name="Group 15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440" name="Freeform 16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41" name="Freeform 17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42" name="Freeform 18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43" name="Oval 19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444" name="Freeform 20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445" name="Freeform 21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52" name="Group 128"/>
          <p:cNvGrpSpPr>
            <a:grpSpLocks/>
          </p:cNvGrpSpPr>
          <p:nvPr/>
        </p:nvGrpSpPr>
        <p:grpSpPr bwMode="auto">
          <a:xfrm>
            <a:off x="3246438" y="5070475"/>
            <a:ext cx="501650" cy="723900"/>
            <a:chOff x="1785" y="1584"/>
            <a:chExt cx="456" cy="720"/>
          </a:xfrm>
        </p:grpSpPr>
        <p:grpSp>
          <p:nvGrpSpPr>
            <p:cNvPr id="231553" name="Group 129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554" name="Freeform 130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55" name="Freeform 131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56" name="Freeform 132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57" name="Oval 133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558" name="Freeform 134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59" name="Freeform 135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60" name="Group 136"/>
          <p:cNvGrpSpPr>
            <a:grpSpLocks/>
          </p:cNvGrpSpPr>
          <p:nvPr/>
        </p:nvGrpSpPr>
        <p:grpSpPr bwMode="auto">
          <a:xfrm>
            <a:off x="2100263" y="361950"/>
            <a:ext cx="561975" cy="869950"/>
            <a:chOff x="1785" y="1584"/>
            <a:chExt cx="456" cy="720"/>
          </a:xfrm>
        </p:grpSpPr>
        <p:grpSp>
          <p:nvGrpSpPr>
            <p:cNvPr id="231561" name="Group 137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562" name="Freeform 138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63" name="Freeform 139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64" name="Freeform 140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65" name="Oval 141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566" name="Freeform 142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67" name="Freeform 143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68" name="Group 144"/>
          <p:cNvGrpSpPr>
            <a:grpSpLocks/>
          </p:cNvGrpSpPr>
          <p:nvPr/>
        </p:nvGrpSpPr>
        <p:grpSpPr bwMode="auto">
          <a:xfrm>
            <a:off x="1736725" y="3476625"/>
            <a:ext cx="438150" cy="652463"/>
            <a:chOff x="665" y="1872"/>
            <a:chExt cx="281" cy="432"/>
          </a:xfrm>
        </p:grpSpPr>
        <p:sp>
          <p:nvSpPr>
            <p:cNvPr id="231569" name="Freeform 145"/>
            <p:cNvSpPr>
              <a:spLocks/>
            </p:cNvSpPr>
            <p:nvPr/>
          </p:nvSpPr>
          <p:spPr bwMode="auto">
            <a:xfrm>
              <a:off x="665" y="1872"/>
              <a:ext cx="281" cy="432"/>
            </a:xfrm>
            <a:custGeom>
              <a:avLst/>
              <a:gdLst/>
              <a:ahLst/>
              <a:cxnLst>
                <a:cxn ang="0">
                  <a:pos x="156" y="594"/>
                </a:cxn>
                <a:cxn ang="0">
                  <a:pos x="147" y="411"/>
                </a:cxn>
                <a:cxn ang="0">
                  <a:pos x="137" y="228"/>
                </a:cxn>
                <a:cxn ang="0">
                  <a:pos x="128" y="201"/>
                </a:cxn>
                <a:cxn ang="0">
                  <a:pos x="119" y="36"/>
                </a:cxn>
                <a:cxn ang="0">
                  <a:pos x="222" y="498"/>
                </a:cxn>
                <a:cxn ang="0">
                  <a:pos x="256" y="91"/>
                </a:cxn>
                <a:cxn ang="0">
                  <a:pos x="275" y="73"/>
                </a:cxn>
                <a:cxn ang="0">
                  <a:pos x="284" y="45"/>
                </a:cxn>
                <a:cxn ang="0">
                  <a:pos x="265" y="128"/>
                </a:cxn>
                <a:cxn ang="0">
                  <a:pos x="238" y="420"/>
                </a:cxn>
                <a:cxn ang="0">
                  <a:pos x="366" y="66"/>
                </a:cxn>
                <a:cxn ang="0">
                  <a:pos x="375" y="100"/>
                </a:cxn>
                <a:cxn ang="0">
                  <a:pos x="348" y="183"/>
                </a:cxn>
                <a:cxn ang="0">
                  <a:pos x="256" y="411"/>
                </a:cxn>
                <a:cxn ang="0">
                  <a:pos x="247" y="576"/>
                </a:cxn>
                <a:cxn ang="0">
                  <a:pos x="192" y="0"/>
                </a:cxn>
                <a:cxn ang="0">
                  <a:pos x="174" y="466"/>
                </a:cxn>
                <a:cxn ang="0">
                  <a:pos x="119" y="384"/>
                </a:cxn>
                <a:cxn ang="0">
                  <a:pos x="28" y="183"/>
                </a:cxn>
                <a:cxn ang="0">
                  <a:pos x="9" y="146"/>
                </a:cxn>
                <a:cxn ang="0">
                  <a:pos x="0" y="119"/>
                </a:cxn>
                <a:cxn ang="0">
                  <a:pos x="137" y="512"/>
                </a:cxn>
                <a:cxn ang="0">
                  <a:pos x="211" y="740"/>
                </a:cxn>
                <a:cxn ang="0">
                  <a:pos x="275" y="722"/>
                </a:cxn>
                <a:cxn ang="0">
                  <a:pos x="265" y="649"/>
                </a:cxn>
                <a:cxn ang="0">
                  <a:pos x="247" y="594"/>
                </a:cxn>
                <a:cxn ang="0">
                  <a:pos x="284" y="493"/>
                </a:cxn>
                <a:cxn ang="0">
                  <a:pos x="339" y="429"/>
                </a:cxn>
                <a:cxn ang="0">
                  <a:pos x="421" y="347"/>
                </a:cxn>
                <a:cxn ang="0">
                  <a:pos x="393" y="338"/>
                </a:cxn>
                <a:cxn ang="0">
                  <a:pos x="339" y="356"/>
                </a:cxn>
                <a:cxn ang="0">
                  <a:pos x="357" y="375"/>
                </a:cxn>
                <a:cxn ang="0">
                  <a:pos x="293" y="402"/>
                </a:cxn>
                <a:cxn ang="0">
                  <a:pos x="256" y="475"/>
                </a:cxn>
                <a:cxn ang="0">
                  <a:pos x="265" y="567"/>
                </a:cxn>
                <a:cxn ang="0">
                  <a:pos x="256" y="749"/>
                </a:cxn>
                <a:cxn ang="0">
                  <a:pos x="211" y="777"/>
                </a:cxn>
                <a:cxn ang="0">
                  <a:pos x="174" y="690"/>
                </a:cxn>
                <a:cxn ang="0">
                  <a:pos x="156" y="594"/>
                </a:cxn>
              </a:cxnLst>
              <a:rect l="0" t="0" r="r" b="b"/>
              <a:pathLst>
                <a:path w="421" h="777">
                  <a:moveTo>
                    <a:pt x="156" y="594"/>
                  </a:moveTo>
                  <a:cubicBezTo>
                    <a:pt x="190" y="543"/>
                    <a:pt x="165" y="467"/>
                    <a:pt x="147" y="411"/>
                  </a:cubicBezTo>
                  <a:cubicBezTo>
                    <a:pt x="144" y="350"/>
                    <a:pt x="143" y="289"/>
                    <a:pt x="137" y="228"/>
                  </a:cubicBezTo>
                  <a:cubicBezTo>
                    <a:pt x="136" y="219"/>
                    <a:pt x="129" y="210"/>
                    <a:pt x="128" y="201"/>
                  </a:cubicBezTo>
                  <a:cubicBezTo>
                    <a:pt x="123" y="146"/>
                    <a:pt x="119" y="36"/>
                    <a:pt x="119" y="36"/>
                  </a:cubicBezTo>
                  <a:lnTo>
                    <a:pt x="222" y="498"/>
                  </a:lnTo>
                  <a:cubicBezTo>
                    <a:pt x="233" y="362"/>
                    <a:pt x="239" y="226"/>
                    <a:pt x="256" y="91"/>
                  </a:cubicBezTo>
                  <a:cubicBezTo>
                    <a:pt x="257" y="82"/>
                    <a:pt x="270" y="80"/>
                    <a:pt x="275" y="73"/>
                  </a:cubicBezTo>
                  <a:cubicBezTo>
                    <a:pt x="280" y="65"/>
                    <a:pt x="281" y="54"/>
                    <a:pt x="284" y="45"/>
                  </a:cubicBezTo>
                  <a:cubicBezTo>
                    <a:pt x="296" y="84"/>
                    <a:pt x="288" y="95"/>
                    <a:pt x="265" y="128"/>
                  </a:cubicBezTo>
                  <a:cubicBezTo>
                    <a:pt x="223" y="257"/>
                    <a:pt x="238" y="221"/>
                    <a:pt x="238" y="420"/>
                  </a:cubicBezTo>
                  <a:cubicBezTo>
                    <a:pt x="281" y="302"/>
                    <a:pt x="317" y="181"/>
                    <a:pt x="366" y="66"/>
                  </a:cubicBezTo>
                  <a:cubicBezTo>
                    <a:pt x="371" y="55"/>
                    <a:pt x="376" y="88"/>
                    <a:pt x="375" y="100"/>
                  </a:cubicBezTo>
                  <a:cubicBezTo>
                    <a:pt x="374" y="110"/>
                    <a:pt x="353" y="164"/>
                    <a:pt x="348" y="183"/>
                  </a:cubicBezTo>
                  <a:cubicBezTo>
                    <a:pt x="336" y="231"/>
                    <a:pt x="293" y="376"/>
                    <a:pt x="256" y="411"/>
                  </a:cubicBezTo>
                  <a:cubicBezTo>
                    <a:pt x="236" y="474"/>
                    <a:pt x="240" y="505"/>
                    <a:pt x="247" y="576"/>
                  </a:cubicBezTo>
                  <a:cubicBezTo>
                    <a:pt x="263" y="391"/>
                    <a:pt x="229" y="185"/>
                    <a:pt x="192" y="0"/>
                  </a:cubicBezTo>
                  <a:cubicBezTo>
                    <a:pt x="150" y="62"/>
                    <a:pt x="181" y="345"/>
                    <a:pt x="174" y="466"/>
                  </a:cubicBezTo>
                  <a:cubicBezTo>
                    <a:pt x="147" y="439"/>
                    <a:pt x="131" y="420"/>
                    <a:pt x="119" y="384"/>
                  </a:cubicBezTo>
                  <a:cubicBezTo>
                    <a:pt x="108" y="314"/>
                    <a:pt x="107" y="209"/>
                    <a:pt x="28" y="183"/>
                  </a:cubicBezTo>
                  <a:cubicBezTo>
                    <a:pt x="22" y="171"/>
                    <a:pt x="15" y="159"/>
                    <a:pt x="9" y="146"/>
                  </a:cubicBezTo>
                  <a:cubicBezTo>
                    <a:pt x="5" y="137"/>
                    <a:pt x="0" y="119"/>
                    <a:pt x="0" y="119"/>
                  </a:cubicBezTo>
                  <a:cubicBezTo>
                    <a:pt x="46" y="251"/>
                    <a:pt x="94" y="379"/>
                    <a:pt x="137" y="512"/>
                  </a:cubicBezTo>
                  <a:cubicBezTo>
                    <a:pt x="144" y="640"/>
                    <a:pt x="99" y="713"/>
                    <a:pt x="211" y="740"/>
                  </a:cubicBezTo>
                  <a:cubicBezTo>
                    <a:pt x="254" y="771"/>
                    <a:pt x="241" y="755"/>
                    <a:pt x="275" y="722"/>
                  </a:cubicBezTo>
                  <a:cubicBezTo>
                    <a:pt x="272" y="698"/>
                    <a:pt x="270" y="673"/>
                    <a:pt x="265" y="649"/>
                  </a:cubicBezTo>
                  <a:cubicBezTo>
                    <a:pt x="261" y="630"/>
                    <a:pt x="247" y="594"/>
                    <a:pt x="247" y="594"/>
                  </a:cubicBezTo>
                  <a:cubicBezTo>
                    <a:pt x="254" y="549"/>
                    <a:pt x="253" y="524"/>
                    <a:pt x="284" y="493"/>
                  </a:cubicBezTo>
                  <a:cubicBezTo>
                    <a:pt x="298" y="451"/>
                    <a:pt x="315" y="461"/>
                    <a:pt x="339" y="429"/>
                  </a:cubicBezTo>
                  <a:cubicBezTo>
                    <a:pt x="371" y="386"/>
                    <a:pt x="371" y="363"/>
                    <a:pt x="421" y="347"/>
                  </a:cubicBezTo>
                  <a:cubicBezTo>
                    <a:pt x="412" y="344"/>
                    <a:pt x="403" y="337"/>
                    <a:pt x="393" y="338"/>
                  </a:cubicBezTo>
                  <a:cubicBezTo>
                    <a:pt x="374" y="340"/>
                    <a:pt x="339" y="356"/>
                    <a:pt x="339" y="356"/>
                  </a:cubicBezTo>
                  <a:cubicBezTo>
                    <a:pt x="345" y="362"/>
                    <a:pt x="361" y="367"/>
                    <a:pt x="357" y="375"/>
                  </a:cubicBezTo>
                  <a:cubicBezTo>
                    <a:pt x="353" y="383"/>
                    <a:pt x="305" y="398"/>
                    <a:pt x="293" y="402"/>
                  </a:cubicBezTo>
                  <a:cubicBezTo>
                    <a:pt x="272" y="465"/>
                    <a:pt x="289" y="444"/>
                    <a:pt x="256" y="475"/>
                  </a:cubicBezTo>
                  <a:cubicBezTo>
                    <a:pt x="244" y="511"/>
                    <a:pt x="254" y="532"/>
                    <a:pt x="265" y="567"/>
                  </a:cubicBezTo>
                  <a:cubicBezTo>
                    <a:pt x="262" y="628"/>
                    <a:pt x="264" y="689"/>
                    <a:pt x="256" y="749"/>
                  </a:cubicBezTo>
                  <a:cubicBezTo>
                    <a:pt x="254" y="767"/>
                    <a:pt x="211" y="777"/>
                    <a:pt x="211" y="777"/>
                  </a:cubicBezTo>
                  <a:lnTo>
                    <a:pt x="174" y="690"/>
                  </a:lnTo>
                  <a:lnTo>
                    <a:pt x="156" y="59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70" name="Oval 146"/>
            <p:cNvSpPr>
              <a:spLocks noChangeArrowheads="1"/>
            </p:cNvSpPr>
            <p:nvPr/>
          </p:nvSpPr>
          <p:spPr bwMode="auto">
            <a:xfrm>
              <a:off x="763" y="2144"/>
              <a:ext cx="92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1571" name="Freeform 147"/>
            <p:cNvSpPr>
              <a:spLocks/>
            </p:cNvSpPr>
            <p:nvPr/>
          </p:nvSpPr>
          <p:spPr bwMode="auto">
            <a:xfrm>
              <a:off x="667" y="2066"/>
              <a:ext cx="119" cy="139"/>
            </a:xfrm>
            <a:custGeom>
              <a:avLst/>
              <a:gdLst/>
              <a:ahLst/>
              <a:cxnLst>
                <a:cxn ang="0">
                  <a:pos x="119" y="137"/>
                </a:cxn>
                <a:cxn ang="0">
                  <a:pos x="64" y="55"/>
                </a:cxn>
                <a:cxn ang="0">
                  <a:pos x="0" y="0"/>
                </a:cxn>
                <a:cxn ang="0">
                  <a:pos x="46" y="37"/>
                </a:cxn>
                <a:cxn ang="0">
                  <a:pos x="55" y="64"/>
                </a:cxn>
                <a:cxn ang="0">
                  <a:pos x="74" y="83"/>
                </a:cxn>
                <a:cxn ang="0">
                  <a:pos x="119" y="137"/>
                </a:cxn>
              </a:cxnLst>
              <a:rect l="0" t="0" r="r" b="b"/>
              <a:pathLst>
                <a:path w="119" h="139">
                  <a:moveTo>
                    <a:pt x="119" y="137"/>
                  </a:moveTo>
                  <a:cubicBezTo>
                    <a:pt x="110" y="82"/>
                    <a:pt x="114" y="71"/>
                    <a:pt x="64" y="55"/>
                  </a:cubicBezTo>
                  <a:cubicBezTo>
                    <a:pt x="52" y="18"/>
                    <a:pt x="36" y="12"/>
                    <a:pt x="0" y="0"/>
                  </a:cubicBezTo>
                  <a:cubicBezTo>
                    <a:pt x="14" y="14"/>
                    <a:pt x="34" y="22"/>
                    <a:pt x="46" y="37"/>
                  </a:cubicBezTo>
                  <a:cubicBezTo>
                    <a:pt x="52" y="44"/>
                    <a:pt x="50" y="56"/>
                    <a:pt x="55" y="64"/>
                  </a:cubicBezTo>
                  <a:cubicBezTo>
                    <a:pt x="60" y="72"/>
                    <a:pt x="69" y="76"/>
                    <a:pt x="74" y="83"/>
                  </a:cubicBezTo>
                  <a:cubicBezTo>
                    <a:pt x="117" y="139"/>
                    <a:pt x="88" y="137"/>
                    <a:pt x="119" y="137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72" name="Group 148"/>
          <p:cNvGrpSpPr>
            <a:grpSpLocks/>
          </p:cNvGrpSpPr>
          <p:nvPr/>
        </p:nvGrpSpPr>
        <p:grpSpPr bwMode="auto">
          <a:xfrm>
            <a:off x="1211263" y="579438"/>
            <a:ext cx="439737" cy="579437"/>
            <a:chOff x="240" y="1872"/>
            <a:chExt cx="281" cy="432"/>
          </a:xfrm>
        </p:grpSpPr>
        <p:sp>
          <p:nvSpPr>
            <p:cNvPr id="231573" name="Freeform 149"/>
            <p:cNvSpPr>
              <a:spLocks/>
            </p:cNvSpPr>
            <p:nvPr/>
          </p:nvSpPr>
          <p:spPr bwMode="auto">
            <a:xfrm>
              <a:off x="240" y="1872"/>
              <a:ext cx="281" cy="432"/>
            </a:xfrm>
            <a:custGeom>
              <a:avLst/>
              <a:gdLst/>
              <a:ahLst/>
              <a:cxnLst>
                <a:cxn ang="0">
                  <a:pos x="156" y="594"/>
                </a:cxn>
                <a:cxn ang="0">
                  <a:pos x="147" y="411"/>
                </a:cxn>
                <a:cxn ang="0">
                  <a:pos x="137" y="228"/>
                </a:cxn>
                <a:cxn ang="0">
                  <a:pos x="128" y="201"/>
                </a:cxn>
                <a:cxn ang="0">
                  <a:pos x="119" y="36"/>
                </a:cxn>
                <a:cxn ang="0">
                  <a:pos x="222" y="498"/>
                </a:cxn>
                <a:cxn ang="0">
                  <a:pos x="256" y="91"/>
                </a:cxn>
                <a:cxn ang="0">
                  <a:pos x="275" y="73"/>
                </a:cxn>
                <a:cxn ang="0">
                  <a:pos x="284" y="45"/>
                </a:cxn>
                <a:cxn ang="0">
                  <a:pos x="265" y="128"/>
                </a:cxn>
                <a:cxn ang="0">
                  <a:pos x="238" y="420"/>
                </a:cxn>
                <a:cxn ang="0">
                  <a:pos x="366" y="66"/>
                </a:cxn>
                <a:cxn ang="0">
                  <a:pos x="375" y="100"/>
                </a:cxn>
                <a:cxn ang="0">
                  <a:pos x="348" y="183"/>
                </a:cxn>
                <a:cxn ang="0">
                  <a:pos x="256" y="411"/>
                </a:cxn>
                <a:cxn ang="0">
                  <a:pos x="247" y="576"/>
                </a:cxn>
                <a:cxn ang="0">
                  <a:pos x="192" y="0"/>
                </a:cxn>
                <a:cxn ang="0">
                  <a:pos x="174" y="466"/>
                </a:cxn>
                <a:cxn ang="0">
                  <a:pos x="119" y="384"/>
                </a:cxn>
                <a:cxn ang="0">
                  <a:pos x="28" y="183"/>
                </a:cxn>
                <a:cxn ang="0">
                  <a:pos x="9" y="146"/>
                </a:cxn>
                <a:cxn ang="0">
                  <a:pos x="0" y="119"/>
                </a:cxn>
                <a:cxn ang="0">
                  <a:pos x="137" y="512"/>
                </a:cxn>
                <a:cxn ang="0">
                  <a:pos x="211" y="740"/>
                </a:cxn>
                <a:cxn ang="0">
                  <a:pos x="275" y="722"/>
                </a:cxn>
                <a:cxn ang="0">
                  <a:pos x="265" y="649"/>
                </a:cxn>
                <a:cxn ang="0">
                  <a:pos x="247" y="594"/>
                </a:cxn>
                <a:cxn ang="0">
                  <a:pos x="284" y="493"/>
                </a:cxn>
                <a:cxn ang="0">
                  <a:pos x="339" y="429"/>
                </a:cxn>
                <a:cxn ang="0">
                  <a:pos x="421" y="347"/>
                </a:cxn>
                <a:cxn ang="0">
                  <a:pos x="393" y="338"/>
                </a:cxn>
                <a:cxn ang="0">
                  <a:pos x="339" y="356"/>
                </a:cxn>
                <a:cxn ang="0">
                  <a:pos x="357" y="375"/>
                </a:cxn>
                <a:cxn ang="0">
                  <a:pos x="293" y="402"/>
                </a:cxn>
                <a:cxn ang="0">
                  <a:pos x="256" y="475"/>
                </a:cxn>
                <a:cxn ang="0">
                  <a:pos x="265" y="567"/>
                </a:cxn>
                <a:cxn ang="0">
                  <a:pos x="256" y="749"/>
                </a:cxn>
                <a:cxn ang="0">
                  <a:pos x="211" y="777"/>
                </a:cxn>
                <a:cxn ang="0">
                  <a:pos x="174" y="690"/>
                </a:cxn>
                <a:cxn ang="0">
                  <a:pos x="156" y="594"/>
                </a:cxn>
              </a:cxnLst>
              <a:rect l="0" t="0" r="r" b="b"/>
              <a:pathLst>
                <a:path w="421" h="777">
                  <a:moveTo>
                    <a:pt x="156" y="594"/>
                  </a:moveTo>
                  <a:cubicBezTo>
                    <a:pt x="190" y="543"/>
                    <a:pt x="165" y="467"/>
                    <a:pt x="147" y="411"/>
                  </a:cubicBezTo>
                  <a:cubicBezTo>
                    <a:pt x="144" y="350"/>
                    <a:pt x="143" y="289"/>
                    <a:pt x="137" y="228"/>
                  </a:cubicBezTo>
                  <a:cubicBezTo>
                    <a:pt x="136" y="219"/>
                    <a:pt x="129" y="210"/>
                    <a:pt x="128" y="201"/>
                  </a:cubicBezTo>
                  <a:cubicBezTo>
                    <a:pt x="123" y="146"/>
                    <a:pt x="119" y="36"/>
                    <a:pt x="119" y="36"/>
                  </a:cubicBezTo>
                  <a:lnTo>
                    <a:pt x="222" y="498"/>
                  </a:lnTo>
                  <a:cubicBezTo>
                    <a:pt x="233" y="362"/>
                    <a:pt x="239" y="226"/>
                    <a:pt x="256" y="91"/>
                  </a:cubicBezTo>
                  <a:cubicBezTo>
                    <a:pt x="257" y="82"/>
                    <a:pt x="270" y="80"/>
                    <a:pt x="275" y="73"/>
                  </a:cubicBezTo>
                  <a:cubicBezTo>
                    <a:pt x="280" y="65"/>
                    <a:pt x="281" y="54"/>
                    <a:pt x="284" y="45"/>
                  </a:cubicBezTo>
                  <a:cubicBezTo>
                    <a:pt x="296" y="84"/>
                    <a:pt x="288" y="95"/>
                    <a:pt x="265" y="128"/>
                  </a:cubicBezTo>
                  <a:cubicBezTo>
                    <a:pt x="223" y="257"/>
                    <a:pt x="238" y="221"/>
                    <a:pt x="238" y="420"/>
                  </a:cubicBezTo>
                  <a:cubicBezTo>
                    <a:pt x="281" y="302"/>
                    <a:pt x="317" y="181"/>
                    <a:pt x="366" y="66"/>
                  </a:cubicBezTo>
                  <a:cubicBezTo>
                    <a:pt x="371" y="55"/>
                    <a:pt x="376" y="88"/>
                    <a:pt x="375" y="100"/>
                  </a:cubicBezTo>
                  <a:cubicBezTo>
                    <a:pt x="374" y="110"/>
                    <a:pt x="353" y="164"/>
                    <a:pt x="348" y="183"/>
                  </a:cubicBezTo>
                  <a:cubicBezTo>
                    <a:pt x="336" y="231"/>
                    <a:pt x="293" y="376"/>
                    <a:pt x="256" y="411"/>
                  </a:cubicBezTo>
                  <a:cubicBezTo>
                    <a:pt x="236" y="474"/>
                    <a:pt x="240" y="505"/>
                    <a:pt x="247" y="576"/>
                  </a:cubicBezTo>
                  <a:cubicBezTo>
                    <a:pt x="263" y="391"/>
                    <a:pt x="229" y="185"/>
                    <a:pt x="192" y="0"/>
                  </a:cubicBezTo>
                  <a:cubicBezTo>
                    <a:pt x="150" y="62"/>
                    <a:pt x="181" y="345"/>
                    <a:pt x="174" y="466"/>
                  </a:cubicBezTo>
                  <a:cubicBezTo>
                    <a:pt x="147" y="439"/>
                    <a:pt x="131" y="420"/>
                    <a:pt x="119" y="384"/>
                  </a:cubicBezTo>
                  <a:cubicBezTo>
                    <a:pt x="108" y="314"/>
                    <a:pt x="107" y="209"/>
                    <a:pt x="28" y="183"/>
                  </a:cubicBezTo>
                  <a:cubicBezTo>
                    <a:pt x="22" y="171"/>
                    <a:pt x="15" y="159"/>
                    <a:pt x="9" y="146"/>
                  </a:cubicBezTo>
                  <a:cubicBezTo>
                    <a:pt x="5" y="137"/>
                    <a:pt x="0" y="119"/>
                    <a:pt x="0" y="119"/>
                  </a:cubicBezTo>
                  <a:cubicBezTo>
                    <a:pt x="46" y="251"/>
                    <a:pt x="94" y="379"/>
                    <a:pt x="137" y="512"/>
                  </a:cubicBezTo>
                  <a:cubicBezTo>
                    <a:pt x="144" y="640"/>
                    <a:pt x="99" y="713"/>
                    <a:pt x="211" y="740"/>
                  </a:cubicBezTo>
                  <a:cubicBezTo>
                    <a:pt x="254" y="771"/>
                    <a:pt x="241" y="755"/>
                    <a:pt x="275" y="722"/>
                  </a:cubicBezTo>
                  <a:cubicBezTo>
                    <a:pt x="272" y="698"/>
                    <a:pt x="270" y="673"/>
                    <a:pt x="265" y="649"/>
                  </a:cubicBezTo>
                  <a:cubicBezTo>
                    <a:pt x="261" y="630"/>
                    <a:pt x="247" y="594"/>
                    <a:pt x="247" y="594"/>
                  </a:cubicBezTo>
                  <a:cubicBezTo>
                    <a:pt x="254" y="549"/>
                    <a:pt x="253" y="524"/>
                    <a:pt x="284" y="493"/>
                  </a:cubicBezTo>
                  <a:cubicBezTo>
                    <a:pt x="298" y="451"/>
                    <a:pt x="315" y="461"/>
                    <a:pt x="339" y="429"/>
                  </a:cubicBezTo>
                  <a:cubicBezTo>
                    <a:pt x="371" y="386"/>
                    <a:pt x="371" y="363"/>
                    <a:pt x="421" y="347"/>
                  </a:cubicBezTo>
                  <a:cubicBezTo>
                    <a:pt x="412" y="344"/>
                    <a:pt x="403" y="337"/>
                    <a:pt x="393" y="338"/>
                  </a:cubicBezTo>
                  <a:cubicBezTo>
                    <a:pt x="374" y="340"/>
                    <a:pt x="339" y="356"/>
                    <a:pt x="339" y="356"/>
                  </a:cubicBezTo>
                  <a:cubicBezTo>
                    <a:pt x="345" y="362"/>
                    <a:pt x="361" y="367"/>
                    <a:pt x="357" y="375"/>
                  </a:cubicBezTo>
                  <a:cubicBezTo>
                    <a:pt x="353" y="383"/>
                    <a:pt x="305" y="398"/>
                    <a:pt x="293" y="402"/>
                  </a:cubicBezTo>
                  <a:cubicBezTo>
                    <a:pt x="272" y="465"/>
                    <a:pt x="289" y="444"/>
                    <a:pt x="256" y="475"/>
                  </a:cubicBezTo>
                  <a:cubicBezTo>
                    <a:pt x="244" y="511"/>
                    <a:pt x="254" y="532"/>
                    <a:pt x="265" y="567"/>
                  </a:cubicBezTo>
                  <a:cubicBezTo>
                    <a:pt x="262" y="628"/>
                    <a:pt x="264" y="689"/>
                    <a:pt x="256" y="749"/>
                  </a:cubicBezTo>
                  <a:cubicBezTo>
                    <a:pt x="254" y="767"/>
                    <a:pt x="211" y="777"/>
                    <a:pt x="211" y="777"/>
                  </a:cubicBezTo>
                  <a:lnTo>
                    <a:pt x="174" y="690"/>
                  </a:lnTo>
                  <a:lnTo>
                    <a:pt x="156" y="59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74" name="Oval 150"/>
            <p:cNvSpPr>
              <a:spLocks noChangeArrowheads="1"/>
            </p:cNvSpPr>
            <p:nvPr/>
          </p:nvSpPr>
          <p:spPr bwMode="auto">
            <a:xfrm>
              <a:off x="336" y="2144"/>
              <a:ext cx="92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1575" name="Group 151"/>
          <p:cNvGrpSpPr>
            <a:grpSpLocks/>
          </p:cNvGrpSpPr>
          <p:nvPr/>
        </p:nvGrpSpPr>
        <p:grpSpPr bwMode="auto">
          <a:xfrm>
            <a:off x="750888" y="5070475"/>
            <a:ext cx="450850" cy="723900"/>
            <a:chOff x="1785" y="1584"/>
            <a:chExt cx="456" cy="720"/>
          </a:xfrm>
        </p:grpSpPr>
        <p:grpSp>
          <p:nvGrpSpPr>
            <p:cNvPr id="231576" name="Group 152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577" name="Freeform 153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78" name="Freeform 154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79" name="Freeform 155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0" name="Oval 156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581" name="Freeform 157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82" name="Freeform 158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83" name="Group 159"/>
          <p:cNvGrpSpPr>
            <a:grpSpLocks/>
          </p:cNvGrpSpPr>
          <p:nvPr/>
        </p:nvGrpSpPr>
        <p:grpSpPr bwMode="auto">
          <a:xfrm>
            <a:off x="3224213" y="4202113"/>
            <a:ext cx="500062" cy="723900"/>
            <a:chOff x="1785" y="1584"/>
            <a:chExt cx="456" cy="720"/>
          </a:xfrm>
        </p:grpSpPr>
        <p:grpSp>
          <p:nvGrpSpPr>
            <p:cNvPr id="231584" name="Group 160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585" name="Freeform 161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6" name="Freeform 162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7" name="Freeform 163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88" name="Oval 164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589" name="Freeform 165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90" name="Freeform 166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91" name="Group 167"/>
          <p:cNvGrpSpPr>
            <a:grpSpLocks/>
          </p:cNvGrpSpPr>
          <p:nvPr/>
        </p:nvGrpSpPr>
        <p:grpSpPr bwMode="auto">
          <a:xfrm>
            <a:off x="2549525" y="5214938"/>
            <a:ext cx="438150" cy="579437"/>
            <a:chOff x="240" y="1872"/>
            <a:chExt cx="281" cy="432"/>
          </a:xfrm>
        </p:grpSpPr>
        <p:sp>
          <p:nvSpPr>
            <p:cNvPr id="231592" name="Freeform 168"/>
            <p:cNvSpPr>
              <a:spLocks/>
            </p:cNvSpPr>
            <p:nvPr/>
          </p:nvSpPr>
          <p:spPr bwMode="auto">
            <a:xfrm>
              <a:off x="240" y="1872"/>
              <a:ext cx="281" cy="432"/>
            </a:xfrm>
            <a:custGeom>
              <a:avLst/>
              <a:gdLst/>
              <a:ahLst/>
              <a:cxnLst>
                <a:cxn ang="0">
                  <a:pos x="156" y="594"/>
                </a:cxn>
                <a:cxn ang="0">
                  <a:pos x="147" y="411"/>
                </a:cxn>
                <a:cxn ang="0">
                  <a:pos x="137" y="228"/>
                </a:cxn>
                <a:cxn ang="0">
                  <a:pos x="128" y="201"/>
                </a:cxn>
                <a:cxn ang="0">
                  <a:pos x="119" y="36"/>
                </a:cxn>
                <a:cxn ang="0">
                  <a:pos x="222" y="498"/>
                </a:cxn>
                <a:cxn ang="0">
                  <a:pos x="256" y="91"/>
                </a:cxn>
                <a:cxn ang="0">
                  <a:pos x="275" y="73"/>
                </a:cxn>
                <a:cxn ang="0">
                  <a:pos x="284" y="45"/>
                </a:cxn>
                <a:cxn ang="0">
                  <a:pos x="265" y="128"/>
                </a:cxn>
                <a:cxn ang="0">
                  <a:pos x="238" y="420"/>
                </a:cxn>
                <a:cxn ang="0">
                  <a:pos x="366" y="66"/>
                </a:cxn>
                <a:cxn ang="0">
                  <a:pos x="375" y="100"/>
                </a:cxn>
                <a:cxn ang="0">
                  <a:pos x="348" y="183"/>
                </a:cxn>
                <a:cxn ang="0">
                  <a:pos x="256" y="411"/>
                </a:cxn>
                <a:cxn ang="0">
                  <a:pos x="247" y="576"/>
                </a:cxn>
                <a:cxn ang="0">
                  <a:pos x="192" y="0"/>
                </a:cxn>
                <a:cxn ang="0">
                  <a:pos x="174" y="466"/>
                </a:cxn>
                <a:cxn ang="0">
                  <a:pos x="119" y="384"/>
                </a:cxn>
                <a:cxn ang="0">
                  <a:pos x="28" y="183"/>
                </a:cxn>
                <a:cxn ang="0">
                  <a:pos x="9" y="146"/>
                </a:cxn>
                <a:cxn ang="0">
                  <a:pos x="0" y="119"/>
                </a:cxn>
                <a:cxn ang="0">
                  <a:pos x="137" y="512"/>
                </a:cxn>
                <a:cxn ang="0">
                  <a:pos x="211" y="740"/>
                </a:cxn>
                <a:cxn ang="0">
                  <a:pos x="275" y="722"/>
                </a:cxn>
                <a:cxn ang="0">
                  <a:pos x="265" y="649"/>
                </a:cxn>
                <a:cxn ang="0">
                  <a:pos x="247" y="594"/>
                </a:cxn>
                <a:cxn ang="0">
                  <a:pos x="284" y="493"/>
                </a:cxn>
                <a:cxn ang="0">
                  <a:pos x="339" y="429"/>
                </a:cxn>
                <a:cxn ang="0">
                  <a:pos x="421" y="347"/>
                </a:cxn>
                <a:cxn ang="0">
                  <a:pos x="393" y="338"/>
                </a:cxn>
                <a:cxn ang="0">
                  <a:pos x="339" y="356"/>
                </a:cxn>
                <a:cxn ang="0">
                  <a:pos x="357" y="375"/>
                </a:cxn>
                <a:cxn ang="0">
                  <a:pos x="293" y="402"/>
                </a:cxn>
                <a:cxn ang="0">
                  <a:pos x="256" y="475"/>
                </a:cxn>
                <a:cxn ang="0">
                  <a:pos x="265" y="567"/>
                </a:cxn>
                <a:cxn ang="0">
                  <a:pos x="256" y="749"/>
                </a:cxn>
                <a:cxn ang="0">
                  <a:pos x="211" y="777"/>
                </a:cxn>
                <a:cxn ang="0">
                  <a:pos x="174" y="690"/>
                </a:cxn>
                <a:cxn ang="0">
                  <a:pos x="156" y="594"/>
                </a:cxn>
              </a:cxnLst>
              <a:rect l="0" t="0" r="r" b="b"/>
              <a:pathLst>
                <a:path w="421" h="777">
                  <a:moveTo>
                    <a:pt x="156" y="594"/>
                  </a:moveTo>
                  <a:cubicBezTo>
                    <a:pt x="190" y="543"/>
                    <a:pt x="165" y="467"/>
                    <a:pt x="147" y="411"/>
                  </a:cubicBezTo>
                  <a:cubicBezTo>
                    <a:pt x="144" y="350"/>
                    <a:pt x="143" y="289"/>
                    <a:pt x="137" y="228"/>
                  </a:cubicBezTo>
                  <a:cubicBezTo>
                    <a:pt x="136" y="219"/>
                    <a:pt x="129" y="210"/>
                    <a:pt x="128" y="201"/>
                  </a:cubicBezTo>
                  <a:cubicBezTo>
                    <a:pt x="123" y="146"/>
                    <a:pt x="119" y="36"/>
                    <a:pt x="119" y="36"/>
                  </a:cubicBezTo>
                  <a:lnTo>
                    <a:pt x="222" y="498"/>
                  </a:lnTo>
                  <a:cubicBezTo>
                    <a:pt x="233" y="362"/>
                    <a:pt x="239" y="226"/>
                    <a:pt x="256" y="91"/>
                  </a:cubicBezTo>
                  <a:cubicBezTo>
                    <a:pt x="257" y="82"/>
                    <a:pt x="270" y="80"/>
                    <a:pt x="275" y="73"/>
                  </a:cubicBezTo>
                  <a:cubicBezTo>
                    <a:pt x="280" y="65"/>
                    <a:pt x="281" y="54"/>
                    <a:pt x="284" y="45"/>
                  </a:cubicBezTo>
                  <a:cubicBezTo>
                    <a:pt x="296" y="84"/>
                    <a:pt x="288" y="95"/>
                    <a:pt x="265" y="128"/>
                  </a:cubicBezTo>
                  <a:cubicBezTo>
                    <a:pt x="223" y="257"/>
                    <a:pt x="238" y="221"/>
                    <a:pt x="238" y="420"/>
                  </a:cubicBezTo>
                  <a:cubicBezTo>
                    <a:pt x="281" y="302"/>
                    <a:pt x="317" y="181"/>
                    <a:pt x="366" y="66"/>
                  </a:cubicBezTo>
                  <a:cubicBezTo>
                    <a:pt x="371" y="55"/>
                    <a:pt x="376" y="88"/>
                    <a:pt x="375" y="100"/>
                  </a:cubicBezTo>
                  <a:cubicBezTo>
                    <a:pt x="374" y="110"/>
                    <a:pt x="353" y="164"/>
                    <a:pt x="348" y="183"/>
                  </a:cubicBezTo>
                  <a:cubicBezTo>
                    <a:pt x="336" y="231"/>
                    <a:pt x="293" y="376"/>
                    <a:pt x="256" y="411"/>
                  </a:cubicBezTo>
                  <a:cubicBezTo>
                    <a:pt x="236" y="474"/>
                    <a:pt x="240" y="505"/>
                    <a:pt x="247" y="576"/>
                  </a:cubicBezTo>
                  <a:cubicBezTo>
                    <a:pt x="263" y="391"/>
                    <a:pt x="229" y="185"/>
                    <a:pt x="192" y="0"/>
                  </a:cubicBezTo>
                  <a:cubicBezTo>
                    <a:pt x="150" y="62"/>
                    <a:pt x="181" y="345"/>
                    <a:pt x="174" y="466"/>
                  </a:cubicBezTo>
                  <a:cubicBezTo>
                    <a:pt x="147" y="439"/>
                    <a:pt x="131" y="420"/>
                    <a:pt x="119" y="384"/>
                  </a:cubicBezTo>
                  <a:cubicBezTo>
                    <a:pt x="108" y="314"/>
                    <a:pt x="107" y="209"/>
                    <a:pt x="28" y="183"/>
                  </a:cubicBezTo>
                  <a:cubicBezTo>
                    <a:pt x="22" y="171"/>
                    <a:pt x="15" y="159"/>
                    <a:pt x="9" y="146"/>
                  </a:cubicBezTo>
                  <a:cubicBezTo>
                    <a:pt x="5" y="137"/>
                    <a:pt x="0" y="119"/>
                    <a:pt x="0" y="119"/>
                  </a:cubicBezTo>
                  <a:cubicBezTo>
                    <a:pt x="46" y="251"/>
                    <a:pt x="94" y="379"/>
                    <a:pt x="137" y="512"/>
                  </a:cubicBezTo>
                  <a:cubicBezTo>
                    <a:pt x="144" y="640"/>
                    <a:pt x="99" y="713"/>
                    <a:pt x="211" y="740"/>
                  </a:cubicBezTo>
                  <a:cubicBezTo>
                    <a:pt x="254" y="771"/>
                    <a:pt x="241" y="755"/>
                    <a:pt x="275" y="722"/>
                  </a:cubicBezTo>
                  <a:cubicBezTo>
                    <a:pt x="272" y="698"/>
                    <a:pt x="270" y="673"/>
                    <a:pt x="265" y="649"/>
                  </a:cubicBezTo>
                  <a:cubicBezTo>
                    <a:pt x="261" y="630"/>
                    <a:pt x="247" y="594"/>
                    <a:pt x="247" y="594"/>
                  </a:cubicBezTo>
                  <a:cubicBezTo>
                    <a:pt x="254" y="549"/>
                    <a:pt x="253" y="524"/>
                    <a:pt x="284" y="493"/>
                  </a:cubicBezTo>
                  <a:cubicBezTo>
                    <a:pt x="298" y="451"/>
                    <a:pt x="315" y="461"/>
                    <a:pt x="339" y="429"/>
                  </a:cubicBezTo>
                  <a:cubicBezTo>
                    <a:pt x="371" y="386"/>
                    <a:pt x="371" y="363"/>
                    <a:pt x="421" y="347"/>
                  </a:cubicBezTo>
                  <a:cubicBezTo>
                    <a:pt x="412" y="344"/>
                    <a:pt x="403" y="337"/>
                    <a:pt x="393" y="338"/>
                  </a:cubicBezTo>
                  <a:cubicBezTo>
                    <a:pt x="374" y="340"/>
                    <a:pt x="339" y="356"/>
                    <a:pt x="339" y="356"/>
                  </a:cubicBezTo>
                  <a:cubicBezTo>
                    <a:pt x="345" y="362"/>
                    <a:pt x="361" y="367"/>
                    <a:pt x="357" y="375"/>
                  </a:cubicBezTo>
                  <a:cubicBezTo>
                    <a:pt x="353" y="383"/>
                    <a:pt x="305" y="398"/>
                    <a:pt x="293" y="402"/>
                  </a:cubicBezTo>
                  <a:cubicBezTo>
                    <a:pt x="272" y="465"/>
                    <a:pt x="289" y="444"/>
                    <a:pt x="256" y="475"/>
                  </a:cubicBezTo>
                  <a:cubicBezTo>
                    <a:pt x="244" y="511"/>
                    <a:pt x="254" y="532"/>
                    <a:pt x="265" y="567"/>
                  </a:cubicBezTo>
                  <a:cubicBezTo>
                    <a:pt x="262" y="628"/>
                    <a:pt x="264" y="689"/>
                    <a:pt x="256" y="749"/>
                  </a:cubicBezTo>
                  <a:cubicBezTo>
                    <a:pt x="254" y="767"/>
                    <a:pt x="211" y="777"/>
                    <a:pt x="211" y="777"/>
                  </a:cubicBezTo>
                  <a:lnTo>
                    <a:pt x="174" y="690"/>
                  </a:lnTo>
                  <a:lnTo>
                    <a:pt x="156" y="59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93" name="Oval 169"/>
            <p:cNvSpPr>
              <a:spLocks noChangeArrowheads="1"/>
            </p:cNvSpPr>
            <p:nvPr/>
          </p:nvSpPr>
          <p:spPr bwMode="auto">
            <a:xfrm>
              <a:off x="336" y="2144"/>
              <a:ext cx="92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31594" name="Group 170"/>
          <p:cNvGrpSpPr>
            <a:grpSpLocks/>
          </p:cNvGrpSpPr>
          <p:nvPr/>
        </p:nvGrpSpPr>
        <p:grpSpPr bwMode="auto">
          <a:xfrm>
            <a:off x="827088" y="3476625"/>
            <a:ext cx="449262" cy="652463"/>
            <a:chOff x="665" y="1872"/>
            <a:chExt cx="281" cy="432"/>
          </a:xfrm>
        </p:grpSpPr>
        <p:sp>
          <p:nvSpPr>
            <p:cNvPr id="231595" name="Freeform 171"/>
            <p:cNvSpPr>
              <a:spLocks/>
            </p:cNvSpPr>
            <p:nvPr/>
          </p:nvSpPr>
          <p:spPr bwMode="auto">
            <a:xfrm>
              <a:off x="665" y="1872"/>
              <a:ext cx="281" cy="432"/>
            </a:xfrm>
            <a:custGeom>
              <a:avLst/>
              <a:gdLst/>
              <a:ahLst/>
              <a:cxnLst>
                <a:cxn ang="0">
                  <a:pos x="156" y="594"/>
                </a:cxn>
                <a:cxn ang="0">
                  <a:pos x="147" y="411"/>
                </a:cxn>
                <a:cxn ang="0">
                  <a:pos x="137" y="228"/>
                </a:cxn>
                <a:cxn ang="0">
                  <a:pos x="128" y="201"/>
                </a:cxn>
                <a:cxn ang="0">
                  <a:pos x="119" y="36"/>
                </a:cxn>
                <a:cxn ang="0">
                  <a:pos x="222" y="498"/>
                </a:cxn>
                <a:cxn ang="0">
                  <a:pos x="256" y="91"/>
                </a:cxn>
                <a:cxn ang="0">
                  <a:pos x="275" y="73"/>
                </a:cxn>
                <a:cxn ang="0">
                  <a:pos x="284" y="45"/>
                </a:cxn>
                <a:cxn ang="0">
                  <a:pos x="265" y="128"/>
                </a:cxn>
                <a:cxn ang="0">
                  <a:pos x="238" y="420"/>
                </a:cxn>
                <a:cxn ang="0">
                  <a:pos x="366" y="66"/>
                </a:cxn>
                <a:cxn ang="0">
                  <a:pos x="375" y="100"/>
                </a:cxn>
                <a:cxn ang="0">
                  <a:pos x="348" y="183"/>
                </a:cxn>
                <a:cxn ang="0">
                  <a:pos x="256" y="411"/>
                </a:cxn>
                <a:cxn ang="0">
                  <a:pos x="247" y="576"/>
                </a:cxn>
                <a:cxn ang="0">
                  <a:pos x="192" y="0"/>
                </a:cxn>
                <a:cxn ang="0">
                  <a:pos x="174" y="466"/>
                </a:cxn>
                <a:cxn ang="0">
                  <a:pos x="119" y="384"/>
                </a:cxn>
                <a:cxn ang="0">
                  <a:pos x="28" y="183"/>
                </a:cxn>
                <a:cxn ang="0">
                  <a:pos x="9" y="146"/>
                </a:cxn>
                <a:cxn ang="0">
                  <a:pos x="0" y="119"/>
                </a:cxn>
                <a:cxn ang="0">
                  <a:pos x="137" y="512"/>
                </a:cxn>
                <a:cxn ang="0">
                  <a:pos x="211" y="740"/>
                </a:cxn>
                <a:cxn ang="0">
                  <a:pos x="275" y="722"/>
                </a:cxn>
                <a:cxn ang="0">
                  <a:pos x="265" y="649"/>
                </a:cxn>
                <a:cxn ang="0">
                  <a:pos x="247" y="594"/>
                </a:cxn>
                <a:cxn ang="0">
                  <a:pos x="284" y="493"/>
                </a:cxn>
                <a:cxn ang="0">
                  <a:pos x="339" y="429"/>
                </a:cxn>
                <a:cxn ang="0">
                  <a:pos x="421" y="347"/>
                </a:cxn>
                <a:cxn ang="0">
                  <a:pos x="393" y="338"/>
                </a:cxn>
                <a:cxn ang="0">
                  <a:pos x="339" y="356"/>
                </a:cxn>
                <a:cxn ang="0">
                  <a:pos x="357" y="375"/>
                </a:cxn>
                <a:cxn ang="0">
                  <a:pos x="293" y="402"/>
                </a:cxn>
                <a:cxn ang="0">
                  <a:pos x="256" y="475"/>
                </a:cxn>
                <a:cxn ang="0">
                  <a:pos x="265" y="567"/>
                </a:cxn>
                <a:cxn ang="0">
                  <a:pos x="256" y="749"/>
                </a:cxn>
                <a:cxn ang="0">
                  <a:pos x="211" y="777"/>
                </a:cxn>
                <a:cxn ang="0">
                  <a:pos x="174" y="690"/>
                </a:cxn>
                <a:cxn ang="0">
                  <a:pos x="156" y="594"/>
                </a:cxn>
              </a:cxnLst>
              <a:rect l="0" t="0" r="r" b="b"/>
              <a:pathLst>
                <a:path w="421" h="777">
                  <a:moveTo>
                    <a:pt x="156" y="594"/>
                  </a:moveTo>
                  <a:cubicBezTo>
                    <a:pt x="190" y="543"/>
                    <a:pt x="165" y="467"/>
                    <a:pt x="147" y="411"/>
                  </a:cubicBezTo>
                  <a:cubicBezTo>
                    <a:pt x="144" y="350"/>
                    <a:pt x="143" y="289"/>
                    <a:pt x="137" y="228"/>
                  </a:cubicBezTo>
                  <a:cubicBezTo>
                    <a:pt x="136" y="219"/>
                    <a:pt x="129" y="210"/>
                    <a:pt x="128" y="201"/>
                  </a:cubicBezTo>
                  <a:cubicBezTo>
                    <a:pt x="123" y="146"/>
                    <a:pt x="119" y="36"/>
                    <a:pt x="119" y="36"/>
                  </a:cubicBezTo>
                  <a:lnTo>
                    <a:pt x="222" y="498"/>
                  </a:lnTo>
                  <a:cubicBezTo>
                    <a:pt x="233" y="362"/>
                    <a:pt x="239" y="226"/>
                    <a:pt x="256" y="91"/>
                  </a:cubicBezTo>
                  <a:cubicBezTo>
                    <a:pt x="257" y="82"/>
                    <a:pt x="270" y="80"/>
                    <a:pt x="275" y="73"/>
                  </a:cubicBezTo>
                  <a:cubicBezTo>
                    <a:pt x="280" y="65"/>
                    <a:pt x="281" y="54"/>
                    <a:pt x="284" y="45"/>
                  </a:cubicBezTo>
                  <a:cubicBezTo>
                    <a:pt x="296" y="84"/>
                    <a:pt x="288" y="95"/>
                    <a:pt x="265" y="128"/>
                  </a:cubicBezTo>
                  <a:cubicBezTo>
                    <a:pt x="223" y="257"/>
                    <a:pt x="238" y="221"/>
                    <a:pt x="238" y="420"/>
                  </a:cubicBezTo>
                  <a:cubicBezTo>
                    <a:pt x="281" y="302"/>
                    <a:pt x="317" y="181"/>
                    <a:pt x="366" y="66"/>
                  </a:cubicBezTo>
                  <a:cubicBezTo>
                    <a:pt x="371" y="55"/>
                    <a:pt x="376" y="88"/>
                    <a:pt x="375" y="100"/>
                  </a:cubicBezTo>
                  <a:cubicBezTo>
                    <a:pt x="374" y="110"/>
                    <a:pt x="353" y="164"/>
                    <a:pt x="348" y="183"/>
                  </a:cubicBezTo>
                  <a:cubicBezTo>
                    <a:pt x="336" y="231"/>
                    <a:pt x="293" y="376"/>
                    <a:pt x="256" y="411"/>
                  </a:cubicBezTo>
                  <a:cubicBezTo>
                    <a:pt x="236" y="474"/>
                    <a:pt x="240" y="505"/>
                    <a:pt x="247" y="576"/>
                  </a:cubicBezTo>
                  <a:cubicBezTo>
                    <a:pt x="263" y="391"/>
                    <a:pt x="229" y="185"/>
                    <a:pt x="192" y="0"/>
                  </a:cubicBezTo>
                  <a:cubicBezTo>
                    <a:pt x="150" y="62"/>
                    <a:pt x="181" y="345"/>
                    <a:pt x="174" y="466"/>
                  </a:cubicBezTo>
                  <a:cubicBezTo>
                    <a:pt x="147" y="439"/>
                    <a:pt x="131" y="420"/>
                    <a:pt x="119" y="384"/>
                  </a:cubicBezTo>
                  <a:cubicBezTo>
                    <a:pt x="108" y="314"/>
                    <a:pt x="107" y="209"/>
                    <a:pt x="28" y="183"/>
                  </a:cubicBezTo>
                  <a:cubicBezTo>
                    <a:pt x="22" y="171"/>
                    <a:pt x="15" y="159"/>
                    <a:pt x="9" y="146"/>
                  </a:cubicBezTo>
                  <a:cubicBezTo>
                    <a:pt x="5" y="137"/>
                    <a:pt x="0" y="119"/>
                    <a:pt x="0" y="119"/>
                  </a:cubicBezTo>
                  <a:cubicBezTo>
                    <a:pt x="46" y="251"/>
                    <a:pt x="94" y="379"/>
                    <a:pt x="137" y="512"/>
                  </a:cubicBezTo>
                  <a:cubicBezTo>
                    <a:pt x="144" y="640"/>
                    <a:pt x="99" y="713"/>
                    <a:pt x="211" y="740"/>
                  </a:cubicBezTo>
                  <a:cubicBezTo>
                    <a:pt x="254" y="771"/>
                    <a:pt x="241" y="755"/>
                    <a:pt x="275" y="722"/>
                  </a:cubicBezTo>
                  <a:cubicBezTo>
                    <a:pt x="272" y="698"/>
                    <a:pt x="270" y="673"/>
                    <a:pt x="265" y="649"/>
                  </a:cubicBezTo>
                  <a:cubicBezTo>
                    <a:pt x="261" y="630"/>
                    <a:pt x="247" y="594"/>
                    <a:pt x="247" y="594"/>
                  </a:cubicBezTo>
                  <a:cubicBezTo>
                    <a:pt x="254" y="549"/>
                    <a:pt x="253" y="524"/>
                    <a:pt x="284" y="493"/>
                  </a:cubicBezTo>
                  <a:cubicBezTo>
                    <a:pt x="298" y="451"/>
                    <a:pt x="315" y="461"/>
                    <a:pt x="339" y="429"/>
                  </a:cubicBezTo>
                  <a:cubicBezTo>
                    <a:pt x="371" y="386"/>
                    <a:pt x="371" y="363"/>
                    <a:pt x="421" y="347"/>
                  </a:cubicBezTo>
                  <a:cubicBezTo>
                    <a:pt x="412" y="344"/>
                    <a:pt x="403" y="337"/>
                    <a:pt x="393" y="338"/>
                  </a:cubicBezTo>
                  <a:cubicBezTo>
                    <a:pt x="374" y="340"/>
                    <a:pt x="339" y="356"/>
                    <a:pt x="339" y="356"/>
                  </a:cubicBezTo>
                  <a:cubicBezTo>
                    <a:pt x="345" y="362"/>
                    <a:pt x="361" y="367"/>
                    <a:pt x="357" y="375"/>
                  </a:cubicBezTo>
                  <a:cubicBezTo>
                    <a:pt x="353" y="383"/>
                    <a:pt x="305" y="398"/>
                    <a:pt x="293" y="402"/>
                  </a:cubicBezTo>
                  <a:cubicBezTo>
                    <a:pt x="272" y="465"/>
                    <a:pt x="289" y="444"/>
                    <a:pt x="256" y="475"/>
                  </a:cubicBezTo>
                  <a:cubicBezTo>
                    <a:pt x="244" y="511"/>
                    <a:pt x="254" y="532"/>
                    <a:pt x="265" y="567"/>
                  </a:cubicBezTo>
                  <a:cubicBezTo>
                    <a:pt x="262" y="628"/>
                    <a:pt x="264" y="689"/>
                    <a:pt x="256" y="749"/>
                  </a:cubicBezTo>
                  <a:cubicBezTo>
                    <a:pt x="254" y="767"/>
                    <a:pt x="211" y="777"/>
                    <a:pt x="211" y="777"/>
                  </a:cubicBezTo>
                  <a:lnTo>
                    <a:pt x="174" y="690"/>
                  </a:lnTo>
                  <a:lnTo>
                    <a:pt x="156" y="59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596" name="Oval 172"/>
            <p:cNvSpPr>
              <a:spLocks noChangeArrowheads="1"/>
            </p:cNvSpPr>
            <p:nvPr/>
          </p:nvSpPr>
          <p:spPr bwMode="auto">
            <a:xfrm>
              <a:off x="763" y="2144"/>
              <a:ext cx="92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1597" name="Freeform 173"/>
            <p:cNvSpPr>
              <a:spLocks/>
            </p:cNvSpPr>
            <p:nvPr/>
          </p:nvSpPr>
          <p:spPr bwMode="auto">
            <a:xfrm>
              <a:off x="667" y="2066"/>
              <a:ext cx="119" cy="139"/>
            </a:xfrm>
            <a:custGeom>
              <a:avLst/>
              <a:gdLst/>
              <a:ahLst/>
              <a:cxnLst>
                <a:cxn ang="0">
                  <a:pos x="119" y="137"/>
                </a:cxn>
                <a:cxn ang="0">
                  <a:pos x="64" y="55"/>
                </a:cxn>
                <a:cxn ang="0">
                  <a:pos x="0" y="0"/>
                </a:cxn>
                <a:cxn ang="0">
                  <a:pos x="46" y="37"/>
                </a:cxn>
                <a:cxn ang="0">
                  <a:pos x="55" y="64"/>
                </a:cxn>
                <a:cxn ang="0">
                  <a:pos x="74" y="83"/>
                </a:cxn>
                <a:cxn ang="0">
                  <a:pos x="119" y="137"/>
                </a:cxn>
              </a:cxnLst>
              <a:rect l="0" t="0" r="r" b="b"/>
              <a:pathLst>
                <a:path w="119" h="139">
                  <a:moveTo>
                    <a:pt x="119" y="137"/>
                  </a:moveTo>
                  <a:cubicBezTo>
                    <a:pt x="110" y="82"/>
                    <a:pt x="114" y="71"/>
                    <a:pt x="64" y="55"/>
                  </a:cubicBezTo>
                  <a:cubicBezTo>
                    <a:pt x="52" y="18"/>
                    <a:pt x="36" y="12"/>
                    <a:pt x="0" y="0"/>
                  </a:cubicBezTo>
                  <a:cubicBezTo>
                    <a:pt x="14" y="14"/>
                    <a:pt x="34" y="22"/>
                    <a:pt x="46" y="37"/>
                  </a:cubicBezTo>
                  <a:cubicBezTo>
                    <a:pt x="52" y="44"/>
                    <a:pt x="50" y="56"/>
                    <a:pt x="55" y="64"/>
                  </a:cubicBezTo>
                  <a:cubicBezTo>
                    <a:pt x="60" y="72"/>
                    <a:pt x="69" y="76"/>
                    <a:pt x="74" y="83"/>
                  </a:cubicBezTo>
                  <a:cubicBezTo>
                    <a:pt x="117" y="139"/>
                    <a:pt x="88" y="137"/>
                    <a:pt x="119" y="137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598" name="Group 174"/>
          <p:cNvGrpSpPr>
            <a:grpSpLocks/>
          </p:cNvGrpSpPr>
          <p:nvPr/>
        </p:nvGrpSpPr>
        <p:grpSpPr bwMode="auto">
          <a:xfrm>
            <a:off x="1651000" y="4056063"/>
            <a:ext cx="523875" cy="869950"/>
            <a:chOff x="1785" y="1584"/>
            <a:chExt cx="456" cy="720"/>
          </a:xfrm>
        </p:grpSpPr>
        <p:grpSp>
          <p:nvGrpSpPr>
            <p:cNvPr id="231599" name="Group 175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600" name="Freeform 176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01" name="Freeform 177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02" name="Freeform 178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03" name="Oval 179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604" name="Freeform 180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605" name="Freeform 181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606" name="Group 182"/>
          <p:cNvGrpSpPr>
            <a:grpSpLocks/>
          </p:cNvGrpSpPr>
          <p:nvPr/>
        </p:nvGrpSpPr>
        <p:grpSpPr bwMode="auto">
          <a:xfrm>
            <a:off x="2560638" y="4273550"/>
            <a:ext cx="438150" cy="652463"/>
            <a:chOff x="665" y="1872"/>
            <a:chExt cx="281" cy="432"/>
          </a:xfrm>
        </p:grpSpPr>
        <p:sp>
          <p:nvSpPr>
            <p:cNvPr id="231607" name="Freeform 183"/>
            <p:cNvSpPr>
              <a:spLocks/>
            </p:cNvSpPr>
            <p:nvPr/>
          </p:nvSpPr>
          <p:spPr bwMode="auto">
            <a:xfrm>
              <a:off x="665" y="1872"/>
              <a:ext cx="281" cy="432"/>
            </a:xfrm>
            <a:custGeom>
              <a:avLst/>
              <a:gdLst/>
              <a:ahLst/>
              <a:cxnLst>
                <a:cxn ang="0">
                  <a:pos x="156" y="594"/>
                </a:cxn>
                <a:cxn ang="0">
                  <a:pos x="147" y="411"/>
                </a:cxn>
                <a:cxn ang="0">
                  <a:pos x="137" y="228"/>
                </a:cxn>
                <a:cxn ang="0">
                  <a:pos x="128" y="201"/>
                </a:cxn>
                <a:cxn ang="0">
                  <a:pos x="119" y="36"/>
                </a:cxn>
                <a:cxn ang="0">
                  <a:pos x="222" y="498"/>
                </a:cxn>
                <a:cxn ang="0">
                  <a:pos x="256" y="91"/>
                </a:cxn>
                <a:cxn ang="0">
                  <a:pos x="275" y="73"/>
                </a:cxn>
                <a:cxn ang="0">
                  <a:pos x="284" y="45"/>
                </a:cxn>
                <a:cxn ang="0">
                  <a:pos x="265" y="128"/>
                </a:cxn>
                <a:cxn ang="0">
                  <a:pos x="238" y="420"/>
                </a:cxn>
                <a:cxn ang="0">
                  <a:pos x="366" y="66"/>
                </a:cxn>
                <a:cxn ang="0">
                  <a:pos x="375" y="100"/>
                </a:cxn>
                <a:cxn ang="0">
                  <a:pos x="348" y="183"/>
                </a:cxn>
                <a:cxn ang="0">
                  <a:pos x="256" y="411"/>
                </a:cxn>
                <a:cxn ang="0">
                  <a:pos x="247" y="576"/>
                </a:cxn>
                <a:cxn ang="0">
                  <a:pos x="192" y="0"/>
                </a:cxn>
                <a:cxn ang="0">
                  <a:pos x="174" y="466"/>
                </a:cxn>
                <a:cxn ang="0">
                  <a:pos x="119" y="384"/>
                </a:cxn>
                <a:cxn ang="0">
                  <a:pos x="28" y="183"/>
                </a:cxn>
                <a:cxn ang="0">
                  <a:pos x="9" y="146"/>
                </a:cxn>
                <a:cxn ang="0">
                  <a:pos x="0" y="119"/>
                </a:cxn>
                <a:cxn ang="0">
                  <a:pos x="137" y="512"/>
                </a:cxn>
                <a:cxn ang="0">
                  <a:pos x="211" y="740"/>
                </a:cxn>
                <a:cxn ang="0">
                  <a:pos x="275" y="722"/>
                </a:cxn>
                <a:cxn ang="0">
                  <a:pos x="265" y="649"/>
                </a:cxn>
                <a:cxn ang="0">
                  <a:pos x="247" y="594"/>
                </a:cxn>
                <a:cxn ang="0">
                  <a:pos x="284" y="493"/>
                </a:cxn>
                <a:cxn ang="0">
                  <a:pos x="339" y="429"/>
                </a:cxn>
                <a:cxn ang="0">
                  <a:pos x="421" y="347"/>
                </a:cxn>
                <a:cxn ang="0">
                  <a:pos x="393" y="338"/>
                </a:cxn>
                <a:cxn ang="0">
                  <a:pos x="339" y="356"/>
                </a:cxn>
                <a:cxn ang="0">
                  <a:pos x="357" y="375"/>
                </a:cxn>
                <a:cxn ang="0">
                  <a:pos x="293" y="402"/>
                </a:cxn>
                <a:cxn ang="0">
                  <a:pos x="256" y="475"/>
                </a:cxn>
                <a:cxn ang="0">
                  <a:pos x="265" y="567"/>
                </a:cxn>
                <a:cxn ang="0">
                  <a:pos x="256" y="749"/>
                </a:cxn>
                <a:cxn ang="0">
                  <a:pos x="211" y="777"/>
                </a:cxn>
                <a:cxn ang="0">
                  <a:pos x="174" y="690"/>
                </a:cxn>
                <a:cxn ang="0">
                  <a:pos x="156" y="594"/>
                </a:cxn>
              </a:cxnLst>
              <a:rect l="0" t="0" r="r" b="b"/>
              <a:pathLst>
                <a:path w="421" h="777">
                  <a:moveTo>
                    <a:pt x="156" y="594"/>
                  </a:moveTo>
                  <a:cubicBezTo>
                    <a:pt x="190" y="543"/>
                    <a:pt x="165" y="467"/>
                    <a:pt x="147" y="411"/>
                  </a:cubicBezTo>
                  <a:cubicBezTo>
                    <a:pt x="144" y="350"/>
                    <a:pt x="143" y="289"/>
                    <a:pt x="137" y="228"/>
                  </a:cubicBezTo>
                  <a:cubicBezTo>
                    <a:pt x="136" y="219"/>
                    <a:pt x="129" y="210"/>
                    <a:pt x="128" y="201"/>
                  </a:cubicBezTo>
                  <a:cubicBezTo>
                    <a:pt x="123" y="146"/>
                    <a:pt x="119" y="36"/>
                    <a:pt x="119" y="36"/>
                  </a:cubicBezTo>
                  <a:lnTo>
                    <a:pt x="222" y="498"/>
                  </a:lnTo>
                  <a:cubicBezTo>
                    <a:pt x="233" y="362"/>
                    <a:pt x="239" y="226"/>
                    <a:pt x="256" y="91"/>
                  </a:cubicBezTo>
                  <a:cubicBezTo>
                    <a:pt x="257" y="82"/>
                    <a:pt x="270" y="80"/>
                    <a:pt x="275" y="73"/>
                  </a:cubicBezTo>
                  <a:cubicBezTo>
                    <a:pt x="280" y="65"/>
                    <a:pt x="281" y="54"/>
                    <a:pt x="284" y="45"/>
                  </a:cubicBezTo>
                  <a:cubicBezTo>
                    <a:pt x="296" y="84"/>
                    <a:pt x="288" y="95"/>
                    <a:pt x="265" y="128"/>
                  </a:cubicBezTo>
                  <a:cubicBezTo>
                    <a:pt x="223" y="257"/>
                    <a:pt x="238" y="221"/>
                    <a:pt x="238" y="420"/>
                  </a:cubicBezTo>
                  <a:cubicBezTo>
                    <a:pt x="281" y="302"/>
                    <a:pt x="317" y="181"/>
                    <a:pt x="366" y="66"/>
                  </a:cubicBezTo>
                  <a:cubicBezTo>
                    <a:pt x="371" y="55"/>
                    <a:pt x="376" y="88"/>
                    <a:pt x="375" y="100"/>
                  </a:cubicBezTo>
                  <a:cubicBezTo>
                    <a:pt x="374" y="110"/>
                    <a:pt x="353" y="164"/>
                    <a:pt x="348" y="183"/>
                  </a:cubicBezTo>
                  <a:cubicBezTo>
                    <a:pt x="336" y="231"/>
                    <a:pt x="293" y="376"/>
                    <a:pt x="256" y="411"/>
                  </a:cubicBezTo>
                  <a:cubicBezTo>
                    <a:pt x="236" y="474"/>
                    <a:pt x="240" y="505"/>
                    <a:pt x="247" y="576"/>
                  </a:cubicBezTo>
                  <a:cubicBezTo>
                    <a:pt x="263" y="391"/>
                    <a:pt x="229" y="185"/>
                    <a:pt x="192" y="0"/>
                  </a:cubicBezTo>
                  <a:cubicBezTo>
                    <a:pt x="150" y="62"/>
                    <a:pt x="181" y="345"/>
                    <a:pt x="174" y="466"/>
                  </a:cubicBezTo>
                  <a:cubicBezTo>
                    <a:pt x="147" y="439"/>
                    <a:pt x="131" y="420"/>
                    <a:pt x="119" y="384"/>
                  </a:cubicBezTo>
                  <a:cubicBezTo>
                    <a:pt x="108" y="314"/>
                    <a:pt x="107" y="209"/>
                    <a:pt x="28" y="183"/>
                  </a:cubicBezTo>
                  <a:cubicBezTo>
                    <a:pt x="22" y="171"/>
                    <a:pt x="15" y="159"/>
                    <a:pt x="9" y="146"/>
                  </a:cubicBezTo>
                  <a:cubicBezTo>
                    <a:pt x="5" y="137"/>
                    <a:pt x="0" y="119"/>
                    <a:pt x="0" y="119"/>
                  </a:cubicBezTo>
                  <a:cubicBezTo>
                    <a:pt x="46" y="251"/>
                    <a:pt x="94" y="379"/>
                    <a:pt x="137" y="512"/>
                  </a:cubicBezTo>
                  <a:cubicBezTo>
                    <a:pt x="144" y="640"/>
                    <a:pt x="99" y="713"/>
                    <a:pt x="211" y="740"/>
                  </a:cubicBezTo>
                  <a:cubicBezTo>
                    <a:pt x="254" y="771"/>
                    <a:pt x="241" y="755"/>
                    <a:pt x="275" y="722"/>
                  </a:cubicBezTo>
                  <a:cubicBezTo>
                    <a:pt x="272" y="698"/>
                    <a:pt x="270" y="673"/>
                    <a:pt x="265" y="649"/>
                  </a:cubicBezTo>
                  <a:cubicBezTo>
                    <a:pt x="261" y="630"/>
                    <a:pt x="247" y="594"/>
                    <a:pt x="247" y="594"/>
                  </a:cubicBezTo>
                  <a:cubicBezTo>
                    <a:pt x="254" y="549"/>
                    <a:pt x="253" y="524"/>
                    <a:pt x="284" y="493"/>
                  </a:cubicBezTo>
                  <a:cubicBezTo>
                    <a:pt x="298" y="451"/>
                    <a:pt x="315" y="461"/>
                    <a:pt x="339" y="429"/>
                  </a:cubicBezTo>
                  <a:cubicBezTo>
                    <a:pt x="371" y="386"/>
                    <a:pt x="371" y="363"/>
                    <a:pt x="421" y="347"/>
                  </a:cubicBezTo>
                  <a:cubicBezTo>
                    <a:pt x="412" y="344"/>
                    <a:pt x="403" y="337"/>
                    <a:pt x="393" y="338"/>
                  </a:cubicBezTo>
                  <a:cubicBezTo>
                    <a:pt x="374" y="340"/>
                    <a:pt x="339" y="356"/>
                    <a:pt x="339" y="356"/>
                  </a:cubicBezTo>
                  <a:cubicBezTo>
                    <a:pt x="345" y="362"/>
                    <a:pt x="361" y="367"/>
                    <a:pt x="357" y="375"/>
                  </a:cubicBezTo>
                  <a:cubicBezTo>
                    <a:pt x="353" y="383"/>
                    <a:pt x="305" y="398"/>
                    <a:pt x="293" y="402"/>
                  </a:cubicBezTo>
                  <a:cubicBezTo>
                    <a:pt x="272" y="465"/>
                    <a:pt x="289" y="444"/>
                    <a:pt x="256" y="475"/>
                  </a:cubicBezTo>
                  <a:cubicBezTo>
                    <a:pt x="244" y="511"/>
                    <a:pt x="254" y="532"/>
                    <a:pt x="265" y="567"/>
                  </a:cubicBezTo>
                  <a:cubicBezTo>
                    <a:pt x="262" y="628"/>
                    <a:pt x="264" y="689"/>
                    <a:pt x="256" y="749"/>
                  </a:cubicBezTo>
                  <a:cubicBezTo>
                    <a:pt x="254" y="767"/>
                    <a:pt x="211" y="777"/>
                    <a:pt x="211" y="777"/>
                  </a:cubicBezTo>
                  <a:lnTo>
                    <a:pt x="174" y="690"/>
                  </a:lnTo>
                  <a:lnTo>
                    <a:pt x="156" y="594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608" name="Oval 184"/>
            <p:cNvSpPr>
              <a:spLocks noChangeArrowheads="1"/>
            </p:cNvSpPr>
            <p:nvPr/>
          </p:nvSpPr>
          <p:spPr bwMode="auto">
            <a:xfrm>
              <a:off x="763" y="2144"/>
              <a:ext cx="92" cy="160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1609" name="Freeform 185"/>
            <p:cNvSpPr>
              <a:spLocks/>
            </p:cNvSpPr>
            <p:nvPr/>
          </p:nvSpPr>
          <p:spPr bwMode="auto">
            <a:xfrm>
              <a:off x="667" y="2066"/>
              <a:ext cx="119" cy="139"/>
            </a:xfrm>
            <a:custGeom>
              <a:avLst/>
              <a:gdLst/>
              <a:ahLst/>
              <a:cxnLst>
                <a:cxn ang="0">
                  <a:pos x="119" y="137"/>
                </a:cxn>
                <a:cxn ang="0">
                  <a:pos x="64" y="55"/>
                </a:cxn>
                <a:cxn ang="0">
                  <a:pos x="0" y="0"/>
                </a:cxn>
                <a:cxn ang="0">
                  <a:pos x="46" y="37"/>
                </a:cxn>
                <a:cxn ang="0">
                  <a:pos x="55" y="64"/>
                </a:cxn>
                <a:cxn ang="0">
                  <a:pos x="74" y="83"/>
                </a:cxn>
                <a:cxn ang="0">
                  <a:pos x="119" y="137"/>
                </a:cxn>
              </a:cxnLst>
              <a:rect l="0" t="0" r="r" b="b"/>
              <a:pathLst>
                <a:path w="119" h="139">
                  <a:moveTo>
                    <a:pt x="119" y="137"/>
                  </a:moveTo>
                  <a:cubicBezTo>
                    <a:pt x="110" y="82"/>
                    <a:pt x="114" y="71"/>
                    <a:pt x="64" y="55"/>
                  </a:cubicBezTo>
                  <a:cubicBezTo>
                    <a:pt x="52" y="18"/>
                    <a:pt x="36" y="12"/>
                    <a:pt x="0" y="0"/>
                  </a:cubicBezTo>
                  <a:cubicBezTo>
                    <a:pt x="14" y="14"/>
                    <a:pt x="34" y="22"/>
                    <a:pt x="46" y="37"/>
                  </a:cubicBezTo>
                  <a:cubicBezTo>
                    <a:pt x="52" y="44"/>
                    <a:pt x="50" y="56"/>
                    <a:pt x="55" y="64"/>
                  </a:cubicBezTo>
                  <a:cubicBezTo>
                    <a:pt x="60" y="72"/>
                    <a:pt x="69" y="76"/>
                    <a:pt x="74" y="83"/>
                  </a:cubicBezTo>
                  <a:cubicBezTo>
                    <a:pt x="117" y="139"/>
                    <a:pt x="88" y="137"/>
                    <a:pt x="119" y="137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610" name="Group 186"/>
          <p:cNvGrpSpPr>
            <a:grpSpLocks/>
          </p:cNvGrpSpPr>
          <p:nvPr/>
        </p:nvGrpSpPr>
        <p:grpSpPr bwMode="auto">
          <a:xfrm>
            <a:off x="1576388" y="4926013"/>
            <a:ext cx="598487" cy="868362"/>
            <a:chOff x="1785" y="1584"/>
            <a:chExt cx="456" cy="720"/>
          </a:xfrm>
        </p:grpSpPr>
        <p:grpSp>
          <p:nvGrpSpPr>
            <p:cNvPr id="231611" name="Group 187"/>
            <p:cNvGrpSpPr>
              <a:grpSpLocks/>
            </p:cNvGrpSpPr>
            <p:nvPr/>
          </p:nvGrpSpPr>
          <p:grpSpPr bwMode="auto">
            <a:xfrm>
              <a:off x="1872" y="1584"/>
              <a:ext cx="336" cy="720"/>
              <a:chOff x="1872" y="1584"/>
              <a:chExt cx="336" cy="720"/>
            </a:xfrm>
          </p:grpSpPr>
          <p:sp>
            <p:nvSpPr>
              <p:cNvPr id="231612" name="Freeform 188"/>
              <p:cNvSpPr>
                <a:spLocks/>
              </p:cNvSpPr>
              <p:nvPr/>
            </p:nvSpPr>
            <p:spPr bwMode="auto">
              <a:xfrm>
                <a:off x="2076" y="1775"/>
                <a:ext cx="132" cy="445"/>
              </a:xfrm>
              <a:custGeom>
                <a:avLst/>
                <a:gdLst/>
                <a:ahLst/>
                <a:cxnLst>
                  <a:cxn ang="0">
                    <a:pos x="8" y="726"/>
                  </a:cxn>
                  <a:cxn ang="0">
                    <a:pos x="26" y="305"/>
                  </a:cxn>
                  <a:cxn ang="0">
                    <a:pos x="72" y="168"/>
                  </a:cxn>
                  <a:cxn ang="0">
                    <a:pos x="117" y="67"/>
                  </a:cxn>
                  <a:cxn ang="0">
                    <a:pos x="136" y="3"/>
                  </a:cxn>
                  <a:cxn ang="0">
                    <a:pos x="26" y="481"/>
                  </a:cxn>
                  <a:cxn ang="0">
                    <a:pos x="8" y="726"/>
                  </a:cxn>
                </a:cxnLst>
                <a:rect l="0" t="0" r="r" b="b"/>
                <a:pathLst>
                  <a:path w="136" h="761">
                    <a:moveTo>
                      <a:pt x="8" y="726"/>
                    </a:moveTo>
                    <a:cubicBezTo>
                      <a:pt x="58" y="569"/>
                      <a:pt x="0" y="761"/>
                      <a:pt x="26" y="305"/>
                    </a:cubicBezTo>
                    <a:cubicBezTo>
                      <a:pt x="28" y="272"/>
                      <a:pt x="47" y="192"/>
                      <a:pt x="72" y="168"/>
                    </a:cubicBezTo>
                    <a:cubicBezTo>
                      <a:pt x="86" y="127"/>
                      <a:pt x="89" y="97"/>
                      <a:pt x="117" y="67"/>
                    </a:cubicBezTo>
                    <a:cubicBezTo>
                      <a:pt x="127" y="0"/>
                      <a:pt x="105" y="3"/>
                      <a:pt x="136" y="3"/>
                    </a:cubicBezTo>
                    <a:lnTo>
                      <a:pt x="26" y="481"/>
                    </a:lnTo>
                    <a:lnTo>
                      <a:pt x="8" y="72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13" name="Freeform 189"/>
              <p:cNvSpPr>
                <a:spLocks/>
              </p:cNvSpPr>
              <p:nvPr/>
            </p:nvSpPr>
            <p:spPr bwMode="auto">
              <a:xfrm>
                <a:off x="1872" y="1757"/>
                <a:ext cx="157" cy="473"/>
              </a:xfrm>
              <a:custGeom>
                <a:avLst/>
                <a:gdLst/>
                <a:ahLst/>
                <a:cxnLst>
                  <a:cxn ang="0">
                    <a:pos x="156" y="810"/>
                  </a:cxn>
                  <a:cxn ang="0">
                    <a:pos x="74" y="381"/>
                  </a:cxn>
                  <a:cxn ang="0">
                    <a:pos x="64" y="317"/>
                  </a:cxn>
                  <a:cxn ang="0">
                    <a:pos x="46" y="289"/>
                  </a:cxn>
                  <a:cxn ang="0">
                    <a:pos x="0" y="170"/>
                  </a:cxn>
                  <a:cxn ang="0">
                    <a:pos x="19" y="271"/>
                  </a:cxn>
                  <a:cxn ang="0">
                    <a:pos x="74" y="472"/>
                  </a:cxn>
                  <a:cxn ang="0">
                    <a:pos x="110" y="554"/>
                  </a:cxn>
                  <a:cxn ang="0">
                    <a:pos x="156" y="810"/>
                  </a:cxn>
                </a:cxnLst>
                <a:rect l="0" t="0" r="r" b="b"/>
                <a:pathLst>
                  <a:path w="161" h="810">
                    <a:moveTo>
                      <a:pt x="156" y="810"/>
                    </a:moveTo>
                    <a:cubicBezTo>
                      <a:pt x="150" y="656"/>
                      <a:pt x="161" y="512"/>
                      <a:pt x="74" y="381"/>
                    </a:cubicBezTo>
                    <a:cubicBezTo>
                      <a:pt x="71" y="360"/>
                      <a:pt x="70" y="338"/>
                      <a:pt x="64" y="317"/>
                    </a:cubicBezTo>
                    <a:cubicBezTo>
                      <a:pt x="61" y="306"/>
                      <a:pt x="51" y="299"/>
                      <a:pt x="46" y="289"/>
                    </a:cubicBezTo>
                    <a:cubicBezTo>
                      <a:pt x="27" y="250"/>
                      <a:pt x="11" y="212"/>
                      <a:pt x="0" y="170"/>
                    </a:cubicBezTo>
                    <a:cubicBezTo>
                      <a:pt x="19" y="0"/>
                      <a:pt x="5" y="80"/>
                      <a:pt x="19" y="271"/>
                    </a:cubicBezTo>
                    <a:cubicBezTo>
                      <a:pt x="24" y="335"/>
                      <a:pt x="24" y="425"/>
                      <a:pt x="74" y="472"/>
                    </a:cubicBezTo>
                    <a:cubicBezTo>
                      <a:pt x="95" y="537"/>
                      <a:pt x="81" y="511"/>
                      <a:pt x="110" y="554"/>
                    </a:cubicBezTo>
                    <a:cubicBezTo>
                      <a:pt x="138" y="641"/>
                      <a:pt x="121" y="722"/>
                      <a:pt x="156" y="81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14" name="Freeform 190"/>
              <p:cNvSpPr>
                <a:spLocks/>
              </p:cNvSpPr>
              <p:nvPr/>
            </p:nvSpPr>
            <p:spPr bwMode="auto">
              <a:xfrm>
                <a:off x="1938" y="1584"/>
                <a:ext cx="245" cy="641"/>
              </a:xfrm>
              <a:custGeom>
                <a:avLst/>
                <a:gdLst/>
                <a:ahLst/>
                <a:cxnLst>
                  <a:cxn ang="0">
                    <a:pos x="95" y="832"/>
                  </a:cxn>
                  <a:cxn ang="0">
                    <a:pos x="132" y="777"/>
                  </a:cxn>
                  <a:cxn ang="0">
                    <a:pos x="68" y="466"/>
                  </a:cxn>
                  <a:cxn ang="0">
                    <a:pos x="31" y="375"/>
                  </a:cxn>
                  <a:cxn ang="0">
                    <a:pos x="4" y="265"/>
                  </a:cxn>
                  <a:cxn ang="0">
                    <a:pos x="22" y="100"/>
                  </a:cxn>
                  <a:cxn ang="0">
                    <a:pos x="40" y="55"/>
                  </a:cxn>
                  <a:cxn ang="0">
                    <a:pos x="59" y="0"/>
                  </a:cxn>
                  <a:cxn ang="0">
                    <a:pos x="50" y="46"/>
                  </a:cxn>
                  <a:cxn ang="0">
                    <a:pos x="40" y="91"/>
                  </a:cxn>
                  <a:cxn ang="0">
                    <a:pos x="104" y="484"/>
                  </a:cxn>
                  <a:cxn ang="0">
                    <a:pos x="86" y="841"/>
                  </a:cxn>
                  <a:cxn ang="0">
                    <a:pos x="77" y="814"/>
                  </a:cxn>
                  <a:cxn ang="0">
                    <a:pos x="104" y="722"/>
                  </a:cxn>
                  <a:cxn ang="0">
                    <a:pos x="132" y="612"/>
                  </a:cxn>
                  <a:cxn ang="0">
                    <a:pos x="205" y="174"/>
                  </a:cxn>
                  <a:cxn ang="0">
                    <a:pos x="232" y="82"/>
                  </a:cxn>
                  <a:cxn ang="0">
                    <a:pos x="205" y="228"/>
                  </a:cxn>
                  <a:cxn ang="0">
                    <a:pos x="159" y="375"/>
                  </a:cxn>
                  <a:cxn ang="0">
                    <a:pos x="150" y="484"/>
                  </a:cxn>
                  <a:cxn ang="0">
                    <a:pos x="132" y="539"/>
                  </a:cxn>
                  <a:cxn ang="0">
                    <a:pos x="104" y="850"/>
                  </a:cxn>
                  <a:cxn ang="0">
                    <a:pos x="68" y="686"/>
                  </a:cxn>
                  <a:cxn ang="0">
                    <a:pos x="77" y="347"/>
                  </a:cxn>
                  <a:cxn ang="0">
                    <a:pos x="104" y="265"/>
                  </a:cxn>
                  <a:cxn ang="0">
                    <a:pos x="114" y="238"/>
                  </a:cxn>
                  <a:cxn ang="0">
                    <a:pos x="141" y="36"/>
                  </a:cxn>
                  <a:cxn ang="0">
                    <a:pos x="150" y="110"/>
                  </a:cxn>
                  <a:cxn ang="0">
                    <a:pos x="132" y="164"/>
                  </a:cxn>
                  <a:cxn ang="0">
                    <a:pos x="86" y="430"/>
                  </a:cxn>
                  <a:cxn ang="0">
                    <a:pos x="95" y="704"/>
                  </a:cxn>
                  <a:cxn ang="0">
                    <a:pos x="95" y="832"/>
                  </a:cxn>
                </a:cxnLst>
                <a:rect l="0" t="0" r="r" b="b"/>
                <a:pathLst>
                  <a:path w="251" h="850">
                    <a:moveTo>
                      <a:pt x="95" y="832"/>
                    </a:moveTo>
                    <a:cubicBezTo>
                      <a:pt x="131" y="820"/>
                      <a:pt x="132" y="829"/>
                      <a:pt x="132" y="777"/>
                    </a:cubicBezTo>
                    <a:cubicBezTo>
                      <a:pt x="132" y="681"/>
                      <a:pt x="110" y="553"/>
                      <a:pt x="68" y="466"/>
                    </a:cubicBezTo>
                    <a:cubicBezTo>
                      <a:pt x="52" y="366"/>
                      <a:pt x="74" y="450"/>
                      <a:pt x="31" y="375"/>
                    </a:cubicBezTo>
                    <a:cubicBezTo>
                      <a:pt x="14" y="345"/>
                      <a:pt x="10" y="297"/>
                      <a:pt x="4" y="265"/>
                    </a:cubicBezTo>
                    <a:cubicBezTo>
                      <a:pt x="10" y="171"/>
                      <a:pt x="0" y="160"/>
                      <a:pt x="22" y="100"/>
                    </a:cubicBezTo>
                    <a:cubicBezTo>
                      <a:pt x="28" y="85"/>
                      <a:pt x="34" y="70"/>
                      <a:pt x="40" y="55"/>
                    </a:cubicBezTo>
                    <a:cubicBezTo>
                      <a:pt x="47" y="37"/>
                      <a:pt x="59" y="0"/>
                      <a:pt x="59" y="0"/>
                    </a:cubicBezTo>
                    <a:cubicBezTo>
                      <a:pt x="77" y="54"/>
                      <a:pt x="69" y="3"/>
                      <a:pt x="50" y="46"/>
                    </a:cubicBezTo>
                    <a:cubicBezTo>
                      <a:pt x="44" y="60"/>
                      <a:pt x="43" y="76"/>
                      <a:pt x="40" y="91"/>
                    </a:cubicBezTo>
                    <a:cubicBezTo>
                      <a:pt x="46" y="270"/>
                      <a:pt x="19" y="357"/>
                      <a:pt x="104" y="484"/>
                    </a:cubicBezTo>
                    <a:cubicBezTo>
                      <a:pt x="120" y="602"/>
                      <a:pt x="157" y="735"/>
                      <a:pt x="86" y="841"/>
                    </a:cubicBezTo>
                    <a:cubicBezTo>
                      <a:pt x="83" y="832"/>
                      <a:pt x="77" y="823"/>
                      <a:pt x="77" y="814"/>
                    </a:cubicBezTo>
                    <a:cubicBezTo>
                      <a:pt x="77" y="800"/>
                      <a:pt x="103" y="726"/>
                      <a:pt x="104" y="722"/>
                    </a:cubicBezTo>
                    <a:cubicBezTo>
                      <a:pt x="115" y="688"/>
                      <a:pt x="123" y="647"/>
                      <a:pt x="132" y="612"/>
                    </a:cubicBezTo>
                    <a:cubicBezTo>
                      <a:pt x="137" y="478"/>
                      <a:pt x="123" y="297"/>
                      <a:pt x="205" y="174"/>
                    </a:cubicBezTo>
                    <a:cubicBezTo>
                      <a:pt x="227" y="107"/>
                      <a:pt x="218" y="138"/>
                      <a:pt x="232" y="82"/>
                    </a:cubicBezTo>
                    <a:cubicBezTo>
                      <a:pt x="251" y="134"/>
                      <a:pt x="234" y="184"/>
                      <a:pt x="205" y="228"/>
                    </a:cubicBezTo>
                    <a:cubicBezTo>
                      <a:pt x="189" y="277"/>
                      <a:pt x="175" y="326"/>
                      <a:pt x="159" y="375"/>
                    </a:cubicBezTo>
                    <a:cubicBezTo>
                      <a:pt x="156" y="411"/>
                      <a:pt x="156" y="448"/>
                      <a:pt x="150" y="484"/>
                    </a:cubicBezTo>
                    <a:cubicBezTo>
                      <a:pt x="147" y="503"/>
                      <a:pt x="132" y="539"/>
                      <a:pt x="132" y="539"/>
                    </a:cubicBezTo>
                    <a:cubicBezTo>
                      <a:pt x="125" y="648"/>
                      <a:pt x="112" y="740"/>
                      <a:pt x="104" y="850"/>
                    </a:cubicBezTo>
                    <a:cubicBezTo>
                      <a:pt x="97" y="792"/>
                      <a:pt x="86" y="741"/>
                      <a:pt x="68" y="686"/>
                    </a:cubicBezTo>
                    <a:cubicBezTo>
                      <a:pt x="71" y="573"/>
                      <a:pt x="69" y="460"/>
                      <a:pt x="77" y="347"/>
                    </a:cubicBezTo>
                    <a:cubicBezTo>
                      <a:pt x="79" y="318"/>
                      <a:pt x="94" y="292"/>
                      <a:pt x="104" y="265"/>
                    </a:cubicBezTo>
                    <a:cubicBezTo>
                      <a:pt x="107" y="256"/>
                      <a:pt x="114" y="238"/>
                      <a:pt x="114" y="238"/>
                    </a:cubicBezTo>
                    <a:cubicBezTo>
                      <a:pt x="120" y="163"/>
                      <a:pt x="131" y="108"/>
                      <a:pt x="141" y="36"/>
                    </a:cubicBezTo>
                    <a:cubicBezTo>
                      <a:pt x="170" y="66"/>
                      <a:pt x="165" y="51"/>
                      <a:pt x="150" y="110"/>
                    </a:cubicBezTo>
                    <a:cubicBezTo>
                      <a:pt x="145" y="128"/>
                      <a:pt x="132" y="164"/>
                      <a:pt x="132" y="164"/>
                    </a:cubicBezTo>
                    <a:cubicBezTo>
                      <a:pt x="123" y="255"/>
                      <a:pt x="107" y="342"/>
                      <a:pt x="86" y="430"/>
                    </a:cubicBezTo>
                    <a:cubicBezTo>
                      <a:pt x="89" y="521"/>
                      <a:pt x="95" y="613"/>
                      <a:pt x="95" y="704"/>
                    </a:cubicBezTo>
                    <a:cubicBezTo>
                      <a:pt x="95" y="737"/>
                      <a:pt x="60" y="814"/>
                      <a:pt x="95" y="832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15" name="Oval 191"/>
              <p:cNvSpPr>
                <a:spLocks noChangeArrowheads="1"/>
              </p:cNvSpPr>
              <p:nvPr/>
            </p:nvSpPr>
            <p:spPr bwMode="auto">
              <a:xfrm>
                <a:off x="1982" y="2136"/>
                <a:ext cx="130" cy="168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616" name="Freeform 192"/>
            <p:cNvSpPr>
              <a:spLocks/>
            </p:cNvSpPr>
            <p:nvPr/>
          </p:nvSpPr>
          <p:spPr bwMode="auto">
            <a:xfrm>
              <a:off x="2075" y="1947"/>
              <a:ext cx="166" cy="320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46" y="128"/>
                </a:cxn>
                <a:cxn ang="0">
                  <a:pos x="119" y="46"/>
                </a:cxn>
                <a:cxn ang="0">
                  <a:pos x="138" y="28"/>
                </a:cxn>
                <a:cxn ang="0">
                  <a:pos x="156" y="0"/>
                </a:cxn>
                <a:cxn ang="0">
                  <a:pos x="147" y="28"/>
                </a:cxn>
                <a:cxn ang="0">
                  <a:pos x="83" y="92"/>
                </a:cxn>
                <a:cxn ang="0">
                  <a:pos x="46" y="174"/>
                </a:cxn>
                <a:cxn ang="0">
                  <a:pos x="19" y="320"/>
                </a:cxn>
              </a:cxnLst>
              <a:rect l="0" t="0" r="r" b="b"/>
              <a:pathLst>
                <a:path w="166" h="320">
                  <a:moveTo>
                    <a:pt x="0" y="229"/>
                  </a:moveTo>
                  <a:cubicBezTo>
                    <a:pt x="14" y="192"/>
                    <a:pt x="18" y="157"/>
                    <a:pt x="46" y="128"/>
                  </a:cubicBezTo>
                  <a:cubicBezTo>
                    <a:pt x="77" y="35"/>
                    <a:pt x="49" y="101"/>
                    <a:pt x="119" y="46"/>
                  </a:cubicBezTo>
                  <a:cubicBezTo>
                    <a:pt x="126" y="41"/>
                    <a:pt x="133" y="35"/>
                    <a:pt x="138" y="28"/>
                  </a:cubicBezTo>
                  <a:cubicBezTo>
                    <a:pt x="145" y="19"/>
                    <a:pt x="145" y="0"/>
                    <a:pt x="156" y="0"/>
                  </a:cubicBezTo>
                  <a:cubicBezTo>
                    <a:pt x="166" y="0"/>
                    <a:pt x="152" y="20"/>
                    <a:pt x="147" y="28"/>
                  </a:cubicBezTo>
                  <a:cubicBezTo>
                    <a:pt x="132" y="53"/>
                    <a:pt x="107" y="76"/>
                    <a:pt x="83" y="92"/>
                  </a:cubicBezTo>
                  <a:cubicBezTo>
                    <a:pt x="60" y="157"/>
                    <a:pt x="75" y="131"/>
                    <a:pt x="46" y="174"/>
                  </a:cubicBezTo>
                  <a:cubicBezTo>
                    <a:pt x="33" y="213"/>
                    <a:pt x="0" y="283"/>
                    <a:pt x="19" y="320"/>
                  </a:cubicBezTo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617" name="Freeform 193"/>
            <p:cNvSpPr>
              <a:spLocks/>
            </p:cNvSpPr>
            <p:nvPr/>
          </p:nvSpPr>
          <p:spPr bwMode="auto">
            <a:xfrm>
              <a:off x="1785" y="2019"/>
              <a:ext cx="241" cy="258"/>
            </a:xfrm>
            <a:custGeom>
              <a:avLst/>
              <a:gdLst/>
              <a:ahLst/>
              <a:cxnLst>
                <a:cxn ang="0">
                  <a:pos x="226" y="258"/>
                </a:cxn>
                <a:cxn ang="0">
                  <a:pos x="190" y="184"/>
                </a:cxn>
                <a:cxn ang="0">
                  <a:pos x="181" y="157"/>
                </a:cxn>
                <a:cxn ang="0">
                  <a:pos x="162" y="139"/>
                </a:cxn>
                <a:cxn ang="0">
                  <a:pos x="117" y="75"/>
                </a:cxn>
                <a:cxn ang="0">
                  <a:pos x="16" y="11"/>
                </a:cxn>
                <a:cxn ang="0">
                  <a:pos x="71" y="29"/>
                </a:cxn>
                <a:cxn ang="0">
                  <a:pos x="144" y="84"/>
                </a:cxn>
                <a:cxn ang="0">
                  <a:pos x="190" y="120"/>
                </a:cxn>
                <a:cxn ang="0">
                  <a:pos x="226" y="166"/>
                </a:cxn>
                <a:cxn ang="0">
                  <a:pos x="226" y="258"/>
                </a:cxn>
              </a:cxnLst>
              <a:rect l="0" t="0" r="r" b="b"/>
              <a:pathLst>
                <a:path w="241" h="258">
                  <a:moveTo>
                    <a:pt x="226" y="258"/>
                  </a:moveTo>
                  <a:cubicBezTo>
                    <a:pt x="205" y="195"/>
                    <a:pt x="221" y="217"/>
                    <a:pt x="190" y="184"/>
                  </a:cubicBezTo>
                  <a:cubicBezTo>
                    <a:pt x="187" y="175"/>
                    <a:pt x="186" y="165"/>
                    <a:pt x="181" y="157"/>
                  </a:cubicBezTo>
                  <a:cubicBezTo>
                    <a:pt x="176" y="150"/>
                    <a:pt x="166" y="147"/>
                    <a:pt x="162" y="139"/>
                  </a:cubicBezTo>
                  <a:cubicBezTo>
                    <a:pt x="127" y="70"/>
                    <a:pt x="169" y="92"/>
                    <a:pt x="117" y="75"/>
                  </a:cubicBezTo>
                  <a:cubicBezTo>
                    <a:pt x="90" y="48"/>
                    <a:pt x="49" y="33"/>
                    <a:pt x="16" y="11"/>
                  </a:cubicBezTo>
                  <a:cubicBezTo>
                    <a:pt x="0" y="0"/>
                    <a:pt x="55" y="18"/>
                    <a:pt x="71" y="29"/>
                  </a:cubicBezTo>
                  <a:cubicBezTo>
                    <a:pt x="97" y="46"/>
                    <a:pt x="118" y="67"/>
                    <a:pt x="144" y="84"/>
                  </a:cubicBezTo>
                  <a:cubicBezTo>
                    <a:pt x="181" y="140"/>
                    <a:pt x="139" y="89"/>
                    <a:pt x="190" y="120"/>
                  </a:cubicBezTo>
                  <a:cubicBezTo>
                    <a:pt x="203" y="128"/>
                    <a:pt x="219" y="155"/>
                    <a:pt x="226" y="166"/>
                  </a:cubicBezTo>
                  <a:cubicBezTo>
                    <a:pt x="238" y="234"/>
                    <a:pt x="241" y="203"/>
                    <a:pt x="226" y="258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1619" name="Text Box 195"/>
          <p:cNvSpPr txBox="1">
            <a:spLocks noChangeArrowheads="1"/>
          </p:cNvSpPr>
          <p:nvPr/>
        </p:nvSpPr>
        <p:spPr bwMode="auto">
          <a:xfrm>
            <a:off x="903288" y="1811338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   </a:t>
            </a:r>
            <a:r>
              <a:rPr lang="en-AU"/>
              <a:t>x  F</a:t>
            </a:r>
            <a:r>
              <a:rPr lang="en-AU" baseline="-25000"/>
              <a:t>1 </a:t>
            </a:r>
          </a:p>
        </p:txBody>
      </p:sp>
      <p:sp>
        <p:nvSpPr>
          <p:cNvPr id="231620" name="Text Box 196"/>
          <p:cNvSpPr txBox="1">
            <a:spLocks noChangeArrowheads="1"/>
          </p:cNvSpPr>
          <p:nvPr/>
        </p:nvSpPr>
        <p:spPr bwMode="auto">
          <a:xfrm>
            <a:off x="1201738" y="115887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P</a:t>
            </a:r>
            <a:r>
              <a:rPr lang="en-AU" baseline="-25000"/>
              <a:t>1    </a:t>
            </a:r>
            <a:r>
              <a:rPr lang="en-AU"/>
              <a:t>x    P</a:t>
            </a:r>
            <a:r>
              <a:rPr lang="en-AU" baseline="-25000"/>
              <a:t>2 </a:t>
            </a:r>
          </a:p>
        </p:txBody>
      </p:sp>
      <p:sp>
        <p:nvSpPr>
          <p:cNvPr id="231621" name="Text Box 197"/>
          <p:cNvSpPr txBox="1">
            <a:spLocks noChangeArrowheads="1"/>
          </p:cNvSpPr>
          <p:nvPr/>
        </p:nvSpPr>
        <p:spPr bwMode="auto">
          <a:xfrm>
            <a:off x="152400" y="0"/>
            <a:ext cx="419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CONVENTIONAL BACKCROSSING</a:t>
            </a:r>
          </a:p>
        </p:txBody>
      </p:sp>
      <p:sp>
        <p:nvSpPr>
          <p:cNvPr id="231623" name="Text Box 199"/>
          <p:cNvSpPr txBox="1">
            <a:spLocks noChangeArrowheads="1"/>
          </p:cNvSpPr>
          <p:nvPr/>
        </p:nvSpPr>
        <p:spPr bwMode="auto">
          <a:xfrm>
            <a:off x="1201738" y="2460625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BC1</a:t>
            </a:r>
            <a:r>
              <a:rPr lang="en-AU" baseline="-25000"/>
              <a:t> </a:t>
            </a:r>
          </a:p>
        </p:txBody>
      </p:sp>
      <p:sp>
        <p:nvSpPr>
          <p:cNvPr id="231624" name="Line 200"/>
          <p:cNvSpPr>
            <a:spLocks noChangeShapeType="1"/>
          </p:cNvSpPr>
          <p:nvPr/>
        </p:nvSpPr>
        <p:spPr bwMode="auto">
          <a:xfrm>
            <a:off x="1874838" y="15938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625" name="Line 201"/>
          <p:cNvSpPr>
            <a:spLocks noChangeShapeType="1"/>
          </p:cNvSpPr>
          <p:nvPr/>
        </p:nvSpPr>
        <p:spPr bwMode="auto">
          <a:xfrm>
            <a:off x="1576388" y="2246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642" name="Text Box 218"/>
          <p:cNvSpPr txBox="1">
            <a:spLocks noChangeArrowheads="1"/>
          </p:cNvSpPr>
          <p:nvPr/>
        </p:nvSpPr>
        <p:spPr bwMode="auto">
          <a:xfrm>
            <a:off x="301625" y="2887663"/>
            <a:ext cx="3746500" cy="649287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333399"/>
                </a:solidFill>
              </a:rPr>
              <a:t>VISUAL SELECTION OF BC1 PLANTS THAT MOST CLOSELY RESEMBLE RECURRENT PARENT</a:t>
            </a:r>
          </a:p>
        </p:txBody>
      </p:sp>
      <p:grpSp>
        <p:nvGrpSpPr>
          <p:cNvPr id="231653" name="Group 229"/>
          <p:cNvGrpSpPr>
            <a:grpSpLocks/>
          </p:cNvGrpSpPr>
          <p:nvPr/>
        </p:nvGrpSpPr>
        <p:grpSpPr bwMode="auto">
          <a:xfrm>
            <a:off x="4572000" y="0"/>
            <a:ext cx="4419600" cy="6540500"/>
            <a:chOff x="2880" y="0"/>
            <a:chExt cx="2784" cy="4120"/>
          </a:xfrm>
        </p:grpSpPr>
        <p:sp>
          <p:nvSpPr>
            <p:cNvPr id="231430" name="AutoShape 6"/>
            <p:cNvSpPr>
              <a:spLocks noChangeArrowheads="1"/>
            </p:cNvSpPr>
            <p:nvPr/>
          </p:nvSpPr>
          <p:spPr bwMode="auto">
            <a:xfrm>
              <a:off x="4390" y="3559"/>
              <a:ext cx="142" cy="320"/>
            </a:xfrm>
            <a:prstGeom prst="downArrow">
              <a:avLst>
                <a:gd name="adj1" fmla="val 50000"/>
                <a:gd name="adj2" fmla="val 56338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4248" y="3832"/>
              <a:ext cx="99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BC2</a:t>
              </a:r>
            </a:p>
          </p:txBody>
        </p:sp>
        <p:grpSp>
          <p:nvGrpSpPr>
            <p:cNvPr id="231446" name="Group 22"/>
            <p:cNvGrpSpPr>
              <a:grpSpLocks/>
            </p:cNvGrpSpPr>
            <p:nvPr/>
          </p:nvGrpSpPr>
          <p:grpSpPr bwMode="auto">
            <a:xfrm>
              <a:off x="3116" y="2254"/>
              <a:ext cx="2029" cy="1232"/>
              <a:chOff x="3168" y="1248"/>
              <a:chExt cx="2064" cy="1296"/>
            </a:xfrm>
          </p:grpSpPr>
          <p:sp>
            <p:nvSpPr>
              <p:cNvPr id="231447" name="Rectangle 23"/>
              <p:cNvSpPr>
                <a:spLocks noChangeArrowheads="1"/>
              </p:cNvSpPr>
              <p:nvPr/>
            </p:nvSpPr>
            <p:spPr bwMode="auto">
              <a:xfrm>
                <a:off x="4788" y="1248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48" name="Rectangle 24"/>
              <p:cNvSpPr>
                <a:spLocks noChangeArrowheads="1"/>
              </p:cNvSpPr>
              <p:nvPr/>
            </p:nvSpPr>
            <p:spPr bwMode="auto">
              <a:xfrm>
                <a:off x="4788" y="1734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49" name="Rectangle 25"/>
              <p:cNvSpPr>
                <a:spLocks noChangeArrowheads="1"/>
              </p:cNvSpPr>
              <p:nvPr/>
            </p:nvSpPr>
            <p:spPr bwMode="auto">
              <a:xfrm>
                <a:off x="4788" y="2188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0" name="Rectangle 26"/>
              <p:cNvSpPr>
                <a:spLocks noChangeArrowheads="1"/>
              </p:cNvSpPr>
              <p:nvPr/>
            </p:nvSpPr>
            <p:spPr bwMode="auto">
              <a:xfrm>
                <a:off x="3267" y="1253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1" name="Rectangle 27"/>
              <p:cNvSpPr>
                <a:spLocks noChangeArrowheads="1"/>
              </p:cNvSpPr>
              <p:nvPr/>
            </p:nvSpPr>
            <p:spPr bwMode="auto">
              <a:xfrm>
                <a:off x="3365" y="1253"/>
                <a:ext cx="50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2" name="Rectangle 28"/>
              <p:cNvSpPr>
                <a:spLocks noChangeArrowheads="1"/>
              </p:cNvSpPr>
              <p:nvPr/>
            </p:nvSpPr>
            <p:spPr bwMode="auto">
              <a:xfrm>
                <a:off x="3464" y="125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3" name="Rectangle 29"/>
              <p:cNvSpPr>
                <a:spLocks noChangeArrowheads="1"/>
              </p:cNvSpPr>
              <p:nvPr/>
            </p:nvSpPr>
            <p:spPr bwMode="auto">
              <a:xfrm>
                <a:off x="3563" y="1253"/>
                <a:ext cx="49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4" name="Rectangle 30"/>
              <p:cNvSpPr>
                <a:spLocks noChangeArrowheads="1"/>
              </p:cNvSpPr>
              <p:nvPr/>
            </p:nvSpPr>
            <p:spPr bwMode="auto">
              <a:xfrm>
                <a:off x="3810" y="1253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5" name="Rectangle 31"/>
              <p:cNvSpPr>
                <a:spLocks noChangeArrowheads="1"/>
              </p:cNvSpPr>
              <p:nvPr/>
            </p:nvSpPr>
            <p:spPr bwMode="auto">
              <a:xfrm>
                <a:off x="3908" y="1253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6" name="Rectangle 32"/>
              <p:cNvSpPr>
                <a:spLocks noChangeArrowheads="1"/>
              </p:cNvSpPr>
              <p:nvPr/>
            </p:nvSpPr>
            <p:spPr bwMode="auto">
              <a:xfrm>
                <a:off x="4006" y="125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7" name="Rectangle 33"/>
              <p:cNvSpPr>
                <a:spLocks noChangeArrowheads="1"/>
              </p:cNvSpPr>
              <p:nvPr/>
            </p:nvSpPr>
            <p:spPr bwMode="auto">
              <a:xfrm>
                <a:off x="4105" y="1253"/>
                <a:ext cx="49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8" name="Rectangle 34"/>
              <p:cNvSpPr>
                <a:spLocks noChangeArrowheads="1"/>
              </p:cNvSpPr>
              <p:nvPr/>
            </p:nvSpPr>
            <p:spPr bwMode="auto">
              <a:xfrm>
                <a:off x="4352" y="1253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9" name="Rectangle 35"/>
              <p:cNvSpPr>
                <a:spLocks noChangeArrowheads="1"/>
              </p:cNvSpPr>
              <p:nvPr/>
            </p:nvSpPr>
            <p:spPr bwMode="auto">
              <a:xfrm>
                <a:off x="4451" y="1253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0" name="Rectangle 36"/>
              <p:cNvSpPr>
                <a:spLocks noChangeArrowheads="1"/>
              </p:cNvSpPr>
              <p:nvPr/>
            </p:nvSpPr>
            <p:spPr bwMode="auto">
              <a:xfrm>
                <a:off x="4549" y="125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1" name="Rectangle 37"/>
              <p:cNvSpPr>
                <a:spLocks noChangeArrowheads="1"/>
              </p:cNvSpPr>
              <p:nvPr/>
            </p:nvSpPr>
            <p:spPr bwMode="auto">
              <a:xfrm>
                <a:off x="4648" y="1253"/>
                <a:ext cx="50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2" name="Rectangle 38"/>
              <p:cNvSpPr>
                <a:spLocks noChangeArrowheads="1"/>
              </p:cNvSpPr>
              <p:nvPr/>
            </p:nvSpPr>
            <p:spPr bwMode="auto">
              <a:xfrm>
                <a:off x="3267" y="1297"/>
                <a:ext cx="49" cy="11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3" name="Rectangle 39"/>
              <p:cNvSpPr>
                <a:spLocks noChangeArrowheads="1"/>
              </p:cNvSpPr>
              <p:nvPr/>
            </p:nvSpPr>
            <p:spPr bwMode="auto">
              <a:xfrm>
                <a:off x="3365" y="1325"/>
                <a:ext cx="50" cy="14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4" name="Rectangle 40"/>
              <p:cNvSpPr>
                <a:spLocks noChangeArrowheads="1"/>
              </p:cNvSpPr>
              <p:nvPr/>
            </p:nvSpPr>
            <p:spPr bwMode="auto">
              <a:xfrm>
                <a:off x="3464" y="1448"/>
                <a:ext cx="50" cy="114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5" name="Rectangle 41"/>
              <p:cNvSpPr>
                <a:spLocks noChangeArrowheads="1"/>
              </p:cNvSpPr>
              <p:nvPr/>
            </p:nvSpPr>
            <p:spPr bwMode="auto">
              <a:xfrm>
                <a:off x="3908" y="1297"/>
                <a:ext cx="49" cy="100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Rectangle 42"/>
              <p:cNvSpPr>
                <a:spLocks noChangeArrowheads="1"/>
              </p:cNvSpPr>
              <p:nvPr/>
            </p:nvSpPr>
            <p:spPr bwMode="auto">
              <a:xfrm>
                <a:off x="4105" y="1248"/>
                <a:ext cx="49" cy="7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Rectangle 43"/>
              <p:cNvSpPr>
                <a:spLocks noChangeArrowheads="1"/>
              </p:cNvSpPr>
              <p:nvPr/>
            </p:nvSpPr>
            <p:spPr bwMode="auto">
              <a:xfrm>
                <a:off x="4006" y="1367"/>
                <a:ext cx="50" cy="144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8" name="Rectangle 44"/>
              <p:cNvSpPr>
                <a:spLocks noChangeArrowheads="1"/>
              </p:cNvSpPr>
              <p:nvPr/>
            </p:nvSpPr>
            <p:spPr bwMode="auto">
              <a:xfrm>
                <a:off x="4352" y="1453"/>
                <a:ext cx="49" cy="14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9" name="Rectangle 45"/>
              <p:cNvSpPr>
                <a:spLocks noChangeArrowheads="1"/>
              </p:cNvSpPr>
              <p:nvPr/>
            </p:nvSpPr>
            <p:spPr bwMode="auto">
              <a:xfrm>
                <a:off x="4451" y="1311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0" name="Rectangle 46"/>
              <p:cNvSpPr>
                <a:spLocks noChangeArrowheads="1"/>
              </p:cNvSpPr>
              <p:nvPr/>
            </p:nvSpPr>
            <p:spPr bwMode="auto">
              <a:xfrm>
                <a:off x="4648" y="1353"/>
                <a:ext cx="50" cy="17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1" name="Rectangle 47"/>
              <p:cNvSpPr>
                <a:spLocks noChangeArrowheads="1"/>
              </p:cNvSpPr>
              <p:nvPr/>
            </p:nvSpPr>
            <p:spPr bwMode="auto">
              <a:xfrm>
                <a:off x="3168" y="1248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Rectangle 48"/>
              <p:cNvSpPr>
                <a:spLocks noChangeArrowheads="1"/>
              </p:cNvSpPr>
              <p:nvPr/>
            </p:nvSpPr>
            <p:spPr bwMode="auto">
              <a:xfrm>
                <a:off x="3168" y="1462"/>
                <a:ext cx="49" cy="100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3" name="Rectangle 49"/>
              <p:cNvSpPr>
                <a:spLocks noChangeArrowheads="1"/>
              </p:cNvSpPr>
              <p:nvPr/>
            </p:nvSpPr>
            <p:spPr bwMode="auto">
              <a:xfrm>
                <a:off x="3711" y="1248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4" name="Rectangle 50"/>
              <p:cNvSpPr>
                <a:spLocks noChangeArrowheads="1"/>
              </p:cNvSpPr>
              <p:nvPr/>
            </p:nvSpPr>
            <p:spPr bwMode="auto">
              <a:xfrm>
                <a:off x="4253" y="1248"/>
                <a:ext cx="50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5" name="Rectangle 51"/>
              <p:cNvSpPr>
                <a:spLocks noChangeArrowheads="1"/>
              </p:cNvSpPr>
              <p:nvPr/>
            </p:nvSpPr>
            <p:spPr bwMode="auto">
              <a:xfrm>
                <a:off x="3711" y="1248"/>
                <a:ext cx="49" cy="171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6" name="Rectangle 52"/>
              <p:cNvSpPr>
                <a:spLocks noChangeArrowheads="1"/>
              </p:cNvSpPr>
              <p:nvPr/>
            </p:nvSpPr>
            <p:spPr bwMode="auto">
              <a:xfrm>
                <a:off x="3267" y="1739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7" name="Rectangle 53"/>
              <p:cNvSpPr>
                <a:spLocks noChangeArrowheads="1"/>
              </p:cNvSpPr>
              <p:nvPr/>
            </p:nvSpPr>
            <p:spPr bwMode="auto">
              <a:xfrm>
                <a:off x="3365" y="1739"/>
                <a:ext cx="50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8" name="Rectangle 54"/>
              <p:cNvSpPr>
                <a:spLocks noChangeArrowheads="1"/>
              </p:cNvSpPr>
              <p:nvPr/>
            </p:nvSpPr>
            <p:spPr bwMode="auto">
              <a:xfrm>
                <a:off x="3464" y="1739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9" name="Rectangle 55"/>
              <p:cNvSpPr>
                <a:spLocks noChangeArrowheads="1"/>
              </p:cNvSpPr>
              <p:nvPr/>
            </p:nvSpPr>
            <p:spPr bwMode="auto">
              <a:xfrm>
                <a:off x="3563" y="1739"/>
                <a:ext cx="49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0" name="Rectangle 56"/>
              <p:cNvSpPr>
                <a:spLocks noChangeArrowheads="1"/>
              </p:cNvSpPr>
              <p:nvPr/>
            </p:nvSpPr>
            <p:spPr bwMode="auto">
              <a:xfrm>
                <a:off x="3810" y="1739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1" name="Rectangle 57"/>
              <p:cNvSpPr>
                <a:spLocks noChangeArrowheads="1"/>
              </p:cNvSpPr>
              <p:nvPr/>
            </p:nvSpPr>
            <p:spPr bwMode="auto">
              <a:xfrm>
                <a:off x="3908" y="1739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2" name="Rectangle 58"/>
              <p:cNvSpPr>
                <a:spLocks noChangeArrowheads="1"/>
              </p:cNvSpPr>
              <p:nvPr/>
            </p:nvSpPr>
            <p:spPr bwMode="auto">
              <a:xfrm>
                <a:off x="4006" y="1739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3" name="Rectangle 59"/>
              <p:cNvSpPr>
                <a:spLocks noChangeArrowheads="1"/>
              </p:cNvSpPr>
              <p:nvPr/>
            </p:nvSpPr>
            <p:spPr bwMode="auto">
              <a:xfrm>
                <a:off x="4105" y="1739"/>
                <a:ext cx="49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4" name="Rectangle 60"/>
              <p:cNvSpPr>
                <a:spLocks noChangeArrowheads="1"/>
              </p:cNvSpPr>
              <p:nvPr/>
            </p:nvSpPr>
            <p:spPr bwMode="auto">
              <a:xfrm>
                <a:off x="4352" y="1739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5" name="Rectangle 61"/>
              <p:cNvSpPr>
                <a:spLocks noChangeArrowheads="1"/>
              </p:cNvSpPr>
              <p:nvPr/>
            </p:nvSpPr>
            <p:spPr bwMode="auto">
              <a:xfrm>
                <a:off x="4451" y="1739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6" name="Rectangle 62"/>
              <p:cNvSpPr>
                <a:spLocks noChangeArrowheads="1"/>
              </p:cNvSpPr>
              <p:nvPr/>
            </p:nvSpPr>
            <p:spPr bwMode="auto">
              <a:xfrm>
                <a:off x="4549" y="1739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7" name="Rectangle 63"/>
              <p:cNvSpPr>
                <a:spLocks noChangeArrowheads="1"/>
              </p:cNvSpPr>
              <p:nvPr/>
            </p:nvSpPr>
            <p:spPr bwMode="auto">
              <a:xfrm>
                <a:off x="4648" y="1739"/>
                <a:ext cx="50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8" name="Rectangle 64"/>
              <p:cNvSpPr>
                <a:spLocks noChangeArrowheads="1"/>
              </p:cNvSpPr>
              <p:nvPr/>
            </p:nvSpPr>
            <p:spPr bwMode="auto">
              <a:xfrm>
                <a:off x="3267" y="1865"/>
                <a:ext cx="49" cy="11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9" name="Rectangle 65"/>
              <p:cNvSpPr>
                <a:spLocks noChangeArrowheads="1"/>
              </p:cNvSpPr>
              <p:nvPr/>
            </p:nvSpPr>
            <p:spPr bwMode="auto">
              <a:xfrm>
                <a:off x="3565" y="1811"/>
                <a:ext cx="51" cy="14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0" name="Rectangle 66"/>
              <p:cNvSpPr>
                <a:spLocks noChangeArrowheads="1"/>
              </p:cNvSpPr>
              <p:nvPr/>
            </p:nvSpPr>
            <p:spPr bwMode="auto">
              <a:xfrm>
                <a:off x="3908" y="1953"/>
                <a:ext cx="49" cy="101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1" name="Rectangle 67"/>
              <p:cNvSpPr>
                <a:spLocks noChangeArrowheads="1"/>
              </p:cNvSpPr>
              <p:nvPr/>
            </p:nvSpPr>
            <p:spPr bwMode="auto">
              <a:xfrm>
                <a:off x="4105" y="1734"/>
                <a:ext cx="49" cy="7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2" name="Rectangle 68"/>
              <p:cNvSpPr>
                <a:spLocks noChangeArrowheads="1"/>
              </p:cNvSpPr>
              <p:nvPr/>
            </p:nvSpPr>
            <p:spPr bwMode="auto">
              <a:xfrm>
                <a:off x="4006" y="1853"/>
                <a:ext cx="50" cy="144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3" name="Rectangle 69"/>
              <p:cNvSpPr>
                <a:spLocks noChangeArrowheads="1"/>
              </p:cNvSpPr>
              <p:nvPr/>
            </p:nvSpPr>
            <p:spPr bwMode="auto">
              <a:xfrm>
                <a:off x="3810" y="1814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4" name="Rectangle 70"/>
              <p:cNvSpPr>
                <a:spLocks noChangeArrowheads="1"/>
              </p:cNvSpPr>
              <p:nvPr/>
            </p:nvSpPr>
            <p:spPr bwMode="auto">
              <a:xfrm>
                <a:off x="4354" y="1736"/>
                <a:ext cx="49" cy="14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5" name="Rectangle 71"/>
              <p:cNvSpPr>
                <a:spLocks noChangeArrowheads="1"/>
              </p:cNvSpPr>
              <p:nvPr/>
            </p:nvSpPr>
            <p:spPr bwMode="auto">
              <a:xfrm>
                <a:off x="4451" y="1797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6" name="Rectangle 72"/>
              <p:cNvSpPr>
                <a:spLocks noChangeArrowheads="1"/>
              </p:cNvSpPr>
              <p:nvPr/>
            </p:nvSpPr>
            <p:spPr bwMode="auto">
              <a:xfrm>
                <a:off x="4648" y="1839"/>
                <a:ext cx="50" cy="17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7" name="Rectangle 73"/>
              <p:cNvSpPr>
                <a:spLocks noChangeArrowheads="1"/>
              </p:cNvSpPr>
              <p:nvPr/>
            </p:nvSpPr>
            <p:spPr bwMode="auto">
              <a:xfrm>
                <a:off x="3168" y="1734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8" name="Rectangle 74"/>
              <p:cNvSpPr>
                <a:spLocks noChangeArrowheads="1"/>
              </p:cNvSpPr>
              <p:nvPr/>
            </p:nvSpPr>
            <p:spPr bwMode="auto">
              <a:xfrm>
                <a:off x="3168" y="1773"/>
                <a:ext cx="49" cy="100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99" name="Rectangle 75"/>
              <p:cNvSpPr>
                <a:spLocks noChangeArrowheads="1"/>
              </p:cNvSpPr>
              <p:nvPr/>
            </p:nvSpPr>
            <p:spPr bwMode="auto">
              <a:xfrm>
                <a:off x="3711" y="1734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0" name="Rectangle 76"/>
              <p:cNvSpPr>
                <a:spLocks noChangeArrowheads="1"/>
              </p:cNvSpPr>
              <p:nvPr/>
            </p:nvSpPr>
            <p:spPr bwMode="auto">
              <a:xfrm>
                <a:off x="4253" y="1734"/>
                <a:ext cx="50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1" name="Rectangle 77"/>
              <p:cNvSpPr>
                <a:spLocks noChangeArrowheads="1"/>
              </p:cNvSpPr>
              <p:nvPr/>
            </p:nvSpPr>
            <p:spPr bwMode="auto">
              <a:xfrm>
                <a:off x="3267" y="2193"/>
                <a:ext cx="49" cy="34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2" name="Rectangle 78"/>
              <p:cNvSpPr>
                <a:spLocks noChangeArrowheads="1"/>
              </p:cNvSpPr>
              <p:nvPr/>
            </p:nvSpPr>
            <p:spPr bwMode="auto">
              <a:xfrm>
                <a:off x="3365" y="2193"/>
                <a:ext cx="50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3" name="Rectangle 79"/>
              <p:cNvSpPr>
                <a:spLocks noChangeArrowheads="1"/>
              </p:cNvSpPr>
              <p:nvPr/>
            </p:nvSpPr>
            <p:spPr bwMode="auto">
              <a:xfrm>
                <a:off x="3464" y="219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4" name="Rectangle 80"/>
              <p:cNvSpPr>
                <a:spLocks noChangeArrowheads="1"/>
              </p:cNvSpPr>
              <p:nvPr/>
            </p:nvSpPr>
            <p:spPr bwMode="auto">
              <a:xfrm>
                <a:off x="3563" y="2193"/>
                <a:ext cx="49" cy="27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5" name="Rectangle 81"/>
              <p:cNvSpPr>
                <a:spLocks noChangeArrowheads="1"/>
              </p:cNvSpPr>
              <p:nvPr/>
            </p:nvSpPr>
            <p:spPr bwMode="auto">
              <a:xfrm>
                <a:off x="3810" y="2193"/>
                <a:ext cx="49" cy="34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6" name="Rectangle 82"/>
              <p:cNvSpPr>
                <a:spLocks noChangeArrowheads="1"/>
              </p:cNvSpPr>
              <p:nvPr/>
            </p:nvSpPr>
            <p:spPr bwMode="auto">
              <a:xfrm>
                <a:off x="3908" y="2193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7" name="Rectangle 83"/>
              <p:cNvSpPr>
                <a:spLocks noChangeArrowheads="1"/>
              </p:cNvSpPr>
              <p:nvPr/>
            </p:nvSpPr>
            <p:spPr bwMode="auto">
              <a:xfrm>
                <a:off x="4006" y="219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8" name="Rectangle 84"/>
              <p:cNvSpPr>
                <a:spLocks noChangeArrowheads="1"/>
              </p:cNvSpPr>
              <p:nvPr/>
            </p:nvSpPr>
            <p:spPr bwMode="auto">
              <a:xfrm>
                <a:off x="4105" y="2193"/>
                <a:ext cx="49" cy="27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09" name="Rectangle 85"/>
              <p:cNvSpPr>
                <a:spLocks noChangeArrowheads="1"/>
              </p:cNvSpPr>
              <p:nvPr/>
            </p:nvSpPr>
            <p:spPr bwMode="auto">
              <a:xfrm>
                <a:off x="4352" y="2193"/>
                <a:ext cx="49" cy="34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0" name="Rectangle 86"/>
              <p:cNvSpPr>
                <a:spLocks noChangeArrowheads="1"/>
              </p:cNvSpPr>
              <p:nvPr/>
            </p:nvSpPr>
            <p:spPr bwMode="auto">
              <a:xfrm>
                <a:off x="4451" y="2193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1" name="Rectangle 87"/>
              <p:cNvSpPr>
                <a:spLocks noChangeArrowheads="1"/>
              </p:cNvSpPr>
              <p:nvPr/>
            </p:nvSpPr>
            <p:spPr bwMode="auto">
              <a:xfrm>
                <a:off x="4549" y="219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2" name="Rectangle 88"/>
              <p:cNvSpPr>
                <a:spLocks noChangeArrowheads="1"/>
              </p:cNvSpPr>
              <p:nvPr/>
            </p:nvSpPr>
            <p:spPr bwMode="auto">
              <a:xfrm>
                <a:off x="4648" y="2193"/>
                <a:ext cx="50" cy="27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3" name="Rectangle 89"/>
              <p:cNvSpPr>
                <a:spLocks noChangeArrowheads="1"/>
              </p:cNvSpPr>
              <p:nvPr/>
            </p:nvSpPr>
            <p:spPr bwMode="auto">
              <a:xfrm>
                <a:off x="3267" y="2236"/>
                <a:ext cx="49" cy="114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4" name="Rectangle 90"/>
              <p:cNvSpPr>
                <a:spLocks noChangeArrowheads="1"/>
              </p:cNvSpPr>
              <p:nvPr/>
            </p:nvSpPr>
            <p:spPr bwMode="auto">
              <a:xfrm>
                <a:off x="3365" y="2307"/>
                <a:ext cx="50" cy="14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5" name="Rectangle 91"/>
              <p:cNvSpPr>
                <a:spLocks noChangeArrowheads="1"/>
              </p:cNvSpPr>
              <p:nvPr/>
            </p:nvSpPr>
            <p:spPr bwMode="auto">
              <a:xfrm>
                <a:off x="3464" y="2238"/>
                <a:ext cx="50" cy="114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6" name="Rectangle 92"/>
              <p:cNvSpPr>
                <a:spLocks noChangeArrowheads="1"/>
              </p:cNvSpPr>
              <p:nvPr/>
            </p:nvSpPr>
            <p:spPr bwMode="auto">
              <a:xfrm>
                <a:off x="4105" y="2188"/>
                <a:ext cx="49" cy="71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7" name="Rectangle 93"/>
              <p:cNvSpPr>
                <a:spLocks noChangeArrowheads="1"/>
              </p:cNvSpPr>
              <p:nvPr/>
            </p:nvSpPr>
            <p:spPr bwMode="auto">
              <a:xfrm>
                <a:off x="4006" y="2307"/>
                <a:ext cx="50" cy="14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8" name="Rectangle 94"/>
              <p:cNvSpPr>
                <a:spLocks noChangeArrowheads="1"/>
              </p:cNvSpPr>
              <p:nvPr/>
            </p:nvSpPr>
            <p:spPr bwMode="auto">
              <a:xfrm>
                <a:off x="3810" y="2416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19" name="Rectangle 95"/>
              <p:cNvSpPr>
                <a:spLocks noChangeArrowheads="1"/>
              </p:cNvSpPr>
              <p:nvPr/>
            </p:nvSpPr>
            <p:spPr bwMode="auto">
              <a:xfrm>
                <a:off x="4788" y="2293"/>
                <a:ext cx="50" cy="171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0" name="Rectangle 96"/>
              <p:cNvSpPr>
                <a:spLocks noChangeArrowheads="1"/>
              </p:cNvSpPr>
              <p:nvPr/>
            </p:nvSpPr>
            <p:spPr bwMode="auto">
              <a:xfrm>
                <a:off x="3168" y="2188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1" name="Rectangle 97"/>
              <p:cNvSpPr>
                <a:spLocks noChangeArrowheads="1"/>
              </p:cNvSpPr>
              <p:nvPr/>
            </p:nvSpPr>
            <p:spPr bwMode="auto">
              <a:xfrm>
                <a:off x="3168" y="2409"/>
                <a:ext cx="49" cy="100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2" name="Rectangle 98"/>
              <p:cNvSpPr>
                <a:spLocks noChangeArrowheads="1"/>
              </p:cNvSpPr>
              <p:nvPr/>
            </p:nvSpPr>
            <p:spPr bwMode="auto">
              <a:xfrm>
                <a:off x="3711" y="2188"/>
                <a:ext cx="49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3" name="Rectangle 99"/>
              <p:cNvSpPr>
                <a:spLocks noChangeArrowheads="1"/>
              </p:cNvSpPr>
              <p:nvPr/>
            </p:nvSpPr>
            <p:spPr bwMode="auto">
              <a:xfrm>
                <a:off x="4253" y="2188"/>
                <a:ext cx="50" cy="35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4" name="Rectangle 100"/>
              <p:cNvSpPr>
                <a:spLocks noChangeArrowheads="1"/>
              </p:cNvSpPr>
              <p:nvPr/>
            </p:nvSpPr>
            <p:spPr bwMode="auto">
              <a:xfrm>
                <a:off x="4886" y="1253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5" name="Rectangle 101"/>
              <p:cNvSpPr>
                <a:spLocks noChangeArrowheads="1"/>
              </p:cNvSpPr>
              <p:nvPr/>
            </p:nvSpPr>
            <p:spPr bwMode="auto">
              <a:xfrm>
                <a:off x="4985" y="1253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6" name="Rectangle 102"/>
              <p:cNvSpPr>
                <a:spLocks noChangeArrowheads="1"/>
              </p:cNvSpPr>
              <p:nvPr/>
            </p:nvSpPr>
            <p:spPr bwMode="auto">
              <a:xfrm>
                <a:off x="5083" y="125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7" name="Rectangle 103"/>
              <p:cNvSpPr>
                <a:spLocks noChangeArrowheads="1"/>
              </p:cNvSpPr>
              <p:nvPr/>
            </p:nvSpPr>
            <p:spPr bwMode="auto">
              <a:xfrm>
                <a:off x="5182" y="1253"/>
                <a:ext cx="50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8" name="Rectangle 104"/>
              <p:cNvSpPr>
                <a:spLocks noChangeArrowheads="1"/>
              </p:cNvSpPr>
              <p:nvPr/>
            </p:nvSpPr>
            <p:spPr bwMode="auto">
              <a:xfrm>
                <a:off x="4886" y="1453"/>
                <a:ext cx="49" cy="14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29" name="Rectangle 105"/>
              <p:cNvSpPr>
                <a:spLocks noChangeArrowheads="1"/>
              </p:cNvSpPr>
              <p:nvPr/>
            </p:nvSpPr>
            <p:spPr bwMode="auto">
              <a:xfrm>
                <a:off x="4985" y="1311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0" name="Rectangle 106"/>
              <p:cNvSpPr>
                <a:spLocks noChangeArrowheads="1"/>
              </p:cNvSpPr>
              <p:nvPr/>
            </p:nvSpPr>
            <p:spPr bwMode="auto">
              <a:xfrm>
                <a:off x="5083" y="1336"/>
                <a:ext cx="50" cy="157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1" name="Rectangle 107"/>
              <p:cNvSpPr>
                <a:spLocks noChangeArrowheads="1"/>
              </p:cNvSpPr>
              <p:nvPr/>
            </p:nvSpPr>
            <p:spPr bwMode="auto">
              <a:xfrm>
                <a:off x="4886" y="1739"/>
                <a:ext cx="49" cy="3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2" name="Rectangle 108"/>
              <p:cNvSpPr>
                <a:spLocks noChangeArrowheads="1"/>
              </p:cNvSpPr>
              <p:nvPr/>
            </p:nvSpPr>
            <p:spPr bwMode="auto">
              <a:xfrm>
                <a:off x="4985" y="1739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3" name="Rectangle 109"/>
              <p:cNvSpPr>
                <a:spLocks noChangeArrowheads="1"/>
              </p:cNvSpPr>
              <p:nvPr/>
            </p:nvSpPr>
            <p:spPr bwMode="auto">
              <a:xfrm>
                <a:off x="5083" y="1739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4" name="Rectangle 110"/>
              <p:cNvSpPr>
                <a:spLocks noChangeArrowheads="1"/>
              </p:cNvSpPr>
              <p:nvPr/>
            </p:nvSpPr>
            <p:spPr bwMode="auto">
              <a:xfrm>
                <a:off x="5182" y="1739"/>
                <a:ext cx="50" cy="27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5" name="Rectangle 111"/>
              <p:cNvSpPr>
                <a:spLocks noChangeArrowheads="1"/>
              </p:cNvSpPr>
              <p:nvPr/>
            </p:nvSpPr>
            <p:spPr bwMode="auto">
              <a:xfrm>
                <a:off x="4788" y="1736"/>
                <a:ext cx="49" cy="14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6" name="Rectangle 112"/>
              <p:cNvSpPr>
                <a:spLocks noChangeArrowheads="1"/>
              </p:cNvSpPr>
              <p:nvPr/>
            </p:nvSpPr>
            <p:spPr bwMode="auto">
              <a:xfrm>
                <a:off x="4985" y="1797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7" name="Rectangle 113"/>
              <p:cNvSpPr>
                <a:spLocks noChangeArrowheads="1"/>
              </p:cNvSpPr>
              <p:nvPr/>
            </p:nvSpPr>
            <p:spPr bwMode="auto">
              <a:xfrm>
                <a:off x="5182" y="1839"/>
                <a:ext cx="50" cy="17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8" name="Rectangle 114"/>
              <p:cNvSpPr>
                <a:spLocks noChangeArrowheads="1"/>
              </p:cNvSpPr>
              <p:nvPr/>
            </p:nvSpPr>
            <p:spPr bwMode="auto">
              <a:xfrm>
                <a:off x="4885" y="1826"/>
                <a:ext cx="50" cy="157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39" name="Rectangle 115"/>
              <p:cNvSpPr>
                <a:spLocks noChangeArrowheads="1"/>
              </p:cNvSpPr>
              <p:nvPr/>
            </p:nvSpPr>
            <p:spPr bwMode="auto">
              <a:xfrm>
                <a:off x="4886" y="2193"/>
                <a:ext cx="49" cy="34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0" name="Rectangle 116"/>
              <p:cNvSpPr>
                <a:spLocks noChangeArrowheads="1"/>
              </p:cNvSpPr>
              <p:nvPr/>
            </p:nvSpPr>
            <p:spPr bwMode="auto">
              <a:xfrm>
                <a:off x="4985" y="2193"/>
                <a:ext cx="49" cy="3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1" name="Rectangle 117"/>
              <p:cNvSpPr>
                <a:spLocks noChangeArrowheads="1"/>
              </p:cNvSpPr>
              <p:nvPr/>
            </p:nvSpPr>
            <p:spPr bwMode="auto">
              <a:xfrm>
                <a:off x="5083" y="2193"/>
                <a:ext cx="50" cy="3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2" name="Rectangle 118"/>
              <p:cNvSpPr>
                <a:spLocks noChangeArrowheads="1"/>
              </p:cNvSpPr>
              <p:nvPr/>
            </p:nvSpPr>
            <p:spPr bwMode="auto">
              <a:xfrm>
                <a:off x="5182" y="2193"/>
                <a:ext cx="50" cy="27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3" name="Rectangle 119"/>
              <p:cNvSpPr>
                <a:spLocks noChangeArrowheads="1"/>
              </p:cNvSpPr>
              <p:nvPr/>
            </p:nvSpPr>
            <p:spPr bwMode="auto">
              <a:xfrm>
                <a:off x="4985" y="2250"/>
                <a:ext cx="49" cy="129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4" name="Rectangle 120"/>
              <p:cNvSpPr>
                <a:spLocks noChangeArrowheads="1"/>
              </p:cNvSpPr>
              <p:nvPr/>
            </p:nvSpPr>
            <p:spPr bwMode="auto">
              <a:xfrm>
                <a:off x="5182" y="2293"/>
                <a:ext cx="50" cy="171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5" name="Rectangle 121"/>
              <p:cNvSpPr>
                <a:spLocks noChangeArrowheads="1"/>
              </p:cNvSpPr>
              <p:nvPr/>
            </p:nvSpPr>
            <p:spPr bwMode="auto">
              <a:xfrm>
                <a:off x="5083" y="2193"/>
                <a:ext cx="50" cy="157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6" name="Rectangle 122"/>
              <p:cNvSpPr>
                <a:spLocks noChangeArrowheads="1"/>
              </p:cNvSpPr>
              <p:nvPr/>
            </p:nvSpPr>
            <p:spPr bwMode="auto">
              <a:xfrm>
                <a:off x="4788" y="1353"/>
                <a:ext cx="50" cy="172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7" name="Rectangle 123"/>
              <p:cNvSpPr>
                <a:spLocks noChangeArrowheads="1"/>
              </p:cNvSpPr>
              <p:nvPr/>
            </p:nvSpPr>
            <p:spPr bwMode="auto">
              <a:xfrm>
                <a:off x="3708" y="2373"/>
                <a:ext cx="49" cy="171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8" name="Rectangle 124"/>
              <p:cNvSpPr>
                <a:spLocks noChangeArrowheads="1"/>
              </p:cNvSpPr>
              <p:nvPr/>
            </p:nvSpPr>
            <p:spPr bwMode="auto">
              <a:xfrm>
                <a:off x="4354" y="2194"/>
                <a:ext cx="49" cy="55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49" name="Rectangle 125"/>
              <p:cNvSpPr>
                <a:spLocks noChangeArrowheads="1"/>
              </p:cNvSpPr>
              <p:nvPr/>
            </p:nvSpPr>
            <p:spPr bwMode="auto">
              <a:xfrm>
                <a:off x="4545" y="2369"/>
                <a:ext cx="50" cy="35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50" name="Rectangle 126"/>
              <p:cNvSpPr>
                <a:spLocks noChangeArrowheads="1"/>
              </p:cNvSpPr>
              <p:nvPr/>
            </p:nvSpPr>
            <p:spPr bwMode="auto">
              <a:xfrm>
                <a:off x="4248" y="1388"/>
                <a:ext cx="58" cy="143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551" name="Rectangle 127"/>
              <p:cNvSpPr>
                <a:spLocks noChangeArrowheads="1"/>
              </p:cNvSpPr>
              <p:nvPr/>
            </p:nvSpPr>
            <p:spPr bwMode="auto">
              <a:xfrm>
                <a:off x="4547" y="1407"/>
                <a:ext cx="49" cy="128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1618" name="Oval 194"/>
            <p:cNvSpPr>
              <a:spLocks noChangeArrowheads="1"/>
            </p:cNvSpPr>
            <p:nvPr/>
          </p:nvSpPr>
          <p:spPr bwMode="auto">
            <a:xfrm>
              <a:off x="4107" y="3075"/>
              <a:ext cx="660" cy="50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622" name="Text Box 198"/>
            <p:cNvSpPr txBox="1">
              <a:spLocks noChangeArrowheads="1"/>
            </p:cNvSpPr>
            <p:nvPr/>
          </p:nvSpPr>
          <p:spPr bwMode="auto">
            <a:xfrm>
              <a:off x="2880" y="0"/>
              <a:ext cx="27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MARKER-ASSISTED BACKCROSSING </a:t>
              </a:r>
            </a:p>
          </p:txBody>
        </p:sp>
        <p:grpSp>
          <p:nvGrpSpPr>
            <p:cNvPr id="231626" name="Group 202"/>
            <p:cNvGrpSpPr>
              <a:grpSpLocks/>
            </p:cNvGrpSpPr>
            <p:nvPr/>
          </p:nvGrpSpPr>
          <p:grpSpPr bwMode="auto">
            <a:xfrm>
              <a:off x="4390" y="228"/>
              <a:ext cx="354" cy="548"/>
              <a:chOff x="1785" y="1584"/>
              <a:chExt cx="456" cy="720"/>
            </a:xfrm>
          </p:grpSpPr>
          <p:grpSp>
            <p:nvGrpSpPr>
              <p:cNvPr id="231627" name="Group 203"/>
              <p:cNvGrpSpPr>
                <a:grpSpLocks/>
              </p:cNvGrpSpPr>
              <p:nvPr/>
            </p:nvGrpSpPr>
            <p:grpSpPr bwMode="auto">
              <a:xfrm>
                <a:off x="1872" y="1584"/>
                <a:ext cx="336" cy="720"/>
                <a:chOff x="1872" y="1584"/>
                <a:chExt cx="336" cy="720"/>
              </a:xfrm>
            </p:grpSpPr>
            <p:sp>
              <p:nvSpPr>
                <p:cNvPr id="231628" name="Freeform 204"/>
                <p:cNvSpPr>
                  <a:spLocks/>
                </p:cNvSpPr>
                <p:nvPr/>
              </p:nvSpPr>
              <p:spPr bwMode="auto">
                <a:xfrm>
                  <a:off x="2076" y="1775"/>
                  <a:ext cx="132" cy="445"/>
                </a:xfrm>
                <a:custGeom>
                  <a:avLst/>
                  <a:gdLst/>
                  <a:ahLst/>
                  <a:cxnLst>
                    <a:cxn ang="0">
                      <a:pos x="8" y="726"/>
                    </a:cxn>
                    <a:cxn ang="0">
                      <a:pos x="26" y="305"/>
                    </a:cxn>
                    <a:cxn ang="0">
                      <a:pos x="72" y="168"/>
                    </a:cxn>
                    <a:cxn ang="0">
                      <a:pos x="117" y="67"/>
                    </a:cxn>
                    <a:cxn ang="0">
                      <a:pos x="136" y="3"/>
                    </a:cxn>
                    <a:cxn ang="0">
                      <a:pos x="26" y="481"/>
                    </a:cxn>
                    <a:cxn ang="0">
                      <a:pos x="8" y="726"/>
                    </a:cxn>
                  </a:cxnLst>
                  <a:rect l="0" t="0" r="r" b="b"/>
                  <a:pathLst>
                    <a:path w="136" h="761">
                      <a:moveTo>
                        <a:pt x="8" y="726"/>
                      </a:moveTo>
                      <a:cubicBezTo>
                        <a:pt x="58" y="569"/>
                        <a:pt x="0" y="761"/>
                        <a:pt x="26" y="305"/>
                      </a:cubicBezTo>
                      <a:cubicBezTo>
                        <a:pt x="28" y="272"/>
                        <a:pt x="47" y="192"/>
                        <a:pt x="72" y="168"/>
                      </a:cubicBezTo>
                      <a:cubicBezTo>
                        <a:pt x="86" y="127"/>
                        <a:pt x="89" y="97"/>
                        <a:pt x="117" y="67"/>
                      </a:cubicBezTo>
                      <a:cubicBezTo>
                        <a:pt x="127" y="0"/>
                        <a:pt x="105" y="3"/>
                        <a:pt x="136" y="3"/>
                      </a:cubicBezTo>
                      <a:lnTo>
                        <a:pt x="26" y="481"/>
                      </a:lnTo>
                      <a:lnTo>
                        <a:pt x="8" y="726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29" name="Freeform 205"/>
                <p:cNvSpPr>
                  <a:spLocks/>
                </p:cNvSpPr>
                <p:nvPr/>
              </p:nvSpPr>
              <p:spPr bwMode="auto">
                <a:xfrm>
                  <a:off x="1872" y="1757"/>
                  <a:ext cx="157" cy="473"/>
                </a:xfrm>
                <a:custGeom>
                  <a:avLst/>
                  <a:gdLst/>
                  <a:ahLst/>
                  <a:cxnLst>
                    <a:cxn ang="0">
                      <a:pos x="156" y="810"/>
                    </a:cxn>
                    <a:cxn ang="0">
                      <a:pos x="74" y="381"/>
                    </a:cxn>
                    <a:cxn ang="0">
                      <a:pos x="64" y="317"/>
                    </a:cxn>
                    <a:cxn ang="0">
                      <a:pos x="46" y="289"/>
                    </a:cxn>
                    <a:cxn ang="0">
                      <a:pos x="0" y="170"/>
                    </a:cxn>
                    <a:cxn ang="0">
                      <a:pos x="19" y="271"/>
                    </a:cxn>
                    <a:cxn ang="0">
                      <a:pos x="74" y="472"/>
                    </a:cxn>
                    <a:cxn ang="0">
                      <a:pos x="110" y="554"/>
                    </a:cxn>
                    <a:cxn ang="0">
                      <a:pos x="156" y="810"/>
                    </a:cxn>
                  </a:cxnLst>
                  <a:rect l="0" t="0" r="r" b="b"/>
                  <a:pathLst>
                    <a:path w="161" h="810">
                      <a:moveTo>
                        <a:pt x="156" y="810"/>
                      </a:moveTo>
                      <a:cubicBezTo>
                        <a:pt x="150" y="656"/>
                        <a:pt x="161" y="512"/>
                        <a:pt x="74" y="381"/>
                      </a:cubicBezTo>
                      <a:cubicBezTo>
                        <a:pt x="71" y="360"/>
                        <a:pt x="70" y="338"/>
                        <a:pt x="64" y="317"/>
                      </a:cubicBezTo>
                      <a:cubicBezTo>
                        <a:pt x="61" y="306"/>
                        <a:pt x="51" y="299"/>
                        <a:pt x="46" y="289"/>
                      </a:cubicBezTo>
                      <a:cubicBezTo>
                        <a:pt x="27" y="250"/>
                        <a:pt x="11" y="212"/>
                        <a:pt x="0" y="170"/>
                      </a:cubicBezTo>
                      <a:cubicBezTo>
                        <a:pt x="19" y="0"/>
                        <a:pt x="5" y="80"/>
                        <a:pt x="19" y="271"/>
                      </a:cubicBezTo>
                      <a:cubicBezTo>
                        <a:pt x="24" y="335"/>
                        <a:pt x="24" y="425"/>
                        <a:pt x="74" y="472"/>
                      </a:cubicBezTo>
                      <a:cubicBezTo>
                        <a:pt x="95" y="537"/>
                        <a:pt x="81" y="511"/>
                        <a:pt x="110" y="554"/>
                      </a:cubicBezTo>
                      <a:cubicBezTo>
                        <a:pt x="138" y="641"/>
                        <a:pt x="121" y="722"/>
                        <a:pt x="156" y="810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30" name="Freeform 206"/>
                <p:cNvSpPr>
                  <a:spLocks/>
                </p:cNvSpPr>
                <p:nvPr/>
              </p:nvSpPr>
              <p:spPr bwMode="auto">
                <a:xfrm>
                  <a:off x="1938" y="1584"/>
                  <a:ext cx="245" cy="641"/>
                </a:xfrm>
                <a:custGeom>
                  <a:avLst/>
                  <a:gdLst/>
                  <a:ahLst/>
                  <a:cxnLst>
                    <a:cxn ang="0">
                      <a:pos x="95" y="832"/>
                    </a:cxn>
                    <a:cxn ang="0">
                      <a:pos x="132" y="777"/>
                    </a:cxn>
                    <a:cxn ang="0">
                      <a:pos x="68" y="466"/>
                    </a:cxn>
                    <a:cxn ang="0">
                      <a:pos x="31" y="375"/>
                    </a:cxn>
                    <a:cxn ang="0">
                      <a:pos x="4" y="265"/>
                    </a:cxn>
                    <a:cxn ang="0">
                      <a:pos x="22" y="100"/>
                    </a:cxn>
                    <a:cxn ang="0">
                      <a:pos x="40" y="55"/>
                    </a:cxn>
                    <a:cxn ang="0">
                      <a:pos x="59" y="0"/>
                    </a:cxn>
                    <a:cxn ang="0">
                      <a:pos x="50" y="46"/>
                    </a:cxn>
                    <a:cxn ang="0">
                      <a:pos x="40" y="91"/>
                    </a:cxn>
                    <a:cxn ang="0">
                      <a:pos x="104" y="484"/>
                    </a:cxn>
                    <a:cxn ang="0">
                      <a:pos x="86" y="841"/>
                    </a:cxn>
                    <a:cxn ang="0">
                      <a:pos x="77" y="814"/>
                    </a:cxn>
                    <a:cxn ang="0">
                      <a:pos x="104" y="722"/>
                    </a:cxn>
                    <a:cxn ang="0">
                      <a:pos x="132" y="612"/>
                    </a:cxn>
                    <a:cxn ang="0">
                      <a:pos x="205" y="174"/>
                    </a:cxn>
                    <a:cxn ang="0">
                      <a:pos x="232" y="82"/>
                    </a:cxn>
                    <a:cxn ang="0">
                      <a:pos x="205" y="228"/>
                    </a:cxn>
                    <a:cxn ang="0">
                      <a:pos x="159" y="375"/>
                    </a:cxn>
                    <a:cxn ang="0">
                      <a:pos x="150" y="484"/>
                    </a:cxn>
                    <a:cxn ang="0">
                      <a:pos x="132" y="539"/>
                    </a:cxn>
                    <a:cxn ang="0">
                      <a:pos x="104" y="850"/>
                    </a:cxn>
                    <a:cxn ang="0">
                      <a:pos x="68" y="686"/>
                    </a:cxn>
                    <a:cxn ang="0">
                      <a:pos x="77" y="347"/>
                    </a:cxn>
                    <a:cxn ang="0">
                      <a:pos x="104" y="265"/>
                    </a:cxn>
                    <a:cxn ang="0">
                      <a:pos x="114" y="238"/>
                    </a:cxn>
                    <a:cxn ang="0">
                      <a:pos x="141" y="36"/>
                    </a:cxn>
                    <a:cxn ang="0">
                      <a:pos x="150" y="110"/>
                    </a:cxn>
                    <a:cxn ang="0">
                      <a:pos x="132" y="164"/>
                    </a:cxn>
                    <a:cxn ang="0">
                      <a:pos x="86" y="430"/>
                    </a:cxn>
                    <a:cxn ang="0">
                      <a:pos x="95" y="704"/>
                    </a:cxn>
                    <a:cxn ang="0">
                      <a:pos x="95" y="832"/>
                    </a:cxn>
                  </a:cxnLst>
                  <a:rect l="0" t="0" r="r" b="b"/>
                  <a:pathLst>
                    <a:path w="251" h="850">
                      <a:moveTo>
                        <a:pt x="95" y="832"/>
                      </a:moveTo>
                      <a:cubicBezTo>
                        <a:pt x="131" y="820"/>
                        <a:pt x="132" y="829"/>
                        <a:pt x="132" y="777"/>
                      </a:cubicBezTo>
                      <a:cubicBezTo>
                        <a:pt x="132" y="681"/>
                        <a:pt x="110" y="553"/>
                        <a:pt x="68" y="466"/>
                      </a:cubicBezTo>
                      <a:cubicBezTo>
                        <a:pt x="52" y="366"/>
                        <a:pt x="74" y="450"/>
                        <a:pt x="31" y="375"/>
                      </a:cubicBezTo>
                      <a:cubicBezTo>
                        <a:pt x="14" y="345"/>
                        <a:pt x="10" y="297"/>
                        <a:pt x="4" y="265"/>
                      </a:cubicBezTo>
                      <a:cubicBezTo>
                        <a:pt x="10" y="171"/>
                        <a:pt x="0" y="160"/>
                        <a:pt x="22" y="100"/>
                      </a:cubicBezTo>
                      <a:cubicBezTo>
                        <a:pt x="28" y="85"/>
                        <a:pt x="34" y="70"/>
                        <a:pt x="40" y="55"/>
                      </a:cubicBezTo>
                      <a:cubicBezTo>
                        <a:pt x="47" y="37"/>
                        <a:pt x="59" y="0"/>
                        <a:pt x="59" y="0"/>
                      </a:cubicBezTo>
                      <a:cubicBezTo>
                        <a:pt x="77" y="54"/>
                        <a:pt x="69" y="3"/>
                        <a:pt x="50" y="46"/>
                      </a:cubicBezTo>
                      <a:cubicBezTo>
                        <a:pt x="44" y="60"/>
                        <a:pt x="43" y="76"/>
                        <a:pt x="40" y="91"/>
                      </a:cubicBezTo>
                      <a:cubicBezTo>
                        <a:pt x="46" y="270"/>
                        <a:pt x="19" y="357"/>
                        <a:pt x="104" y="484"/>
                      </a:cubicBezTo>
                      <a:cubicBezTo>
                        <a:pt x="120" y="602"/>
                        <a:pt x="157" y="735"/>
                        <a:pt x="86" y="841"/>
                      </a:cubicBezTo>
                      <a:cubicBezTo>
                        <a:pt x="83" y="832"/>
                        <a:pt x="77" y="823"/>
                        <a:pt x="77" y="814"/>
                      </a:cubicBezTo>
                      <a:cubicBezTo>
                        <a:pt x="77" y="800"/>
                        <a:pt x="103" y="726"/>
                        <a:pt x="104" y="722"/>
                      </a:cubicBezTo>
                      <a:cubicBezTo>
                        <a:pt x="115" y="688"/>
                        <a:pt x="123" y="647"/>
                        <a:pt x="132" y="612"/>
                      </a:cubicBezTo>
                      <a:cubicBezTo>
                        <a:pt x="137" y="478"/>
                        <a:pt x="123" y="297"/>
                        <a:pt x="205" y="174"/>
                      </a:cubicBezTo>
                      <a:cubicBezTo>
                        <a:pt x="227" y="107"/>
                        <a:pt x="218" y="138"/>
                        <a:pt x="232" y="82"/>
                      </a:cubicBezTo>
                      <a:cubicBezTo>
                        <a:pt x="251" y="134"/>
                        <a:pt x="234" y="184"/>
                        <a:pt x="205" y="228"/>
                      </a:cubicBezTo>
                      <a:cubicBezTo>
                        <a:pt x="189" y="277"/>
                        <a:pt x="175" y="326"/>
                        <a:pt x="159" y="375"/>
                      </a:cubicBezTo>
                      <a:cubicBezTo>
                        <a:pt x="156" y="411"/>
                        <a:pt x="156" y="448"/>
                        <a:pt x="150" y="484"/>
                      </a:cubicBezTo>
                      <a:cubicBezTo>
                        <a:pt x="147" y="503"/>
                        <a:pt x="132" y="539"/>
                        <a:pt x="132" y="539"/>
                      </a:cubicBezTo>
                      <a:cubicBezTo>
                        <a:pt x="125" y="648"/>
                        <a:pt x="112" y="740"/>
                        <a:pt x="104" y="850"/>
                      </a:cubicBezTo>
                      <a:cubicBezTo>
                        <a:pt x="97" y="792"/>
                        <a:pt x="86" y="741"/>
                        <a:pt x="68" y="686"/>
                      </a:cubicBezTo>
                      <a:cubicBezTo>
                        <a:pt x="71" y="573"/>
                        <a:pt x="69" y="460"/>
                        <a:pt x="77" y="347"/>
                      </a:cubicBezTo>
                      <a:cubicBezTo>
                        <a:pt x="79" y="318"/>
                        <a:pt x="94" y="292"/>
                        <a:pt x="104" y="265"/>
                      </a:cubicBezTo>
                      <a:cubicBezTo>
                        <a:pt x="107" y="256"/>
                        <a:pt x="114" y="238"/>
                        <a:pt x="114" y="238"/>
                      </a:cubicBezTo>
                      <a:cubicBezTo>
                        <a:pt x="120" y="163"/>
                        <a:pt x="131" y="108"/>
                        <a:pt x="141" y="36"/>
                      </a:cubicBezTo>
                      <a:cubicBezTo>
                        <a:pt x="170" y="66"/>
                        <a:pt x="165" y="51"/>
                        <a:pt x="150" y="110"/>
                      </a:cubicBezTo>
                      <a:cubicBezTo>
                        <a:pt x="145" y="128"/>
                        <a:pt x="132" y="164"/>
                        <a:pt x="132" y="164"/>
                      </a:cubicBezTo>
                      <a:cubicBezTo>
                        <a:pt x="123" y="255"/>
                        <a:pt x="107" y="342"/>
                        <a:pt x="86" y="430"/>
                      </a:cubicBezTo>
                      <a:cubicBezTo>
                        <a:pt x="89" y="521"/>
                        <a:pt x="95" y="613"/>
                        <a:pt x="95" y="704"/>
                      </a:cubicBezTo>
                      <a:cubicBezTo>
                        <a:pt x="95" y="737"/>
                        <a:pt x="60" y="814"/>
                        <a:pt x="95" y="832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31" name="Oval 207"/>
                <p:cNvSpPr>
                  <a:spLocks noChangeArrowheads="1"/>
                </p:cNvSpPr>
                <p:nvPr/>
              </p:nvSpPr>
              <p:spPr bwMode="auto">
                <a:xfrm>
                  <a:off x="1982" y="2136"/>
                  <a:ext cx="130" cy="16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231632" name="Freeform 208"/>
              <p:cNvSpPr>
                <a:spLocks/>
              </p:cNvSpPr>
              <p:nvPr/>
            </p:nvSpPr>
            <p:spPr bwMode="auto">
              <a:xfrm>
                <a:off x="2075" y="1947"/>
                <a:ext cx="166" cy="320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46" y="128"/>
                  </a:cxn>
                  <a:cxn ang="0">
                    <a:pos x="119" y="46"/>
                  </a:cxn>
                  <a:cxn ang="0">
                    <a:pos x="138" y="28"/>
                  </a:cxn>
                  <a:cxn ang="0">
                    <a:pos x="156" y="0"/>
                  </a:cxn>
                  <a:cxn ang="0">
                    <a:pos x="147" y="28"/>
                  </a:cxn>
                  <a:cxn ang="0">
                    <a:pos x="83" y="92"/>
                  </a:cxn>
                  <a:cxn ang="0">
                    <a:pos x="46" y="174"/>
                  </a:cxn>
                  <a:cxn ang="0">
                    <a:pos x="19" y="320"/>
                  </a:cxn>
                </a:cxnLst>
                <a:rect l="0" t="0" r="r" b="b"/>
                <a:pathLst>
                  <a:path w="166" h="320">
                    <a:moveTo>
                      <a:pt x="0" y="229"/>
                    </a:moveTo>
                    <a:cubicBezTo>
                      <a:pt x="14" y="192"/>
                      <a:pt x="18" y="157"/>
                      <a:pt x="46" y="128"/>
                    </a:cubicBezTo>
                    <a:cubicBezTo>
                      <a:pt x="77" y="35"/>
                      <a:pt x="49" y="101"/>
                      <a:pt x="119" y="46"/>
                    </a:cubicBezTo>
                    <a:cubicBezTo>
                      <a:pt x="126" y="41"/>
                      <a:pt x="133" y="35"/>
                      <a:pt x="138" y="28"/>
                    </a:cubicBezTo>
                    <a:cubicBezTo>
                      <a:pt x="145" y="19"/>
                      <a:pt x="145" y="0"/>
                      <a:pt x="156" y="0"/>
                    </a:cubicBezTo>
                    <a:cubicBezTo>
                      <a:pt x="166" y="0"/>
                      <a:pt x="152" y="20"/>
                      <a:pt x="147" y="28"/>
                    </a:cubicBezTo>
                    <a:cubicBezTo>
                      <a:pt x="132" y="53"/>
                      <a:pt x="107" y="76"/>
                      <a:pt x="83" y="92"/>
                    </a:cubicBezTo>
                    <a:cubicBezTo>
                      <a:pt x="60" y="157"/>
                      <a:pt x="75" y="131"/>
                      <a:pt x="46" y="174"/>
                    </a:cubicBezTo>
                    <a:cubicBezTo>
                      <a:pt x="33" y="213"/>
                      <a:pt x="0" y="283"/>
                      <a:pt x="19" y="320"/>
                    </a:cubicBezTo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33" name="Freeform 209"/>
              <p:cNvSpPr>
                <a:spLocks/>
              </p:cNvSpPr>
              <p:nvPr/>
            </p:nvSpPr>
            <p:spPr bwMode="auto">
              <a:xfrm>
                <a:off x="1785" y="2019"/>
                <a:ext cx="241" cy="258"/>
              </a:xfrm>
              <a:custGeom>
                <a:avLst/>
                <a:gdLst/>
                <a:ahLst/>
                <a:cxnLst>
                  <a:cxn ang="0">
                    <a:pos x="226" y="258"/>
                  </a:cxn>
                  <a:cxn ang="0">
                    <a:pos x="190" y="184"/>
                  </a:cxn>
                  <a:cxn ang="0">
                    <a:pos x="181" y="157"/>
                  </a:cxn>
                  <a:cxn ang="0">
                    <a:pos x="162" y="139"/>
                  </a:cxn>
                  <a:cxn ang="0">
                    <a:pos x="117" y="75"/>
                  </a:cxn>
                  <a:cxn ang="0">
                    <a:pos x="16" y="11"/>
                  </a:cxn>
                  <a:cxn ang="0">
                    <a:pos x="71" y="29"/>
                  </a:cxn>
                  <a:cxn ang="0">
                    <a:pos x="144" y="84"/>
                  </a:cxn>
                  <a:cxn ang="0">
                    <a:pos x="190" y="120"/>
                  </a:cxn>
                  <a:cxn ang="0">
                    <a:pos x="226" y="166"/>
                  </a:cxn>
                  <a:cxn ang="0">
                    <a:pos x="226" y="258"/>
                  </a:cxn>
                </a:cxnLst>
                <a:rect l="0" t="0" r="r" b="b"/>
                <a:pathLst>
                  <a:path w="241" h="258">
                    <a:moveTo>
                      <a:pt x="226" y="258"/>
                    </a:moveTo>
                    <a:cubicBezTo>
                      <a:pt x="205" y="195"/>
                      <a:pt x="221" y="217"/>
                      <a:pt x="190" y="184"/>
                    </a:cubicBezTo>
                    <a:cubicBezTo>
                      <a:pt x="187" y="175"/>
                      <a:pt x="186" y="165"/>
                      <a:pt x="181" y="157"/>
                    </a:cubicBezTo>
                    <a:cubicBezTo>
                      <a:pt x="176" y="150"/>
                      <a:pt x="166" y="147"/>
                      <a:pt x="162" y="139"/>
                    </a:cubicBezTo>
                    <a:cubicBezTo>
                      <a:pt x="127" y="70"/>
                      <a:pt x="169" y="92"/>
                      <a:pt x="117" y="75"/>
                    </a:cubicBezTo>
                    <a:cubicBezTo>
                      <a:pt x="90" y="48"/>
                      <a:pt x="49" y="33"/>
                      <a:pt x="16" y="11"/>
                    </a:cubicBezTo>
                    <a:cubicBezTo>
                      <a:pt x="0" y="0"/>
                      <a:pt x="55" y="18"/>
                      <a:pt x="71" y="29"/>
                    </a:cubicBezTo>
                    <a:cubicBezTo>
                      <a:pt x="97" y="46"/>
                      <a:pt x="118" y="67"/>
                      <a:pt x="144" y="84"/>
                    </a:cubicBezTo>
                    <a:cubicBezTo>
                      <a:pt x="181" y="140"/>
                      <a:pt x="139" y="89"/>
                      <a:pt x="190" y="120"/>
                    </a:cubicBezTo>
                    <a:cubicBezTo>
                      <a:pt x="203" y="128"/>
                      <a:pt x="219" y="155"/>
                      <a:pt x="226" y="166"/>
                    </a:cubicBezTo>
                    <a:cubicBezTo>
                      <a:pt x="238" y="234"/>
                      <a:pt x="241" y="203"/>
                      <a:pt x="226" y="258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634" name="Group 210"/>
            <p:cNvGrpSpPr>
              <a:grpSpLocks/>
            </p:cNvGrpSpPr>
            <p:nvPr/>
          </p:nvGrpSpPr>
          <p:grpSpPr bwMode="auto">
            <a:xfrm>
              <a:off x="3831" y="365"/>
              <a:ext cx="276" cy="365"/>
              <a:chOff x="240" y="1872"/>
              <a:chExt cx="281" cy="432"/>
            </a:xfrm>
          </p:grpSpPr>
          <p:sp>
            <p:nvSpPr>
              <p:cNvPr id="231635" name="Freeform 211"/>
              <p:cNvSpPr>
                <a:spLocks/>
              </p:cNvSpPr>
              <p:nvPr/>
            </p:nvSpPr>
            <p:spPr bwMode="auto">
              <a:xfrm>
                <a:off x="240" y="1872"/>
                <a:ext cx="281" cy="432"/>
              </a:xfrm>
              <a:custGeom>
                <a:avLst/>
                <a:gdLst/>
                <a:ahLst/>
                <a:cxnLst>
                  <a:cxn ang="0">
                    <a:pos x="156" y="594"/>
                  </a:cxn>
                  <a:cxn ang="0">
                    <a:pos x="147" y="411"/>
                  </a:cxn>
                  <a:cxn ang="0">
                    <a:pos x="137" y="228"/>
                  </a:cxn>
                  <a:cxn ang="0">
                    <a:pos x="128" y="201"/>
                  </a:cxn>
                  <a:cxn ang="0">
                    <a:pos x="119" y="36"/>
                  </a:cxn>
                  <a:cxn ang="0">
                    <a:pos x="222" y="498"/>
                  </a:cxn>
                  <a:cxn ang="0">
                    <a:pos x="256" y="91"/>
                  </a:cxn>
                  <a:cxn ang="0">
                    <a:pos x="275" y="73"/>
                  </a:cxn>
                  <a:cxn ang="0">
                    <a:pos x="284" y="45"/>
                  </a:cxn>
                  <a:cxn ang="0">
                    <a:pos x="265" y="128"/>
                  </a:cxn>
                  <a:cxn ang="0">
                    <a:pos x="238" y="420"/>
                  </a:cxn>
                  <a:cxn ang="0">
                    <a:pos x="366" y="66"/>
                  </a:cxn>
                  <a:cxn ang="0">
                    <a:pos x="375" y="100"/>
                  </a:cxn>
                  <a:cxn ang="0">
                    <a:pos x="348" y="183"/>
                  </a:cxn>
                  <a:cxn ang="0">
                    <a:pos x="256" y="411"/>
                  </a:cxn>
                  <a:cxn ang="0">
                    <a:pos x="247" y="576"/>
                  </a:cxn>
                  <a:cxn ang="0">
                    <a:pos x="192" y="0"/>
                  </a:cxn>
                  <a:cxn ang="0">
                    <a:pos x="174" y="466"/>
                  </a:cxn>
                  <a:cxn ang="0">
                    <a:pos x="119" y="384"/>
                  </a:cxn>
                  <a:cxn ang="0">
                    <a:pos x="28" y="183"/>
                  </a:cxn>
                  <a:cxn ang="0">
                    <a:pos x="9" y="146"/>
                  </a:cxn>
                  <a:cxn ang="0">
                    <a:pos x="0" y="119"/>
                  </a:cxn>
                  <a:cxn ang="0">
                    <a:pos x="137" y="512"/>
                  </a:cxn>
                  <a:cxn ang="0">
                    <a:pos x="211" y="740"/>
                  </a:cxn>
                  <a:cxn ang="0">
                    <a:pos x="275" y="722"/>
                  </a:cxn>
                  <a:cxn ang="0">
                    <a:pos x="265" y="649"/>
                  </a:cxn>
                  <a:cxn ang="0">
                    <a:pos x="247" y="594"/>
                  </a:cxn>
                  <a:cxn ang="0">
                    <a:pos x="284" y="493"/>
                  </a:cxn>
                  <a:cxn ang="0">
                    <a:pos x="339" y="429"/>
                  </a:cxn>
                  <a:cxn ang="0">
                    <a:pos x="421" y="347"/>
                  </a:cxn>
                  <a:cxn ang="0">
                    <a:pos x="393" y="338"/>
                  </a:cxn>
                  <a:cxn ang="0">
                    <a:pos x="339" y="356"/>
                  </a:cxn>
                  <a:cxn ang="0">
                    <a:pos x="357" y="375"/>
                  </a:cxn>
                  <a:cxn ang="0">
                    <a:pos x="293" y="402"/>
                  </a:cxn>
                  <a:cxn ang="0">
                    <a:pos x="256" y="475"/>
                  </a:cxn>
                  <a:cxn ang="0">
                    <a:pos x="265" y="567"/>
                  </a:cxn>
                  <a:cxn ang="0">
                    <a:pos x="256" y="749"/>
                  </a:cxn>
                  <a:cxn ang="0">
                    <a:pos x="211" y="777"/>
                  </a:cxn>
                  <a:cxn ang="0">
                    <a:pos x="174" y="690"/>
                  </a:cxn>
                  <a:cxn ang="0">
                    <a:pos x="156" y="594"/>
                  </a:cxn>
                </a:cxnLst>
                <a:rect l="0" t="0" r="r" b="b"/>
                <a:pathLst>
                  <a:path w="421" h="777">
                    <a:moveTo>
                      <a:pt x="156" y="594"/>
                    </a:moveTo>
                    <a:cubicBezTo>
                      <a:pt x="190" y="543"/>
                      <a:pt x="165" y="467"/>
                      <a:pt x="147" y="411"/>
                    </a:cubicBezTo>
                    <a:cubicBezTo>
                      <a:pt x="144" y="350"/>
                      <a:pt x="143" y="289"/>
                      <a:pt x="137" y="228"/>
                    </a:cubicBezTo>
                    <a:cubicBezTo>
                      <a:pt x="136" y="219"/>
                      <a:pt x="129" y="210"/>
                      <a:pt x="128" y="201"/>
                    </a:cubicBezTo>
                    <a:cubicBezTo>
                      <a:pt x="123" y="146"/>
                      <a:pt x="119" y="36"/>
                      <a:pt x="119" y="36"/>
                    </a:cubicBezTo>
                    <a:lnTo>
                      <a:pt x="222" y="498"/>
                    </a:lnTo>
                    <a:cubicBezTo>
                      <a:pt x="233" y="362"/>
                      <a:pt x="239" y="226"/>
                      <a:pt x="256" y="91"/>
                    </a:cubicBezTo>
                    <a:cubicBezTo>
                      <a:pt x="257" y="82"/>
                      <a:pt x="270" y="80"/>
                      <a:pt x="275" y="73"/>
                    </a:cubicBezTo>
                    <a:cubicBezTo>
                      <a:pt x="280" y="65"/>
                      <a:pt x="281" y="54"/>
                      <a:pt x="284" y="45"/>
                    </a:cubicBezTo>
                    <a:cubicBezTo>
                      <a:pt x="296" y="84"/>
                      <a:pt x="288" y="95"/>
                      <a:pt x="265" y="128"/>
                    </a:cubicBezTo>
                    <a:cubicBezTo>
                      <a:pt x="223" y="257"/>
                      <a:pt x="238" y="221"/>
                      <a:pt x="238" y="420"/>
                    </a:cubicBezTo>
                    <a:cubicBezTo>
                      <a:pt x="281" y="302"/>
                      <a:pt x="317" y="181"/>
                      <a:pt x="366" y="66"/>
                    </a:cubicBezTo>
                    <a:cubicBezTo>
                      <a:pt x="371" y="55"/>
                      <a:pt x="376" y="88"/>
                      <a:pt x="375" y="100"/>
                    </a:cubicBezTo>
                    <a:cubicBezTo>
                      <a:pt x="374" y="110"/>
                      <a:pt x="353" y="164"/>
                      <a:pt x="348" y="183"/>
                    </a:cubicBezTo>
                    <a:cubicBezTo>
                      <a:pt x="336" y="231"/>
                      <a:pt x="293" y="376"/>
                      <a:pt x="256" y="411"/>
                    </a:cubicBezTo>
                    <a:cubicBezTo>
                      <a:pt x="236" y="474"/>
                      <a:pt x="240" y="505"/>
                      <a:pt x="247" y="576"/>
                    </a:cubicBezTo>
                    <a:cubicBezTo>
                      <a:pt x="263" y="391"/>
                      <a:pt x="229" y="185"/>
                      <a:pt x="192" y="0"/>
                    </a:cubicBezTo>
                    <a:cubicBezTo>
                      <a:pt x="150" y="62"/>
                      <a:pt x="181" y="345"/>
                      <a:pt x="174" y="466"/>
                    </a:cubicBezTo>
                    <a:cubicBezTo>
                      <a:pt x="147" y="439"/>
                      <a:pt x="131" y="420"/>
                      <a:pt x="119" y="384"/>
                    </a:cubicBezTo>
                    <a:cubicBezTo>
                      <a:pt x="108" y="314"/>
                      <a:pt x="107" y="209"/>
                      <a:pt x="28" y="183"/>
                    </a:cubicBezTo>
                    <a:cubicBezTo>
                      <a:pt x="22" y="171"/>
                      <a:pt x="15" y="159"/>
                      <a:pt x="9" y="146"/>
                    </a:cubicBezTo>
                    <a:cubicBezTo>
                      <a:pt x="5" y="137"/>
                      <a:pt x="0" y="119"/>
                      <a:pt x="0" y="119"/>
                    </a:cubicBezTo>
                    <a:cubicBezTo>
                      <a:pt x="46" y="251"/>
                      <a:pt x="94" y="379"/>
                      <a:pt x="137" y="512"/>
                    </a:cubicBezTo>
                    <a:cubicBezTo>
                      <a:pt x="144" y="640"/>
                      <a:pt x="99" y="713"/>
                      <a:pt x="211" y="740"/>
                    </a:cubicBezTo>
                    <a:cubicBezTo>
                      <a:pt x="254" y="771"/>
                      <a:pt x="241" y="755"/>
                      <a:pt x="275" y="722"/>
                    </a:cubicBezTo>
                    <a:cubicBezTo>
                      <a:pt x="272" y="698"/>
                      <a:pt x="270" y="673"/>
                      <a:pt x="265" y="649"/>
                    </a:cubicBezTo>
                    <a:cubicBezTo>
                      <a:pt x="261" y="630"/>
                      <a:pt x="247" y="594"/>
                      <a:pt x="247" y="594"/>
                    </a:cubicBezTo>
                    <a:cubicBezTo>
                      <a:pt x="254" y="549"/>
                      <a:pt x="253" y="524"/>
                      <a:pt x="284" y="493"/>
                    </a:cubicBezTo>
                    <a:cubicBezTo>
                      <a:pt x="298" y="451"/>
                      <a:pt x="315" y="461"/>
                      <a:pt x="339" y="429"/>
                    </a:cubicBezTo>
                    <a:cubicBezTo>
                      <a:pt x="371" y="386"/>
                      <a:pt x="371" y="363"/>
                      <a:pt x="421" y="347"/>
                    </a:cubicBezTo>
                    <a:cubicBezTo>
                      <a:pt x="412" y="344"/>
                      <a:pt x="403" y="337"/>
                      <a:pt x="393" y="338"/>
                    </a:cubicBezTo>
                    <a:cubicBezTo>
                      <a:pt x="374" y="340"/>
                      <a:pt x="339" y="356"/>
                      <a:pt x="339" y="356"/>
                    </a:cubicBezTo>
                    <a:cubicBezTo>
                      <a:pt x="345" y="362"/>
                      <a:pt x="361" y="367"/>
                      <a:pt x="357" y="375"/>
                    </a:cubicBezTo>
                    <a:cubicBezTo>
                      <a:pt x="353" y="383"/>
                      <a:pt x="305" y="398"/>
                      <a:pt x="293" y="402"/>
                    </a:cubicBezTo>
                    <a:cubicBezTo>
                      <a:pt x="272" y="465"/>
                      <a:pt x="289" y="444"/>
                      <a:pt x="256" y="475"/>
                    </a:cubicBezTo>
                    <a:cubicBezTo>
                      <a:pt x="244" y="511"/>
                      <a:pt x="254" y="532"/>
                      <a:pt x="265" y="567"/>
                    </a:cubicBezTo>
                    <a:cubicBezTo>
                      <a:pt x="262" y="628"/>
                      <a:pt x="264" y="689"/>
                      <a:pt x="256" y="749"/>
                    </a:cubicBezTo>
                    <a:cubicBezTo>
                      <a:pt x="254" y="767"/>
                      <a:pt x="211" y="777"/>
                      <a:pt x="211" y="777"/>
                    </a:cubicBezTo>
                    <a:lnTo>
                      <a:pt x="174" y="690"/>
                    </a:lnTo>
                    <a:lnTo>
                      <a:pt x="156" y="59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36" name="Oval 212"/>
              <p:cNvSpPr>
                <a:spLocks noChangeArrowheads="1"/>
              </p:cNvSpPr>
              <p:nvPr/>
            </p:nvSpPr>
            <p:spPr bwMode="auto">
              <a:xfrm>
                <a:off x="336" y="2144"/>
                <a:ext cx="92" cy="160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231637" name="Text Box 213"/>
            <p:cNvSpPr txBox="1">
              <a:spLocks noChangeArrowheads="1"/>
            </p:cNvSpPr>
            <p:nvPr/>
          </p:nvSpPr>
          <p:spPr bwMode="auto">
            <a:xfrm>
              <a:off x="3635" y="1141"/>
              <a:ext cx="11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P</a:t>
              </a:r>
              <a:r>
                <a:rPr lang="en-AU" baseline="-25000"/>
                <a:t>1   </a:t>
              </a:r>
              <a:r>
                <a:rPr lang="en-AU"/>
                <a:t>x  F</a:t>
              </a:r>
              <a:r>
                <a:rPr lang="en-AU" baseline="-25000"/>
                <a:t>1 </a:t>
              </a:r>
            </a:p>
          </p:txBody>
        </p:sp>
        <p:sp>
          <p:nvSpPr>
            <p:cNvPr id="231638" name="Text Box 214"/>
            <p:cNvSpPr txBox="1">
              <a:spLocks noChangeArrowheads="1"/>
            </p:cNvSpPr>
            <p:nvPr/>
          </p:nvSpPr>
          <p:spPr bwMode="auto">
            <a:xfrm>
              <a:off x="3824" y="730"/>
              <a:ext cx="11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P</a:t>
              </a:r>
              <a:r>
                <a:rPr lang="en-AU" baseline="-25000"/>
                <a:t>1    </a:t>
              </a:r>
              <a:r>
                <a:rPr lang="en-AU"/>
                <a:t>x    P</a:t>
              </a:r>
              <a:r>
                <a:rPr lang="en-AU" baseline="-25000"/>
                <a:t>2 </a:t>
              </a:r>
            </a:p>
          </p:txBody>
        </p:sp>
        <p:sp>
          <p:nvSpPr>
            <p:cNvPr id="231639" name="Text Box 215"/>
            <p:cNvSpPr txBox="1">
              <a:spLocks noChangeArrowheads="1"/>
            </p:cNvSpPr>
            <p:nvPr/>
          </p:nvSpPr>
          <p:spPr bwMode="auto">
            <a:xfrm>
              <a:off x="3776" y="1599"/>
              <a:ext cx="5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BC1</a:t>
              </a:r>
              <a:r>
                <a:rPr lang="en-AU" baseline="-25000"/>
                <a:t> </a:t>
              </a:r>
            </a:p>
          </p:txBody>
        </p:sp>
        <p:sp>
          <p:nvSpPr>
            <p:cNvPr id="231640" name="Line 216"/>
            <p:cNvSpPr>
              <a:spLocks noChangeShapeType="1"/>
            </p:cNvSpPr>
            <p:nvPr/>
          </p:nvSpPr>
          <p:spPr bwMode="auto">
            <a:xfrm>
              <a:off x="4248" y="1004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641" name="Line 217"/>
            <p:cNvSpPr>
              <a:spLocks noChangeShapeType="1"/>
            </p:cNvSpPr>
            <p:nvPr/>
          </p:nvSpPr>
          <p:spPr bwMode="auto">
            <a:xfrm>
              <a:off x="4060" y="141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643" name="Text Box 219"/>
            <p:cNvSpPr txBox="1">
              <a:spLocks noChangeArrowheads="1"/>
            </p:cNvSpPr>
            <p:nvPr/>
          </p:nvSpPr>
          <p:spPr bwMode="auto">
            <a:xfrm>
              <a:off x="2974" y="1824"/>
              <a:ext cx="2596" cy="409"/>
            </a:xfrm>
            <a:prstGeom prst="rect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srgbClr val="333399"/>
                  </a:solidFill>
                </a:rPr>
                <a:t>USE ‘BACKGROUND’ MARKERS TO SELECT PLANTS THAT HAVE MOST RP MARKERS AND SMALLEST % OF DONOR GENOME</a:t>
              </a:r>
            </a:p>
          </p:txBody>
        </p:sp>
      </p:grpSp>
      <p:sp>
        <p:nvSpPr>
          <p:cNvPr id="231644" name="Oval 220"/>
          <p:cNvSpPr>
            <a:spLocks noChangeArrowheads="1"/>
          </p:cNvSpPr>
          <p:nvPr/>
        </p:nvSpPr>
        <p:spPr bwMode="auto">
          <a:xfrm>
            <a:off x="2324100" y="5070475"/>
            <a:ext cx="900113" cy="7969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645" name="Oval 221"/>
          <p:cNvSpPr>
            <a:spLocks noChangeArrowheads="1"/>
          </p:cNvSpPr>
          <p:nvPr/>
        </p:nvSpPr>
        <p:spPr bwMode="auto">
          <a:xfrm>
            <a:off x="601663" y="4202113"/>
            <a:ext cx="898525" cy="79533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646" name="Oval 222"/>
          <p:cNvSpPr>
            <a:spLocks noChangeArrowheads="1"/>
          </p:cNvSpPr>
          <p:nvPr/>
        </p:nvSpPr>
        <p:spPr bwMode="auto">
          <a:xfrm>
            <a:off x="2324100" y="4202113"/>
            <a:ext cx="900113" cy="795337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647" name="Line 223"/>
          <p:cNvSpPr>
            <a:spLocks noChangeShapeType="1"/>
          </p:cNvSpPr>
          <p:nvPr/>
        </p:nvSpPr>
        <p:spPr bwMode="auto">
          <a:xfrm>
            <a:off x="1201738" y="4926013"/>
            <a:ext cx="449262" cy="1014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648" name="Line 224"/>
          <p:cNvSpPr>
            <a:spLocks noChangeShapeType="1"/>
          </p:cNvSpPr>
          <p:nvPr/>
        </p:nvSpPr>
        <p:spPr bwMode="auto">
          <a:xfrm flipH="1">
            <a:off x="2100263" y="4852988"/>
            <a:ext cx="374650" cy="10874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649" name="Line 225"/>
          <p:cNvSpPr>
            <a:spLocks noChangeShapeType="1"/>
          </p:cNvSpPr>
          <p:nvPr/>
        </p:nvSpPr>
        <p:spPr bwMode="auto">
          <a:xfrm flipH="1">
            <a:off x="2324100" y="5722938"/>
            <a:ext cx="225425" cy="288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650" name="Text Box 226"/>
          <p:cNvSpPr txBox="1">
            <a:spLocks noChangeArrowheads="1"/>
          </p:cNvSpPr>
          <p:nvPr/>
        </p:nvSpPr>
        <p:spPr bwMode="auto">
          <a:xfrm>
            <a:off x="1501775" y="6011863"/>
            <a:ext cx="1571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BC2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59613" cy="708025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Make the backcrosses</a:t>
            </a:r>
          </a:p>
        </p:txBody>
      </p:sp>
      <p:pic>
        <p:nvPicPr>
          <p:cNvPr id="212995" name="Picture 3" descr="female ric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1371600"/>
            <a:ext cx="846138" cy="1477963"/>
          </a:xfrm>
          <a:noFill/>
        </p:spPr>
      </p:pic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381000" y="3021013"/>
            <a:ext cx="1652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     Swarna</a:t>
            </a:r>
          </a:p>
          <a:p>
            <a:r>
              <a:rPr lang="en-US" sz="1600" b="1"/>
              <a:t>Popular variety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2438400" y="1981200"/>
            <a:ext cx="781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X</a:t>
            </a:r>
          </a:p>
        </p:txBody>
      </p:sp>
      <p:pic>
        <p:nvPicPr>
          <p:cNvPr id="213008" name="Picture 6" descr="npo0000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1206500" cy="1903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3352800" y="3097213"/>
            <a:ext cx="131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   IR49830</a:t>
            </a:r>
          </a:p>
          <a:p>
            <a:r>
              <a:rPr lang="en-US" sz="1600" b="1" i="1"/>
              <a:t>Sub1</a:t>
            </a:r>
            <a:r>
              <a:rPr lang="en-US" sz="1600" b="1"/>
              <a:t> donor</a:t>
            </a:r>
          </a:p>
        </p:txBody>
      </p:sp>
      <p:sp>
        <p:nvSpPr>
          <p:cNvPr id="213000" name="AutoShape 8"/>
          <p:cNvSpPr>
            <a:spLocks noChangeArrowheads="1"/>
          </p:cNvSpPr>
          <p:nvPr/>
        </p:nvSpPr>
        <p:spPr bwMode="auto">
          <a:xfrm>
            <a:off x="2362200" y="3352800"/>
            <a:ext cx="558800" cy="627063"/>
          </a:xfrm>
          <a:prstGeom prst="downArrow">
            <a:avLst>
              <a:gd name="adj1" fmla="val 50000"/>
              <a:gd name="adj2" fmla="val 280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1905000" y="4724400"/>
            <a:ext cx="1236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F1 X</a:t>
            </a:r>
          </a:p>
        </p:txBody>
      </p:sp>
      <p:pic>
        <p:nvPicPr>
          <p:cNvPr id="213009" name="Picture 10" descr="npo00004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962400"/>
            <a:ext cx="1006475" cy="1327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3010" name="Picture 11" descr="npo0000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371600"/>
            <a:ext cx="3581400" cy="238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743200" y="5334000"/>
            <a:ext cx="1192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     Swarna</a:t>
            </a:r>
          </a:p>
          <a:p>
            <a:endParaRPr lang="en-US" sz="1600" b="1"/>
          </a:p>
        </p:txBody>
      </p:sp>
      <p:sp>
        <p:nvSpPr>
          <p:cNvPr id="213005" name="AutoShape 13"/>
          <p:cNvSpPr>
            <a:spLocks noChangeArrowheads="1"/>
          </p:cNvSpPr>
          <p:nvPr/>
        </p:nvSpPr>
        <p:spPr bwMode="auto">
          <a:xfrm>
            <a:off x="2362200" y="5392738"/>
            <a:ext cx="558800" cy="627062"/>
          </a:xfrm>
          <a:prstGeom prst="downArrow">
            <a:avLst>
              <a:gd name="adj1" fmla="val 50000"/>
              <a:gd name="adj2" fmla="val 280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1981200" y="6186488"/>
            <a:ext cx="169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BC1F1</a:t>
            </a:r>
          </a:p>
        </p:txBody>
      </p:sp>
      <p:pic>
        <p:nvPicPr>
          <p:cNvPr id="213011" name="Picture 15" descr="npo0000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962400"/>
            <a:ext cx="3581400" cy="2686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f1 SEED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24025"/>
            <a:ext cx="4330700" cy="2925763"/>
          </a:xfrm>
        </p:spPr>
      </p:pic>
      <p:pic>
        <p:nvPicPr>
          <p:cNvPr id="214022" name="Picture 3" descr="npo000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82838"/>
            <a:ext cx="4114800" cy="344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428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Pre-germinate the F1 seeds  and seed</a:t>
            </a:r>
          </a:p>
          <a:p>
            <a:r>
              <a:rPr lang="en-US" sz="1800" b="1"/>
              <a:t>them in the seedboxes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059613" cy="708025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Seeding BC1F1s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2" descr="npo000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5913" y="1631950"/>
            <a:ext cx="4710112" cy="313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5046" name="Picture 3" descr="npo00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3757613"/>
            <a:ext cx="4300538" cy="286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115175" cy="896938"/>
          </a:xfrm>
        </p:spPr>
        <p:txBody>
          <a:bodyPr/>
          <a:lstStyle/>
          <a:p>
            <a:r>
              <a:rPr lang="en-US" sz="2900" b="1">
                <a:solidFill>
                  <a:srgbClr val="333399"/>
                </a:solidFill>
                <a:latin typeface="Arial" charset="0"/>
              </a:rPr>
              <a:t>Collect the leaf samples - 10 days after transplanting for marker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DSC_0006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828800"/>
            <a:ext cx="6096000" cy="3760788"/>
          </a:xfrm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896938"/>
          </a:xfrm>
        </p:spPr>
        <p:txBody>
          <a:bodyPr/>
          <a:lstStyle/>
          <a:p>
            <a:r>
              <a:rPr lang="en-US" sz="3500">
                <a:solidFill>
                  <a:srgbClr val="333399"/>
                </a:solidFill>
                <a:latin typeface="Arial" charset="0"/>
              </a:rPr>
              <a:t>Genotyping to select the BC1F1 plants with a desired character for crosses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4" name="Picture 2" descr="npo0000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3937000" cy="2624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7097" name="Picture 3" descr="npo0000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6275" y="2438400"/>
            <a:ext cx="4429125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Seed increase of tolerant BC2F2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609600"/>
          </a:xfrm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Arial" charset="0"/>
              </a:rPr>
              <a:t>Selection for Swarna+</a:t>
            </a:r>
            <a:r>
              <a:rPr lang="en-US" sz="3600" i="1">
                <a:solidFill>
                  <a:srgbClr val="333399"/>
                </a:solidFill>
                <a:latin typeface="Arial" charset="0"/>
              </a:rPr>
              <a:t>Sub1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1371600" y="10668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Swarna/</a:t>
            </a:r>
          </a:p>
          <a:p>
            <a:pPr algn="ctr"/>
            <a:r>
              <a:rPr lang="en-US" sz="1800"/>
              <a:t>IR49830 </a:t>
            </a:r>
            <a:r>
              <a:rPr lang="en-US" sz="1800">
                <a:solidFill>
                  <a:srgbClr val="FF0000"/>
                </a:solidFill>
              </a:rPr>
              <a:t>F1</a:t>
            </a: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581400" y="1066800"/>
            <a:ext cx="1295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</a:t>
            </a:r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2209800" y="2209800"/>
            <a:ext cx="2819400" cy="914400"/>
          </a:xfrm>
          <a:prstGeom prst="rightArrowCallout">
            <a:avLst>
              <a:gd name="adj1" fmla="val 25000"/>
              <a:gd name="adj2" fmla="val 25000"/>
              <a:gd name="adj3" fmla="val 51389"/>
              <a:gd name="adj4" fmla="val 51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BC1F1</a:t>
            </a:r>
          </a:p>
          <a:p>
            <a:pPr algn="ctr"/>
            <a:r>
              <a:rPr lang="en-US" sz="1800" b="1"/>
              <a:t>697</a:t>
            </a:r>
            <a:r>
              <a:rPr lang="en-US" sz="1800"/>
              <a:t> plants</a:t>
            </a: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4508500" y="21209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Plant #242</a:t>
            </a: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5867400" y="2209800"/>
            <a:ext cx="1295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</a:t>
            </a:r>
          </a:p>
        </p:txBody>
      </p:sp>
      <p:sp>
        <p:nvSpPr>
          <p:cNvPr id="220168" name="WordArt 8"/>
          <p:cNvSpPr>
            <a:spLocks noChangeArrowheads="1" noChangeShapeType="1" noTextEdit="1"/>
          </p:cNvSpPr>
          <p:nvPr/>
        </p:nvSpPr>
        <p:spPr bwMode="auto">
          <a:xfrm rot="5400000">
            <a:off x="2967037" y="1147763"/>
            <a:ext cx="352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220169" name="WordArt 9"/>
          <p:cNvSpPr>
            <a:spLocks noChangeArrowheads="1" noChangeShapeType="1" noTextEdit="1"/>
          </p:cNvSpPr>
          <p:nvPr/>
        </p:nvSpPr>
        <p:spPr bwMode="auto">
          <a:xfrm rot="5400000">
            <a:off x="5253037" y="2366963"/>
            <a:ext cx="352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220170" name="AutoShape 10"/>
          <p:cNvSpPr>
            <a:spLocks noChangeArrowheads="1"/>
          </p:cNvSpPr>
          <p:nvPr/>
        </p:nvSpPr>
        <p:spPr bwMode="auto">
          <a:xfrm>
            <a:off x="2971800" y="1828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AutoShape 11"/>
          <p:cNvSpPr>
            <a:spLocks noChangeArrowheads="1"/>
          </p:cNvSpPr>
          <p:nvPr/>
        </p:nvSpPr>
        <p:spPr bwMode="auto">
          <a:xfrm>
            <a:off x="5334000" y="3276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584200" y="2159000"/>
            <a:ext cx="1414463" cy="1165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376 had Sub1</a:t>
            </a:r>
          </a:p>
          <a:p>
            <a:r>
              <a:rPr lang="en-US" sz="1400"/>
              <a:t>21 recombinant</a:t>
            </a:r>
          </a:p>
          <a:p>
            <a:r>
              <a:rPr lang="en-US" sz="1400"/>
              <a:t>Select plant with fewest donor alleles</a:t>
            </a:r>
          </a:p>
        </p:txBody>
      </p:sp>
      <p:sp>
        <p:nvSpPr>
          <p:cNvPr id="220173" name="Text Box 13"/>
          <p:cNvSpPr txBox="1">
            <a:spLocks noChangeArrowheads="1"/>
          </p:cNvSpPr>
          <p:nvPr/>
        </p:nvSpPr>
        <p:spPr bwMode="auto">
          <a:xfrm>
            <a:off x="6654800" y="3911600"/>
            <a:ext cx="1316038" cy="527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158 had Sub1</a:t>
            </a:r>
          </a:p>
          <a:p>
            <a:r>
              <a:rPr lang="en-US" sz="1400"/>
              <a:t>5 recombinant</a:t>
            </a:r>
          </a:p>
        </p:txBody>
      </p:sp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7391400" y="4572000"/>
            <a:ext cx="1295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</a:t>
            </a:r>
          </a:p>
        </p:txBody>
      </p:sp>
      <p:sp>
        <p:nvSpPr>
          <p:cNvPr id="220175" name="WordArt 15"/>
          <p:cNvSpPr>
            <a:spLocks noChangeArrowheads="1" noChangeShapeType="1" noTextEdit="1"/>
          </p:cNvSpPr>
          <p:nvPr/>
        </p:nvSpPr>
        <p:spPr bwMode="auto">
          <a:xfrm rot="5400000">
            <a:off x="6777037" y="4729163"/>
            <a:ext cx="352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5410200" y="48006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Plant #227</a:t>
            </a:r>
          </a:p>
        </p:txBody>
      </p:sp>
      <p:sp>
        <p:nvSpPr>
          <p:cNvPr id="220177" name="AutoShape 17"/>
          <p:cNvSpPr>
            <a:spLocks noChangeArrowheads="1"/>
          </p:cNvSpPr>
          <p:nvPr/>
        </p:nvSpPr>
        <p:spPr bwMode="auto">
          <a:xfrm>
            <a:off x="6858000" y="54864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8" name="AutoShape 18"/>
          <p:cNvSpPr>
            <a:spLocks noChangeArrowheads="1"/>
          </p:cNvSpPr>
          <p:nvPr/>
        </p:nvSpPr>
        <p:spPr bwMode="auto">
          <a:xfrm>
            <a:off x="6096000" y="5867400"/>
            <a:ext cx="1828800" cy="685800"/>
          </a:xfrm>
          <a:prstGeom prst="left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BC3F1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18 plants</a:t>
            </a:r>
          </a:p>
        </p:txBody>
      </p:sp>
      <p:sp>
        <p:nvSpPr>
          <p:cNvPr id="220179" name="Text Box 19"/>
          <p:cNvSpPr txBox="1">
            <a:spLocks noChangeArrowheads="1"/>
          </p:cNvSpPr>
          <p:nvPr/>
        </p:nvSpPr>
        <p:spPr bwMode="auto">
          <a:xfrm>
            <a:off x="4419600" y="5943600"/>
            <a:ext cx="1611313" cy="527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 plant Sub1 with</a:t>
            </a:r>
          </a:p>
          <a:p>
            <a:r>
              <a:rPr lang="en-US" sz="1400"/>
              <a:t>2 donor segments</a:t>
            </a:r>
          </a:p>
        </p:txBody>
      </p:sp>
      <p:sp>
        <p:nvSpPr>
          <p:cNvPr id="220180" name="AutoShape 20"/>
          <p:cNvSpPr>
            <a:spLocks noChangeArrowheads="1"/>
          </p:cNvSpPr>
          <p:nvPr/>
        </p:nvSpPr>
        <p:spPr bwMode="auto">
          <a:xfrm>
            <a:off x="3810000" y="3657600"/>
            <a:ext cx="2362200" cy="990600"/>
          </a:xfrm>
          <a:prstGeom prst="leftArrowCallout">
            <a:avLst>
              <a:gd name="adj1" fmla="val 25000"/>
              <a:gd name="adj2" fmla="val 25000"/>
              <a:gd name="adj3" fmla="val 39744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BC2F1</a:t>
            </a:r>
          </a:p>
          <a:p>
            <a:pPr algn="ctr"/>
            <a:r>
              <a:rPr lang="en-US" sz="1800" b="1"/>
              <a:t>320</a:t>
            </a:r>
            <a:r>
              <a:rPr lang="en-US" sz="1800"/>
              <a:t> plants</a:t>
            </a:r>
          </a:p>
          <a:p>
            <a:pPr algn="ctr"/>
            <a:endParaRPr lang="en-US" sz="1800"/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2451100" y="3810000"/>
            <a:ext cx="1289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Plants #246 and #81</a:t>
            </a:r>
          </a:p>
        </p:txBody>
      </p:sp>
      <p:sp>
        <p:nvSpPr>
          <p:cNvPr id="220182" name="AutoShape 22"/>
          <p:cNvSpPr>
            <a:spLocks noChangeArrowheads="1"/>
          </p:cNvSpPr>
          <p:nvPr/>
        </p:nvSpPr>
        <p:spPr bwMode="auto">
          <a:xfrm>
            <a:off x="1854200" y="42037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3" name="AutoShape 23"/>
          <p:cNvSpPr>
            <a:spLocks noChangeArrowheads="1"/>
          </p:cNvSpPr>
          <p:nvPr/>
        </p:nvSpPr>
        <p:spPr bwMode="auto">
          <a:xfrm rot="-2464127">
            <a:off x="6323013" y="4314825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4" name="Rectangle 24"/>
          <p:cNvSpPr>
            <a:spLocks noChangeArrowheads="1"/>
          </p:cNvSpPr>
          <p:nvPr/>
        </p:nvSpPr>
        <p:spPr bwMode="auto">
          <a:xfrm>
            <a:off x="508000" y="52959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Plant 237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BC2F2</a:t>
            </a:r>
          </a:p>
        </p:txBody>
      </p:sp>
      <p:sp>
        <p:nvSpPr>
          <p:cNvPr id="220185" name="AutoShape 25"/>
          <p:cNvSpPr>
            <a:spLocks noChangeArrowheads="1"/>
          </p:cNvSpPr>
          <p:nvPr/>
        </p:nvSpPr>
        <p:spPr bwMode="auto">
          <a:xfrm>
            <a:off x="520700" y="3784600"/>
            <a:ext cx="1282700" cy="1270000"/>
          </a:xfrm>
          <a:prstGeom prst="downArrowCallout">
            <a:avLst>
              <a:gd name="adj1" fmla="val 25250"/>
              <a:gd name="adj2" fmla="val 2525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Verdana" pitchFamily="34" charset="0"/>
              </a:rPr>
              <a:t>BC2F2</a:t>
            </a:r>
          </a:p>
          <a:p>
            <a:pPr algn="ctr" eaLnBrk="0" hangingPunct="0"/>
            <a:r>
              <a:rPr lang="en-US" sz="1800">
                <a:latin typeface="Verdana" pitchFamily="34" charset="0"/>
              </a:rPr>
              <a:t>937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Polymorphism</a:t>
            </a:r>
          </a:p>
          <a:p>
            <a:r>
              <a:rPr lang="en-US" dirty="0" smtClean="0"/>
              <a:t>Easily score able</a:t>
            </a:r>
          </a:p>
          <a:p>
            <a:r>
              <a:rPr lang="en-US" dirty="0" smtClean="0"/>
              <a:t>Neutral Markers</a:t>
            </a:r>
          </a:p>
          <a:p>
            <a:r>
              <a:rPr lang="en-US" dirty="0" smtClean="0"/>
              <a:t>Highly heritable</a:t>
            </a:r>
          </a:p>
          <a:p>
            <a:r>
              <a:rPr lang="en-US" dirty="0" smtClean="0"/>
              <a:t>Dominant – Co dominant</a:t>
            </a:r>
          </a:p>
          <a:p>
            <a:r>
              <a:rPr lang="en-US" dirty="0" smtClean="0"/>
              <a:t>Stage independent</a:t>
            </a:r>
          </a:p>
          <a:p>
            <a:r>
              <a:rPr lang="en-US" dirty="0" smtClean="0"/>
              <a:t>Tight linkage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1" name="Picture 4" descr="npo0000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87438"/>
            <a:ext cx="5486400" cy="4703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228600" y="3048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rgbClr val="333399"/>
                </a:solidFill>
              </a:rPr>
              <a:t>Time frame for “enhancing” mega-varieties</a:t>
            </a:r>
            <a:endParaRPr lang="en-US" sz="3600" i="1">
              <a:solidFill>
                <a:srgbClr val="333399"/>
              </a:solidFill>
            </a:endParaRPr>
          </a:p>
        </p:txBody>
      </p:sp>
      <p:sp>
        <p:nvSpPr>
          <p:cNvPr id="291846" name="Line 6"/>
          <p:cNvSpPr>
            <a:spLocks noChangeShapeType="1"/>
          </p:cNvSpPr>
          <p:nvPr/>
        </p:nvSpPr>
        <p:spPr bwMode="auto">
          <a:xfrm>
            <a:off x="2667000" y="5410200"/>
            <a:ext cx="0" cy="457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952500" y="6019800"/>
            <a:ext cx="3733800" cy="3762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333399"/>
                </a:solidFill>
              </a:rPr>
              <a:t>May need to continue until BC3F2</a:t>
            </a: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6324600" y="1447800"/>
            <a:ext cx="25908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Name of process: “variety enhancement” (by D. Mackill)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Process also called “line conversion” (Ribaut et al. 2002)</a:t>
            </a: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4800600" y="5943600"/>
            <a:ext cx="4343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008000"/>
                </a:solidFill>
              </a:rPr>
              <a:t>Mackill et al 2006.  QTLs in rice breeding: examples for abiotic stresses.  Paper presented at the Fifth International Rice Genetics Symposium.</a:t>
            </a:r>
          </a:p>
          <a:p>
            <a:pPr>
              <a:spcBef>
                <a:spcPct val="50000"/>
              </a:spcBef>
            </a:pPr>
            <a:r>
              <a:rPr lang="en-US" sz="800">
                <a:solidFill>
                  <a:srgbClr val="008000"/>
                </a:solidFill>
              </a:rPr>
              <a:t>Ribaut et al. 2002. Ribaut, J.-M., C. Jiang &amp; D. Hoisington, 2002. Simulation experiments on efficiencies of gene introgression by backcrossing. Crop Sci 42: 557–565.</a:t>
            </a:r>
          </a:p>
          <a:p>
            <a:pPr>
              <a:spcBef>
                <a:spcPct val="50000"/>
              </a:spcBef>
            </a:pPr>
            <a:endParaRPr lang="en-US" sz="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Swarna with </a:t>
            </a:r>
            <a:r>
              <a:rPr lang="en-US" i="1">
                <a:solidFill>
                  <a:srgbClr val="333399"/>
                </a:solidFill>
                <a:latin typeface="Arial" charset="0"/>
              </a:rPr>
              <a:t>Sub1</a:t>
            </a:r>
          </a:p>
        </p:txBody>
      </p:sp>
      <p:pic>
        <p:nvPicPr>
          <p:cNvPr id="221189" name="Picture 3" descr="npo0000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7848600" cy="3551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21191" name="Picture 4" descr="npo000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447800"/>
            <a:ext cx="3200400" cy="2312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  <a:latin typeface="Arial" charset="0"/>
              </a:rPr>
              <a:t>Graphical genotype of Swarna-</a:t>
            </a:r>
            <a:r>
              <a:rPr lang="en-US" sz="3600" i="1">
                <a:solidFill>
                  <a:srgbClr val="333399"/>
                </a:solidFill>
                <a:latin typeface="Arial" charset="0"/>
              </a:rPr>
              <a:t>Sub1</a:t>
            </a:r>
          </a:p>
        </p:txBody>
      </p:sp>
      <p:sp>
        <p:nvSpPr>
          <p:cNvPr id="223235" name="AutoShape 3"/>
          <p:cNvSpPr>
            <a:spLocks noChangeArrowheads="1"/>
          </p:cNvSpPr>
          <p:nvPr/>
        </p:nvSpPr>
        <p:spPr bwMode="auto">
          <a:xfrm>
            <a:off x="1019175" y="1658938"/>
            <a:ext cx="246063" cy="4005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1616075" y="1658938"/>
            <a:ext cx="246063" cy="3336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2212975" y="1658938"/>
            <a:ext cx="246063" cy="33559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2797175" y="1658938"/>
            <a:ext cx="246063" cy="3265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3368675" y="1658938"/>
            <a:ext cx="246063" cy="2789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>
            <a:off x="3952875" y="1658938"/>
            <a:ext cx="246063" cy="290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AutoShape 9"/>
          <p:cNvSpPr>
            <a:spLocks noChangeArrowheads="1"/>
          </p:cNvSpPr>
          <p:nvPr/>
        </p:nvSpPr>
        <p:spPr bwMode="auto">
          <a:xfrm>
            <a:off x="4537075" y="1658938"/>
            <a:ext cx="246063" cy="2768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2" name="AutoShape 10"/>
          <p:cNvSpPr>
            <a:spLocks noChangeArrowheads="1"/>
          </p:cNvSpPr>
          <p:nvPr/>
        </p:nvSpPr>
        <p:spPr bwMode="auto">
          <a:xfrm>
            <a:off x="5114925" y="1658938"/>
            <a:ext cx="246063" cy="26368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AutoShape 11"/>
          <p:cNvSpPr>
            <a:spLocks noChangeArrowheads="1"/>
          </p:cNvSpPr>
          <p:nvPr/>
        </p:nvSpPr>
        <p:spPr bwMode="auto">
          <a:xfrm>
            <a:off x="6270625" y="1658938"/>
            <a:ext cx="246063" cy="212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6861175" y="1658938"/>
            <a:ext cx="246063" cy="26368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5" name="AutoShape 13"/>
          <p:cNvSpPr>
            <a:spLocks noChangeArrowheads="1"/>
          </p:cNvSpPr>
          <p:nvPr/>
        </p:nvSpPr>
        <p:spPr bwMode="auto">
          <a:xfrm>
            <a:off x="7445375" y="1658938"/>
            <a:ext cx="246063" cy="25463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3246" name="Group 14"/>
          <p:cNvGrpSpPr>
            <a:grpSpLocks/>
          </p:cNvGrpSpPr>
          <p:nvPr/>
        </p:nvGrpSpPr>
        <p:grpSpPr bwMode="auto">
          <a:xfrm>
            <a:off x="5711825" y="1658938"/>
            <a:ext cx="246063" cy="2130425"/>
            <a:chOff x="3598" y="1045"/>
            <a:chExt cx="155" cy="1342"/>
          </a:xfrm>
        </p:grpSpPr>
        <p:sp>
          <p:nvSpPr>
            <p:cNvPr id="223247" name="AutoShape 15"/>
            <p:cNvSpPr>
              <a:spLocks noChangeArrowheads="1"/>
            </p:cNvSpPr>
            <p:nvPr/>
          </p:nvSpPr>
          <p:spPr bwMode="auto">
            <a:xfrm>
              <a:off x="3598" y="1045"/>
              <a:ext cx="155" cy="134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8" name="AutoShape 16"/>
            <p:cNvSpPr>
              <a:spLocks noChangeArrowheads="1"/>
            </p:cNvSpPr>
            <p:nvPr/>
          </p:nvSpPr>
          <p:spPr bwMode="auto">
            <a:xfrm>
              <a:off x="3598" y="1210"/>
              <a:ext cx="155" cy="190"/>
            </a:xfrm>
            <a:prstGeom prst="roundRect">
              <a:avLst>
                <a:gd name="adj" fmla="val 16667"/>
              </a:avLst>
            </a:prstGeom>
            <a:solidFill>
              <a:srgbClr val="F32D0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49" name="Text Box 17"/>
          <p:cNvSpPr txBox="1">
            <a:spLocks noChangeArrowheads="1"/>
          </p:cNvSpPr>
          <p:nvPr/>
        </p:nvSpPr>
        <p:spPr bwMode="auto">
          <a:xfrm>
            <a:off x="3581400" y="5029200"/>
            <a:ext cx="386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BC3F2 line</a:t>
            </a:r>
          </a:p>
          <a:p>
            <a:r>
              <a:rPr lang="en-US" sz="1800"/>
              <a:t>Approximately 2.9 MB of donor DNA</a:t>
            </a:r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 flipH="1">
            <a:off x="6019800" y="914400"/>
            <a:ext cx="1219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Some considerations for MAB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IRRI’s goal: several “enhanced Mega varieties”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Main considerations: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Cost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Labour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Resources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Timeframe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Strategies for optimization of MAB process important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Number of BC generations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Reducing marker data points (MDP)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Strategies for 2 or more genes/QTLs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3366FF"/>
                </a:solidFill>
                <a:latin typeface="Arial" charset="0"/>
              </a:rPr>
              <a:t>SECTION 4</a:t>
            </a:r>
            <a:br>
              <a:rPr lang="en-US" b="1">
                <a:solidFill>
                  <a:srgbClr val="3366FF"/>
                </a:solidFill>
                <a:latin typeface="Arial" charset="0"/>
              </a:rPr>
            </a:br>
            <a:r>
              <a:rPr lang="en-US" b="1">
                <a:solidFill>
                  <a:srgbClr val="3366FF"/>
                </a:solidFill>
                <a:latin typeface="Arial" charset="0"/>
              </a:rPr>
              <a:t/>
            </a:r>
            <a:br>
              <a:rPr lang="en-US" b="1">
                <a:solidFill>
                  <a:srgbClr val="3366FF"/>
                </a:solidFill>
                <a:latin typeface="Arial" charset="0"/>
              </a:rPr>
            </a:br>
            <a:r>
              <a:rPr lang="en-US" b="1">
                <a:solidFill>
                  <a:srgbClr val="3366FF"/>
                </a:solidFill>
                <a:latin typeface="Arial" charset="0"/>
              </a:rPr>
              <a:t> CURRENT STATUS OF MAS: OBSTACLES AND CHALLENGES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77200" cy="1828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tx2"/>
                </a:solidFill>
                <a:latin typeface="Arial" charset="0"/>
              </a:rPr>
              <a:t/>
            </a:r>
            <a:br>
              <a:rPr lang="en-US">
                <a:solidFill>
                  <a:schemeClr val="tx2"/>
                </a:solidFill>
                <a:latin typeface="Arial" charset="0"/>
              </a:rPr>
            </a:br>
            <a:endParaRPr lang="en-US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990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Current status of molecular breeding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572000" cy="4800600"/>
          </a:xfrm>
        </p:spPr>
        <p:txBody>
          <a:bodyPr/>
          <a:lstStyle/>
          <a:p>
            <a:r>
              <a:rPr lang="en-US">
                <a:latin typeface="Arial" charset="0"/>
              </a:rPr>
              <a:t>A literature review indicates thousands of QTL mapping studies but not many </a:t>
            </a:r>
            <a:r>
              <a:rPr lang="en-US" i="1">
                <a:latin typeface="Arial" charset="0"/>
              </a:rPr>
              <a:t>actual</a:t>
            </a:r>
            <a:r>
              <a:rPr lang="en-US">
                <a:latin typeface="Arial" charset="0"/>
              </a:rPr>
              <a:t> reports of the application of MAS in breeding</a:t>
            </a:r>
          </a:p>
          <a:p>
            <a:endParaRPr lang="en-US">
              <a:latin typeface="Arial" charset="0"/>
            </a:endParaRPr>
          </a:p>
          <a:p>
            <a:r>
              <a:rPr lang="en-US" i="1">
                <a:latin typeface="Arial" charset="0"/>
              </a:rPr>
              <a:t>Why is this the case?</a:t>
            </a:r>
          </a:p>
          <a:p>
            <a:endParaRPr lang="en-US">
              <a:latin typeface="Arial" charset="0"/>
            </a:endParaRPr>
          </a:p>
        </p:txBody>
      </p:sp>
      <p:pic>
        <p:nvPicPr>
          <p:cNvPr id="294916" name="Picture 4" descr="MCj007871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1219200"/>
            <a:ext cx="2106612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11430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Some possible reasons to explain the low impact of MAS in crop improvement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51038"/>
            <a:ext cx="8229600" cy="4525962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Resources (equipment) not available</a:t>
            </a:r>
          </a:p>
          <a:p>
            <a:r>
              <a:rPr lang="en-US" sz="2800">
                <a:latin typeface="Arial" charset="0"/>
              </a:rPr>
              <a:t>Markers may </a:t>
            </a:r>
            <a:r>
              <a:rPr lang="en-US" sz="2800" i="1">
                <a:latin typeface="Arial" charset="0"/>
              </a:rPr>
              <a:t>not</a:t>
            </a:r>
            <a:r>
              <a:rPr lang="en-US" sz="2800">
                <a:latin typeface="Arial" charset="0"/>
              </a:rPr>
              <a:t> be cost-effective</a:t>
            </a:r>
          </a:p>
          <a:p>
            <a:r>
              <a:rPr lang="en-US" sz="2800">
                <a:latin typeface="Arial" charset="0"/>
              </a:rPr>
              <a:t>Accuracy of QTL mapping studies</a:t>
            </a:r>
          </a:p>
          <a:p>
            <a:r>
              <a:rPr lang="en-US" sz="2800">
                <a:latin typeface="Arial" charset="0"/>
              </a:rPr>
              <a:t>QTL effects may depend on genetic background or be influenced by environmental conditions</a:t>
            </a:r>
          </a:p>
          <a:p>
            <a:r>
              <a:rPr lang="en-US" sz="2800">
                <a:latin typeface="Arial" charset="0"/>
              </a:rPr>
              <a:t>Lack of marker polymorphism in breeding material</a:t>
            </a:r>
          </a:p>
          <a:p>
            <a:r>
              <a:rPr lang="en-US" sz="2800">
                <a:latin typeface="Arial" charset="0"/>
              </a:rPr>
              <a:t>Poor integration of molecular genetics and conventional breeding</a:t>
            </a:r>
          </a:p>
          <a:p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Cost - a major obstacle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781800" cy="5791200"/>
          </a:xfrm>
        </p:spPr>
        <p:txBody>
          <a:bodyPr/>
          <a:lstStyle/>
          <a:p>
            <a:r>
              <a:rPr lang="en-US">
                <a:latin typeface="Arial" charset="0"/>
              </a:rPr>
              <a:t>Cost-efficiency has rarely been calculated but MAS is more expensive for </a:t>
            </a:r>
            <a:r>
              <a:rPr lang="en-US" i="1">
                <a:latin typeface="Arial" charset="0"/>
              </a:rPr>
              <a:t>most</a:t>
            </a:r>
            <a:r>
              <a:rPr lang="en-US">
                <a:latin typeface="Arial" charset="0"/>
              </a:rPr>
              <a:t> traits</a:t>
            </a:r>
          </a:p>
          <a:p>
            <a:pPr lvl="1"/>
            <a:r>
              <a:rPr lang="en-US">
                <a:latin typeface="Arial" charset="0"/>
              </a:rPr>
              <a:t>Exceptions include quality traits</a:t>
            </a:r>
          </a:p>
          <a:p>
            <a:r>
              <a:rPr lang="en-US">
                <a:latin typeface="Arial" charset="0"/>
              </a:rPr>
              <a:t>Determined by:</a:t>
            </a:r>
          </a:p>
          <a:p>
            <a:pPr lvl="1"/>
            <a:r>
              <a:rPr lang="en-US">
                <a:latin typeface="Arial" charset="0"/>
              </a:rPr>
              <a:t>Trait and method for phenotypic screening</a:t>
            </a:r>
          </a:p>
          <a:p>
            <a:pPr lvl="1"/>
            <a:r>
              <a:rPr lang="en-US">
                <a:latin typeface="Arial" charset="0"/>
              </a:rPr>
              <a:t>Cost of glasshouse/field trials</a:t>
            </a:r>
          </a:p>
          <a:p>
            <a:pPr lvl="1"/>
            <a:r>
              <a:rPr lang="en-US">
                <a:latin typeface="Arial" charset="0"/>
              </a:rPr>
              <a:t>Labour costs</a:t>
            </a:r>
          </a:p>
          <a:p>
            <a:pPr lvl="1"/>
            <a:r>
              <a:rPr lang="en-US">
                <a:latin typeface="Arial" charset="0"/>
              </a:rPr>
              <a:t>Type of markers used</a:t>
            </a:r>
          </a:p>
        </p:txBody>
      </p:sp>
      <p:pic>
        <p:nvPicPr>
          <p:cNvPr id="296964" name="Picture 4" descr="MCj038417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819400"/>
            <a:ext cx="1009650" cy="1825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6965" name="Picture 5" descr="MCj031102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29200"/>
            <a:ext cx="1879600" cy="148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6966" name="Picture 6" descr="MCj03891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574675" cy="969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How much does MAS cost?</a:t>
            </a:r>
          </a:p>
        </p:txBody>
      </p:sp>
      <p:graphicFrame>
        <p:nvGraphicFramePr>
          <p:cNvPr id="297987" name="Group 3"/>
          <p:cNvGraphicFramePr>
            <a:graphicFrameLocks noGrp="1"/>
          </p:cNvGraphicFramePr>
          <p:nvPr>
            <p:ph type="tbl" idx="1"/>
          </p:nvPr>
        </p:nvGraphicFramePr>
        <p:xfrm>
          <a:off x="152400" y="1600200"/>
          <a:ext cx="8763000" cy="4462781"/>
        </p:xfrm>
        <a:graphic>
          <a:graphicData uri="http://schemas.openxmlformats.org/drawingml/2006/table">
            <a:tbl>
              <a:tblPr/>
              <a:tblGrid>
                <a:gridCol w="2171700"/>
                <a:gridCol w="1498600"/>
                <a:gridCol w="1573213"/>
                <a:gridCol w="1774825"/>
                <a:gridCol w="1744662"/>
              </a:tblGrid>
              <a:tr h="982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Crop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  estimate per sample*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(US$)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Uni. Guelph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Yu et al. (2000)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CIMMYT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Mexico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Maize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1.24–2.26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Dreher et al. (2003)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Uni. Adelaide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Wheat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1.46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Kuchel et al. (2005)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3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Uni. Kentucky, Uni. Minnesota, Uni. Oregon, Michigan State Uni., USDA-ARS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United States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Wheat and barley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0.50–5.00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Van Sanford et al. (2001)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025" name="Text Box 41"/>
          <p:cNvSpPr txBox="1">
            <a:spLocks noChangeArrowheads="1"/>
          </p:cNvSpPr>
          <p:nvPr/>
        </p:nvSpPr>
        <p:spPr bwMode="auto">
          <a:xfrm>
            <a:off x="52578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*cost includes labour</a:t>
            </a:r>
          </a:p>
        </p:txBody>
      </p:sp>
      <p:sp>
        <p:nvSpPr>
          <p:cNvPr id="298027" name="Text Box 43"/>
          <p:cNvSpPr txBox="1">
            <a:spLocks noChangeArrowheads="1"/>
          </p:cNvSpPr>
          <p:nvPr/>
        </p:nvSpPr>
        <p:spPr bwMode="auto">
          <a:xfrm>
            <a:off x="609600" y="6248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Yu et al. 2000 </a:t>
            </a:r>
            <a:r>
              <a:rPr lang="en-US" sz="1200" i="1">
                <a:solidFill>
                  <a:srgbClr val="009900"/>
                </a:solidFill>
              </a:rPr>
              <a:t>Plant Breed.</a:t>
            </a:r>
            <a:r>
              <a:rPr lang="en-US" sz="1200">
                <a:solidFill>
                  <a:srgbClr val="009900"/>
                </a:solidFill>
              </a:rPr>
              <a:t> </a:t>
            </a:r>
            <a:r>
              <a:rPr lang="en-US" sz="1200" b="1">
                <a:solidFill>
                  <a:srgbClr val="009900"/>
                </a:solidFill>
              </a:rPr>
              <a:t>119</a:t>
            </a:r>
            <a:r>
              <a:rPr lang="en-US" sz="1200">
                <a:solidFill>
                  <a:srgbClr val="009900"/>
                </a:solidFill>
              </a:rPr>
              <a:t>, 411-415;  Dreher et al. 2003 </a:t>
            </a:r>
            <a:r>
              <a:rPr lang="en-US" sz="1200" i="1">
                <a:solidFill>
                  <a:srgbClr val="009900"/>
                </a:solidFill>
              </a:rPr>
              <a:t>Mol. Breed.</a:t>
            </a:r>
            <a:r>
              <a:rPr lang="en-US" sz="1200">
                <a:solidFill>
                  <a:srgbClr val="009900"/>
                </a:solidFill>
              </a:rPr>
              <a:t> </a:t>
            </a:r>
            <a:r>
              <a:rPr lang="en-US" sz="1200" b="1">
                <a:solidFill>
                  <a:srgbClr val="009900"/>
                </a:solidFill>
              </a:rPr>
              <a:t>11</a:t>
            </a:r>
            <a:r>
              <a:rPr lang="en-US" sz="1200">
                <a:solidFill>
                  <a:srgbClr val="009900"/>
                </a:solidFill>
              </a:rPr>
              <a:t>, 221-234;  Kuchel et al. 2005 </a:t>
            </a:r>
            <a:r>
              <a:rPr lang="en-US" sz="1200" i="1">
                <a:solidFill>
                  <a:srgbClr val="009900"/>
                </a:solidFill>
              </a:rPr>
              <a:t>Mol. Breed.</a:t>
            </a:r>
            <a:r>
              <a:rPr lang="en-US" sz="1200">
                <a:solidFill>
                  <a:srgbClr val="009900"/>
                </a:solidFill>
              </a:rPr>
              <a:t> </a:t>
            </a:r>
            <a:r>
              <a:rPr lang="en-US" sz="1200" b="1">
                <a:solidFill>
                  <a:srgbClr val="009900"/>
                </a:solidFill>
              </a:rPr>
              <a:t>16</a:t>
            </a:r>
            <a:r>
              <a:rPr lang="en-US" sz="1200">
                <a:solidFill>
                  <a:srgbClr val="009900"/>
                </a:solidFill>
              </a:rPr>
              <a:t>, 67-78; and Van Sanford et al. 2001 </a:t>
            </a:r>
            <a:r>
              <a:rPr lang="en-US" sz="1200" i="1">
                <a:solidFill>
                  <a:srgbClr val="009900"/>
                </a:solidFill>
              </a:rPr>
              <a:t>Crop Sci.</a:t>
            </a:r>
            <a:r>
              <a:rPr lang="en-US" sz="1200">
                <a:solidFill>
                  <a:srgbClr val="009900"/>
                </a:solidFill>
              </a:rPr>
              <a:t> </a:t>
            </a:r>
            <a:r>
              <a:rPr lang="en-US" sz="1200" b="1">
                <a:solidFill>
                  <a:srgbClr val="009900"/>
                </a:solidFill>
              </a:rPr>
              <a:t>41</a:t>
            </a:r>
            <a:r>
              <a:rPr lang="en-US" sz="1200">
                <a:solidFill>
                  <a:srgbClr val="009900"/>
                </a:solidFill>
              </a:rPr>
              <a:t>, 638-644.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How much does MAS cost at IRRI?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686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" charset="0"/>
              </a:rPr>
              <a:t>Consumables:</a:t>
            </a:r>
          </a:p>
          <a:p>
            <a:r>
              <a:rPr lang="en-US" sz="2400">
                <a:latin typeface="Arial" charset="0"/>
              </a:rPr>
              <a:t>Genome mapping lab (GML) ESTIMATE</a:t>
            </a:r>
          </a:p>
          <a:p>
            <a:pPr lvl="1"/>
            <a:r>
              <a:rPr lang="en-US">
                <a:latin typeface="Arial" charset="0"/>
              </a:rPr>
              <a:t>USD </a:t>
            </a:r>
            <a:r>
              <a:rPr lang="en-US" b="1">
                <a:latin typeface="Arial" charset="0"/>
              </a:rPr>
              <a:t>$0.26 per sample</a:t>
            </a:r>
            <a:r>
              <a:rPr lang="en-US">
                <a:latin typeface="Arial" charset="0"/>
              </a:rPr>
              <a:t> (</a:t>
            </a:r>
            <a:r>
              <a:rPr lang="en-US" i="1">
                <a:latin typeface="Arial" charset="0"/>
              </a:rPr>
              <a:t>minimum</a:t>
            </a:r>
            <a:r>
              <a:rPr lang="en-US">
                <a:latin typeface="Arial" charset="0"/>
              </a:rPr>
              <a:t> costs)</a:t>
            </a:r>
          </a:p>
          <a:p>
            <a:pPr lvl="1"/>
            <a:r>
              <a:rPr lang="en-US">
                <a:latin typeface="Arial" charset="0"/>
              </a:rPr>
              <a:t>Breakdown of costs: DNA extraction: 19.1%; PCR: 61.6%; Gel electrophoresis: 19.2%</a:t>
            </a:r>
          </a:p>
          <a:p>
            <a:pPr lvl="1"/>
            <a:r>
              <a:rPr lang="en-US">
                <a:latin typeface="Arial" charset="0"/>
              </a:rPr>
              <a:t>Estimate </a:t>
            </a:r>
            <a:r>
              <a:rPr lang="en-US" i="1" u="sng">
                <a:latin typeface="Arial" charset="0"/>
              </a:rPr>
              <a:t>excludes</a:t>
            </a:r>
            <a:r>
              <a:rPr lang="en-US">
                <a:latin typeface="Arial" charset="0"/>
              </a:rPr>
              <a:t> delivery fees, gloves, paper tissue, electricity, water, waste disposal and no re-runs</a:t>
            </a:r>
          </a:p>
          <a:p>
            <a:r>
              <a:rPr lang="en-US" sz="2400">
                <a:latin typeface="Arial" charset="0"/>
              </a:rPr>
              <a:t>GAMMA Lab estimate = USD $</a:t>
            </a:r>
            <a:r>
              <a:rPr lang="en-US" sz="2400" b="1">
                <a:latin typeface="Arial" charset="0"/>
              </a:rPr>
              <a:t>0.86 per sample</a:t>
            </a:r>
          </a:p>
          <a:p>
            <a:pPr>
              <a:buFontTx/>
              <a:buNone/>
            </a:pPr>
            <a:r>
              <a:rPr lang="en-US" sz="2400">
                <a:latin typeface="Arial" charset="0"/>
              </a:rPr>
              <a:t>Labour:</a:t>
            </a:r>
          </a:p>
          <a:p>
            <a:pPr lvl="1"/>
            <a:r>
              <a:rPr lang="en-US">
                <a:latin typeface="Arial" charset="0"/>
              </a:rPr>
              <a:t>USD </a:t>
            </a:r>
            <a:r>
              <a:rPr lang="en-US" b="1">
                <a:latin typeface="Arial" charset="0"/>
              </a:rPr>
              <a:t>$0.06 per sample</a:t>
            </a:r>
            <a:r>
              <a:rPr lang="en-US">
                <a:latin typeface="Arial" charset="0"/>
              </a:rPr>
              <a:t> (Research Technician)</a:t>
            </a:r>
          </a:p>
          <a:p>
            <a:pPr lvl="1"/>
            <a:r>
              <a:rPr lang="en-US">
                <a:latin typeface="Arial" charset="0"/>
              </a:rPr>
              <a:t>USD </a:t>
            </a:r>
            <a:r>
              <a:rPr lang="en-US" b="1">
                <a:latin typeface="Arial" charset="0"/>
              </a:rPr>
              <a:t>$0.65 per sample</a:t>
            </a:r>
            <a:r>
              <a:rPr lang="en-US">
                <a:latin typeface="Arial" charset="0"/>
              </a:rPr>
              <a:t> (Postdoctoral Research Fellow)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304800" y="6019800"/>
            <a:ext cx="8534400" cy="514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TOTAL: USD $0.32/sample (RT); USD $0.91/sample (PDF)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Markers that may be visually scored to differentiate genotypes</a:t>
            </a:r>
          </a:p>
          <a:p>
            <a:r>
              <a:rPr lang="en-US" dirty="0" smtClean="0"/>
              <a:t>=Phenotypic markers</a:t>
            </a:r>
          </a:p>
          <a:p>
            <a:r>
              <a:rPr lang="en-US" dirty="0" smtClean="0"/>
              <a:t>Monogenic inheritance</a:t>
            </a:r>
          </a:p>
          <a:p>
            <a:r>
              <a:rPr lang="en-US" dirty="0" smtClean="0"/>
              <a:t>Dominant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3352800" y="3254375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4191000" y="1219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P</a:t>
            </a:r>
            <a:r>
              <a:rPr lang="en-US" b="1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3581400" y="18827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3352800" y="23399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F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>
            <a:off x="3581400" y="287337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0039" name="Group 7"/>
          <p:cNvGrpSpPr>
            <a:grpSpLocks/>
          </p:cNvGrpSpPr>
          <p:nvPr/>
        </p:nvGrpSpPr>
        <p:grpSpPr bwMode="auto">
          <a:xfrm>
            <a:off x="2700338" y="1676400"/>
            <a:ext cx="271462" cy="222250"/>
            <a:chOff x="720" y="1872"/>
            <a:chExt cx="480" cy="384"/>
          </a:xfrm>
        </p:grpSpPr>
        <p:sp>
          <p:nvSpPr>
            <p:cNvPr id="300040" name="Line 8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041" name="Oval 9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42" name="Oval 10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43" name="Oval 11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44" name="Oval 12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0045" name="Group 13"/>
          <p:cNvGrpSpPr>
            <a:grpSpLocks/>
          </p:cNvGrpSpPr>
          <p:nvPr/>
        </p:nvGrpSpPr>
        <p:grpSpPr bwMode="auto">
          <a:xfrm>
            <a:off x="4343400" y="1676400"/>
            <a:ext cx="271463" cy="222250"/>
            <a:chOff x="720" y="1872"/>
            <a:chExt cx="480" cy="384"/>
          </a:xfrm>
        </p:grpSpPr>
        <p:sp>
          <p:nvSpPr>
            <p:cNvPr id="300046" name="Line 14"/>
            <p:cNvSpPr>
              <a:spLocks noChangeShapeType="1"/>
            </p:cNvSpPr>
            <p:nvPr/>
          </p:nvSpPr>
          <p:spPr bwMode="auto">
            <a:xfrm flipH="1">
              <a:off x="960" y="1920"/>
              <a:ext cx="0" cy="33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047" name="Oval 15"/>
            <p:cNvSpPr>
              <a:spLocks noChangeArrowheads="1"/>
            </p:cNvSpPr>
            <p:nvPr/>
          </p:nvSpPr>
          <p:spPr bwMode="auto">
            <a:xfrm>
              <a:off x="768" y="1872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48" name="Oval 16"/>
            <p:cNvSpPr>
              <a:spLocks noChangeArrowheads="1"/>
            </p:cNvSpPr>
            <p:nvPr/>
          </p:nvSpPr>
          <p:spPr bwMode="auto">
            <a:xfrm>
              <a:off x="960" y="1920"/>
              <a:ext cx="192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49" name="Oval 17"/>
            <p:cNvSpPr>
              <a:spLocks noChangeArrowheads="1"/>
            </p:cNvSpPr>
            <p:nvPr/>
          </p:nvSpPr>
          <p:spPr bwMode="auto">
            <a:xfrm>
              <a:off x="720" y="2016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0" name="Oval 18"/>
            <p:cNvSpPr>
              <a:spLocks noChangeArrowheads="1"/>
            </p:cNvSpPr>
            <p:nvPr/>
          </p:nvSpPr>
          <p:spPr bwMode="auto">
            <a:xfrm>
              <a:off x="960" y="2064"/>
              <a:ext cx="240" cy="96"/>
            </a:xfrm>
            <a:prstGeom prst="ellipse">
              <a:avLst/>
            </a:prstGeom>
            <a:solidFill>
              <a:srgbClr val="00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0051" name="Group 19"/>
          <p:cNvGrpSpPr>
            <a:grpSpLocks/>
          </p:cNvGrpSpPr>
          <p:nvPr/>
        </p:nvGrpSpPr>
        <p:grpSpPr bwMode="auto">
          <a:xfrm>
            <a:off x="4343400" y="1958975"/>
            <a:ext cx="1295400" cy="533400"/>
            <a:chOff x="2688" y="466"/>
            <a:chExt cx="816" cy="336"/>
          </a:xfrm>
        </p:grpSpPr>
        <p:sp>
          <p:nvSpPr>
            <p:cNvPr id="300052" name="Rectangle 20"/>
            <p:cNvSpPr>
              <a:spLocks noChangeArrowheads="1"/>
            </p:cNvSpPr>
            <p:nvPr/>
          </p:nvSpPr>
          <p:spPr bwMode="auto">
            <a:xfrm>
              <a:off x="2688" y="466"/>
              <a:ext cx="192" cy="28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3" name="Rectangle 21"/>
            <p:cNvSpPr>
              <a:spLocks noChangeArrowheads="1"/>
            </p:cNvSpPr>
            <p:nvPr/>
          </p:nvSpPr>
          <p:spPr bwMode="auto">
            <a:xfrm>
              <a:off x="2736" y="514"/>
              <a:ext cx="117" cy="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4" name="Rectangle 22"/>
            <p:cNvSpPr>
              <a:spLocks noChangeArrowheads="1"/>
            </p:cNvSpPr>
            <p:nvPr/>
          </p:nvSpPr>
          <p:spPr bwMode="auto">
            <a:xfrm>
              <a:off x="2736" y="706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055" name="AutoShape 23"/>
            <p:cNvSpPr>
              <a:spLocks noChangeArrowheads="1"/>
            </p:cNvSpPr>
            <p:nvPr/>
          </p:nvSpPr>
          <p:spPr bwMode="auto">
            <a:xfrm>
              <a:off x="2880" y="658"/>
              <a:ext cx="624" cy="144"/>
            </a:xfrm>
            <a:prstGeom prst="leftArrow">
              <a:avLst>
                <a:gd name="adj1" fmla="val 50000"/>
                <a:gd name="adj2" fmla="val 108333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2438400" y="1219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P</a:t>
            </a:r>
            <a:r>
              <a:rPr lang="en-US" b="1" baseline="-25000">
                <a:solidFill>
                  <a:srgbClr val="000000"/>
                </a:solidFill>
              </a:rPr>
              <a:t>1</a:t>
            </a:r>
            <a:r>
              <a:rPr lang="en-US" baseline="-25000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0057" name="Group 25"/>
          <p:cNvGrpSpPr>
            <a:grpSpLocks/>
          </p:cNvGrpSpPr>
          <p:nvPr/>
        </p:nvGrpSpPr>
        <p:grpSpPr bwMode="auto">
          <a:xfrm>
            <a:off x="2667000" y="1958975"/>
            <a:ext cx="304800" cy="457200"/>
            <a:chOff x="1296" y="624"/>
            <a:chExt cx="192" cy="288"/>
          </a:xfrm>
        </p:grpSpPr>
        <p:grpSp>
          <p:nvGrpSpPr>
            <p:cNvPr id="300058" name="Group 26"/>
            <p:cNvGrpSpPr>
              <a:grpSpLocks/>
            </p:cNvGrpSpPr>
            <p:nvPr/>
          </p:nvGrpSpPr>
          <p:grpSpPr bwMode="auto">
            <a:xfrm>
              <a:off x="1296" y="624"/>
              <a:ext cx="192" cy="288"/>
              <a:chOff x="1296" y="624"/>
              <a:chExt cx="192" cy="288"/>
            </a:xfrm>
          </p:grpSpPr>
          <p:sp>
            <p:nvSpPr>
              <p:cNvPr id="300059" name="Rectangle 27"/>
              <p:cNvSpPr>
                <a:spLocks noChangeArrowheads="1"/>
              </p:cNvSpPr>
              <p:nvPr/>
            </p:nvSpPr>
            <p:spPr bwMode="auto">
              <a:xfrm>
                <a:off x="1296" y="624"/>
                <a:ext cx="192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60" name="Rectangle 28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117" cy="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0061" name="Rectangle 29"/>
            <p:cNvSpPr>
              <a:spLocks noChangeArrowheads="1"/>
            </p:cNvSpPr>
            <p:nvPr/>
          </p:nvSpPr>
          <p:spPr bwMode="auto">
            <a:xfrm>
              <a:off x="1344" y="768"/>
              <a:ext cx="117" cy="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0062" name="Text Box 30"/>
          <p:cNvSpPr txBox="1">
            <a:spLocks noChangeArrowheads="1"/>
          </p:cNvSpPr>
          <p:nvPr/>
        </p:nvSpPr>
        <p:spPr bwMode="auto">
          <a:xfrm>
            <a:off x="3429000" y="1295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/>
              <a:t>x</a:t>
            </a:r>
          </a:p>
        </p:txBody>
      </p:sp>
      <p:sp>
        <p:nvSpPr>
          <p:cNvPr id="300063" name="Text Box 31"/>
          <p:cNvSpPr txBox="1">
            <a:spLocks noChangeArrowheads="1"/>
          </p:cNvSpPr>
          <p:nvPr/>
        </p:nvSpPr>
        <p:spPr bwMode="auto">
          <a:xfrm>
            <a:off x="4419600" y="3276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0000"/>
                </a:solidFill>
              </a:rPr>
              <a:t>2000 plants</a:t>
            </a:r>
          </a:p>
        </p:txBody>
      </p:sp>
      <p:grpSp>
        <p:nvGrpSpPr>
          <p:cNvPr id="300064" name="Group 32"/>
          <p:cNvGrpSpPr>
            <a:grpSpLocks/>
          </p:cNvGrpSpPr>
          <p:nvPr/>
        </p:nvGrpSpPr>
        <p:grpSpPr bwMode="auto">
          <a:xfrm>
            <a:off x="76200" y="3733800"/>
            <a:ext cx="9144000" cy="1524000"/>
            <a:chOff x="48" y="2352"/>
            <a:chExt cx="5760" cy="960"/>
          </a:xfrm>
        </p:grpSpPr>
        <p:grpSp>
          <p:nvGrpSpPr>
            <p:cNvPr id="300065" name="Group 33"/>
            <p:cNvGrpSpPr>
              <a:grpSpLocks/>
            </p:cNvGrpSpPr>
            <p:nvPr/>
          </p:nvGrpSpPr>
          <p:grpSpPr bwMode="auto">
            <a:xfrm>
              <a:off x="989" y="2352"/>
              <a:ext cx="146" cy="123"/>
              <a:chOff x="720" y="1872"/>
              <a:chExt cx="480" cy="384"/>
            </a:xfrm>
          </p:grpSpPr>
          <p:sp>
            <p:nvSpPr>
              <p:cNvPr id="300066" name="Line 3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67" name="Oval 3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68" name="Oval 3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69" name="Oval 3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70" name="Oval 3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071" name="Group 39"/>
            <p:cNvGrpSpPr>
              <a:grpSpLocks/>
            </p:cNvGrpSpPr>
            <p:nvPr/>
          </p:nvGrpSpPr>
          <p:grpSpPr bwMode="auto">
            <a:xfrm>
              <a:off x="1135" y="2352"/>
              <a:ext cx="145" cy="123"/>
              <a:chOff x="720" y="1872"/>
              <a:chExt cx="480" cy="384"/>
            </a:xfrm>
          </p:grpSpPr>
          <p:sp>
            <p:nvSpPr>
              <p:cNvPr id="300072" name="Line 4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73" name="Oval 4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74" name="Oval 4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75" name="Oval 4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76" name="Oval 4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077" name="Group 45"/>
            <p:cNvGrpSpPr>
              <a:grpSpLocks/>
            </p:cNvGrpSpPr>
            <p:nvPr/>
          </p:nvGrpSpPr>
          <p:grpSpPr bwMode="auto">
            <a:xfrm>
              <a:off x="1280" y="2352"/>
              <a:ext cx="145" cy="123"/>
              <a:chOff x="720" y="1872"/>
              <a:chExt cx="480" cy="384"/>
            </a:xfrm>
          </p:grpSpPr>
          <p:sp>
            <p:nvSpPr>
              <p:cNvPr id="300078" name="Line 4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79" name="Oval 4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0" name="Oval 4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1" name="Oval 4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2" name="Oval 5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083" name="Group 51"/>
            <p:cNvGrpSpPr>
              <a:grpSpLocks/>
            </p:cNvGrpSpPr>
            <p:nvPr/>
          </p:nvGrpSpPr>
          <p:grpSpPr bwMode="auto">
            <a:xfrm>
              <a:off x="1425" y="2352"/>
              <a:ext cx="145" cy="123"/>
              <a:chOff x="720" y="1872"/>
              <a:chExt cx="480" cy="384"/>
            </a:xfrm>
          </p:grpSpPr>
          <p:sp>
            <p:nvSpPr>
              <p:cNvPr id="300084" name="Line 5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85" name="Oval 5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6" name="Oval 5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7" name="Oval 5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88" name="Oval 5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089" name="Group 57"/>
            <p:cNvGrpSpPr>
              <a:grpSpLocks/>
            </p:cNvGrpSpPr>
            <p:nvPr/>
          </p:nvGrpSpPr>
          <p:grpSpPr bwMode="auto">
            <a:xfrm>
              <a:off x="1570" y="2352"/>
              <a:ext cx="146" cy="123"/>
              <a:chOff x="720" y="1872"/>
              <a:chExt cx="480" cy="384"/>
            </a:xfrm>
          </p:grpSpPr>
          <p:sp>
            <p:nvSpPr>
              <p:cNvPr id="300090" name="Line 5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91" name="Oval 5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92" name="Oval 6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93" name="Oval 6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94" name="Oval 6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095" name="Group 63"/>
            <p:cNvGrpSpPr>
              <a:grpSpLocks/>
            </p:cNvGrpSpPr>
            <p:nvPr/>
          </p:nvGrpSpPr>
          <p:grpSpPr bwMode="auto">
            <a:xfrm>
              <a:off x="1745" y="2352"/>
              <a:ext cx="146" cy="123"/>
              <a:chOff x="720" y="1872"/>
              <a:chExt cx="480" cy="384"/>
            </a:xfrm>
          </p:grpSpPr>
          <p:sp>
            <p:nvSpPr>
              <p:cNvPr id="300096" name="Line 6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97" name="Oval 6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98" name="Oval 6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099" name="Oval 6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00" name="Oval 6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01" name="Group 69"/>
            <p:cNvGrpSpPr>
              <a:grpSpLocks/>
            </p:cNvGrpSpPr>
            <p:nvPr/>
          </p:nvGrpSpPr>
          <p:grpSpPr bwMode="auto">
            <a:xfrm>
              <a:off x="1891" y="2352"/>
              <a:ext cx="145" cy="123"/>
              <a:chOff x="720" y="1872"/>
              <a:chExt cx="480" cy="384"/>
            </a:xfrm>
          </p:grpSpPr>
          <p:sp>
            <p:nvSpPr>
              <p:cNvPr id="300102" name="Line 7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03" name="Oval 7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04" name="Oval 7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05" name="Oval 7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06" name="Oval 7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07" name="Group 75"/>
            <p:cNvGrpSpPr>
              <a:grpSpLocks/>
            </p:cNvGrpSpPr>
            <p:nvPr/>
          </p:nvGrpSpPr>
          <p:grpSpPr bwMode="auto">
            <a:xfrm>
              <a:off x="2036" y="2352"/>
              <a:ext cx="145" cy="123"/>
              <a:chOff x="720" y="1872"/>
              <a:chExt cx="480" cy="384"/>
            </a:xfrm>
          </p:grpSpPr>
          <p:sp>
            <p:nvSpPr>
              <p:cNvPr id="300108" name="Line 7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09" name="Oval 7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0" name="Oval 7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1" name="Oval 7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2" name="Oval 8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13" name="Group 81"/>
            <p:cNvGrpSpPr>
              <a:grpSpLocks/>
            </p:cNvGrpSpPr>
            <p:nvPr/>
          </p:nvGrpSpPr>
          <p:grpSpPr bwMode="auto">
            <a:xfrm>
              <a:off x="2181" y="2352"/>
              <a:ext cx="145" cy="123"/>
              <a:chOff x="720" y="1872"/>
              <a:chExt cx="480" cy="384"/>
            </a:xfrm>
          </p:grpSpPr>
          <p:sp>
            <p:nvSpPr>
              <p:cNvPr id="300114" name="Line 8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15" name="Oval 8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6" name="Oval 8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7" name="Oval 8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18" name="Oval 8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19" name="Group 87"/>
            <p:cNvGrpSpPr>
              <a:grpSpLocks/>
            </p:cNvGrpSpPr>
            <p:nvPr/>
          </p:nvGrpSpPr>
          <p:grpSpPr bwMode="auto">
            <a:xfrm>
              <a:off x="2326" y="2352"/>
              <a:ext cx="146" cy="123"/>
              <a:chOff x="720" y="1872"/>
              <a:chExt cx="480" cy="384"/>
            </a:xfrm>
          </p:grpSpPr>
          <p:sp>
            <p:nvSpPr>
              <p:cNvPr id="300120" name="Line 8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21" name="Oval 8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22" name="Oval 9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23" name="Oval 9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24" name="Oval 9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25" name="Group 93"/>
            <p:cNvGrpSpPr>
              <a:grpSpLocks/>
            </p:cNvGrpSpPr>
            <p:nvPr/>
          </p:nvGrpSpPr>
          <p:grpSpPr bwMode="auto">
            <a:xfrm>
              <a:off x="2472" y="2352"/>
              <a:ext cx="146" cy="123"/>
              <a:chOff x="720" y="1872"/>
              <a:chExt cx="480" cy="384"/>
            </a:xfrm>
          </p:grpSpPr>
          <p:sp>
            <p:nvSpPr>
              <p:cNvPr id="300126" name="Line 9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27" name="Oval 9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28" name="Oval 9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29" name="Oval 9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30" name="Oval 9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31" name="Group 99"/>
            <p:cNvGrpSpPr>
              <a:grpSpLocks/>
            </p:cNvGrpSpPr>
            <p:nvPr/>
          </p:nvGrpSpPr>
          <p:grpSpPr bwMode="auto">
            <a:xfrm>
              <a:off x="2618" y="2352"/>
              <a:ext cx="145" cy="123"/>
              <a:chOff x="720" y="1872"/>
              <a:chExt cx="480" cy="384"/>
            </a:xfrm>
          </p:grpSpPr>
          <p:sp>
            <p:nvSpPr>
              <p:cNvPr id="300132" name="Line 10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33" name="Oval 10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34" name="Oval 10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35" name="Oval 10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36" name="Oval 10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37" name="Group 105"/>
            <p:cNvGrpSpPr>
              <a:grpSpLocks/>
            </p:cNvGrpSpPr>
            <p:nvPr/>
          </p:nvGrpSpPr>
          <p:grpSpPr bwMode="auto">
            <a:xfrm>
              <a:off x="2763" y="2352"/>
              <a:ext cx="145" cy="123"/>
              <a:chOff x="720" y="1872"/>
              <a:chExt cx="480" cy="384"/>
            </a:xfrm>
          </p:grpSpPr>
          <p:sp>
            <p:nvSpPr>
              <p:cNvPr id="300138" name="Line 10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39" name="Oval 10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0" name="Oval 10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1" name="Oval 10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2" name="Oval 11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43" name="Group 111"/>
            <p:cNvGrpSpPr>
              <a:grpSpLocks/>
            </p:cNvGrpSpPr>
            <p:nvPr/>
          </p:nvGrpSpPr>
          <p:grpSpPr bwMode="auto">
            <a:xfrm>
              <a:off x="2908" y="2352"/>
              <a:ext cx="145" cy="123"/>
              <a:chOff x="720" y="1872"/>
              <a:chExt cx="480" cy="384"/>
            </a:xfrm>
          </p:grpSpPr>
          <p:sp>
            <p:nvSpPr>
              <p:cNvPr id="300144" name="Line 11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45" name="Oval 11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6" name="Oval 11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7" name="Oval 11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48" name="Oval 11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49" name="Group 117"/>
            <p:cNvGrpSpPr>
              <a:grpSpLocks/>
            </p:cNvGrpSpPr>
            <p:nvPr/>
          </p:nvGrpSpPr>
          <p:grpSpPr bwMode="auto">
            <a:xfrm>
              <a:off x="3053" y="2352"/>
              <a:ext cx="146" cy="123"/>
              <a:chOff x="720" y="1872"/>
              <a:chExt cx="480" cy="384"/>
            </a:xfrm>
          </p:grpSpPr>
          <p:sp>
            <p:nvSpPr>
              <p:cNvPr id="300150" name="Line 11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51" name="Oval 11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52" name="Oval 12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53" name="Oval 12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54" name="Oval 12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55" name="Group 123"/>
            <p:cNvGrpSpPr>
              <a:grpSpLocks/>
            </p:cNvGrpSpPr>
            <p:nvPr/>
          </p:nvGrpSpPr>
          <p:grpSpPr bwMode="auto">
            <a:xfrm>
              <a:off x="3199" y="2352"/>
              <a:ext cx="146" cy="123"/>
              <a:chOff x="720" y="1872"/>
              <a:chExt cx="480" cy="384"/>
            </a:xfrm>
          </p:grpSpPr>
          <p:sp>
            <p:nvSpPr>
              <p:cNvPr id="300156" name="Line 12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57" name="Oval 12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58" name="Oval 1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59" name="Oval 12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0" name="Oval 12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61" name="Group 129"/>
            <p:cNvGrpSpPr>
              <a:grpSpLocks/>
            </p:cNvGrpSpPr>
            <p:nvPr/>
          </p:nvGrpSpPr>
          <p:grpSpPr bwMode="auto">
            <a:xfrm>
              <a:off x="3345" y="2352"/>
              <a:ext cx="144" cy="123"/>
              <a:chOff x="720" y="1872"/>
              <a:chExt cx="480" cy="384"/>
            </a:xfrm>
          </p:grpSpPr>
          <p:sp>
            <p:nvSpPr>
              <p:cNvPr id="300162" name="Line 13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63" name="Oval 13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4" name="Oval 13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5" name="Oval 13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66" name="Oval 13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67" name="Group 135"/>
            <p:cNvGrpSpPr>
              <a:grpSpLocks/>
            </p:cNvGrpSpPr>
            <p:nvPr/>
          </p:nvGrpSpPr>
          <p:grpSpPr bwMode="auto">
            <a:xfrm>
              <a:off x="3489" y="2352"/>
              <a:ext cx="146" cy="123"/>
              <a:chOff x="720" y="1872"/>
              <a:chExt cx="480" cy="384"/>
            </a:xfrm>
          </p:grpSpPr>
          <p:sp>
            <p:nvSpPr>
              <p:cNvPr id="300168" name="Line 13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69" name="Oval 13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0" name="Oval 13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1" name="Oval 13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2" name="Oval 14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73" name="Group 141"/>
            <p:cNvGrpSpPr>
              <a:grpSpLocks/>
            </p:cNvGrpSpPr>
            <p:nvPr/>
          </p:nvGrpSpPr>
          <p:grpSpPr bwMode="auto">
            <a:xfrm>
              <a:off x="3635" y="2352"/>
              <a:ext cx="146" cy="123"/>
              <a:chOff x="720" y="1872"/>
              <a:chExt cx="480" cy="384"/>
            </a:xfrm>
          </p:grpSpPr>
          <p:sp>
            <p:nvSpPr>
              <p:cNvPr id="300174" name="Line 14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75" name="Oval 14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6" name="Oval 14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7" name="Oval 14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78" name="Oval 14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79" name="Group 147"/>
            <p:cNvGrpSpPr>
              <a:grpSpLocks/>
            </p:cNvGrpSpPr>
            <p:nvPr/>
          </p:nvGrpSpPr>
          <p:grpSpPr bwMode="auto">
            <a:xfrm>
              <a:off x="3781" y="2352"/>
              <a:ext cx="145" cy="123"/>
              <a:chOff x="720" y="1872"/>
              <a:chExt cx="480" cy="384"/>
            </a:xfrm>
          </p:grpSpPr>
          <p:sp>
            <p:nvSpPr>
              <p:cNvPr id="300180" name="Line 14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81" name="Oval 14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2" name="Oval 15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3" name="Oval 15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4" name="Oval 15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85" name="Group 153"/>
            <p:cNvGrpSpPr>
              <a:grpSpLocks/>
            </p:cNvGrpSpPr>
            <p:nvPr/>
          </p:nvGrpSpPr>
          <p:grpSpPr bwMode="auto">
            <a:xfrm>
              <a:off x="862" y="2352"/>
              <a:ext cx="146" cy="123"/>
              <a:chOff x="720" y="1872"/>
              <a:chExt cx="480" cy="384"/>
            </a:xfrm>
          </p:grpSpPr>
          <p:sp>
            <p:nvSpPr>
              <p:cNvPr id="300186" name="Line 15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87" name="Oval 15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8" name="Oval 15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89" name="Oval 15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90" name="Oval 15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91" name="Group 159"/>
            <p:cNvGrpSpPr>
              <a:grpSpLocks/>
            </p:cNvGrpSpPr>
            <p:nvPr/>
          </p:nvGrpSpPr>
          <p:grpSpPr bwMode="auto">
            <a:xfrm>
              <a:off x="718" y="2352"/>
              <a:ext cx="146" cy="123"/>
              <a:chOff x="720" y="1872"/>
              <a:chExt cx="480" cy="384"/>
            </a:xfrm>
          </p:grpSpPr>
          <p:sp>
            <p:nvSpPr>
              <p:cNvPr id="300192" name="Line 16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93" name="Oval 16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94" name="Oval 16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95" name="Oval 16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196" name="Oval 16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197" name="Group 165"/>
            <p:cNvGrpSpPr>
              <a:grpSpLocks/>
            </p:cNvGrpSpPr>
            <p:nvPr/>
          </p:nvGrpSpPr>
          <p:grpSpPr bwMode="auto">
            <a:xfrm>
              <a:off x="574" y="2352"/>
              <a:ext cx="146" cy="123"/>
              <a:chOff x="720" y="1872"/>
              <a:chExt cx="480" cy="384"/>
            </a:xfrm>
          </p:grpSpPr>
          <p:sp>
            <p:nvSpPr>
              <p:cNvPr id="300198" name="Line 16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99" name="Oval 16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00" name="Oval 16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01" name="Oval 16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02" name="Oval 17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3" name="Group 171"/>
            <p:cNvGrpSpPr>
              <a:grpSpLocks/>
            </p:cNvGrpSpPr>
            <p:nvPr/>
          </p:nvGrpSpPr>
          <p:grpSpPr bwMode="auto">
            <a:xfrm>
              <a:off x="430" y="2352"/>
              <a:ext cx="146" cy="123"/>
              <a:chOff x="720" y="1872"/>
              <a:chExt cx="480" cy="384"/>
            </a:xfrm>
          </p:grpSpPr>
          <p:sp>
            <p:nvSpPr>
              <p:cNvPr id="300204" name="Line 17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05" name="Oval 17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06" name="Oval 17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07" name="Oval 17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08" name="Oval 17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09" name="Group 177"/>
            <p:cNvGrpSpPr>
              <a:grpSpLocks/>
            </p:cNvGrpSpPr>
            <p:nvPr/>
          </p:nvGrpSpPr>
          <p:grpSpPr bwMode="auto">
            <a:xfrm>
              <a:off x="288" y="2352"/>
              <a:ext cx="146" cy="123"/>
              <a:chOff x="720" y="1872"/>
              <a:chExt cx="480" cy="384"/>
            </a:xfrm>
          </p:grpSpPr>
          <p:sp>
            <p:nvSpPr>
              <p:cNvPr id="300210" name="Line 17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11" name="Oval 17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12" name="Oval 18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13" name="Oval 18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14" name="Oval 18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15" name="Group 183"/>
            <p:cNvGrpSpPr>
              <a:grpSpLocks/>
            </p:cNvGrpSpPr>
            <p:nvPr/>
          </p:nvGrpSpPr>
          <p:grpSpPr bwMode="auto">
            <a:xfrm>
              <a:off x="3936" y="2352"/>
              <a:ext cx="145" cy="123"/>
              <a:chOff x="720" y="1872"/>
              <a:chExt cx="480" cy="384"/>
            </a:xfrm>
          </p:grpSpPr>
          <p:sp>
            <p:nvSpPr>
              <p:cNvPr id="300216" name="Line 18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17" name="Oval 18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18" name="Oval 18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19" name="Oval 18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20" name="Oval 18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21" name="Group 189"/>
            <p:cNvGrpSpPr>
              <a:grpSpLocks/>
            </p:cNvGrpSpPr>
            <p:nvPr/>
          </p:nvGrpSpPr>
          <p:grpSpPr bwMode="auto">
            <a:xfrm>
              <a:off x="4080" y="2352"/>
              <a:ext cx="145" cy="123"/>
              <a:chOff x="720" y="1872"/>
              <a:chExt cx="480" cy="384"/>
            </a:xfrm>
          </p:grpSpPr>
          <p:sp>
            <p:nvSpPr>
              <p:cNvPr id="300222" name="Line 19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23" name="Oval 19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24" name="Oval 19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25" name="Oval 19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26" name="Oval 19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27" name="Group 195"/>
            <p:cNvGrpSpPr>
              <a:grpSpLocks/>
            </p:cNvGrpSpPr>
            <p:nvPr/>
          </p:nvGrpSpPr>
          <p:grpSpPr bwMode="auto">
            <a:xfrm>
              <a:off x="4224" y="2352"/>
              <a:ext cx="145" cy="123"/>
              <a:chOff x="720" y="1872"/>
              <a:chExt cx="480" cy="384"/>
            </a:xfrm>
          </p:grpSpPr>
          <p:sp>
            <p:nvSpPr>
              <p:cNvPr id="300228" name="Line 19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29" name="Oval 19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30" name="Oval 19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31" name="Oval 19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32" name="Oval 20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33" name="Group 201"/>
            <p:cNvGrpSpPr>
              <a:grpSpLocks/>
            </p:cNvGrpSpPr>
            <p:nvPr/>
          </p:nvGrpSpPr>
          <p:grpSpPr bwMode="auto">
            <a:xfrm>
              <a:off x="4368" y="2352"/>
              <a:ext cx="145" cy="123"/>
              <a:chOff x="720" y="1872"/>
              <a:chExt cx="480" cy="384"/>
            </a:xfrm>
          </p:grpSpPr>
          <p:sp>
            <p:nvSpPr>
              <p:cNvPr id="300234" name="Line 20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35" name="Oval 20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36" name="Oval 20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37" name="Oval 20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38" name="Oval 20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39" name="Group 207"/>
            <p:cNvGrpSpPr>
              <a:grpSpLocks/>
            </p:cNvGrpSpPr>
            <p:nvPr/>
          </p:nvGrpSpPr>
          <p:grpSpPr bwMode="auto">
            <a:xfrm>
              <a:off x="4511" y="2352"/>
              <a:ext cx="145" cy="123"/>
              <a:chOff x="720" y="1872"/>
              <a:chExt cx="480" cy="384"/>
            </a:xfrm>
          </p:grpSpPr>
          <p:sp>
            <p:nvSpPr>
              <p:cNvPr id="300240" name="Line 20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41" name="Oval 20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42" name="Oval 21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43" name="Oval 21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44" name="Oval 21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45" name="Group 213"/>
            <p:cNvGrpSpPr>
              <a:grpSpLocks/>
            </p:cNvGrpSpPr>
            <p:nvPr/>
          </p:nvGrpSpPr>
          <p:grpSpPr bwMode="auto">
            <a:xfrm>
              <a:off x="4656" y="2352"/>
              <a:ext cx="145" cy="123"/>
              <a:chOff x="720" y="1872"/>
              <a:chExt cx="480" cy="384"/>
            </a:xfrm>
          </p:grpSpPr>
          <p:sp>
            <p:nvSpPr>
              <p:cNvPr id="300246" name="Line 21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47" name="Oval 21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48" name="Oval 21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49" name="Oval 21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50" name="Oval 21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51" name="Group 219"/>
            <p:cNvGrpSpPr>
              <a:grpSpLocks/>
            </p:cNvGrpSpPr>
            <p:nvPr/>
          </p:nvGrpSpPr>
          <p:grpSpPr bwMode="auto">
            <a:xfrm>
              <a:off x="4800" y="2352"/>
              <a:ext cx="145" cy="123"/>
              <a:chOff x="720" y="1872"/>
              <a:chExt cx="480" cy="384"/>
            </a:xfrm>
          </p:grpSpPr>
          <p:sp>
            <p:nvSpPr>
              <p:cNvPr id="300252" name="Line 22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53" name="Oval 22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54" name="Oval 22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55" name="Oval 22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56" name="Oval 22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57" name="Group 225"/>
            <p:cNvGrpSpPr>
              <a:grpSpLocks/>
            </p:cNvGrpSpPr>
            <p:nvPr/>
          </p:nvGrpSpPr>
          <p:grpSpPr bwMode="auto">
            <a:xfrm>
              <a:off x="144" y="2352"/>
              <a:ext cx="146" cy="123"/>
              <a:chOff x="720" y="1872"/>
              <a:chExt cx="480" cy="384"/>
            </a:xfrm>
          </p:grpSpPr>
          <p:sp>
            <p:nvSpPr>
              <p:cNvPr id="300258" name="Line 22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59" name="Oval 22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0" name="Oval 22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1" name="Oval 22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2" name="Oval 23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63" name="Group 231"/>
            <p:cNvGrpSpPr>
              <a:grpSpLocks/>
            </p:cNvGrpSpPr>
            <p:nvPr/>
          </p:nvGrpSpPr>
          <p:grpSpPr bwMode="auto">
            <a:xfrm>
              <a:off x="4943" y="2352"/>
              <a:ext cx="145" cy="123"/>
              <a:chOff x="720" y="1872"/>
              <a:chExt cx="480" cy="384"/>
            </a:xfrm>
          </p:grpSpPr>
          <p:sp>
            <p:nvSpPr>
              <p:cNvPr id="300264" name="Line 232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65" name="Oval 233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6" name="Oval 234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7" name="Oval 23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68" name="Oval 236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69" name="Group 237"/>
            <p:cNvGrpSpPr>
              <a:grpSpLocks/>
            </p:cNvGrpSpPr>
            <p:nvPr/>
          </p:nvGrpSpPr>
          <p:grpSpPr bwMode="auto">
            <a:xfrm>
              <a:off x="5087" y="2352"/>
              <a:ext cx="145" cy="123"/>
              <a:chOff x="720" y="1872"/>
              <a:chExt cx="480" cy="384"/>
            </a:xfrm>
          </p:grpSpPr>
          <p:sp>
            <p:nvSpPr>
              <p:cNvPr id="300270" name="Line 238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71" name="Oval 239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2" name="Oval 240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3" name="Oval 24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4" name="Oval 242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75" name="Group 243"/>
            <p:cNvGrpSpPr>
              <a:grpSpLocks/>
            </p:cNvGrpSpPr>
            <p:nvPr/>
          </p:nvGrpSpPr>
          <p:grpSpPr bwMode="auto">
            <a:xfrm>
              <a:off x="5231" y="2352"/>
              <a:ext cx="145" cy="123"/>
              <a:chOff x="720" y="1872"/>
              <a:chExt cx="480" cy="384"/>
            </a:xfrm>
          </p:grpSpPr>
          <p:sp>
            <p:nvSpPr>
              <p:cNvPr id="300276" name="Line 244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77" name="Oval 245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8" name="Oval 24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79" name="Oval 247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80" name="Oval 248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81" name="Group 249"/>
            <p:cNvGrpSpPr>
              <a:grpSpLocks/>
            </p:cNvGrpSpPr>
            <p:nvPr/>
          </p:nvGrpSpPr>
          <p:grpSpPr bwMode="auto">
            <a:xfrm>
              <a:off x="5375" y="2352"/>
              <a:ext cx="145" cy="123"/>
              <a:chOff x="720" y="1872"/>
              <a:chExt cx="480" cy="384"/>
            </a:xfrm>
          </p:grpSpPr>
          <p:sp>
            <p:nvSpPr>
              <p:cNvPr id="300282" name="Line 250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83" name="Oval 251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84" name="Oval 252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85" name="Oval 253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86" name="Oval 254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87" name="Group 255"/>
            <p:cNvGrpSpPr>
              <a:grpSpLocks/>
            </p:cNvGrpSpPr>
            <p:nvPr/>
          </p:nvGrpSpPr>
          <p:grpSpPr bwMode="auto">
            <a:xfrm>
              <a:off x="5519" y="2352"/>
              <a:ext cx="145" cy="123"/>
              <a:chOff x="720" y="1872"/>
              <a:chExt cx="480" cy="384"/>
            </a:xfrm>
          </p:grpSpPr>
          <p:sp>
            <p:nvSpPr>
              <p:cNvPr id="300288" name="Line 256"/>
              <p:cNvSpPr>
                <a:spLocks noChangeShapeType="1"/>
              </p:cNvSpPr>
              <p:nvPr/>
            </p:nvSpPr>
            <p:spPr bwMode="auto">
              <a:xfrm flipH="1">
                <a:off x="960" y="1920"/>
                <a:ext cx="0" cy="336"/>
              </a:xfrm>
              <a:prstGeom prst="line">
                <a:avLst/>
              </a:prstGeom>
              <a:noFill/>
              <a:ln w="57150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89" name="Oval 25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90" name="Oval 258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91" name="Oval 25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292" name="Oval 260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240" cy="96"/>
              </a:xfrm>
              <a:prstGeom prst="ellipse">
                <a:avLst/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0293" name="Group 261"/>
            <p:cNvGrpSpPr>
              <a:grpSpLocks/>
            </p:cNvGrpSpPr>
            <p:nvPr/>
          </p:nvGrpSpPr>
          <p:grpSpPr bwMode="auto">
            <a:xfrm>
              <a:off x="288" y="2998"/>
              <a:ext cx="87" cy="74"/>
              <a:chOff x="1392" y="3312"/>
              <a:chExt cx="144" cy="144"/>
            </a:xfrm>
          </p:grpSpPr>
          <p:sp>
            <p:nvSpPr>
              <p:cNvPr id="300294" name="Line 26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95" name="Line 26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296" name="Group 264"/>
            <p:cNvGrpSpPr>
              <a:grpSpLocks/>
            </p:cNvGrpSpPr>
            <p:nvPr/>
          </p:nvGrpSpPr>
          <p:grpSpPr bwMode="auto">
            <a:xfrm>
              <a:off x="586" y="2998"/>
              <a:ext cx="86" cy="74"/>
              <a:chOff x="1392" y="3312"/>
              <a:chExt cx="144" cy="144"/>
            </a:xfrm>
          </p:grpSpPr>
          <p:sp>
            <p:nvSpPr>
              <p:cNvPr id="300297" name="Line 26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98" name="Line 266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299" name="Group 267"/>
            <p:cNvGrpSpPr>
              <a:grpSpLocks/>
            </p:cNvGrpSpPr>
            <p:nvPr/>
          </p:nvGrpSpPr>
          <p:grpSpPr bwMode="auto">
            <a:xfrm>
              <a:off x="1018" y="3024"/>
              <a:ext cx="86" cy="74"/>
              <a:chOff x="1392" y="3312"/>
              <a:chExt cx="144" cy="144"/>
            </a:xfrm>
          </p:grpSpPr>
          <p:sp>
            <p:nvSpPr>
              <p:cNvPr id="300300" name="Line 268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01" name="Line 269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02" name="Group 270"/>
            <p:cNvGrpSpPr>
              <a:grpSpLocks/>
            </p:cNvGrpSpPr>
            <p:nvPr/>
          </p:nvGrpSpPr>
          <p:grpSpPr bwMode="auto">
            <a:xfrm>
              <a:off x="1162" y="3024"/>
              <a:ext cx="86" cy="74"/>
              <a:chOff x="1392" y="3312"/>
              <a:chExt cx="144" cy="144"/>
            </a:xfrm>
          </p:grpSpPr>
          <p:sp>
            <p:nvSpPr>
              <p:cNvPr id="300303" name="Line 271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04" name="Line 272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05" name="Group 273"/>
            <p:cNvGrpSpPr>
              <a:grpSpLocks/>
            </p:cNvGrpSpPr>
            <p:nvPr/>
          </p:nvGrpSpPr>
          <p:grpSpPr bwMode="auto">
            <a:xfrm>
              <a:off x="1304" y="3024"/>
              <a:ext cx="88" cy="74"/>
              <a:chOff x="1392" y="3312"/>
              <a:chExt cx="144" cy="144"/>
            </a:xfrm>
          </p:grpSpPr>
          <p:sp>
            <p:nvSpPr>
              <p:cNvPr id="300306" name="Line 274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07" name="Line 275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08" name="Group 276"/>
            <p:cNvGrpSpPr>
              <a:grpSpLocks/>
            </p:cNvGrpSpPr>
            <p:nvPr/>
          </p:nvGrpSpPr>
          <p:grpSpPr bwMode="auto">
            <a:xfrm>
              <a:off x="1920" y="3024"/>
              <a:ext cx="88" cy="74"/>
              <a:chOff x="1392" y="3312"/>
              <a:chExt cx="144" cy="144"/>
            </a:xfrm>
          </p:grpSpPr>
          <p:sp>
            <p:nvSpPr>
              <p:cNvPr id="300309" name="Line 277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10" name="Line 278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11" name="Group 279"/>
            <p:cNvGrpSpPr>
              <a:grpSpLocks/>
            </p:cNvGrpSpPr>
            <p:nvPr/>
          </p:nvGrpSpPr>
          <p:grpSpPr bwMode="auto">
            <a:xfrm>
              <a:off x="440" y="2998"/>
              <a:ext cx="88" cy="74"/>
              <a:chOff x="1392" y="3312"/>
              <a:chExt cx="144" cy="144"/>
            </a:xfrm>
          </p:grpSpPr>
          <p:sp>
            <p:nvSpPr>
              <p:cNvPr id="300312" name="Line 280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13" name="Line 28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14" name="Group 282"/>
            <p:cNvGrpSpPr>
              <a:grpSpLocks/>
            </p:cNvGrpSpPr>
            <p:nvPr/>
          </p:nvGrpSpPr>
          <p:grpSpPr bwMode="auto">
            <a:xfrm>
              <a:off x="872" y="3024"/>
              <a:ext cx="88" cy="74"/>
              <a:chOff x="1392" y="3312"/>
              <a:chExt cx="144" cy="144"/>
            </a:xfrm>
          </p:grpSpPr>
          <p:sp>
            <p:nvSpPr>
              <p:cNvPr id="300315" name="Line 283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16" name="Line 284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17" name="Group 285"/>
            <p:cNvGrpSpPr>
              <a:grpSpLocks/>
            </p:cNvGrpSpPr>
            <p:nvPr/>
          </p:nvGrpSpPr>
          <p:grpSpPr bwMode="auto">
            <a:xfrm>
              <a:off x="1488" y="3024"/>
              <a:ext cx="87" cy="74"/>
              <a:chOff x="1392" y="3312"/>
              <a:chExt cx="144" cy="144"/>
            </a:xfrm>
          </p:grpSpPr>
          <p:sp>
            <p:nvSpPr>
              <p:cNvPr id="300318" name="Line 286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19" name="Line 287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0320" name="Line 288"/>
            <p:cNvSpPr>
              <a:spLocks noChangeShapeType="1"/>
            </p:cNvSpPr>
            <p:nvPr/>
          </p:nvSpPr>
          <p:spPr bwMode="auto">
            <a:xfrm>
              <a:off x="768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1" name="Line 289"/>
            <p:cNvSpPr>
              <a:spLocks noChangeShapeType="1"/>
            </p:cNvSpPr>
            <p:nvPr/>
          </p:nvSpPr>
          <p:spPr bwMode="auto">
            <a:xfrm>
              <a:off x="1824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2" name="Line 290"/>
            <p:cNvSpPr>
              <a:spLocks noChangeShapeType="1"/>
            </p:cNvSpPr>
            <p:nvPr/>
          </p:nvSpPr>
          <p:spPr bwMode="auto">
            <a:xfrm>
              <a:off x="1680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3" name="Line 291"/>
            <p:cNvSpPr>
              <a:spLocks noChangeShapeType="1"/>
            </p:cNvSpPr>
            <p:nvPr/>
          </p:nvSpPr>
          <p:spPr bwMode="auto">
            <a:xfrm>
              <a:off x="2400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4" name="Line 292"/>
            <p:cNvSpPr>
              <a:spLocks noChangeShapeType="1"/>
            </p:cNvSpPr>
            <p:nvPr/>
          </p:nvSpPr>
          <p:spPr bwMode="auto">
            <a:xfrm>
              <a:off x="3120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5" name="Line 293"/>
            <p:cNvSpPr>
              <a:spLocks noChangeShapeType="1"/>
            </p:cNvSpPr>
            <p:nvPr/>
          </p:nvSpPr>
          <p:spPr bwMode="auto">
            <a:xfrm>
              <a:off x="3408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6" name="Line 294"/>
            <p:cNvSpPr>
              <a:spLocks noChangeShapeType="1"/>
            </p:cNvSpPr>
            <p:nvPr/>
          </p:nvSpPr>
          <p:spPr bwMode="auto">
            <a:xfrm>
              <a:off x="3984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0327" name="Line 295"/>
            <p:cNvSpPr>
              <a:spLocks noChangeShapeType="1"/>
            </p:cNvSpPr>
            <p:nvPr/>
          </p:nvSpPr>
          <p:spPr bwMode="auto">
            <a:xfrm>
              <a:off x="4416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0328" name="Group 296"/>
            <p:cNvGrpSpPr>
              <a:grpSpLocks/>
            </p:cNvGrpSpPr>
            <p:nvPr/>
          </p:nvGrpSpPr>
          <p:grpSpPr bwMode="auto">
            <a:xfrm>
              <a:off x="2072" y="3024"/>
              <a:ext cx="88" cy="74"/>
              <a:chOff x="1392" y="3312"/>
              <a:chExt cx="144" cy="144"/>
            </a:xfrm>
          </p:grpSpPr>
          <p:sp>
            <p:nvSpPr>
              <p:cNvPr id="300329" name="Line 297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30" name="Line 298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31" name="Group 299"/>
            <p:cNvGrpSpPr>
              <a:grpSpLocks/>
            </p:cNvGrpSpPr>
            <p:nvPr/>
          </p:nvGrpSpPr>
          <p:grpSpPr bwMode="auto">
            <a:xfrm>
              <a:off x="2216" y="3024"/>
              <a:ext cx="88" cy="74"/>
              <a:chOff x="1392" y="3312"/>
              <a:chExt cx="144" cy="144"/>
            </a:xfrm>
          </p:grpSpPr>
          <p:sp>
            <p:nvSpPr>
              <p:cNvPr id="300332" name="Line 300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33" name="Line 30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34" name="Group 302"/>
            <p:cNvGrpSpPr>
              <a:grpSpLocks/>
            </p:cNvGrpSpPr>
            <p:nvPr/>
          </p:nvGrpSpPr>
          <p:grpSpPr bwMode="auto">
            <a:xfrm>
              <a:off x="2496" y="3024"/>
              <a:ext cx="88" cy="74"/>
              <a:chOff x="1392" y="3312"/>
              <a:chExt cx="144" cy="144"/>
            </a:xfrm>
          </p:grpSpPr>
          <p:sp>
            <p:nvSpPr>
              <p:cNvPr id="300335" name="Line 303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36" name="Line 304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37" name="Group 305"/>
            <p:cNvGrpSpPr>
              <a:grpSpLocks/>
            </p:cNvGrpSpPr>
            <p:nvPr/>
          </p:nvGrpSpPr>
          <p:grpSpPr bwMode="auto">
            <a:xfrm>
              <a:off x="2648" y="3024"/>
              <a:ext cx="88" cy="74"/>
              <a:chOff x="1392" y="3312"/>
              <a:chExt cx="144" cy="144"/>
            </a:xfrm>
          </p:grpSpPr>
          <p:sp>
            <p:nvSpPr>
              <p:cNvPr id="300338" name="Line 306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39" name="Line 307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40" name="Group 308"/>
            <p:cNvGrpSpPr>
              <a:grpSpLocks/>
            </p:cNvGrpSpPr>
            <p:nvPr/>
          </p:nvGrpSpPr>
          <p:grpSpPr bwMode="auto">
            <a:xfrm>
              <a:off x="2792" y="3024"/>
              <a:ext cx="88" cy="74"/>
              <a:chOff x="1392" y="3312"/>
              <a:chExt cx="144" cy="144"/>
            </a:xfrm>
          </p:grpSpPr>
          <p:sp>
            <p:nvSpPr>
              <p:cNvPr id="300341" name="Line 309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42" name="Line 310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43" name="Group 311"/>
            <p:cNvGrpSpPr>
              <a:grpSpLocks/>
            </p:cNvGrpSpPr>
            <p:nvPr/>
          </p:nvGrpSpPr>
          <p:grpSpPr bwMode="auto">
            <a:xfrm>
              <a:off x="2936" y="3024"/>
              <a:ext cx="88" cy="74"/>
              <a:chOff x="1392" y="3312"/>
              <a:chExt cx="144" cy="144"/>
            </a:xfrm>
          </p:grpSpPr>
          <p:sp>
            <p:nvSpPr>
              <p:cNvPr id="300344" name="Line 31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45" name="Line 31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46" name="Group 314"/>
            <p:cNvGrpSpPr>
              <a:grpSpLocks/>
            </p:cNvGrpSpPr>
            <p:nvPr/>
          </p:nvGrpSpPr>
          <p:grpSpPr bwMode="auto">
            <a:xfrm>
              <a:off x="3224" y="3024"/>
              <a:ext cx="88" cy="74"/>
              <a:chOff x="1392" y="3312"/>
              <a:chExt cx="144" cy="144"/>
            </a:xfrm>
          </p:grpSpPr>
          <p:sp>
            <p:nvSpPr>
              <p:cNvPr id="300347" name="Line 31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48" name="Line 316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49" name="Group 317"/>
            <p:cNvGrpSpPr>
              <a:grpSpLocks/>
            </p:cNvGrpSpPr>
            <p:nvPr/>
          </p:nvGrpSpPr>
          <p:grpSpPr bwMode="auto">
            <a:xfrm>
              <a:off x="3512" y="3024"/>
              <a:ext cx="88" cy="74"/>
              <a:chOff x="1392" y="3312"/>
              <a:chExt cx="144" cy="144"/>
            </a:xfrm>
          </p:grpSpPr>
          <p:sp>
            <p:nvSpPr>
              <p:cNvPr id="300350" name="Line 318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51" name="Line 319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52" name="Group 320"/>
            <p:cNvGrpSpPr>
              <a:grpSpLocks/>
            </p:cNvGrpSpPr>
            <p:nvPr/>
          </p:nvGrpSpPr>
          <p:grpSpPr bwMode="auto">
            <a:xfrm>
              <a:off x="3656" y="3024"/>
              <a:ext cx="88" cy="74"/>
              <a:chOff x="1392" y="3312"/>
              <a:chExt cx="144" cy="144"/>
            </a:xfrm>
          </p:grpSpPr>
          <p:sp>
            <p:nvSpPr>
              <p:cNvPr id="300353" name="Line 321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54" name="Line 322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55" name="Group 323"/>
            <p:cNvGrpSpPr>
              <a:grpSpLocks/>
            </p:cNvGrpSpPr>
            <p:nvPr/>
          </p:nvGrpSpPr>
          <p:grpSpPr bwMode="auto">
            <a:xfrm>
              <a:off x="3800" y="3024"/>
              <a:ext cx="88" cy="74"/>
              <a:chOff x="1392" y="3312"/>
              <a:chExt cx="144" cy="144"/>
            </a:xfrm>
          </p:grpSpPr>
          <p:sp>
            <p:nvSpPr>
              <p:cNvPr id="300356" name="Line 324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57" name="Line 325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58" name="Group 326"/>
            <p:cNvGrpSpPr>
              <a:grpSpLocks/>
            </p:cNvGrpSpPr>
            <p:nvPr/>
          </p:nvGrpSpPr>
          <p:grpSpPr bwMode="auto">
            <a:xfrm>
              <a:off x="4088" y="3024"/>
              <a:ext cx="88" cy="74"/>
              <a:chOff x="1392" y="3312"/>
              <a:chExt cx="144" cy="144"/>
            </a:xfrm>
          </p:grpSpPr>
          <p:sp>
            <p:nvSpPr>
              <p:cNvPr id="300359" name="Line 327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60" name="Line 328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61" name="Group 329"/>
            <p:cNvGrpSpPr>
              <a:grpSpLocks/>
            </p:cNvGrpSpPr>
            <p:nvPr/>
          </p:nvGrpSpPr>
          <p:grpSpPr bwMode="auto">
            <a:xfrm>
              <a:off x="4224" y="3024"/>
              <a:ext cx="88" cy="74"/>
              <a:chOff x="1392" y="3312"/>
              <a:chExt cx="144" cy="144"/>
            </a:xfrm>
          </p:grpSpPr>
          <p:sp>
            <p:nvSpPr>
              <p:cNvPr id="300362" name="Line 330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63" name="Line 33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64" name="Group 332"/>
            <p:cNvGrpSpPr>
              <a:grpSpLocks/>
            </p:cNvGrpSpPr>
            <p:nvPr/>
          </p:nvGrpSpPr>
          <p:grpSpPr bwMode="auto">
            <a:xfrm>
              <a:off x="4512" y="3024"/>
              <a:ext cx="88" cy="74"/>
              <a:chOff x="1392" y="3312"/>
              <a:chExt cx="144" cy="144"/>
            </a:xfrm>
          </p:grpSpPr>
          <p:sp>
            <p:nvSpPr>
              <p:cNvPr id="300365" name="Line 333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66" name="Line 334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67" name="Group 335"/>
            <p:cNvGrpSpPr>
              <a:grpSpLocks/>
            </p:cNvGrpSpPr>
            <p:nvPr/>
          </p:nvGrpSpPr>
          <p:grpSpPr bwMode="auto">
            <a:xfrm>
              <a:off x="4664" y="3024"/>
              <a:ext cx="88" cy="74"/>
              <a:chOff x="1392" y="3312"/>
              <a:chExt cx="144" cy="144"/>
            </a:xfrm>
          </p:grpSpPr>
          <p:sp>
            <p:nvSpPr>
              <p:cNvPr id="300368" name="Line 336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69" name="Line 337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70" name="Group 338"/>
            <p:cNvGrpSpPr>
              <a:grpSpLocks/>
            </p:cNvGrpSpPr>
            <p:nvPr/>
          </p:nvGrpSpPr>
          <p:grpSpPr bwMode="auto">
            <a:xfrm>
              <a:off x="4808" y="3024"/>
              <a:ext cx="88" cy="74"/>
              <a:chOff x="1392" y="3312"/>
              <a:chExt cx="144" cy="144"/>
            </a:xfrm>
          </p:grpSpPr>
          <p:sp>
            <p:nvSpPr>
              <p:cNvPr id="300371" name="Line 339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72" name="Line 340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73" name="Group 341"/>
            <p:cNvGrpSpPr>
              <a:grpSpLocks/>
            </p:cNvGrpSpPr>
            <p:nvPr/>
          </p:nvGrpSpPr>
          <p:grpSpPr bwMode="auto">
            <a:xfrm>
              <a:off x="144" y="2998"/>
              <a:ext cx="87" cy="74"/>
              <a:chOff x="1392" y="3312"/>
              <a:chExt cx="144" cy="144"/>
            </a:xfrm>
          </p:grpSpPr>
          <p:sp>
            <p:nvSpPr>
              <p:cNvPr id="300374" name="Line 342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75" name="Line 343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76" name="Group 344"/>
            <p:cNvGrpSpPr>
              <a:grpSpLocks/>
            </p:cNvGrpSpPr>
            <p:nvPr/>
          </p:nvGrpSpPr>
          <p:grpSpPr bwMode="auto">
            <a:xfrm>
              <a:off x="4952" y="3024"/>
              <a:ext cx="88" cy="74"/>
              <a:chOff x="1392" y="3312"/>
              <a:chExt cx="144" cy="144"/>
            </a:xfrm>
          </p:grpSpPr>
          <p:sp>
            <p:nvSpPr>
              <p:cNvPr id="300377" name="Line 34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78" name="Line 346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79" name="Group 347"/>
            <p:cNvGrpSpPr>
              <a:grpSpLocks/>
            </p:cNvGrpSpPr>
            <p:nvPr/>
          </p:nvGrpSpPr>
          <p:grpSpPr bwMode="auto">
            <a:xfrm>
              <a:off x="5096" y="3024"/>
              <a:ext cx="88" cy="74"/>
              <a:chOff x="1392" y="3312"/>
              <a:chExt cx="144" cy="144"/>
            </a:xfrm>
          </p:grpSpPr>
          <p:sp>
            <p:nvSpPr>
              <p:cNvPr id="300380" name="Line 348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81" name="Line 349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82" name="Group 350"/>
            <p:cNvGrpSpPr>
              <a:grpSpLocks/>
            </p:cNvGrpSpPr>
            <p:nvPr/>
          </p:nvGrpSpPr>
          <p:grpSpPr bwMode="auto">
            <a:xfrm>
              <a:off x="5384" y="3024"/>
              <a:ext cx="88" cy="74"/>
              <a:chOff x="1392" y="3312"/>
              <a:chExt cx="144" cy="144"/>
            </a:xfrm>
          </p:grpSpPr>
          <p:sp>
            <p:nvSpPr>
              <p:cNvPr id="300383" name="Line 351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84" name="Line 352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385" name="Group 353"/>
            <p:cNvGrpSpPr>
              <a:grpSpLocks/>
            </p:cNvGrpSpPr>
            <p:nvPr/>
          </p:nvGrpSpPr>
          <p:grpSpPr bwMode="auto">
            <a:xfrm>
              <a:off x="5528" y="3024"/>
              <a:ext cx="88" cy="74"/>
              <a:chOff x="1392" y="3312"/>
              <a:chExt cx="144" cy="144"/>
            </a:xfrm>
          </p:grpSpPr>
          <p:sp>
            <p:nvSpPr>
              <p:cNvPr id="300386" name="Line 354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87" name="Line 355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0388" name="Line 356"/>
            <p:cNvSpPr>
              <a:spLocks noChangeShapeType="1"/>
            </p:cNvSpPr>
            <p:nvPr/>
          </p:nvSpPr>
          <p:spPr bwMode="auto">
            <a:xfrm>
              <a:off x="5280" y="2928"/>
              <a:ext cx="0" cy="3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0389" name="Group 357"/>
            <p:cNvGrpSpPr>
              <a:grpSpLocks/>
            </p:cNvGrpSpPr>
            <p:nvPr/>
          </p:nvGrpSpPr>
          <p:grpSpPr bwMode="auto">
            <a:xfrm>
              <a:off x="48" y="2510"/>
              <a:ext cx="5760" cy="378"/>
              <a:chOff x="0" y="2406"/>
              <a:chExt cx="5760" cy="378"/>
            </a:xfrm>
          </p:grpSpPr>
          <p:sp>
            <p:nvSpPr>
              <p:cNvPr id="300390" name="Rectangle 358"/>
              <p:cNvSpPr>
                <a:spLocks noChangeArrowheads="1"/>
              </p:cNvSpPr>
              <p:nvPr/>
            </p:nvSpPr>
            <p:spPr bwMode="auto">
              <a:xfrm>
                <a:off x="0" y="2406"/>
                <a:ext cx="5664" cy="33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1" name="Rectangle 359"/>
              <p:cNvSpPr>
                <a:spLocks noChangeArrowheads="1"/>
              </p:cNvSpPr>
              <p:nvPr/>
            </p:nvSpPr>
            <p:spPr bwMode="auto">
              <a:xfrm>
                <a:off x="1261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2" name="Rectangle 360"/>
              <p:cNvSpPr>
                <a:spLocks noChangeArrowheads="1"/>
              </p:cNvSpPr>
              <p:nvPr/>
            </p:nvSpPr>
            <p:spPr bwMode="auto">
              <a:xfrm>
                <a:off x="1407" y="2544"/>
                <a:ext cx="115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3" name="Rectangle 361"/>
              <p:cNvSpPr>
                <a:spLocks noChangeArrowheads="1"/>
              </p:cNvSpPr>
              <p:nvPr/>
            </p:nvSpPr>
            <p:spPr bwMode="auto">
              <a:xfrm>
                <a:off x="1563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4" name="Rectangle 362"/>
              <p:cNvSpPr>
                <a:spLocks noChangeArrowheads="1"/>
              </p:cNvSpPr>
              <p:nvPr/>
            </p:nvSpPr>
            <p:spPr bwMode="auto">
              <a:xfrm>
                <a:off x="1852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5" name="Rectangle 363"/>
              <p:cNvSpPr>
                <a:spLocks noChangeArrowheads="1"/>
              </p:cNvSpPr>
              <p:nvPr/>
            </p:nvSpPr>
            <p:spPr bwMode="auto">
              <a:xfrm>
                <a:off x="2424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6" name="Rectangle 364"/>
              <p:cNvSpPr>
                <a:spLocks noChangeArrowheads="1"/>
              </p:cNvSpPr>
              <p:nvPr/>
            </p:nvSpPr>
            <p:spPr bwMode="auto">
              <a:xfrm>
                <a:off x="3149" y="2544"/>
                <a:ext cx="115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7" name="Rectangle 365"/>
              <p:cNvSpPr>
                <a:spLocks noChangeArrowheads="1"/>
              </p:cNvSpPr>
              <p:nvPr/>
            </p:nvSpPr>
            <p:spPr bwMode="auto">
              <a:xfrm>
                <a:off x="2859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8" name="Rectangle 366"/>
              <p:cNvSpPr>
                <a:spLocks noChangeArrowheads="1"/>
              </p:cNvSpPr>
              <p:nvPr/>
            </p:nvSpPr>
            <p:spPr bwMode="auto">
              <a:xfrm>
                <a:off x="2716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399" name="Rectangle 367"/>
              <p:cNvSpPr>
                <a:spLocks noChangeArrowheads="1"/>
              </p:cNvSpPr>
              <p:nvPr/>
            </p:nvSpPr>
            <p:spPr bwMode="auto">
              <a:xfrm>
                <a:off x="3292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0" name="Rectangle 368"/>
              <p:cNvSpPr>
                <a:spLocks noChangeArrowheads="1"/>
              </p:cNvSpPr>
              <p:nvPr/>
            </p:nvSpPr>
            <p:spPr bwMode="auto">
              <a:xfrm>
                <a:off x="970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1" name="Rectangle 369"/>
              <p:cNvSpPr>
                <a:spLocks noChangeArrowheads="1"/>
              </p:cNvSpPr>
              <p:nvPr/>
            </p:nvSpPr>
            <p:spPr bwMode="auto">
              <a:xfrm>
                <a:off x="1115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2" name="Rectangle 370"/>
              <p:cNvSpPr>
                <a:spLocks noChangeArrowheads="1"/>
              </p:cNvSpPr>
              <p:nvPr/>
            </p:nvSpPr>
            <p:spPr bwMode="auto">
              <a:xfrm>
                <a:off x="1261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3" name="Rectangle 371"/>
              <p:cNvSpPr>
                <a:spLocks noChangeArrowheads="1"/>
              </p:cNvSpPr>
              <p:nvPr/>
            </p:nvSpPr>
            <p:spPr bwMode="auto">
              <a:xfrm>
                <a:off x="1551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4" name="Rectangle 372"/>
              <p:cNvSpPr>
                <a:spLocks noChangeArrowheads="1"/>
              </p:cNvSpPr>
              <p:nvPr/>
            </p:nvSpPr>
            <p:spPr bwMode="auto">
              <a:xfrm>
                <a:off x="1407" y="2450"/>
                <a:ext cx="115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5" name="Rectangle 373"/>
              <p:cNvSpPr>
                <a:spLocks noChangeArrowheads="1"/>
              </p:cNvSpPr>
              <p:nvPr/>
            </p:nvSpPr>
            <p:spPr bwMode="auto">
              <a:xfrm>
                <a:off x="1697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6" name="Rectangle 374"/>
              <p:cNvSpPr>
                <a:spLocks noChangeArrowheads="1"/>
              </p:cNvSpPr>
              <p:nvPr/>
            </p:nvSpPr>
            <p:spPr bwMode="auto">
              <a:xfrm>
                <a:off x="1843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7" name="Rectangle 375"/>
              <p:cNvSpPr>
                <a:spLocks noChangeArrowheads="1"/>
              </p:cNvSpPr>
              <p:nvPr/>
            </p:nvSpPr>
            <p:spPr bwMode="auto">
              <a:xfrm>
                <a:off x="1988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8" name="Rectangle 376"/>
              <p:cNvSpPr>
                <a:spLocks noChangeArrowheads="1"/>
              </p:cNvSpPr>
              <p:nvPr/>
            </p:nvSpPr>
            <p:spPr bwMode="auto">
              <a:xfrm>
                <a:off x="2133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09" name="Rectangle 377"/>
              <p:cNvSpPr>
                <a:spLocks noChangeArrowheads="1"/>
              </p:cNvSpPr>
              <p:nvPr/>
            </p:nvSpPr>
            <p:spPr bwMode="auto">
              <a:xfrm>
                <a:off x="2278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0" name="Rectangle 378"/>
              <p:cNvSpPr>
                <a:spLocks noChangeArrowheads="1"/>
              </p:cNvSpPr>
              <p:nvPr/>
            </p:nvSpPr>
            <p:spPr bwMode="auto">
              <a:xfrm>
                <a:off x="2424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1" name="Rectangle 379"/>
              <p:cNvSpPr>
                <a:spLocks noChangeArrowheads="1"/>
              </p:cNvSpPr>
              <p:nvPr/>
            </p:nvSpPr>
            <p:spPr bwMode="auto">
              <a:xfrm>
                <a:off x="2570" y="2450"/>
                <a:ext cx="115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2" name="Rectangle 380"/>
              <p:cNvSpPr>
                <a:spLocks noChangeArrowheads="1"/>
              </p:cNvSpPr>
              <p:nvPr/>
            </p:nvSpPr>
            <p:spPr bwMode="auto">
              <a:xfrm>
                <a:off x="2860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3" name="Rectangle 381"/>
              <p:cNvSpPr>
                <a:spLocks noChangeArrowheads="1"/>
              </p:cNvSpPr>
              <p:nvPr/>
            </p:nvSpPr>
            <p:spPr bwMode="auto">
              <a:xfrm>
                <a:off x="3005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4" name="Rectangle 382"/>
              <p:cNvSpPr>
                <a:spLocks noChangeArrowheads="1"/>
              </p:cNvSpPr>
              <p:nvPr/>
            </p:nvSpPr>
            <p:spPr bwMode="auto">
              <a:xfrm>
                <a:off x="3151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5" name="Rectangle 383"/>
              <p:cNvSpPr>
                <a:spLocks noChangeArrowheads="1"/>
              </p:cNvSpPr>
              <p:nvPr/>
            </p:nvSpPr>
            <p:spPr bwMode="auto">
              <a:xfrm>
                <a:off x="2715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6" name="Rectangle 384"/>
              <p:cNvSpPr>
                <a:spLocks noChangeArrowheads="1"/>
              </p:cNvSpPr>
              <p:nvPr/>
            </p:nvSpPr>
            <p:spPr bwMode="auto">
              <a:xfrm>
                <a:off x="3297" y="2450"/>
                <a:ext cx="115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7" name="Rectangle 385"/>
              <p:cNvSpPr>
                <a:spLocks noChangeArrowheads="1"/>
              </p:cNvSpPr>
              <p:nvPr/>
            </p:nvSpPr>
            <p:spPr bwMode="auto">
              <a:xfrm>
                <a:off x="3441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8" name="Rectangle 386"/>
              <p:cNvSpPr>
                <a:spLocks noChangeArrowheads="1"/>
              </p:cNvSpPr>
              <p:nvPr/>
            </p:nvSpPr>
            <p:spPr bwMode="auto">
              <a:xfrm>
                <a:off x="3587" y="2450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19" name="Rectangle 387"/>
              <p:cNvSpPr>
                <a:spLocks noChangeArrowheads="1"/>
              </p:cNvSpPr>
              <p:nvPr/>
            </p:nvSpPr>
            <p:spPr bwMode="auto">
              <a:xfrm>
                <a:off x="3733" y="2450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0" name="Rectangle 388"/>
              <p:cNvSpPr>
                <a:spLocks noChangeArrowheads="1"/>
              </p:cNvSpPr>
              <p:nvPr/>
            </p:nvSpPr>
            <p:spPr bwMode="auto">
              <a:xfrm>
                <a:off x="960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1" name="Rectangle 389"/>
              <p:cNvSpPr>
                <a:spLocks noChangeArrowheads="1"/>
              </p:cNvSpPr>
              <p:nvPr/>
            </p:nvSpPr>
            <p:spPr bwMode="auto">
              <a:xfrm>
                <a:off x="960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2" name="Rectangle 390"/>
              <p:cNvSpPr>
                <a:spLocks noChangeArrowheads="1"/>
              </p:cNvSpPr>
              <p:nvPr/>
            </p:nvSpPr>
            <p:spPr bwMode="auto">
              <a:xfrm>
                <a:off x="1104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3" name="Rectangle 391"/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4" name="Rectangle 392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5" name="Rectangle 393"/>
              <p:cNvSpPr>
                <a:spLocks noChangeArrowheads="1"/>
              </p:cNvSpPr>
              <p:nvPr/>
            </p:nvSpPr>
            <p:spPr bwMode="auto">
              <a:xfrm>
                <a:off x="528" y="2448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6" name="Rectangle 394"/>
              <p:cNvSpPr>
                <a:spLocks noChangeArrowheads="1"/>
              </p:cNvSpPr>
              <p:nvPr/>
            </p:nvSpPr>
            <p:spPr bwMode="auto">
              <a:xfrm>
                <a:off x="384" y="2448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7" name="Rectangle 395"/>
              <p:cNvSpPr>
                <a:spLocks noChangeArrowheads="1"/>
              </p:cNvSpPr>
              <p:nvPr/>
            </p:nvSpPr>
            <p:spPr bwMode="auto">
              <a:xfrm>
                <a:off x="96" y="2448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8" name="Rectangle 396"/>
              <p:cNvSpPr>
                <a:spLocks noChangeArrowheads="1"/>
              </p:cNvSpPr>
              <p:nvPr/>
            </p:nvSpPr>
            <p:spPr bwMode="auto">
              <a:xfrm>
                <a:off x="240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29" name="Rectangle 397"/>
              <p:cNvSpPr>
                <a:spLocks noChangeArrowheads="1"/>
              </p:cNvSpPr>
              <p:nvPr/>
            </p:nvSpPr>
            <p:spPr bwMode="auto">
              <a:xfrm>
                <a:off x="240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0" name="Rectangle 398"/>
              <p:cNvSpPr>
                <a:spLocks noChangeArrowheads="1"/>
              </p:cNvSpPr>
              <p:nvPr/>
            </p:nvSpPr>
            <p:spPr bwMode="auto">
              <a:xfrm>
                <a:off x="384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1" name="Rectangle 399"/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2" name="Rectangle 400"/>
              <p:cNvSpPr>
                <a:spLocks noChangeArrowheads="1"/>
              </p:cNvSpPr>
              <p:nvPr/>
            </p:nvSpPr>
            <p:spPr bwMode="auto">
              <a:xfrm>
                <a:off x="528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3" name="Rectangle 401"/>
              <p:cNvSpPr>
                <a:spLocks noChangeArrowheads="1"/>
              </p:cNvSpPr>
              <p:nvPr/>
            </p:nvSpPr>
            <p:spPr bwMode="auto">
              <a:xfrm>
                <a:off x="672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4" name="Rectangle 402"/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5" name="Rectangle 403"/>
              <p:cNvSpPr>
                <a:spLocks noChangeArrowheads="1"/>
              </p:cNvSpPr>
              <p:nvPr/>
            </p:nvSpPr>
            <p:spPr bwMode="auto">
              <a:xfrm>
                <a:off x="816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6" name="Rectangle 404"/>
              <p:cNvSpPr>
                <a:spLocks noChangeArrowheads="1"/>
              </p:cNvSpPr>
              <p:nvPr/>
            </p:nvSpPr>
            <p:spPr bwMode="auto">
              <a:xfrm>
                <a:off x="1104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7" name="Rectangle 405"/>
              <p:cNvSpPr>
                <a:spLocks noChangeArrowheads="1"/>
              </p:cNvSpPr>
              <p:nvPr/>
            </p:nvSpPr>
            <p:spPr bwMode="auto">
              <a:xfrm>
                <a:off x="1419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8" name="Rectangle 406"/>
              <p:cNvSpPr>
                <a:spLocks noChangeArrowheads="1"/>
              </p:cNvSpPr>
              <p:nvPr/>
            </p:nvSpPr>
            <p:spPr bwMode="auto">
              <a:xfrm>
                <a:off x="3868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39" name="Rectangle 407"/>
              <p:cNvSpPr>
                <a:spLocks noChangeArrowheads="1"/>
              </p:cNvSpPr>
              <p:nvPr/>
            </p:nvSpPr>
            <p:spPr bwMode="auto">
              <a:xfrm>
                <a:off x="4012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0" name="Rectangle 408"/>
              <p:cNvSpPr>
                <a:spLocks noChangeArrowheads="1"/>
              </p:cNvSpPr>
              <p:nvPr/>
            </p:nvSpPr>
            <p:spPr bwMode="auto">
              <a:xfrm>
                <a:off x="4156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1" name="Rectangle 409"/>
              <p:cNvSpPr>
                <a:spLocks noChangeArrowheads="1"/>
              </p:cNvSpPr>
              <p:nvPr/>
            </p:nvSpPr>
            <p:spPr bwMode="auto">
              <a:xfrm>
                <a:off x="4300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2" name="Rectangle 410"/>
              <p:cNvSpPr>
                <a:spLocks noChangeArrowheads="1"/>
              </p:cNvSpPr>
              <p:nvPr/>
            </p:nvSpPr>
            <p:spPr bwMode="auto">
              <a:xfrm>
                <a:off x="4444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3" name="Rectangle 411"/>
              <p:cNvSpPr>
                <a:spLocks noChangeArrowheads="1"/>
              </p:cNvSpPr>
              <p:nvPr/>
            </p:nvSpPr>
            <p:spPr bwMode="auto">
              <a:xfrm>
                <a:off x="1707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4" name="Rectangle 412"/>
              <p:cNvSpPr>
                <a:spLocks noChangeArrowheads="1"/>
              </p:cNvSpPr>
              <p:nvPr/>
            </p:nvSpPr>
            <p:spPr bwMode="auto">
              <a:xfrm>
                <a:off x="1996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5" name="Rectangle 413"/>
              <p:cNvSpPr>
                <a:spLocks noChangeArrowheads="1"/>
              </p:cNvSpPr>
              <p:nvPr/>
            </p:nvSpPr>
            <p:spPr bwMode="auto">
              <a:xfrm>
                <a:off x="1996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6" name="Rectangle 414"/>
              <p:cNvSpPr>
                <a:spLocks noChangeArrowheads="1"/>
              </p:cNvSpPr>
              <p:nvPr/>
            </p:nvSpPr>
            <p:spPr bwMode="auto">
              <a:xfrm>
                <a:off x="2140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7" name="Rectangle 415"/>
              <p:cNvSpPr>
                <a:spLocks noChangeArrowheads="1"/>
              </p:cNvSpPr>
              <p:nvPr/>
            </p:nvSpPr>
            <p:spPr bwMode="auto">
              <a:xfrm>
                <a:off x="2140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8" name="Rectangle 416"/>
              <p:cNvSpPr>
                <a:spLocks noChangeArrowheads="1"/>
              </p:cNvSpPr>
              <p:nvPr/>
            </p:nvSpPr>
            <p:spPr bwMode="auto">
              <a:xfrm>
                <a:off x="2284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49" name="Rectangle 417"/>
              <p:cNvSpPr>
                <a:spLocks noChangeArrowheads="1"/>
              </p:cNvSpPr>
              <p:nvPr/>
            </p:nvSpPr>
            <p:spPr bwMode="auto">
              <a:xfrm>
                <a:off x="2571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0" name="Rectangle 418"/>
              <p:cNvSpPr>
                <a:spLocks noChangeArrowheads="1"/>
              </p:cNvSpPr>
              <p:nvPr/>
            </p:nvSpPr>
            <p:spPr bwMode="auto">
              <a:xfrm>
                <a:off x="2571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1" name="Rectangle 419"/>
              <p:cNvSpPr>
                <a:spLocks noChangeArrowheads="1"/>
              </p:cNvSpPr>
              <p:nvPr/>
            </p:nvSpPr>
            <p:spPr bwMode="auto">
              <a:xfrm>
                <a:off x="2715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2" name="Rectangle 420"/>
              <p:cNvSpPr>
                <a:spLocks noChangeArrowheads="1"/>
              </p:cNvSpPr>
              <p:nvPr/>
            </p:nvSpPr>
            <p:spPr bwMode="auto">
              <a:xfrm>
                <a:off x="3003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3" name="Rectangle 421"/>
              <p:cNvSpPr>
                <a:spLocks noChangeArrowheads="1"/>
              </p:cNvSpPr>
              <p:nvPr/>
            </p:nvSpPr>
            <p:spPr bwMode="auto">
              <a:xfrm>
                <a:off x="3147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4" name="Rectangle 422"/>
              <p:cNvSpPr>
                <a:spLocks noChangeArrowheads="1"/>
              </p:cNvSpPr>
              <p:nvPr/>
            </p:nvSpPr>
            <p:spPr bwMode="auto">
              <a:xfrm>
                <a:off x="3456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5" name="Rectangle 423"/>
              <p:cNvSpPr>
                <a:spLocks noChangeArrowheads="1"/>
              </p:cNvSpPr>
              <p:nvPr/>
            </p:nvSpPr>
            <p:spPr bwMode="auto">
              <a:xfrm>
                <a:off x="3456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6" name="Rectangle 424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7" name="Rectangle 425"/>
              <p:cNvSpPr>
                <a:spLocks noChangeArrowheads="1"/>
              </p:cNvSpPr>
              <p:nvPr/>
            </p:nvSpPr>
            <p:spPr bwMode="auto">
              <a:xfrm>
                <a:off x="3600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8" name="Rectangle 426"/>
              <p:cNvSpPr>
                <a:spLocks noChangeArrowheads="1"/>
              </p:cNvSpPr>
              <p:nvPr/>
            </p:nvSpPr>
            <p:spPr bwMode="auto">
              <a:xfrm>
                <a:off x="3744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59" name="Rectangle 427"/>
              <p:cNvSpPr>
                <a:spLocks noChangeArrowheads="1"/>
              </p:cNvSpPr>
              <p:nvPr/>
            </p:nvSpPr>
            <p:spPr bwMode="auto">
              <a:xfrm>
                <a:off x="3888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0" name="Rectangle 428"/>
              <p:cNvSpPr>
                <a:spLocks noChangeArrowheads="1"/>
              </p:cNvSpPr>
              <p:nvPr/>
            </p:nvSpPr>
            <p:spPr bwMode="auto">
              <a:xfrm>
                <a:off x="4012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1" name="Rectangle 429"/>
              <p:cNvSpPr>
                <a:spLocks noChangeArrowheads="1"/>
              </p:cNvSpPr>
              <p:nvPr/>
            </p:nvSpPr>
            <p:spPr bwMode="auto">
              <a:xfrm>
                <a:off x="4012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2" name="Rectangle 430"/>
              <p:cNvSpPr>
                <a:spLocks noChangeArrowheads="1"/>
              </p:cNvSpPr>
              <p:nvPr/>
            </p:nvSpPr>
            <p:spPr bwMode="auto">
              <a:xfrm>
                <a:off x="4156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3" name="Rectangle 431"/>
              <p:cNvSpPr>
                <a:spLocks noChangeArrowheads="1"/>
              </p:cNvSpPr>
              <p:nvPr/>
            </p:nvSpPr>
            <p:spPr bwMode="auto">
              <a:xfrm>
                <a:off x="4300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4" name="Rectangle 432"/>
              <p:cNvSpPr>
                <a:spLocks noChangeArrowheads="1"/>
              </p:cNvSpPr>
              <p:nvPr/>
            </p:nvSpPr>
            <p:spPr bwMode="auto">
              <a:xfrm>
                <a:off x="4444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5" name="Rectangle 433"/>
              <p:cNvSpPr>
                <a:spLocks noChangeArrowheads="1"/>
              </p:cNvSpPr>
              <p:nvPr/>
            </p:nvSpPr>
            <p:spPr bwMode="auto">
              <a:xfrm>
                <a:off x="4444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6" name="Rectangle 434"/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7" name="Rectangle 435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8" name="Rectangle 436"/>
              <p:cNvSpPr>
                <a:spLocks noChangeArrowheads="1"/>
              </p:cNvSpPr>
              <p:nvPr/>
            </p:nvSpPr>
            <p:spPr bwMode="auto">
              <a:xfrm>
                <a:off x="4752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69" name="Rectangle 437"/>
              <p:cNvSpPr>
                <a:spLocks noChangeArrowheads="1"/>
              </p:cNvSpPr>
              <p:nvPr/>
            </p:nvSpPr>
            <p:spPr bwMode="auto">
              <a:xfrm>
                <a:off x="4752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0" name="Rectangle 438"/>
              <p:cNvSpPr>
                <a:spLocks noChangeArrowheads="1"/>
              </p:cNvSpPr>
              <p:nvPr/>
            </p:nvSpPr>
            <p:spPr bwMode="auto">
              <a:xfrm>
                <a:off x="4608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1" name="Rectangle 439"/>
              <p:cNvSpPr>
                <a:spLocks noChangeArrowheads="1"/>
              </p:cNvSpPr>
              <p:nvPr/>
            </p:nvSpPr>
            <p:spPr bwMode="auto">
              <a:xfrm>
                <a:off x="4896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2" name="Rectangle 440"/>
              <p:cNvSpPr>
                <a:spLocks noChangeArrowheads="1"/>
              </p:cNvSpPr>
              <p:nvPr/>
            </p:nvSpPr>
            <p:spPr bwMode="auto">
              <a:xfrm>
                <a:off x="5040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3" name="Rectangle 441"/>
              <p:cNvSpPr>
                <a:spLocks noChangeArrowheads="1"/>
              </p:cNvSpPr>
              <p:nvPr/>
            </p:nvSpPr>
            <p:spPr bwMode="auto">
              <a:xfrm>
                <a:off x="5184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4" name="Rectangle 442"/>
              <p:cNvSpPr>
                <a:spLocks noChangeArrowheads="1"/>
              </p:cNvSpPr>
              <p:nvPr/>
            </p:nvSpPr>
            <p:spPr bwMode="auto">
              <a:xfrm>
                <a:off x="5328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5" name="Rectangle 443"/>
              <p:cNvSpPr>
                <a:spLocks noChangeArrowheads="1"/>
              </p:cNvSpPr>
              <p:nvPr/>
            </p:nvSpPr>
            <p:spPr bwMode="auto">
              <a:xfrm>
                <a:off x="5472" y="2448"/>
                <a:ext cx="116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6" name="Rectangle 444"/>
              <p:cNvSpPr>
                <a:spLocks noChangeArrowheads="1"/>
              </p:cNvSpPr>
              <p:nvPr/>
            </p:nvSpPr>
            <p:spPr bwMode="auto">
              <a:xfrm>
                <a:off x="240" y="2448"/>
                <a:ext cx="117" cy="4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7" name="Rectangle 445"/>
              <p:cNvSpPr>
                <a:spLocks noChangeArrowheads="1"/>
              </p:cNvSpPr>
              <p:nvPr/>
            </p:nvSpPr>
            <p:spPr bwMode="auto">
              <a:xfrm>
                <a:off x="96" y="254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8" name="Rectangle 446"/>
              <p:cNvSpPr>
                <a:spLocks noChangeArrowheads="1"/>
              </p:cNvSpPr>
              <p:nvPr/>
            </p:nvSpPr>
            <p:spPr bwMode="auto">
              <a:xfrm>
                <a:off x="96" y="2664"/>
                <a:ext cx="117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79" name="Rectangle 447"/>
              <p:cNvSpPr>
                <a:spLocks noChangeArrowheads="1"/>
              </p:cNvSpPr>
              <p:nvPr/>
            </p:nvSpPr>
            <p:spPr bwMode="auto">
              <a:xfrm>
                <a:off x="4896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0" name="Rectangle 448"/>
              <p:cNvSpPr>
                <a:spLocks noChangeArrowheads="1"/>
              </p:cNvSpPr>
              <p:nvPr/>
            </p:nvSpPr>
            <p:spPr bwMode="auto">
              <a:xfrm>
                <a:off x="5040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1" name="Rectangle 449"/>
              <p:cNvSpPr>
                <a:spLocks noChangeArrowheads="1"/>
              </p:cNvSpPr>
              <p:nvPr/>
            </p:nvSpPr>
            <p:spPr bwMode="auto">
              <a:xfrm>
                <a:off x="5472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2" name="Rectangle 450"/>
              <p:cNvSpPr>
                <a:spLocks noChangeArrowheads="1"/>
              </p:cNvSpPr>
              <p:nvPr/>
            </p:nvSpPr>
            <p:spPr bwMode="auto">
              <a:xfrm>
                <a:off x="5308" y="254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3" name="Rectangle 451"/>
              <p:cNvSpPr>
                <a:spLocks noChangeArrowheads="1"/>
              </p:cNvSpPr>
              <p:nvPr/>
            </p:nvSpPr>
            <p:spPr bwMode="auto">
              <a:xfrm>
                <a:off x="4896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4" name="Rectangle 452"/>
              <p:cNvSpPr>
                <a:spLocks noChangeArrowheads="1"/>
              </p:cNvSpPr>
              <p:nvPr/>
            </p:nvSpPr>
            <p:spPr bwMode="auto">
              <a:xfrm>
                <a:off x="5040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5" name="Rectangle 453"/>
              <p:cNvSpPr>
                <a:spLocks noChangeArrowheads="1"/>
              </p:cNvSpPr>
              <p:nvPr/>
            </p:nvSpPr>
            <p:spPr bwMode="auto">
              <a:xfrm>
                <a:off x="5184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6" name="Rectangle 454"/>
              <p:cNvSpPr>
                <a:spLocks noChangeArrowheads="1"/>
              </p:cNvSpPr>
              <p:nvPr/>
            </p:nvSpPr>
            <p:spPr bwMode="auto">
              <a:xfrm>
                <a:off x="5472" y="2664"/>
                <a:ext cx="116" cy="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487" name="AutoShape 455"/>
              <p:cNvSpPr>
                <a:spLocks noChangeArrowheads="1"/>
              </p:cNvSpPr>
              <p:nvPr/>
            </p:nvSpPr>
            <p:spPr bwMode="auto">
              <a:xfrm>
                <a:off x="5568" y="2592"/>
                <a:ext cx="192" cy="192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99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0488" name="Text Box 456"/>
          <p:cNvSpPr txBox="1">
            <a:spLocks noChangeArrowheads="1"/>
          </p:cNvSpPr>
          <p:nvPr/>
        </p:nvSpPr>
        <p:spPr bwMode="auto">
          <a:xfrm>
            <a:off x="609600" y="5334000"/>
            <a:ext cx="8077200" cy="1085850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USD </a:t>
            </a:r>
            <a:r>
              <a:rPr lang="en-US" sz="3200" b="1">
                <a:solidFill>
                  <a:schemeClr val="accent2"/>
                </a:solidFill>
              </a:rPr>
              <a:t>$640 </a:t>
            </a:r>
            <a:r>
              <a:rPr lang="en-US" sz="3200">
                <a:solidFill>
                  <a:schemeClr val="accent2"/>
                </a:solidFill>
              </a:rPr>
              <a:t>to screen 2000 plants with a single marker for one population</a:t>
            </a:r>
          </a:p>
        </p:txBody>
      </p:sp>
      <p:sp>
        <p:nvSpPr>
          <p:cNvPr id="300489" name="Rectangle 457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1143000"/>
          </a:xfrm>
          <a:noFill/>
          <a:ln/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Cost of MAS in context: Example 1:  Early generation 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48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05800" cy="8382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Cost of MAS in context:  Example 2 - Swarna+</a:t>
            </a:r>
            <a:r>
              <a:rPr lang="en-US" sz="4000" i="1">
                <a:solidFill>
                  <a:srgbClr val="333399"/>
                </a:solidFill>
                <a:latin typeface="Arial" charset="0"/>
              </a:rPr>
              <a:t>Sub1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1630363" y="13716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Swarna/</a:t>
            </a:r>
          </a:p>
          <a:p>
            <a:pPr algn="ctr"/>
            <a:r>
              <a:rPr lang="en-US" sz="1800"/>
              <a:t>IR49830 </a:t>
            </a:r>
            <a:r>
              <a:rPr lang="en-US" sz="1800" b="1">
                <a:solidFill>
                  <a:srgbClr val="FF0000"/>
                </a:solidFill>
              </a:rPr>
              <a:t>F1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3840163" y="1371600"/>
            <a:ext cx="1295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</a:t>
            </a:r>
          </a:p>
        </p:txBody>
      </p:sp>
      <p:sp>
        <p:nvSpPr>
          <p:cNvPr id="301061" name="AutoShape 5"/>
          <p:cNvSpPr>
            <a:spLocks noChangeArrowheads="1"/>
          </p:cNvSpPr>
          <p:nvPr/>
        </p:nvSpPr>
        <p:spPr bwMode="auto">
          <a:xfrm>
            <a:off x="2468563" y="2514600"/>
            <a:ext cx="2819400" cy="914400"/>
          </a:xfrm>
          <a:prstGeom prst="rightArrowCallout">
            <a:avLst>
              <a:gd name="adj1" fmla="val 25000"/>
              <a:gd name="adj2" fmla="val 25000"/>
              <a:gd name="adj3" fmla="val 51389"/>
              <a:gd name="adj4" fmla="val 51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BC1F1</a:t>
            </a:r>
          </a:p>
          <a:p>
            <a:pPr algn="ctr"/>
            <a:r>
              <a:rPr lang="en-US" sz="1800" b="1"/>
              <a:t>697</a:t>
            </a:r>
            <a:r>
              <a:rPr lang="en-US" sz="1800"/>
              <a:t> plants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4767263" y="24257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Plant #242</a:t>
            </a:r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6126163" y="2514600"/>
            <a:ext cx="12954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</a:t>
            </a:r>
          </a:p>
        </p:txBody>
      </p:sp>
      <p:sp>
        <p:nvSpPr>
          <p:cNvPr id="301064" name="WordArt 8"/>
          <p:cNvSpPr>
            <a:spLocks noChangeArrowheads="1" noChangeShapeType="1" noTextEdit="1"/>
          </p:cNvSpPr>
          <p:nvPr/>
        </p:nvSpPr>
        <p:spPr bwMode="auto">
          <a:xfrm rot="5400000">
            <a:off x="3225800" y="1452563"/>
            <a:ext cx="352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301065" name="WordArt 9"/>
          <p:cNvSpPr>
            <a:spLocks noChangeArrowheads="1" noChangeShapeType="1" noTextEdit="1"/>
          </p:cNvSpPr>
          <p:nvPr/>
        </p:nvSpPr>
        <p:spPr bwMode="auto">
          <a:xfrm rot="5400000">
            <a:off x="5511800" y="2671763"/>
            <a:ext cx="352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auto">
          <a:xfrm>
            <a:off x="3230563" y="2133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381000" y="2514600"/>
            <a:ext cx="1782763" cy="1165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376 had Sub1</a:t>
            </a:r>
          </a:p>
          <a:p>
            <a:r>
              <a:rPr lang="en-US" sz="1400"/>
              <a:t>21 recombinant</a:t>
            </a:r>
          </a:p>
          <a:p>
            <a:pPr algn="ctr"/>
            <a:r>
              <a:rPr lang="en-US" sz="1400"/>
              <a:t>Background selection – 57 markers</a:t>
            </a:r>
          </a:p>
        </p:txBody>
      </p:sp>
      <p:sp>
        <p:nvSpPr>
          <p:cNvPr id="301068" name="Text Box 12"/>
          <p:cNvSpPr txBox="1">
            <a:spLocks noChangeArrowheads="1"/>
          </p:cNvSpPr>
          <p:nvPr/>
        </p:nvSpPr>
        <p:spPr bwMode="auto">
          <a:xfrm>
            <a:off x="3352800" y="3810000"/>
            <a:ext cx="1447800" cy="952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158 had Sub1</a:t>
            </a:r>
          </a:p>
          <a:p>
            <a:r>
              <a:rPr lang="en-US" sz="1400"/>
              <a:t>5 recombinant</a:t>
            </a:r>
          </a:p>
          <a:p>
            <a:r>
              <a:rPr lang="en-US" sz="1400"/>
              <a:t>23 background markers</a:t>
            </a:r>
          </a:p>
        </p:txBody>
      </p:sp>
      <p:sp>
        <p:nvSpPr>
          <p:cNvPr id="301069" name="AutoShape 13"/>
          <p:cNvSpPr>
            <a:spLocks noChangeArrowheads="1"/>
          </p:cNvSpPr>
          <p:nvPr/>
        </p:nvSpPr>
        <p:spPr bwMode="auto">
          <a:xfrm flipH="1">
            <a:off x="4906963" y="3810000"/>
            <a:ext cx="2286000" cy="990600"/>
          </a:xfrm>
          <a:prstGeom prst="leftArrowCallout">
            <a:avLst>
              <a:gd name="adj1" fmla="val 25000"/>
              <a:gd name="adj2" fmla="val 27884"/>
              <a:gd name="adj3" fmla="val 3846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0000"/>
                </a:solidFill>
              </a:rPr>
              <a:t>BC2F1</a:t>
            </a:r>
          </a:p>
          <a:p>
            <a:pPr algn="ctr"/>
            <a:r>
              <a:rPr lang="en-US" sz="1800" b="1"/>
              <a:t>320</a:t>
            </a:r>
            <a:r>
              <a:rPr lang="en-US" sz="1800"/>
              <a:t> plants</a:t>
            </a:r>
          </a:p>
          <a:p>
            <a:pPr algn="ctr"/>
            <a:endParaRPr lang="en-US" sz="1800"/>
          </a:p>
        </p:txBody>
      </p:sp>
      <p:sp>
        <p:nvSpPr>
          <p:cNvPr id="301070" name="Text Box 14"/>
          <p:cNvSpPr txBox="1">
            <a:spLocks noChangeArrowheads="1"/>
          </p:cNvSpPr>
          <p:nvPr/>
        </p:nvSpPr>
        <p:spPr bwMode="auto">
          <a:xfrm>
            <a:off x="228600" y="4013200"/>
            <a:ext cx="3048000" cy="269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</a:rPr>
              <a:t>Estimated minimum costs for CONSUMABLES ONLY.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</a:rPr>
              <a:t>Foreground, recombinant and background BC1- BC3F2 selection = USD $2201</a:t>
            </a:r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6858000" y="36576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Plant #246</a:t>
            </a:r>
          </a:p>
        </p:txBody>
      </p:sp>
      <p:sp>
        <p:nvSpPr>
          <p:cNvPr id="301072" name="Rectangle 16"/>
          <p:cNvSpPr>
            <a:spLocks noChangeArrowheads="1"/>
          </p:cNvSpPr>
          <p:nvPr/>
        </p:nvSpPr>
        <p:spPr bwMode="auto">
          <a:xfrm>
            <a:off x="7772400" y="4038600"/>
            <a:ext cx="1295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Swarna</a:t>
            </a:r>
          </a:p>
        </p:txBody>
      </p:sp>
      <p:sp>
        <p:nvSpPr>
          <p:cNvPr id="301073" name="WordArt 17"/>
          <p:cNvSpPr>
            <a:spLocks noChangeArrowheads="1" noChangeShapeType="1" noTextEdit="1"/>
          </p:cNvSpPr>
          <p:nvPr/>
        </p:nvSpPr>
        <p:spPr bwMode="auto">
          <a:xfrm rot="5400000">
            <a:off x="7234237" y="3967163"/>
            <a:ext cx="352425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301074" name="AutoShape 18"/>
          <p:cNvSpPr>
            <a:spLocks noChangeArrowheads="1"/>
          </p:cNvSpPr>
          <p:nvPr/>
        </p:nvSpPr>
        <p:spPr bwMode="auto">
          <a:xfrm>
            <a:off x="6248400" y="5029200"/>
            <a:ext cx="1828800" cy="685800"/>
          </a:xfrm>
          <a:prstGeom prst="leftArrowCallout">
            <a:avLst>
              <a:gd name="adj1" fmla="val 25000"/>
              <a:gd name="adj2" fmla="val 25000"/>
              <a:gd name="adj3" fmla="val 44444"/>
              <a:gd name="adj4" fmla="val 6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BC3F1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18 plants</a:t>
            </a:r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4191000" y="5105400"/>
            <a:ext cx="2054225" cy="527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11 plant with Sub1</a:t>
            </a:r>
          </a:p>
          <a:p>
            <a:r>
              <a:rPr lang="en-US" sz="1400"/>
              <a:t>10 background markers</a:t>
            </a:r>
          </a:p>
        </p:txBody>
      </p:sp>
      <p:sp>
        <p:nvSpPr>
          <p:cNvPr id="301076" name="AutoShape 20"/>
          <p:cNvSpPr>
            <a:spLocks noChangeArrowheads="1"/>
          </p:cNvSpPr>
          <p:nvPr/>
        </p:nvSpPr>
        <p:spPr bwMode="auto">
          <a:xfrm>
            <a:off x="5562600" y="3352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7" name="AutoShape 21"/>
          <p:cNvSpPr>
            <a:spLocks noChangeArrowheads="1"/>
          </p:cNvSpPr>
          <p:nvPr/>
        </p:nvSpPr>
        <p:spPr bwMode="auto">
          <a:xfrm>
            <a:off x="7315200" y="4648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8" name="AutoShape 22"/>
          <p:cNvSpPr>
            <a:spLocks noChangeArrowheads="1"/>
          </p:cNvSpPr>
          <p:nvPr/>
        </p:nvSpPr>
        <p:spPr bwMode="auto">
          <a:xfrm>
            <a:off x="7315200" y="5791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9" name="Rectangle 23"/>
          <p:cNvSpPr>
            <a:spLocks noChangeArrowheads="1"/>
          </p:cNvSpPr>
          <p:nvPr/>
        </p:nvSpPr>
        <p:spPr bwMode="auto">
          <a:xfrm>
            <a:off x="6629400" y="6172200"/>
            <a:ext cx="16002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/>
              <a:t>Swarna+</a:t>
            </a:r>
            <a:r>
              <a:rPr lang="en-US" sz="1800" b="1" i="1"/>
              <a:t>Sub1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Cost of MAS in context</a:t>
            </a:r>
          </a:p>
        </p:txBody>
      </p:sp>
      <p:sp>
        <p:nvSpPr>
          <p:cNvPr id="302083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6629400" cy="533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3200">
                <a:latin typeface="Arial" charset="0"/>
              </a:rPr>
              <a:t>Example 1:  Pedigree selection (2000 F2 plants) = USD $640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Philippines (Peso) = 	35,200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India (Rupee) = 		28,800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Bangladesh (Taka) = 	44,800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Iran (Tuman) = 		576,000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3200">
                <a:latin typeface="Arial" charset="0"/>
              </a:rPr>
              <a:t>Example 2: Swarna+Sub1 development = USD $2201 (*consumables only)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Philippines (Peso) = 	121,055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India (Rupee) = 		99,045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Bangladesh (Taka) = 	154,070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Arial" charset="0"/>
              </a:rPr>
              <a:t>Iran (Tuman) = 		1,980,900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Arial" charset="0"/>
              </a:rPr>
              <a:t>Costs quickly add up!</a:t>
            </a:r>
          </a:p>
        </p:txBody>
      </p:sp>
      <p:pic>
        <p:nvPicPr>
          <p:cNvPr id="302084" name="Picture 4" descr="MCj038324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419600"/>
            <a:ext cx="2819400" cy="192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1752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A closer look at the examples of MAS indicates one common factor:</a:t>
            </a:r>
            <a:br>
              <a:rPr lang="en-US" sz="4000">
                <a:solidFill>
                  <a:srgbClr val="333399"/>
                </a:solidFill>
                <a:latin typeface="Arial" charset="0"/>
              </a:rPr>
            </a:br>
            <a:endParaRPr lang="en-US" sz="400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229600" cy="1325563"/>
          </a:xfrm>
        </p:spPr>
        <p:txBody>
          <a:bodyPr/>
          <a:lstStyle/>
          <a:p>
            <a:r>
              <a:rPr lang="en-US">
                <a:latin typeface="Arial" charset="0"/>
              </a:rPr>
              <a:t>Most DNA markers have been developed for…. </a:t>
            </a: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533400" y="5105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In other words, </a:t>
            </a:r>
            <a:r>
              <a:rPr lang="en-US" sz="3200" i="1"/>
              <a:t>not</a:t>
            </a:r>
            <a:r>
              <a:rPr lang="en-US" sz="3200"/>
              <a:t> QTLs!!  QTLs are much harder to characterize!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/>
              <a:t>An exception is </a:t>
            </a:r>
            <a:r>
              <a:rPr lang="en-US" sz="2800" i="1"/>
              <a:t>Sub1</a:t>
            </a:r>
          </a:p>
        </p:txBody>
      </p:sp>
      <p:sp>
        <p:nvSpPr>
          <p:cNvPr id="30310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5867400" cy="15779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MAJOR GENES!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/>
      <p:bldP spid="30310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Reliability of QTL mapping is critical to the success of MAS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Reliable phenotypic data critical!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Multiple replications and environments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Confirmation of QTL results in independent populations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“Marker validation” must be performed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Testing reliability for markers to predict phenotype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Testing level of polymorphism of markers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Effects of genetic background need to be determined</a:t>
            </a: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685800" y="54864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>
                <a:solidFill>
                  <a:srgbClr val="008000"/>
                </a:solidFill>
              </a:rPr>
              <a:t>Recommended references: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Young (1999).  A cautiously optimistic vision for marker-assisted breeding.  Mol Breeding 5: 505-510.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</a:rPr>
              <a:t>**Holland, J. B. 2004 Implementation of molecular markers for quantitative traits in breeding programs - challenges and opportunities. Proceedings of the 4th International </a:t>
            </a:r>
            <a:r>
              <a:rPr lang="en-US" sz="1200" i="1">
                <a:solidFill>
                  <a:srgbClr val="009900"/>
                </a:solidFill>
              </a:rPr>
              <a:t>Crop Sci.</a:t>
            </a:r>
            <a:r>
              <a:rPr lang="en-US" sz="1200">
                <a:solidFill>
                  <a:srgbClr val="009900"/>
                </a:solidFill>
              </a:rPr>
              <a:t> Congress., Brisbane, Australia.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US">
                <a:solidFill>
                  <a:srgbClr val="333399"/>
                </a:solidFill>
                <a:latin typeface="Arial" charset="0"/>
              </a:rPr>
              <a:t>Breeders’ QTL mapping ‘checklist’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696200" cy="40386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400" i="1"/>
              <a:t>What is the population size used for QTL mapping?</a:t>
            </a:r>
          </a:p>
          <a:p>
            <a:pPr marL="457200" indent="-457200">
              <a:buFontTx/>
              <a:buAutoNum type="arabicPeriod"/>
            </a:pPr>
            <a:r>
              <a:rPr lang="en-US" sz="2400" i="1"/>
              <a:t>How reliable is the phenotypic data?</a:t>
            </a:r>
          </a:p>
          <a:p>
            <a:pPr marL="838200" lvl="1" indent="-381000"/>
            <a:r>
              <a:rPr lang="en-US" sz="2400" i="1"/>
              <a:t>Heritability estimates will be useful</a:t>
            </a:r>
          </a:p>
          <a:p>
            <a:pPr marL="838200" lvl="1" indent="-381000"/>
            <a:r>
              <a:rPr lang="en-US" sz="2400" i="1"/>
              <a:t>Level of replication</a:t>
            </a:r>
          </a:p>
          <a:p>
            <a:pPr marL="457200" indent="-457200">
              <a:buFontTx/>
              <a:buAutoNum type="arabicPeriod"/>
            </a:pPr>
            <a:r>
              <a:rPr lang="en-US" sz="2400" i="1"/>
              <a:t>Any confirmation of QTL results?</a:t>
            </a:r>
          </a:p>
          <a:p>
            <a:pPr marL="457200" indent="-457200">
              <a:buFontTx/>
              <a:buAutoNum type="arabicPeriod"/>
            </a:pPr>
            <a:r>
              <a:rPr lang="en-US" sz="2400" i="1"/>
              <a:t>Have effects of genetic background been tested?</a:t>
            </a:r>
          </a:p>
          <a:p>
            <a:pPr marL="457200" indent="-457200">
              <a:buFontTx/>
              <a:buAutoNum type="arabicPeriod"/>
            </a:pPr>
            <a:r>
              <a:rPr lang="en-US" sz="2400" i="1"/>
              <a:t>Are markers polymorphic in breeders’ material? </a:t>
            </a:r>
          </a:p>
          <a:p>
            <a:pPr marL="457200" indent="-457200">
              <a:buFontTx/>
              <a:buAutoNum type="arabicPeriod"/>
            </a:pPr>
            <a:r>
              <a:rPr lang="en-US" sz="2400" i="1"/>
              <a:t>How useful are the markers for predicting phenotype?  Has this been evaluated?</a:t>
            </a:r>
          </a:p>
          <a:p>
            <a:pPr marL="457200" indent="-457200">
              <a:buFontTx/>
              <a:buNone/>
            </a:pPr>
            <a:endParaRPr lang="en-US" sz="2400" i="1"/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381000" y="1295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LOD &amp; R</a:t>
            </a:r>
            <a:r>
              <a:rPr lang="en-US" sz="2800" baseline="30000"/>
              <a:t>2</a:t>
            </a:r>
            <a:r>
              <a:rPr lang="en-US" sz="2800"/>
              <a:t> values will give us a good initial idea but probably more important factors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11430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Integration of molecular biology and plant breeding is often lacking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Large ‘gaps’ remain between marker development and plant breeding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QTL mapping/marker development have been separated from breeding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Effective transfer of data or information between research institute and breeding station may not occur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Essential concepts in may not be understood by molecular biologists and breeders (and other disciplines)</a:t>
            </a:r>
            <a:r>
              <a:rPr lang="en-US" sz="2800">
                <a:solidFill>
                  <a:srgbClr val="333399"/>
                </a:solidFill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r>
              <a:rPr lang="en-US" sz="4000">
                <a:solidFill>
                  <a:srgbClr val="333399"/>
                </a:solidFill>
                <a:latin typeface="Arial" charset="0"/>
              </a:rPr>
              <a:t>Advanced backcross QTL analysis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3886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Combine QTL mapping and breeding together 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" charset="0"/>
              </a:rPr>
              <a:t>‘Advanced backcross QTL analysis’ by Tanksley &amp; Nelson (1996).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Use backcross mapping populations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QTL analysis in BC2 or BC3 stage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" charset="0"/>
              </a:rPr>
              <a:t>Further develop promising lines based on QTL analysis for breeding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685800" y="5440363"/>
            <a:ext cx="79248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u="sng">
                <a:solidFill>
                  <a:srgbClr val="008000"/>
                </a:solidFill>
              </a:rPr>
              <a:t>References: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Tanksley &amp; Nelson (1996).  Advanced backcross QTL analysis: a method for the simultaneous discovery and transfer of valuable QTLs from unadapted germplasm into elite breeding lines.  Theor. Appl. Genet. 92: 191-203.</a:t>
            </a:r>
          </a:p>
          <a:p>
            <a:pPr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</a:rPr>
              <a:t>Toojinda et al. (1998) Introgression of quantitative trait loci (QTLs) determining stripe rust resistance in barley: an example of marker-assisted line development.  Theor. Appl. Genet. 96: 123-131.</a:t>
            </a:r>
          </a:p>
        </p:txBody>
      </p:sp>
      <p:grpSp>
        <p:nvGrpSpPr>
          <p:cNvPr id="307205" name="Group 5"/>
          <p:cNvGrpSpPr>
            <a:grpSpLocks/>
          </p:cNvGrpSpPr>
          <p:nvPr/>
        </p:nvGrpSpPr>
        <p:grpSpPr bwMode="auto">
          <a:xfrm>
            <a:off x="4419600" y="1066800"/>
            <a:ext cx="4495800" cy="4038600"/>
            <a:chOff x="2784" y="1008"/>
            <a:chExt cx="2832" cy="2544"/>
          </a:xfrm>
        </p:grpSpPr>
        <p:sp>
          <p:nvSpPr>
            <p:cNvPr id="307206" name="Line 6"/>
            <p:cNvSpPr>
              <a:spLocks noChangeShapeType="1"/>
            </p:cNvSpPr>
            <p:nvPr/>
          </p:nvSpPr>
          <p:spPr bwMode="auto">
            <a:xfrm>
              <a:off x="4176" y="129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7" name="Line 7"/>
            <p:cNvSpPr>
              <a:spLocks noChangeShapeType="1"/>
            </p:cNvSpPr>
            <p:nvPr/>
          </p:nvSpPr>
          <p:spPr bwMode="auto">
            <a:xfrm>
              <a:off x="3888" y="1872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08" name="Text Box 8"/>
            <p:cNvSpPr txBox="1">
              <a:spLocks noChangeArrowheads="1"/>
            </p:cNvSpPr>
            <p:nvPr/>
          </p:nvSpPr>
          <p:spPr bwMode="auto">
            <a:xfrm>
              <a:off x="4080" y="100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x</a:t>
              </a:r>
            </a:p>
          </p:txBody>
        </p:sp>
        <p:sp>
          <p:nvSpPr>
            <p:cNvPr id="307209" name="Text Box 9"/>
            <p:cNvSpPr txBox="1">
              <a:spLocks noChangeArrowheads="1"/>
            </p:cNvSpPr>
            <p:nvPr/>
          </p:nvSpPr>
          <p:spPr bwMode="auto">
            <a:xfrm>
              <a:off x="4368" y="100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P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07210" name="Text Box 10"/>
            <p:cNvSpPr txBox="1">
              <a:spLocks noChangeArrowheads="1"/>
            </p:cNvSpPr>
            <p:nvPr/>
          </p:nvSpPr>
          <p:spPr bwMode="auto">
            <a:xfrm>
              <a:off x="3696" y="100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P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07211" name="Text Box 11"/>
            <p:cNvSpPr txBox="1">
              <a:spLocks noChangeArrowheads="1"/>
            </p:cNvSpPr>
            <p:nvPr/>
          </p:nvSpPr>
          <p:spPr bwMode="auto">
            <a:xfrm>
              <a:off x="3504" y="153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P</a:t>
              </a:r>
              <a:r>
                <a:rPr lang="en-AU" baseline="-25000"/>
                <a:t>1   </a:t>
              </a:r>
              <a:r>
                <a:rPr lang="en-AU"/>
                <a:t>x   F</a:t>
              </a:r>
              <a:r>
                <a:rPr lang="en-AU" baseline="-25000"/>
                <a:t>1 </a:t>
              </a:r>
            </a:p>
          </p:txBody>
        </p:sp>
        <p:sp>
          <p:nvSpPr>
            <p:cNvPr id="307212" name="Text Box 12"/>
            <p:cNvSpPr txBox="1">
              <a:spLocks noChangeArrowheads="1"/>
            </p:cNvSpPr>
            <p:nvPr/>
          </p:nvSpPr>
          <p:spPr bwMode="auto">
            <a:xfrm>
              <a:off x="3312" y="2112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P</a:t>
              </a:r>
              <a:r>
                <a:rPr lang="en-AU" baseline="-25000"/>
                <a:t>1</a:t>
              </a:r>
              <a:r>
                <a:rPr lang="en-AU"/>
                <a:t> x BC1</a:t>
              </a:r>
            </a:p>
          </p:txBody>
        </p:sp>
        <p:sp>
          <p:nvSpPr>
            <p:cNvPr id="307213" name="Text Box 13"/>
            <p:cNvSpPr txBox="1">
              <a:spLocks noChangeArrowheads="1"/>
            </p:cNvSpPr>
            <p:nvPr/>
          </p:nvSpPr>
          <p:spPr bwMode="auto">
            <a:xfrm>
              <a:off x="3360" y="264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/>
                <a:t>BC2</a:t>
              </a:r>
            </a:p>
          </p:txBody>
        </p:sp>
        <p:sp>
          <p:nvSpPr>
            <p:cNvPr id="307214" name="Line 14"/>
            <p:cNvSpPr>
              <a:spLocks noChangeShapeType="1"/>
            </p:cNvSpPr>
            <p:nvPr/>
          </p:nvSpPr>
          <p:spPr bwMode="auto">
            <a:xfrm>
              <a:off x="3648" y="2448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5" name="Text Box 15"/>
            <p:cNvSpPr txBox="1">
              <a:spLocks noChangeArrowheads="1"/>
            </p:cNvSpPr>
            <p:nvPr/>
          </p:nvSpPr>
          <p:spPr bwMode="auto">
            <a:xfrm>
              <a:off x="4128" y="2634"/>
              <a:ext cx="1488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QTL MAPPING</a:t>
              </a:r>
            </a:p>
          </p:txBody>
        </p:sp>
        <p:sp>
          <p:nvSpPr>
            <p:cNvPr id="307216" name="AutoShape 16"/>
            <p:cNvSpPr>
              <a:spLocks noChangeArrowheads="1"/>
            </p:cNvSpPr>
            <p:nvPr/>
          </p:nvSpPr>
          <p:spPr bwMode="auto">
            <a:xfrm>
              <a:off x="3888" y="2736"/>
              <a:ext cx="192" cy="96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17" name="Line 17"/>
            <p:cNvSpPr>
              <a:spLocks noChangeShapeType="1"/>
            </p:cNvSpPr>
            <p:nvPr/>
          </p:nvSpPr>
          <p:spPr bwMode="auto">
            <a:xfrm>
              <a:off x="3648" y="29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18" name="Text Box 18"/>
            <p:cNvSpPr txBox="1">
              <a:spLocks noChangeArrowheads="1"/>
            </p:cNvSpPr>
            <p:nvPr/>
          </p:nvSpPr>
          <p:spPr bwMode="auto">
            <a:xfrm>
              <a:off x="2784" y="3258"/>
              <a:ext cx="177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Breeding program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990099"/>
                </a:solidFill>
                <a:latin typeface="Arial" charset="0"/>
              </a:rPr>
              <a:t>Future challenges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143000"/>
            <a:ext cx="5486400" cy="5105400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Improved cost-efficiency</a:t>
            </a:r>
          </a:p>
          <a:p>
            <a:pPr lvl="1"/>
            <a:r>
              <a:rPr lang="en-US">
                <a:latin typeface="Arial" charset="0"/>
              </a:rPr>
              <a:t>Optimization, simplification of methods and future innovation</a:t>
            </a:r>
          </a:p>
          <a:p>
            <a:r>
              <a:rPr lang="en-US" sz="2800">
                <a:latin typeface="Arial" charset="0"/>
              </a:rPr>
              <a:t>Design of efficient and effective MAS strategies</a:t>
            </a:r>
          </a:p>
          <a:p>
            <a:r>
              <a:rPr lang="en-US" sz="2800">
                <a:latin typeface="Arial" charset="0"/>
              </a:rPr>
              <a:t>Greater integration between molecular genetics and plant breeding</a:t>
            </a:r>
          </a:p>
          <a:p>
            <a:r>
              <a:rPr lang="en-US" sz="2800">
                <a:latin typeface="Arial" charset="0"/>
              </a:rPr>
              <a:t>Data management</a:t>
            </a:r>
          </a:p>
        </p:txBody>
      </p:sp>
      <p:pic>
        <p:nvPicPr>
          <p:cNvPr id="308229" name="Picture 5" descr="MCBD06669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2819400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4" name="Picture 5" descr="npo0000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990099"/>
                </a:solidFill>
                <a:latin typeface="Arial" charset="0"/>
              </a:rPr>
              <a:t>Future of MAS in rice?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467600" cy="5105400"/>
          </a:xfrm>
        </p:spPr>
        <p:txBody>
          <a:bodyPr/>
          <a:lstStyle/>
          <a:p>
            <a:r>
              <a:rPr lang="en-US" sz="2800" b="1">
                <a:solidFill>
                  <a:srgbClr val="FF9900"/>
                </a:solidFill>
                <a:latin typeface="Arial" charset="0"/>
              </a:rPr>
              <a:t>Most important staple for many developing countries</a:t>
            </a:r>
            <a:endParaRPr lang="en-US" b="1">
              <a:solidFill>
                <a:srgbClr val="FF9900"/>
              </a:solidFill>
              <a:latin typeface="Arial" charset="0"/>
            </a:endParaRPr>
          </a:p>
          <a:p>
            <a:r>
              <a:rPr lang="en-US" sz="2800" b="1">
                <a:solidFill>
                  <a:srgbClr val="FF9900"/>
                </a:solidFill>
                <a:latin typeface="Arial" charset="0"/>
              </a:rPr>
              <a:t>Model crop species</a:t>
            </a:r>
          </a:p>
          <a:p>
            <a:pPr lvl="1"/>
            <a:r>
              <a:rPr lang="en-US" sz="2400" b="1">
                <a:solidFill>
                  <a:srgbClr val="FF0000"/>
                </a:solidFill>
                <a:latin typeface="Arial" charset="0"/>
              </a:rPr>
              <a:t>Enormous amount of research in molecular genetics and genomics which has provided enormous </a:t>
            </a:r>
            <a:r>
              <a:rPr lang="en-US" b="1" i="1">
                <a:solidFill>
                  <a:srgbClr val="FFFF00"/>
                </a:solidFill>
                <a:latin typeface="Arial" charset="0"/>
              </a:rPr>
              <a:t>potential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 for marker development and MAS</a:t>
            </a:r>
            <a:r>
              <a:rPr lang="en-US" sz="2400" b="1">
                <a:solidFill>
                  <a:srgbClr val="FF9900"/>
                </a:solidFill>
                <a:latin typeface="Arial" charset="0"/>
              </a:rPr>
              <a:t> </a:t>
            </a:r>
          </a:p>
          <a:p>
            <a:r>
              <a:rPr lang="en-US" sz="2800" b="1">
                <a:solidFill>
                  <a:srgbClr val="FF9900"/>
                </a:solidFill>
                <a:latin typeface="Arial" charset="0"/>
              </a:rPr>
              <a:t>Costs of MAS are prohibitive so available funding will largely determine the extent to which markers are used in 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isrutum seedling cotyledon"/>
          <p:cNvPicPr>
            <a:picLocks noChangeAspect="1" noChangeArrowheads="1"/>
          </p:cNvPicPr>
          <p:nvPr/>
        </p:nvPicPr>
        <p:blipFill>
          <a:blip r:embed="rId2"/>
          <a:srcRect t="15929" b="9735"/>
          <a:stretch>
            <a:fillRect/>
          </a:stretch>
        </p:blipFill>
        <p:spPr bwMode="auto">
          <a:xfrm>
            <a:off x="762000" y="1447800"/>
            <a:ext cx="66675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7772400" cy="1143000"/>
          </a:xfrm>
        </p:spPr>
        <p:txBody>
          <a:bodyPr/>
          <a:lstStyle/>
          <a:p>
            <a:r>
              <a:rPr lang="en-US" i="1">
                <a:solidFill>
                  <a:srgbClr val="800000"/>
                </a:solidFill>
              </a:rPr>
              <a:t>Food for thought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105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>
                <a:latin typeface="Arial" charset="0"/>
              </a:rPr>
              <a:t>Do we need to use DNA markers for plant breeding?</a:t>
            </a:r>
          </a:p>
          <a:p>
            <a:pPr>
              <a:lnSpc>
                <a:spcPct val="80000"/>
              </a:lnSpc>
            </a:pPr>
            <a:endParaRPr lang="en-US" sz="2400" i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i="1">
                <a:latin typeface="Arial" charset="0"/>
              </a:rPr>
              <a:t>Which traits are the highest priority for marker development?</a:t>
            </a:r>
          </a:p>
          <a:p>
            <a:pPr>
              <a:lnSpc>
                <a:spcPct val="80000"/>
              </a:lnSpc>
            </a:pPr>
            <a:endParaRPr lang="en-US" sz="2400" i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i="1">
                <a:latin typeface="Arial" charset="0"/>
              </a:rPr>
              <a:t>When does molecular breeding give an important advantage over conventional breeding, and how can we exploit this?</a:t>
            </a:r>
          </a:p>
          <a:p>
            <a:pPr>
              <a:lnSpc>
                <a:spcPct val="80000"/>
              </a:lnSpc>
            </a:pPr>
            <a:endParaRPr lang="en-US" sz="2400" i="1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i="1">
                <a:latin typeface="Arial" charset="0"/>
              </a:rPr>
              <a:t>How can we further minimize costs and increase efficiency?</a:t>
            </a:r>
          </a:p>
          <a:p>
            <a:pPr>
              <a:lnSpc>
                <a:spcPct val="80000"/>
              </a:lnSpc>
            </a:pPr>
            <a:endParaRPr lang="en-US" sz="2400" i="1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2400">
              <a:latin typeface="Arial" charset="0"/>
            </a:endParaRPr>
          </a:p>
        </p:txBody>
      </p:sp>
      <p:pic>
        <p:nvPicPr>
          <p:cNvPr id="309252" name="Picture 4" descr="MCBD06663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685800"/>
            <a:ext cx="2667000" cy="231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09253" name="Picture 5" descr="MCj021531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124200"/>
            <a:ext cx="2773363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2" descr="npo0000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0515" name="WordArt 3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00" t="22222" r="38750" b="11111"/>
          <a:stretch>
            <a:fillRect/>
          </a:stretch>
        </p:blipFill>
        <p:spPr bwMode="auto">
          <a:xfrm>
            <a:off x="1219200" y="457199"/>
            <a:ext cx="5638800" cy="54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0" y="601980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 mid rib trait in Sorghum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l="9375" t="35556" r="65240" b="40000"/>
          <a:stretch>
            <a:fillRect/>
          </a:stretch>
        </p:blipFill>
        <p:spPr bwMode="auto">
          <a:xfrm>
            <a:off x="0" y="6858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586740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 seedling traits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3073</Words>
  <Application>Microsoft PowerPoint</Application>
  <PresentationFormat>On-screen Show (4:3)</PresentationFormat>
  <Paragraphs>670</Paragraphs>
  <Slides>71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Default Design</vt:lpstr>
      <vt:lpstr>Slide 1</vt:lpstr>
      <vt:lpstr>  MARKER ASSISTED  SELECTION (MAS): THEORY AND PRACTICE</vt:lpstr>
      <vt:lpstr>Definition:</vt:lpstr>
      <vt:lpstr>Types of markers</vt:lpstr>
      <vt:lpstr>Properties</vt:lpstr>
      <vt:lpstr>Visual Markers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Advantages of MAS</vt:lpstr>
      <vt:lpstr>Potential benefits from MAS</vt:lpstr>
      <vt:lpstr>Slide 17</vt:lpstr>
      <vt:lpstr>Considerations for using DNA markers in plant breeding</vt:lpstr>
      <vt:lpstr>Markers must be  tightly-linked to target loci!</vt:lpstr>
      <vt:lpstr>Markers must be polymorphic</vt:lpstr>
      <vt:lpstr>DNA extractions</vt:lpstr>
      <vt:lpstr>PCR-based DNA markers</vt:lpstr>
      <vt:lpstr>Agarose gel electrophoresis</vt:lpstr>
      <vt:lpstr>SECTION 2  MAS BREEDING SCHEMES</vt:lpstr>
      <vt:lpstr>2.1 Marker-assisted backcrossing (MAB)</vt:lpstr>
      <vt:lpstr>2.2 Pyramiding</vt:lpstr>
      <vt:lpstr>Slide 27</vt:lpstr>
      <vt:lpstr>2.3 Early generation MAS</vt:lpstr>
      <vt:lpstr>Slide 29</vt:lpstr>
      <vt:lpstr>Slide 30</vt:lpstr>
      <vt:lpstr>2.4 Combined approaches</vt:lpstr>
      <vt:lpstr>‘Marker-directed’ phenotyping</vt:lpstr>
      <vt:lpstr>SECTION 3   MAS CASE STUDY</vt:lpstr>
      <vt:lpstr>3. Marker-assisted backcrossing for submergence tolerance</vt:lpstr>
      <vt:lpstr>‘Mega Rice varieties’</vt:lpstr>
      <vt:lpstr>Backcrossing strategy</vt:lpstr>
      <vt:lpstr>Conventional backcrossing</vt:lpstr>
      <vt:lpstr>MAB: 1ST LEVEL OF SELECTION – FOREGROUND SELECTION</vt:lpstr>
      <vt:lpstr>Slide 39</vt:lpstr>
      <vt:lpstr>Slide 40</vt:lpstr>
      <vt:lpstr>MAB: 2ND LEVEL OF SELECTION -  RECOMBINANT SELECTION</vt:lpstr>
      <vt:lpstr>MAB: 3RD LEVEL OF SELECTION -  BACKGROUND SELECTION</vt:lpstr>
      <vt:lpstr>Slide 43</vt:lpstr>
      <vt:lpstr>Make the backcrosses</vt:lpstr>
      <vt:lpstr>Seeding BC1F1s</vt:lpstr>
      <vt:lpstr>Collect the leaf samples - 10 days after transplanting for marker analysis</vt:lpstr>
      <vt:lpstr>Genotyping to select the BC1F1 plants with a desired character for crosses</vt:lpstr>
      <vt:lpstr>Seed increase of tolerant BC2F2 plant</vt:lpstr>
      <vt:lpstr>Selection for Swarna+Sub1</vt:lpstr>
      <vt:lpstr>Slide 50</vt:lpstr>
      <vt:lpstr>Swarna with Sub1</vt:lpstr>
      <vt:lpstr>Graphical genotype of Swarna-Sub1</vt:lpstr>
      <vt:lpstr>Some considerations for MAB</vt:lpstr>
      <vt:lpstr>SECTION 4   CURRENT STATUS OF MAS: OBSTACLES AND CHALLENGES</vt:lpstr>
      <vt:lpstr>Current status of molecular breeding</vt:lpstr>
      <vt:lpstr>Some possible reasons to explain the low impact of MAS in crop improvement</vt:lpstr>
      <vt:lpstr>Cost - a major obstacle</vt:lpstr>
      <vt:lpstr>How much does MAS cost?</vt:lpstr>
      <vt:lpstr>How much does MAS cost at IRRI?</vt:lpstr>
      <vt:lpstr>Cost of MAS in context: Example 1:  Early generation MAS</vt:lpstr>
      <vt:lpstr>Cost of MAS in context:  Example 2 - Swarna+Sub1</vt:lpstr>
      <vt:lpstr>Cost of MAS in context</vt:lpstr>
      <vt:lpstr>A closer look at the examples of MAS indicates one common factor: </vt:lpstr>
      <vt:lpstr>Reliability of QTL mapping is critical to the success of MAS </vt:lpstr>
      <vt:lpstr>Breeders’ QTL mapping ‘checklist’</vt:lpstr>
      <vt:lpstr>Integration of molecular biology and plant breeding is often lacking</vt:lpstr>
      <vt:lpstr>Advanced backcross QTL analysis</vt:lpstr>
      <vt:lpstr>Future challenges</vt:lpstr>
      <vt:lpstr>Future of MAS in rice?</vt:lpstr>
      <vt:lpstr>Food for thought</vt:lpstr>
      <vt:lpstr>Slide 71</vt:lpstr>
    </vt:vector>
  </TitlesOfParts>
  <Company>Faculty of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Markers, QTL mapping and marker-assisted selection – in plain English</dc:title>
  <dc:creator>collardb</dc:creator>
  <cp:lastModifiedBy>Acer</cp:lastModifiedBy>
  <cp:revision>362</cp:revision>
  <dcterms:created xsi:type="dcterms:W3CDTF">2004-04-21T23:54:12Z</dcterms:created>
  <dcterms:modified xsi:type="dcterms:W3CDTF">2020-03-11T04:59:20Z</dcterms:modified>
</cp:coreProperties>
</file>