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51"/>
  </p:handoutMasterIdLst>
  <p:sldIdLst>
    <p:sldId id="256" r:id="rId2"/>
    <p:sldId id="334" r:id="rId3"/>
    <p:sldId id="258" r:id="rId4"/>
    <p:sldId id="259" r:id="rId5"/>
    <p:sldId id="260" r:id="rId6"/>
    <p:sldId id="361" r:id="rId7"/>
    <p:sldId id="359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36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439"/>
    <a:srgbClr val="46D486"/>
    <a:srgbClr val="2CBC6D"/>
    <a:srgbClr val="008CBE"/>
    <a:srgbClr val="DCA200"/>
    <a:srgbClr val="E88A00"/>
    <a:srgbClr val="0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14" autoAdjust="0"/>
    <p:restoredTop sz="94660"/>
  </p:normalViewPr>
  <p:slideViewPr>
    <p:cSldViewPr>
      <p:cViewPr>
        <p:scale>
          <a:sx n="90" d="100"/>
          <a:sy n="90" d="100"/>
        </p:scale>
        <p:origin x="-114" y="-486"/>
      </p:cViewPr>
      <p:guideLst>
        <p:guide orient="horz" pos="912"/>
        <p:guide orient="horz" pos="3456"/>
        <p:guide orient="horz" pos="4172"/>
        <p:guide orient="horz" pos="4224"/>
        <p:guide orient="horz" pos="1392"/>
        <p:guide pos="2880"/>
        <p:guide pos="240"/>
        <p:guide pos="336"/>
        <p:guide pos="624"/>
        <p:guide pos="48"/>
        <p:guide pos="4944"/>
        <p:guide pos="2935"/>
        <p:guide pos="33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4.xml"/><Relationship Id="rId26" Type="http://schemas.openxmlformats.org/officeDocument/2006/relationships/slide" Target="slides/slide35.xml"/><Relationship Id="rId39" Type="http://schemas.openxmlformats.org/officeDocument/2006/relationships/slide" Target="slides/slide49.xml"/><Relationship Id="rId3" Type="http://schemas.openxmlformats.org/officeDocument/2006/relationships/slide" Target="slides/slide4.xml"/><Relationship Id="rId21" Type="http://schemas.openxmlformats.org/officeDocument/2006/relationships/slide" Target="slides/slide28.xml"/><Relationship Id="rId34" Type="http://schemas.openxmlformats.org/officeDocument/2006/relationships/slide" Target="slides/slide44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3.xml"/><Relationship Id="rId25" Type="http://schemas.openxmlformats.org/officeDocument/2006/relationships/slide" Target="slides/slide34.xml"/><Relationship Id="rId33" Type="http://schemas.openxmlformats.org/officeDocument/2006/relationships/slide" Target="slides/slide43.xml"/><Relationship Id="rId38" Type="http://schemas.openxmlformats.org/officeDocument/2006/relationships/slide" Target="slides/slide48.xml"/><Relationship Id="rId2" Type="http://schemas.openxmlformats.org/officeDocument/2006/relationships/slide" Target="slides/slide3.xml"/><Relationship Id="rId16" Type="http://schemas.openxmlformats.org/officeDocument/2006/relationships/slide" Target="slides/slide22.xml"/><Relationship Id="rId20" Type="http://schemas.openxmlformats.org/officeDocument/2006/relationships/slide" Target="slides/slide27.xml"/><Relationship Id="rId29" Type="http://schemas.openxmlformats.org/officeDocument/2006/relationships/slide" Target="slides/slide38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33.xml"/><Relationship Id="rId32" Type="http://schemas.openxmlformats.org/officeDocument/2006/relationships/slide" Target="slides/slide42.xml"/><Relationship Id="rId37" Type="http://schemas.openxmlformats.org/officeDocument/2006/relationships/slide" Target="slides/slide47.xml"/><Relationship Id="rId5" Type="http://schemas.openxmlformats.org/officeDocument/2006/relationships/slide" Target="slides/slide10.xml"/><Relationship Id="rId15" Type="http://schemas.openxmlformats.org/officeDocument/2006/relationships/slide" Target="slides/slide20.xml"/><Relationship Id="rId23" Type="http://schemas.openxmlformats.org/officeDocument/2006/relationships/slide" Target="slides/slide31.xml"/><Relationship Id="rId28" Type="http://schemas.openxmlformats.org/officeDocument/2006/relationships/slide" Target="slides/slide37.xml"/><Relationship Id="rId36" Type="http://schemas.openxmlformats.org/officeDocument/2006/relationships/slide" Target="slides/slide46.xml"/><Relationship Id="rId10" Type="http://schemas.openxmlformats.org/officeDocument/2006/relationships/slide" Target="slides/slide15.xml"/><Relationship Id="rId19" Type="http://schemas.openxmlformats.org/officeDocument/2006/relationships/slide" Target="slides/slide25.xml"/><Relationship Id="rId31" Type="http://schemas.openxmlformats.org/officeDocument/2006/relationships/slide" Target="slides/slide40.xml"/><Relationship Id="rId4" Type="http://schemas.openxmlformats.org/officeDocument/2006/relationships/slide" Target="slides/slide8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9.xml"/><Relationship Id="rId27" Type="http://schemas.openxmlformats.org/officeDocument/2006/relationships/slide" Target="slides/slide36.xml"/><Relationship Id="rId30" Type="http://schemas.openxmlformats.org/officeDocument/2006/relationships/slide" Target="slides/slide39.xml"/><Relationship Id="rId35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ECAD3-8915-4FF6-94B8-830804D68749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C11A83-8303-42DC-9E7C-138A14902878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0F896474-D049-48B8-8223-4F330CED254A}" type="parTrans" cxnId="{96802975-C701-4A99-9DD9-3705E6FAD90E}">
      <dgm:prSet/>
      <dgm:spPr/>
      <dgm:t>
        <a:bodyPr/>
        <a:lstStyle/>
        <a:p>
          <a:endParaRPr lang="en-US"/>
        </a:p>
      </dgm:t>
    </dgm:pt>
    <dgm:pt modelId="{E58298C0-355C-4DF7-A12B-7395BC4A32AA}" type="sibTrans" cxnId="{96802975-C701-4A99-9DD9-3705E6FAD90E}">
      <dgm:prSet/>
      <dgm:spPr/>
      <dgm:t>
        <a:bodyPr/>
        <a:lstStyle/>
        <a:p>
          <a:endParaRPr lang="en-US"/>
        </a:p>
      </dgm:t>
    </dgm:pt>
    <dgm:pt modelId="{D226C728-8583-4A61-8710-E36C6943C107}">
      <dgm:prSet phldrT="[Text]"/>
      <dgm:spPr/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F7518110-ACCB-4AC8-BF9F-550F1CBCCE23}" type="parTrans" cxnId="{FFE110C1-4F73-48A5-802B-F37818444349}">
      <dgm:prSet/>
      <dgm:spPr/>
      <dgm:t>
        <a:bodyPr/>
        <a:lstStyle/>
        <a:p>
          <a:endParaRPr lang="en-US"/>
        </a:p>
      </dgm:t>
    </dgm:pt>
    <dgm:pt modelId="{A589A72A-49F7-4456-BC87-0868DFBC1C12}" type="sibTrans" cxnId="{FFE110C1-4F73-48A5-802B-F37818444349}">
      <dgm:prSet/>
      <dgm:spPr/>
      <dgm:t>
        <a:bodyPr/>
        <a:lstStyle/>
        <a:p>
          <a:endParaRPr lang="en-US"/>
        </a:p>
      </dgm:t>
    </dgm:pt>
    <dgm:pt modelId="{E87C84B1-2697-4033-BA66-9E999342D086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B45E1BF-EDF3-4B44-8D79-A13EC4C4BDF1}" type="parTrans" cxnId="{A226D982-6A39-4278-B5B9-6D0402E5E5FB}">
      <dgm:prSet/>
      <dgm:spPr/>
      <dgm:t>
        <a:bodyPr/>
        <a:lstStyle/>
        <a:p>
          <a:endParaRPr lang="en-US"/>
        </a:p>
      </dgm:t>
    </dgm:pt>
    <dgm:pt modelId="{271A6FC5-346A-4C4F-83EB-6E26D6C8CBE7}" type="sibTrans" cxnId="{A226D982-6A39-4278-B5B9-6D0402E5E5FB}">
      <dgm:prSet/>
      <dgm:spPr/>
      <dgm:t>
        <a:bodyPr/>
        <a:lstStyle/>
        <a:p>
          <a:endParaRPr lang="en-US"/>
        </a:p>
      </dgm:t>
    </dgm:pt>
    <dgm:pt modelId="{F3B6914B-C30D-4553-934B-DF5AE85E1D25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80690657-1315-421A-8386-A49EACEE69E5}" type="parTrans" cxnId="{E89AF22C-16E0-40C7-AE3E-BF0CAE6485B1}">
      <dgm:prSet/>
      <dgm:spPr/>
      <dgm:t>
        <a:bodyPr/>
        <a:lstStyle/>
        <a:p>
          <a:endParaRPr lang="en-US"/>
        </a:p>
      </dgm:t>
    </dgm:pt>
    <dgm:pt modelId="{42CDE5A2-17EA-4FF8-AC91-E693132A679C}" type="sibTrans" cxnId="{E89AF22C-16E0-40C7-AE3E-BF0CAE6485B1}">
      <dgm:prSet/>
      <dgm:spPr/>
      <dgm:t>
        <a:bodyPr/>
        <a:lstStyle/>
        <a:p>
          <a:endParaRPr lang="en-US"/>
        </a:p>
      </dgm:t>
    </dgm:pt>
    <dgm:pt modelId="{9E3C0B1E-0B9B-4364-89E3-C44D77124A31}">
      <dgm:prSet phldrT="[Text]"/>
      <dgm:spPr/>
      <dgm:t>
        <a:bodyPr/>
        <a:lstStyle/>
        <a:p>
          <a:r>
            <a:rPr lang="en-US" dirty="0" smtClean="0"/>
            <a:t>Chat Rooms</a:t>
          </a:r>
          <a:endParaRPr lang="en-US" dirty="0"/>
        </a:p>
      </dgm:t>
    </dgm:pt>
    <dgm:pt modelId="{D3E9EE0C-6CF4-4D82-87CF-30DB434617B9}" type="parTrans" cxnId="{D483AC0D-310D-41E8-B52A-EED0A2ACCB19}">
      <dgm:prSet/>
      <dgm:spPr/>
      <dgm:t>
        <a:bodyPr/>
        <a:lstStyle/>
        <a:p>
          <a:endParaRPr lang="en-US"/>
        </a:p>
      </dgm:t>
    </dgm:pt>
    <dgm:pt modelId="{79279E88-3045-47D3-BEBE-5865471919F3}" type="sibTrans" cxnId="{D483AC0D-310D-41E8-B52A-EED0A2ACCB19}">
      <dgm:prSet/>
      <dgm:spPr/>
      <dgm:t>
        <a:bodyPr/>
        <a:lstStyle/>
        <a:p>
          <a:endParaRPr lang="en-US"/>
        </a:p>
      </dgm:t>
    </dgm:pt>
    <dgm:pt modelId="{2B3158DD-B37F-44A0-9EB4-C7B9D4DC692C}">
      <dgm:prSet phldrT="[Text]"/>
      <dgm:spPr/>
      <dgm:t>
        <a:bodyPr/>
        <a:lstStyle/>
        <a:p>
          <a:r>
            <a:rPr lang="en-US" dirty="0" smtClean="0"/>
            <a:t>Newsgroups</a:t>
          </a:r>
          <a:endParaRPr lang="en-US" dirty="0"/>
        </a:p>
      </dgm:t>
    </dgm:pt>
    <dgm:pt modelId="{BEA618CA-D4AF-4CC3-B983-C184EEEBD587}" type="parTrans" cxnId="{E77D6D01-3C7D-4336-B6FF-A56A1112081E}">
      <dgm:prSet/>
      <dgm:spPr/>
      <dgm:t>
        <a:bodyPr/>
        <a:lstStyle/>
        <a:p>
          <a:endParaRPr lang="en-US"/>
        </a:p>
      </dgm:t>
    </dgm:pt>
    <dgm:pt modelId="{48877954-F36D-4CD9-89F5-E82CCDA27413}" type="sibTrans" cxnId="{E77D6D01-3C7D-4336-B6FF-A56A1112081E}">
      <dgm:prSet/>
      <dgm:spPr/>
      <dgm:t>
        <a:bodyPr/>
        <a:lstStyle/>
        <a:p>
          <a:endParaRPr lang="en-US"/>
        </a:p>
      </dgm:t>
    </dgm:pt>
    <dgm:pt modelId="{A1F3CC89-224B-4974-B07E-1F9004159021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650A0081-91C5-45CF-AB4F-6BADDA10505B}" type="parTrans" cxnId="{307AB90C-B230-4223-AA58-A5B58F8731E1}">
      <dgm:prSet/>
      <dgm:spPr/>
      <dgm:t>
        <a:bodyPr/>
        <a:lstStyle/>
        <a:p>
          <a:endParaRPr lang="en-US"/>
        </a:p>
      </dgm:t>
    </dgm:pt>
    <dgm:pt modelId="{0D7D5758-4EE0-4EFF-9B2E-BC3FE8D17DB3}" type="sibTrans" cxnId="{307AB90C-B230-4223-AA58-A5B58F8731E1}">
      <dgm:prSet/>
      <dgm:spPr/>
      <dgm:t>
        <a:bodyPr/>
        <a:lstStyle/>
        <a:p>
          <a:endParaRPr lang="en-US"/>
        </a:p>
      </dgm:t>
    </dgm:pt>
    <dgm:pt modelId="{5807BAB9-A71A-45D9-879A-7BAC91A1A0EC}">
      <dgm:prSet phldrT="[Text]"/>
      <dgm:spPr/>
      <dgm:t>
        <a:bodyPr/>
        <a:lstStyle/>
        <a:p>
          <a:r>
            <a:rPr lang="en-US" dirty="0" smtClean="0"/>
            <a:t>Wikis</a:t>
          </a:r>
          <a:endParaRPr lang="en-US" dirty="0"/>
        </a:p>
      </dgm:t>
    </dgm:pt>
    <dgm:pt modelId="{382FFA03-4FCD-4C11-97B0-306D90583670}" type="parTrans" cxnId="{CA30F7DF-D637-4B1B-8A42-C56D9F11F611}">
      <dgm:prSet/>
      <dgm:spPr/>
      <dgm:t>
        <a:bodyPr/>
        <a:lstStyle/>
        <a:p>
          <a:endParaRPr lang="en-US"/>
        </a:p>
      </dgm:t>
    </dgm:pt>
    <dgm:pt modelId="{9FAA5374-8AB9-45E2-A53A-EA835D10DD70}" type="sibTrans" cxnId="{CA30F7DF-D637-4B1B-8A42-C56D9F11F611}">
      <dgm:prSet/>
      <dgm:spPr/>
      <dgm:t>
        <a:bodyPr/>
        <a:lstStyle/>
        <a:p>
          <a:endParaRPr lang="en-US"/>
        </a:p>
      </dgm:t>
    </dgm:pt>
    <dgm:pt modelId="{997B6F20-9ACA-4E83-8729-CE6AC8F330BC}">
      <dgm:prSet phldrT="[Text]"/>
      <dgm:spPr/>
      <dgm:t>
        <a:bodyPr/>
        <a:lstStyle/>
        <a:p>
          <a:r>
            <a:rPr lang="en-US" dirty="0" smtClean="0"/>
            <a:t>RSS</a:t>
          </a:r>
          <a:endParaRPr lang="en-US" dirty="0"/>
        </a:p>
      </dgm:t>
    </dgm:pt>
    <dgm:pt modelId="{6EA5BE60-2133-497D-A60A-EB643929FA66}" type="parTrans" cxnId="{5D45E4F9-1324-4C91-8C73-7307C255FF8A}">
      <dgm:prSet/>
      <dgm:spPr/>
      <dgm:t>
        <a:bodyPr/>
        <a:lstStyle/>
        <a:p>
          <a:endParaRPr lang="en-US"/>
        </a:p>
      </dgm:t>
    </dgm:pt>
    <dgm:pt modelId="{674CBC9E-CFA4-4C04-8DC6-94824F0DEB15}" type="sibTrans" cxnId="{5D45E4F9-1324-4C91-8C73-7307C255FF8A}">
      <dgm:prSet/>
      <dgm:spPr/>
      <dgm:t>
        <a:bodyPr/>
        <a:lstStyle/>
        <a:p>
          <a:endParaRPr lang="en-US"/>
        </a:p>
      </dgm:t>
    </dgm:pt>
    <dgm:pt modelId="{DE6B3D71-CFE0-4BD1-8D46-EAFB61DC3E0B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7493A8FF-6957-4F74-A408-6F0100366158}" type="parTrans" cxnId="{BA415406-5D04-47DC-B8B8-8D45C68D3283}">
      <dgm:prSet/>
      <dgm:spPr/>
      <dgm:t>
        <a:bodyPr/>
        <a:lstStyle/>
        <a:p>
          <a:endParaRPr lang="en-US"/>
        </a:p>
      </dgm:t>
    </dgm:pt>
    <dgm:pt modelId="{03128045-D042-497E-84AF-4DFA106F78EB}" type="sibTrans" cxnId="{BA415406-5D04-47DC-B8B8-8D45C68D3283}">
      <dgm:prSet/>
      <dgm:spPr/>
      <dgm:t>
        <a:bodyPr/>
        <a:lstStyle/>
        <a:p>
          <a:endParaRPr lang="en-US"/>
        </a:p>
      </dgm:t>
    </dgm:pt>
    <dgm:pt modelId="{65FD17F6-77D4-4917-8BDC-A00B3F3C51EF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E44885A2-1839-460A-91EF-80715E6D0562}" type="parTrans" cxnId="{D2FDB822-5F11-4AEE-BFDE-28697456A7E8}">
      <dgm:prSet/>
      <dgm:spPr/>
      <dgm:t>
        <a:bodyPr/>
        <a:lstStyle/>
        <a:p>
          <a:endParaRPr lang="en-US"/>
        </a:p>
      </dgm:t>
    </dgm:pt>
    <dgm:pt modelId="{1DCB98C1-EA42-4757-A953-D7DC1247D611}" type="sibTrans" cxnId="{D2FDB822-5F11-4AEE-BFDE-28697456A7E8}">
      <dgm:prSet/>
      <dgm:spPr/>
      <dgm:t>
        <a:bodyPr/>
        <a:lstStyle/>
        <a:p>
          <a:endParaRPr lang="en-US"/>
        </a:p>
      </dgm:t>
    </dgm:pt>
    <dgm:pt modelId="{74568E34-6226-4BD3-98BE-161C67C03A4F}">
      <dgm:prSet phldrT="[Text]"/>
      <dgm:spPr/>
      <dgm:t>
        <a:bodyPr/>
        <a:lstStyle/>
        <a:p>
          <a:r>
            <a:rPr lang="en-US" dirty="0" smtClean="0"/>
            <a:t>Web Folders</a:t>
          </a:r>
          <a:endParaRPr lang="en-US" dirty="0"/>
        </a:p>
      </dgm:t>
    </dgm:pt>
    <dgm:pt modelId="{3E3FE093-84FF-4D4A-8500-ECEEB7E110EF}" type="parTrans" cxnId="{87381162-F630-4BD1-8F6E-B1F0FDF433C5}">
      <dgm:prSet/>
      <dgm:spPr/>
      <dgm:t>
        <a:bodyPr/>
        <a:lstStyle/>
        <a:p>
          <a:endParaRPr lang="en-US"/>
        </a:p>
      </dgm:t>
    </dgm:pt>
    <dgm:pt modelId="{CBB80DAB-6902-4E3B-A1B8-4578F40516B8}" type="sibTrans" cxnId="{87381162-F630-4BD1-8F6E-B1F0FDF433C5}">
      <dgm:prSet/>
      <dgm:spPr/>
      <dgm:t>
        <a:bodyPr/>
        <a:lstStyle/>
        <a:p>
          <a:endParaRPr lang="en-US"/>
        </a:p>
      </dgm:t>
    </dgm:pt>
    <dgm:pt modelId="{E36FCF5B-CF58-41CC-BD05-ABACD129152E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00A443CE-4F24-44D1-9058-F673F595DCEB}" type="parTrans" cxnId="{011E399E-5A35-43BE-9B31-69BD5961A205}">
      <dgm:prSet/>
      <dgm:spPr/>
      <dgm:t>
        <a:bodyPr/>
        <a:lstStyle/>
        <a:p>
          <a:endParaRPr lang="en-US"/>
        </a:p>
      </dgm:t>
    </dgm:pt>
    <dgm:pt modelId="{D382A409-0C49-4870-865C-C6B52AB38E41}" type="sibTrans" cxnId="{011E399E-5A35-43BE-9B31-69BD5961A205}">
      <dgm:prSet/>
      <dgm:spPr/>
      <dgm:t>
        <a:bodyPr/>
        <a:lstStyle/>
        <a:p>
          <a:endParaRPr lang="en-US"/>
        </a:p>
      </dgm:t>
    </dgm:pt>
    <dgm:pt modelId="{80992B30-0DB8-4A87-BA4D-282993AA4E84}">
      <dgm:prSet phldrT="[Text]"/>
      <dgm:spPr/>
      <dgm:t>
        <a:bodyPr/>
        <a:lstStyle/>
        <a:p>
          <a:r>
            <a:rPr lang="en-US" dirty="0" smtClean="0"/>
            <a:t>Fax Machine or Computer Fax/Modem</a:t>
          </a:r>
          <a:endParaRPr lang="en-US" dirty="0"/>
        </a:p>
      </dgm:t>
    </dgm:pt>
    <dgm:pt modelId="{EAA6D4B2-A9C2-4469-9C8F-1C8FD0E50F3D}" type="parTrans" cxnId="{CADA8DBB-63C1-4FC9-9520-BEE962BB445A}">
      <dgm:prSet/>
      <dgm:spPr/>
      <dgm:t>
        <a:bodyPr/>
        <a:lstStyle/>
        <a:p>
          <a:endParaRPr lang="en-US"/>
        </a:p>
      </dgm:t>
    </dgm:pt>
    <dgm:pt modelId="{921B0D87-D90B-4470-956E-8CC993B63914}" type="sibTrans" cxnId="{CADA8DBB-63C1-4FC9-9520-BEE962BB445A}">
      <dgm:prSet/>
      <dgm:spPr/>
      <dgm:t>
        <a:bodyPr/>
        <a:lstStyle/>
        <a:p>
          <a:endParaRPr lang="en-US"/>
        </a:p>
      </dgm:t>
    </dgm:pt>
    <dgm:pt modelId="{CDD4B74F-54D6-4224-BE9D-531AD9DF6AC3}" type="pres">
      <dgm:prSet presAssocID="{8A9ECAD3-8915-4FF6-94B8-830804D687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3C9C4E-D929-451E-ADF6-8C905A1323F7}" type="pres">
      <dgm:prSet presAssocID="{FEC11A83-8303-42DC-9E7C-138A14902878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E482D-97E3-426C-952B-67B5342EC71E}" type="pres">
      <dgm:prSet presAssocID="{E58298C0-355C-4DF7-A12B-7395BC4A32AA}" presName="sibTrans" presStyleCnt="0"/>
      <dgm:spPr/>
    </dgm:pt>
    <dgm:pt modelId="{9E65C8E2-3A2A-46D3-B6E8-50CF030DDC88}" type="pres">
      <dgm:prSet presAssocID="{D226C728-8583-4A61-8710-E36C6943C107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D00BD-390F-45E2-875D-6DDC80E169FC}" type="pres">
      <dgm:prSet presAssocID="{A589A72A-49F7-4456-BC87-0868DFBC1C12}" presName="sibTrans" presStyleCnt="0"/>
      <dgm:spPr/>
    </dgm:pt>
    <dgm:pt modelId="{B4E6A61C-D1E8-4B53-9EDF-E730B11DDD1B}" type="pres">
      <dgm:prSet presAssocID="{E87C84B1-2697-4033-BA66-9E999342D086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9DBBD-869B-465A-B2EC-C747EF59F964}" type="pres">
      <dgm:prSet presAssocID="{271A6FC5-346A-4C4F-83EB-6E26D6C8CBE7}" presName="sibTrans" presStyleCnt="0"/>
      <dgm:spPr/>
    </dgm:pt>
    <dgm:pt modelId="{62DBE189-1462-453C-8833-8585FBE5E2BC}" type="pres">
      <dgm:prSet presAssocID="{F3B6914B-C30D-4553-934B-DF5AE85E1D25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AAEF8-14F4-4F66-9607-E8CC963E2863}" type="pres">
      <dgm:prSet presAssocID="{42CDE5A2-17EA-4FF8-AC91-E693132A679C}" presName="sibTrans" presStyleCnt="0"/>
      <dgm:spPr/>
    </dgm:pt>
    <dgm:pt modelId="{B42208C2-7B25-4673-9768-70C26F3151CE}" type="pres">
      <dgm:prSet presAssocID="{9E3C0B1E-0B9B-4364-89E3-C44D77124A31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32766-1551-4FD0-8618-886D3EE4E8AB}" type="pres">
      <dgm:prSet presAssocID="{79279E88-3045-47D3-BEBE-5865471919F3}" presName="sibTrans" presStyleCnt="0"/>
      <dgm:spPr/>
    </dgm:pt>
    <dgm:pt modelId="{8755A07B-EA1E-4624-9FFE-BDB6DDF62702}" type="pres">
      <dgm:prSet presAssocID="{2B3158DD-B37F-44A0-9EB4-C7B9D4DC692C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8C110-BB7C-471D-B8F4-5CB557E1EA70}" type="pres">
      <dgm:prSet presAssocID="{48877954-F36D-4CD9-89F5-E82CCDA27413}" presName="sibTrans" presStyleCnt="0"/>
      <dgm:spPr/>
    </dgm:pt>
    <dgm:pt modelId="{9A1AC1E5-970B-47A2-9CB2-B0F134E58E90}" type="pres">
      <dgm:prSet presAssocID="{A1F3CC89-224B-4974-B07E-1F9004159021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0FD5A-C624-4021-8610-0B77B0EB6585}" type="pres">
      <dgm:prSet presAssocID="{0D7D5758-4EE0-4EFF-9B2E-BC3FE8D17DB3}" presName="sibTrans" presStyleCnt="0"/>
      <dgm:spPr/>
    </dgm:pt>
    <dgm:pt modelId="{1813421F-5FC5-4222-930F-5422CD93D123}" type="pres">
      <dgm:prSet presAssocID="{5807BAB9-A71A-45D9-879A-7BAC91A1A0EC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A0024-6B31-4BD0-A55B-17F4AB02424E}" type="pres">
      <dgm:prSet presAssocID="{9FAA5374-8AB9-45E2-A53A-EA835D10DD70}" presName="sibTrans" presStyleCnt="0"/>
      <dgm:spPr/>
    </dgm:pt>
    <dgm:pt modelId="{690D2625-F912-4CF9-9585-9D71014442FD}" type="pres">
      <dgm:prSet presAssocID="{997B6F20-9ACA-4E83-8729-CE6AC8F330BC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B9B06-2ED3-4B1B-8372-F0262BAA0895}" type="pres">
      <dgm:prSet presAssocID="{674CBC9E-CFA4-4C04-8DC6-94824F0DEB15}" presName="sibTrans" presStyleCnt="0"/>
      <dgm:spPr/>
    </dgm:pt>
    <dgm:pt modelId="{15C2D9D0-DAEA-49B3-B0A8-D037A0DE7C9A}" type="pres">
      <dgm:prSet presAssocID="{DE6B3D71-CFE0-4BD1-8D46-EAFB61DC3E0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7932E-2539-465C-A63B-0782F17519C5}" type="pres">
      <dgm:prSet presAssocID="{03128045-D042-497E-84AF-4DFA106F78EB}" presName="sibTrans" presStyleCnt="0"/>
      <dgm:spPr/>
    </dgm:pt>
    <dgm:pt modelId="{14294536-D02C-4B7C-86C6-CD9BCFEE429A}" type="pres">
      <dgm:prSet presAssocID="{65FD17F6-77D4-4917-8BDC-A00B3F3C51EF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3718-25FD-41ED-A489-EFFC2AC48F37}" type="pres">
      <dgm:prSet presAssocID="{1DCB98C1-EA42-4757-A953-D7DC1247D611}" presName="sibTrans" presStyleCnt="0"/>
      <dgm:spPr/>
    </dgm:pt>
    <dgm:pt modelId="{6AB87F03-861E-4013-915C-C0075ED2739F}" type="pres">
      <dgm:prSet presAssocID="{74568E34-6226-4BD3-98BE-161C67C03A4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BFF03-F17B-4AA8-8290-17D42220B537}" type="pres">
      <dgm:prSet presAssocID="{CBB80DAB-6902-4E3B-A1B8-4578F40516B8}" presName="sibTrans" presStyleCnt="0"/>
      <dgm:spPr/>
    </dgm:pt>
    <dgm:pt modelId="{716BA14A-AE11-4394-BE53-22EA4378BAC9}" type="pres">
      <dgm:prSet presAssocID="{E36FCF5B-CF58-41CC-BD05-ABACD129152E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71F9C-B811-49EA-90EF-FE77E1B585F7}" type="pres">
      <dgm:prSet presAssocID="{D382A409-0C49-4870-865C-C6B52AB38E41}" presName="sibTrans" presStyleCnt="0"/>
      <dgm:spPr/>
    </dgm:pt>
    <dgm:pt modelId="{E81BF523-429A-47C0-9B6A-A719ADFB224D}" type="pres">
      <dgm:prSet presAssocID="{80992B30-0DB8-4A87-BA4D-282993AA4E84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A2DBF-EFE4-424D-BF24-38F30A78916E}" type="presOf" srcId="{5807BAB9-A71A-45D9-879A-7BAC91A1A0EC}" destId="{1813421F-5FC5-4222-930F-5422CD93D123}" srcOrd="0" destOrd="0" presId="urn:microsoft.com/office/officeart/2005/8/layout/default"/>
    <dgm:cxn modelId="{CCB350C3-5A9F-4F47-AE5F-AE34096571DF}" type="presOf" srcId="{2B3158DD-B37F-44A0-9EB4-C7B9D4DC692C}" destId="{8755A07B-EA1E-4624-9FFE-BDB6DDF62702}" srcOrd="0" destOrd="0" presId="urn:microsoft.com/office/officeart/2005/8/layout/default"/>
    <dgm:cxn modelId="{318D81C4-AE65-412E-9F53-E0546D634E61}" type="presOf" srcId="{D226C728-8583-4A61-8710-E36C6943C107}" destId="{9E65C8E2-3A2A-46D3-B6E8-50CF030DDC88}" srcOrd="0" destOrd="0" presId="urn:microsoft.com/office/officeart/2005/8/layout/default"/>
    <dgm:cxn modelId="{ABE8EB80-FBFE-4990-ADE7-96C9E53806EE}" type="presOf" srcId="{E36FCF5B-CF58-41CC-BD05-ABACD129152E}" destId="{716BA14A-AE11-4394-BE53-22EA4378BAC9}" srcOrd="0" destOrd="0" presId="urn:microsoft.com/office/officeart/2005/8/layout/default"/>
    <dgm:cxn modelId="{87381162-F630-4BD1-8F6E-B1F0FDF433C5}" srcId="{8A9ECAD3-8915-4FF6-94B8-830804D68749}" destId="{74568E34-6226-4BD3-98BE-161C67C03A4F}" srcOrd="11" destOrd="0" parTransId="{3E3FE093-84FF-4D4A-8500-ECEEB7E110EF}" sibTransId="{CBB80DAB-6902-4E3B-A1B8-4578F40516B8}"/>
    <dgm:cxn modelId="{12272172-D325-4C67-AB01-8942F7D5A282}" type="presOf" srcId="{F3B6914B-C30D-4553-934B-DF5AE85E1D25}" destId="{62DBE189-1462-453C-8833-8585FBE5E2BC}" srcOrd="0" destOrd="0" presId="urn:microsoft.com/office/officeart/2005/8/layout/default"/>
    <dgm:cxn modelId="{9EDB4F74-5500-47F3-A132-C6E66B4AF9F8}" type="presOf" srcId="{74568E34-6226-4BD3-98BE-161C67C03A4F}" destId="{6AB87F03-861E-4013-915C-C0075ED2739F}" srcOrd="0" destOrd="0" presId="urn:microsoft.com/office/officeart/2005/8/layout/default"/>
    <dgm:cxn modelId="{24934149-F9D6-45A6-ACD5-333D5D89AECA}" type="presOf" srcId="{A1F3CC89-224B-4974-B07E-1F9004159021}" destId="{9A1AC1E5-970B-47A2-9CB2-B0F134E58E90}" srcOrd="0" destOrd="0" presId="urn:microsoft.com/office/officeart/2005/8/layout/default"/>
    <dgm:cxn modelId="{B7062734-A6CD-40B7-805C-3EB5852BFD99}" type="presOf" srcId="{997B6F20-9ACA-4E83-8729-CE6AC8F330BC}" destId="{690D2625-F912-4CF9-9585-9D71014442FD}" srcOrd="0" destOrd="0" presId="urn:microsoft.com/office/officeart/2005/8/layout/default"/>
    <dgm:cxn modelId="{F5B3D5FB-E4F4-488E-987A-5F83C564D840}" type="presOf" srcId="{65FD17F6-77D4-4917-8BDC-A00B3F3C51EF}" destId="{14294536-D02C-4B7C-86C6-CD9BCFEE429A}" srcOrd="0" destOrd="0" presId="urn:microsoft.com/office/officeart/2005/8/layout/default"/>
    <dgm:cxn modelId="{6C0EC90E-9888-43E6-A174-62704D996B8D}" type="presOf" srcId="{8A9ECAD3-8915-4FF6-94B8-830804D68749}" destId="{CDD4B74F-54D6-4224-BE9D-531AD9DF6AC3}" srcOrd="0" destOrd="0" presId="urn:microsoft.com/office/officeart/2005/8/layout/default"/>
    <dgm:cxn modelId="{FFE110C1-4F73-48A5-802B-F37818444349}" srcId="{8A9ECAD3-8915-4FF6-94B8-830804D68749}" destId="{D226C728-8583-4A61-8710-E36C6943C107}" srcOrd="1" destOrd="0" parTransId="{F7518110-ACCB-4AC8-BF9F-550F1CBCCE23}" sibTransId="{A589A72A-49F7-4456-BC87-0868DFBC1C12}"/>
    <dgm:cxn modelId="{D483AC0D-310D-41E8-B52A-EED0A2ACCB19}" srcId="{8A9ECAD3-8915-4FF6-94B8-830804D68749}" destId="{9E3C0B1E-0B9B-4364-89E3-C44D77124A31}" srcOrd="4" destOrd="0" parTransId="{D3E9EE0C-6CF4-4D82-87CF-30DB434617B9}" sibTransId="{79279E88-3045-47D3-BEBE-5865471919F3}"/>
    <dgm:cxn modelId="{8393A8F5-42E5-4696-8213-0403D3D26333}" type="presOf" srcId="{9E3C0B1E-0B9B-4364-89E3-C44D77124A31}" destId="{B42208C2-7B25-4673-9768-70C26F3151CE}" srcOrd="0" destOrd="0" presId="urn:microsoft.com/office/officeart/2005/8/layout/default"/>
    <dgm:cxn modelId="{E77D6D01-3C7D-4336-B6FF-A56A1112081E}" srcId="{8A9ECAD3-8915-4FF6-94B8-830804D68749}" destId="{2B3158DD-B37F-44A0-9EB4-C7B9D4DC692C}" srcOrd="5" destOrd="0" parTransId="{BEA618CA-D4AF-4CC3-B983-C184EEEBD587}" sibTransId="{48877954-F36D-4CD9-89F5-E82CCDA27413}"/>
    <dgm:cxn modelId="{E89AF22C-16E0-40C7-AE3E-BF0CAE6485B1}" srcId="{8A9ECAD3-8915-4FF6-94B8-830804D68749}" destId="{F3B6914B-C30D-4553-934B-DF5AE85E1D25}" srcOrd="3" destOrd="0" parTransId="{80690657-1315-421A-8386-A49EACEE69E5}" sibTransId="{42CDE5A2-17EA-4FF8-AC91-E693132A679C}"/>
    <dgm:cxn modelId="{5D45E4F9-1324-4C91-8C73-7307C255FF8A}" srcId="{8A9ECAD3-8915-4FF6-94B8-830804D68749}" destId="{997B6F20-9ACA-4E83-8729-CE6AC8F330BC}" srcOrd="8" destOrd="0" parTransId="{6EA5BE60-2133-497D-A60A-EB643929FA66}" sibTransId="{674CBC9E-CFA4-4C04-8DC6-94824F0DEB15}"/>
    <dgm:cxn modelId="{A226D982-6A39-4278-B5B9-6D0402E5E5FB}" srcId="{8A9ECAD3-8915-4FF6-94B8-830804D68749}" destId="{E87C84B1-2697-4033-BA66-9E999342D086}" srcOrd="2" destOrd="0" parTransId="{3B45E1BF-EDF3-4B44-8D79-A13EC4C4BDF1}" sibTransId="{271A6FC5-346A-4C4F-83EB-6E26D6C8CBE7}"/>
    <dgm:cxn modelId="{AD9C39AC-6172-4360-B692-3FECC035B54A}" type="presOf" srcId="{DE6B3D71-CFE0-4BD1-8D46-EAFB61DC3E0B}" destId="{15C2D9D0-DAEA-49B3-B0A8-D037A0DE7C9A}" srcOrd="0" destOrd="0" presId="urn:microsoft.com/office/officeart/2005/8/layout/default"/>
    <dgm:cxn modelId="{307AB90C-B230-4223-AA58-A5B58F8731E1}" srcId="{8A9ECAD3-8915-4FF6-94B8-830804D68749}" destId="{A1F3CC89-224B-4974-B07E-1F9004159021}" srcOrd="6" destOrd="0" parTransId="{650A0081-91C5-45CF-AB4F-6BADDA10505B}" sibTransId="{0D7D5758-4EE0-4EFF-9B2E-BC3FE8D17DB3}"/>
    <dgm:cxn modelId="{1F7CDFE4-1AE9-4503-82DD-8B14B9E74DF2}" type="presOf" srcId="{FEC11A83-8303-42DC-9E7C-138A14902878}" destId="{9B3C9C4E-D929-451E-ADF6-8C905A1323F7}" srcOrd="0" destOrd="0" presId="urn:microsoft.com/office/officeart/2005/8/layout/default"/>
    <dgm:cxn modelId="{BA415406-5D04-47DC-B8B8-8D45C68D3283}" srcId="{8A9ECAD3-8915-4FF6-94B8-830804D68749}" destId="{DE6B3D71-CFE0-4BD1-8D46-EAFB61DC3E0B}" srcOrd="9" destOrd="0" parTransId="{7493A8FF-6957-4F74-A408-6F0100366158}" sibTransId="{03128045-D042-497E-84AF-4DFA106F78EB}"/>
    <dgm:cxn modelId="{96802975-C701-4A99-9DD9-3705E6FAD90E}" srcId="{8A9ECAD3-8915-4FF6-94B8-830804D68749}" destId="{FEC11A83-8303-42DC-9E7C-138A14902878}" srcOrd="0" destOrd="0" parTransId="{0F896474-D049-48B8-8223-4F330CED254A}" sibTransId="{E58298C0-355C-4DF7-A12B-7395BC4A32AA}"/>
    <dgm:cxn modelId="{CADA8DBB-63C1-4FC9-9520-BEE962BB445A}" srcId="{8A9ECAD3-8915-4FF6-94B8-830804D68749}" destId="{80992B30-0DB8-4A87-BA4D-282993AA4E84}" srcOrd="13" destOrd="0" parTransId="{EAA6D4B2-A9C2-4469-9C8F-1C8FD0E50F3D}" sibTransId="{921B0D87-D90B-4470-956E-8CC993B63914}"/>
    <dgm:cxn modelId="{CA30F7DF-D637-4B1B-8A42-C56D9F11F611}" srcId="{8A9ECAD3-8915-4FF6-94B8-830804D68749}" destId="{5807BAB9-A71A-45D9-879A-7BAC91A1A0EC}" srcOrd="7" destOrd="0" parTransId="{382FFA03-4FCD-4C11-97B0-306D90583670}" sibTransId="{9FAA5374-8AB9-45E2-A53A-EA835D10DD70}"/>
    <dgm:cxn modelId="{D2FDB822-5F11-4AEE-BFDE-28697456A7E8}" srcId="{8A9ECAD3-8915-4FF6-94B8-830804D68749}" destId="{65FD17F6-77D4-4917-8BDC-A00B3F3C51EF}" srcOrd="10" destOrd="0" parTransId="{E44885A2-1839-460A-91EF-80715E6D0562}" sibTransId="{1DCB98C1-EA42-4757-A953-D7DC1247D611}"/>
    <dgm:cxn modelId="{C931CB5C-7976-4F35-8CC7-66650C83EEF7}" type="presOf" srcId="{80992B30-0DB8-4A87-BA4D-282993AA4E84}" destId="{E81BF523-429A-47C0-9B6A-A719ADFB224D}" srcOrd="0" destOrd="0" presId="urn:microsoft.com/office/officeart/2005/8/layout/default"/>
    <dgm:cxn modelId="{C04E9A01-CA5E-4C29-95DF-59F7366DD790}" type="presOf" srcId="{E87C84B1-2697-4033-BA66-9E999342D086}" destId="{B4E6A61C-D1E8-4B53-9EDF-E730B11DDD1B}" srcOrd="0" destOrd="0" presId="urn:microsoft.com/office/officeart/2005/8/layout/default"/>
    <dgm:cxn modelId="{011E399E-5A35-43BE-9B31-69BD5961A205}" srcId="{8A9ECAD3-8915-4FF6-94B8-830804D68749}" destId="{E36FCF5B-CF58-41CC-BD05-ABACD129152E}" srcOrd="12" destOrd="0" parTransId="{00A443CE-4F24-44D1-9058-F673F595DCEB}" sibTransId="{D382A409-0C49-4870-865C-C6B52AB38E41}"/>
    <dgm:cxn modelId="{9CAAC589-331C-40D8-AC72-C7E382857AA0}" type="presParOf" srcId="{CDD4B74F-54D6-4224-BE9D-531AD9DF6AC3}" destId="{9B3C9C4E-D929-451E-ADF6-8C905A1323F7}" srcOrd="0" destOrd="0" presId="urn:microsoft.com/office/officeart/2005/8/layout/default"/>
    <dgm:cxn modelId="{72C6BD51-34AC-47D3-BC96-5ED0BFFD13E8}" type="presParOf" srcId="{CDD4B74F-54D6-4224-BE9D-531AD9DF6AC3}" destId="{1AAE482D-97E3-426C-952B-67B5342EC71E}" srcOrd="1" destOrd="0" presId="urn:microsoft.com/office/officeart/2005/8/layout/default"/>
    <dgm:cxn modelId="{FDEEF784-BD41-48AA-B325-BBA453B7B5C5}" type="presParOf" srcId="{CDD4B74F-54D6-4224-BE9D-531AD9DF6AC3}" destId="{9E65C8E2-3A2A-46D3-B6E8-50CF030DDC88}" srcOrd="2" destOrd="0" presId="urn:microsoft.com/office/officeart/2005/8/layout/default"/>
    <dgm:cxn modelId="{501DBF2B-8B5B-4B35-BB2F-EA2762217E1D}" type="presParOf" srcId="{CDD4B74F-54D6-4224-BE9D-531AD9DF6AC3}" destId="{E48D00BD-390F-45E2-875D-6DDC80E169FC}" srcOrd="3" destOrd="0" presId="urn:microsoft.com/office/officeart/2005/8/layout/default"/>
    <dgm:cxn modelId="{B638AEDA-1BA1-4BBE-A08B-68D0920FC7EA}" type="presParOf" srcId="{CDD4B74F-54D6-4224-BE9D-531AD9DF6AC3}" destId="{B4E6A61C-D1E8-4B53-9EDF-E730B11DDD1B}" srcOrd="4" destOrd="0" presId="urn:microsoft.com/office/officeart/2005/8/layout/default"/>
    <dgm:cxn modelId="{FB5D952D-D1BC-4041-80E7-6CA8B32A97A9}" type="presParOf" srcId="{CDD4B74F-54D6-4224-BE9D-531AD9DF6AC3}" destId="{1369DBBD-869B-465A-B2EC-C747EF59F964}" srcOrd="5" destOrd="0" presId="urn:microsoft.com/office/officeart/2005/8/layout/default"/>
    <dgm:cxn modelId="{5726B254-96EB-4A6D-AE05-8CE6F1345263}" type="presParOf" srcId="{CDD4B74F-54D6-4224-BE9D-531AD9DF6AC3}" destId="{62DBE189-1462-453C-8833-8585FBE5E2BC}" srcOrd="6" destOrd="0" presId="urn:microsoft.com/office/officeart/2005/8/layout/default"/>
    <dgm:cxn modelId="{4A2DCDD6-5B2D-43EC-A279-7871914127D9}" type="presParOf" srcId="{CDD4B74F-54D6-4224-BE9D-531AD9DF6AC3}" destId="{672AAEF8-14F4-4F66-9607-E8CC963E2863}" srcOrd="7" destOrd="0" presId="urn:microsoft.com/office/officeart/2005/8/layout/default"/>
    <dgm:cxn modelId="{43A71A12-20AF-43B4-B91D-76DCCF992D35}" type="presParOf" srcId="{CDD4B74F-54D6-4224-BE9D-531AD9DF6AC3}" destId="{B42208C2-7B25-4673-9768-70C26F3151CE}" srcOrd="8" destOrd="0" presId="urn:microsoft.com/office/officeart/2005/8/layout/default"/>
    <dgm:cxn modelId="{C0A78601-4A0D-4F32-9FCB-AF0CCD136BD7}" type="presParOf" srcId="{CDD4B74F-54D6-4224-BE9D-531AD9DF6AC3}" destId="{1AE32766-1551-4FD0-8618-886D3EE4E8AB}" srcOrd="9" destOrd="0" presId="urn:microsoft.com/office/officeart/2005/8/layout/default"/>
    <dgm:cxn modelId="{89C13685-D483-4EF0-8766-18C4DD9FBF95}" type="presParOf" srcId="{CDD4B74F-54D6-4224-BE9D-531AD9DF6AC3}" destId="{8755A07B-EA1E-4624-9FFE-BDB6DDF62702}" srcOrd="10" destOrd="0" presId="urn:microsoft.com/office/officeart/2005/8/layout/default"/>
    <dgm:cxn modelId="{A20D0C5B-BEEB-4125-8D36-2D5C95F775D0}" type="presParOf" srcId="{CDD4B74F-54D6-4224-BE9D-531AD9DF6AC3}" destId="{A988C110-BB7C-471D-B8F4-5CB557E1EA70}" srcOrd="11" destOrd="0" presId="urn:microsoft.com/office/officeart/2005/8/layout/default"/>
    <dgm:cxn modelId="{3E1EAE1D-F2A3-4520-B9AF-DB24116BAE2E}" type="presParOf" srcId="{CDD4B74F-54D6-4224-BE9D-531AD9DF6AC3}" destId="{9A1AC1E5-970B-47A2-9CB2-B0F134E58E90}" srcOrd="12" destOrd="0" presId="urn:microsoft.com/office/officeart/2005/8/layout/default"/>
    <dgm:cxn modelId="{0106E665-9D23-4194-B6E4-613DFB1DDF10}" type="presParOf" srcId="{CDD4B74F-54D6-4224-BE9D-531AD9DF6AC3}" destId="{2DB0FD5A-C624-4021-8610-0B77B0EB6585}" srcOrd="13" destOrd="0" presId="urn:microsoft.com/office/officeart/2005/8/layout/default"/>
    <dgm:cxn modelId="{0BA78A68-0EB8-4430-A2B7-BAAF8B562F3E}" type="presParOf" srcId="{CDD4B74F-54D6-4224-BE9D-531AD9DF6AC3}" destId="{1813421F-5FC5-4222-930F-5422CD93D123}" srcOrd="14" destOrd="0" presId="urn:microsoft.com/office/officeart/2005/8/layout/default"/>
    <dgm:cxn modelId="{5A8A9D2B-1FB8-443F-9B31-7B3889CA91C3}" type="presParOf" srcId="{CDD4B74F-54D6-4224-BE9D-531AD9DF6AC3}" destId="{698A0024-6B31-4BD0-A55B-17F4AB02424E}" srcOrd="15" destOrd="0" presId="urn:microsoft.com/office/officeart/2005/8/layout/default"/>
    <dgm:cxn modelId="{BF6C4831-AA25-4772-9D31-46B07793A6DC}" type="presParOf" srcId="{CDD4B74F-54D6-4224-BE9D-531AD9DF6AC3}" destId="{690D2625-F912-4CF9-9585-9D71014442FD}" srcOrd="16" destOrd="0" presId="urn:microsoft.com/office/officeart/2005/8/layout/default"/>
    <dgm:cxn modelId="{E8CFF62A-3352-4888-97C0-694C1B6992A2}" type="presParOf" srcId="{CDD4B74F-54D6-4224-BE9D-531AD9DF6AC3}" destId="{B00B9B06-2ED3-4B1B-8372-F0262BAA0895}" srcOrd="17" destOrd="0" presId="urn:microsoft.com/office/officeart/2005/8/layout/default"/>
    <dgm:cxn modelId="{971F0008-37F1-4E81-9CDC-30582778D7EC}" type="presParOf" srcId="{CDD4B74F-54D6-4224-BE9D-531AD9DF6AC3}" destId="{15C2D9D0-DAEA-49B3-B0A8-D037A0DE7C9A}" srcOrd="18" destOrd="0" presId="urn:microsoft.com/office/officeart/2005/8/layout/default"/>
    <dgm:cxn modelId="{380054C1-212A-42B1-B211-3F3D836FC045}" type="presParOf" srcId="{CDD4B74F-54D6-4224-BE9D-531AD9DF6AC3}" destId="{9407932E-2539-465C-A63B-0782F17519C5}" srcOrd="19" destOrd="0" presId="urn:microsoft.com/office/officeart/2005/8/layout/default"/>
    <dgm:cxn modelId="{9ACB373E-53CC-4FB5-A231-94BEFABB1ABD}" type="presParOf" srcId="{CDD4B74F-54D6-4224-BE9D-531AD9DF6AC3}" destId="{14294536-D02C-4B7C-86C6-CD9BCFEE429A}" srcOrd="20" destOrd="0" presId="urn:microsoft.com/office/officeart/2005/8/layout/default"/>
    <dgm:cxn modelId="{E8F6505C-7352-4956-AA56-03505F2F4E42}" type="presParOf" srcId="{CDD4B74F-54D6-4224-BE9D-531AD9DF6AC3}" destId="{BBD33718-25FD-41ED-A489-EFFC2AC48F37}" srcOrd="21" destOrd="0" presId="urn:microsoft.com/office/officeart/2005/8/layout/default"/>
    <dgm:cxn modelId="{1817D0F1-6CF6-4B9E-B628-51B2567EE33C}" type="presParOf" srcId="{CDD4B74F-54D6-4224-BE9D-531AD9DF6AC3}" destId="{6AB87F03-861E-4013-915C-C0075ED2739F}" srcOrd="22" destOrd="0" presId="urn:microsoft.com/office/officeart/2005/8/layout/default"/>
    <dgm:cxn modelId="{6307772F-74D5-4C71-9FAC-5ED2AD882F75}" type="presParOf" srcId="{CDD4B74F-54D6-4224-BE9D-531AD9DF6AC3}" destId="{F45BFF03-F17B-4AA8-8290-17D42220B537}" srcOrd="23" destOrd="0" presId="urn:microsoft.com/office/officeart/2005/8/layout/default"/>
    <dgm:cxn modelId="{F2C1412C-3EFE-4D22-BD75-560A841235E7}" type="presParOf" srcId="{CDD4B74F-54D6-4224-BE9D-531AD9DF6AC3}" destId="{716BA14A-AE11-4394-BE53-22EA4378BAC9}" srcOrd="24" destOrd="0" presId="urn:microsoft.com/office/officeart/2005/8/layout/default"/>
    <dgm:cxn modelId="{92D5AFC1-B937-4AC7-B9DD-3217AC7FD9BA}" type="presParOf" srcId="{CDD4B74F-54D6-4224-BE9D-531AD9DF6AC3}" destId="{62E71F9C-B811-49EA-90EF-FE77E1B585F7}" srcOrd="25" destOrd="0" presId="urn:microsoft.com/office/officeart/2005/8/layout/default"/>
    <dgm:cxn modelId="{958C72AC-4D5B-4D5A-B307-1E46367FCDCA}" type="presParOf" srcId="{CDD4B74F-54D6-4224-BE9D-531AD9DF6AC3}" destId="{E81BF523-429A-47C0-9B6A-A719ADFB224D}" srcOrd="2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A8FE7C-1C91-40B5-A7D1-A90E0C32D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5052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70966B-C7B0-48E9-8F86-60EAF93D2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E1EF-DCC1-4759-81B4-A9F146EE9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EB00-1AA7-4241-90F8-8ACBE978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BBB3-1674-47D8-AF9D-D9C8AE297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0923-ECD9-4CC3-A5D0-11AC212B7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292D-A1E4-4638-BBA0-58BDE3A7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8D03F-1762-4B89-BF0B-9FE96E0EF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79CF-E92D-4021-8C26-39E23185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B05F-1D3F-460C-A3DB-147B46A28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CFE7-C836-462F-BFBD-AADC9F5FB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9D3-D922-4A08-8B75-C1B8891F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2BCCD58D-36ED-4A2B-900E-3F1FEC7A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09_fl_trillian_a.wmv" TargetMode="External"/><Relationship Id="rId4" Type="http://schemas.openxmlformats.org/officeDocument/2006/relationships/hyperlink" Target="09_YahooMessenger8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scsite.com/dc2009cp/ch9/web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9 Communications and Networks</a:t>
            </a:r>
            <a:endParaRPr lang="en-US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47763"/>
            <a:ext cx="4267200" cy="106203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600" dirty="0" smtClean="0"/>
              <a:t>What are </a:t>
            </a:r>
            <a:r>
              <a:rPr lang="en-US" sz="2600" dirty="0" smtClean="0">
                <a:solidFill>
                  <a:srgbClr val="D94439"/>
                </a:solidFill>
              </a:rPr>
              <a:t>collaboration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D94439"/>
                </a:solidFill>
              </a:rPr>
              <a:t>groupware</a:t>
            </a:r>
            <a:r>
              <a:rPr lang="en-US" sz="2600" dirty="0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29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467 Fig. 9-7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00038" y="3149600"/>
            <a:ext cx="426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1" dirty="0" smtClean="0">
                <a:solidFill>
                  <a:srgbClr val="D94439"/>
                </a:solidFill>
                <a:latin typeface="Times New Roman" pitchFamily="18" charset="0"/>
              </a:rPr>
              <a:t>Web conference</a:t>
            </a:r>
            <a:endParaRPr kumimoji="1" lang="en-US" sz="2000" b="1" dirty="0">
              <a:solidFill>
                <a:srgbClr val="D94439"/>
              </a:solidFill>
              <a:latin typeface="Times New Roman" pitchFamily="18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200" b="1" dirty="0">
                <a:solidFill>
                  <a:srgbClr val="D94439"/>
                </a:solidFill>
                <a:latin typeface="Times New Roman" pitchFamily="18" charset="0"/>
              </a:rPr>
              <a:t>Groupware</a:t>
            </a:r>
            <a:r>
              <a:rPr kumimoji="1" lang="en-US" sz="22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is software</a:t>
            </a:r>
            <a:b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that allows people</a:t>
            </a:r>
            <a:b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work together and share</a:t>
            </a:r>
            <a:b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 b="1" dirty="0">
                <a:solidFill>
                  <a:srgbClr val="000000"/>
                </a:solidFill>
                <a:latin typeface="Times New Roman" pitchFamily="18" charset="0"/>
              </a:rPr>
              <a:t>information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00038" y="2057400"/>
            <a:ext cx="4267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D94439"/>
                </a:solidFill>
                <a:latin typeface="Times New Roman" pitchFamily="18" charset="0"/>
              </a:rPr>
              <a:t>Collaboration</a:t>
            </a:r>
            <a:r>
              <a:rPr kumimoji="1" lang="en-US" sz="22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is working with other users connected to a server</a:t>
            </a:r>
            <a:endParaRPr kumimoji="1" lang="en-US" sz="22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648200"/>
            <a:ext cx="1981200" cy="1295400"/>
            <a:chOff x="0" y="4648200"/>
            <a:chExt cx="1981200" cy="1295400"/>
          </a:xfrm>
        </p:grpSpPr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0" y="5334000"/>
              <a:ext cx="19812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Web Conferences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below Chapter 9</a:t>
              </a:r>
            </a:p>
          </p:txBody>
        </p:sp>
        <p:sp>
          <p:nvSpPr>
            <p:cNvPr id="1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152400" y="4648200"/>
              <a:ext cx="441325" cy="590550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 descr="CFig9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4592972" cy="312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 advAuto="1000"/>
      <p:bldP spid="15369" grpId="0" build="p" bldLvl="3" autoUpdateAnimBg="0" advAuto="3000"/>
      <p:bldP spid="15370" grpId="0" build="p" bldLvl="2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rgbClr val="D94439"/>
                </a:solidFill>
              </a:rPr>
              <a:t>voice mail</a:t>
            </a:r>
            <a:r>
              <a:rPr lang="en-US" smtClean="0"/>
              <a:t> and web services?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468 Fig. 9-8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15913" y="1600200"/>
            <a:ext cx="50942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Voice mail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is voice message converted to digital form</a:t>
            </a:r>
          </a:p>
          <a:p>
            <a:pPr marL="577850" lvl="1" indent="-46355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Web services describe standardized software that enables programmers to create applications that communicate with other remote computers over the Internet or on an internal business network</a:t>
            </a:r>
          </a:p>
        </p:txBody>
      </p:sp>
      <p:pic>
        <p:nvPicPr>
          <p:cNvPr id="10" name="Picture 9" descr="CFig9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398431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1000"/>
      <p:bldP spid="21513" grpId="0" build="p" bldLvl="3" autoUpdateAnimBg="0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090613"/>
            <a:ext cx="37338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network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4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469 Fig. 9-9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09563" y="1554163"/>
            <a:ext cx="37338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Collection of computers and devices connected via communications devices and transmission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media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9-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24000"/>
            <a:ext cx="494958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 advAuto="1000"/>
      <p:bldP spid="23561" grpId="0" build="p" bldLvl="2" autoUpdateAnimBg="0" advAuto="3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104900"/>
            <a:ext cx="7923212" cy="8905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local area network (LAN) </a:t>
            </a:r>
            <a:r>
              <a:rPr lang="en-US" smtClean="0"/>
              <a:t>and a metropolitan area network (MAN)?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7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471 – 472 Fig. 9-10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19088" y="1976438"/>
            <a:ext cx="76057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A LAN is a network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 limited geographical area such as home or office building</a:t>
            </a: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Wireless LAN (WLAN)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304800" y="3200400"/>
            <a:ext cx="80010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Metropolitan area network (MAN) connects LANs in city or town</a:t>
            </a:r>
          </a:p>
        </p:txBody>
      </p:sp>
      <p:pic>
        <p:nvPicPr>
          <p:cNvPr id="12" name="Picture 11" descr="CFig9-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38600"/>
            <a:ext cx="389698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 advAuto="1000"/>
      <p:bldP spid="25625" grpId="0" build="p" bldLvl="3" autoUpdateAnimBg="0" advAuto="3000"/>
      <p:bldP spid="25626" grpId="0" build="p" bldLvl="3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090613"/>
            <a:ext cx="3733800" cy="13477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wide area network (WAN)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472 Fig. 9-12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19088" y="2057400"/>
            <a:ext cx="37480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Network that covers large geographic area using many types of media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04800" y="3657600"/>
            <a:ext cx="3748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Internet is world’s largest WAN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9-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66800"/>
            <a:ext cx="4419600" cy="475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 advAuto="1000"/>
      <p:bldP spid="27674" grpId="0" build="p" bldLvl="2" autoUpdateAnimBg="0" advAuto="3000"/>
      <p:bldP spid="27676" grpId="0" build="p" bldLvl="2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090613"/>
            <a:ext cx="4267200" cy="1119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client/server network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472 Fig. 9-13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319088" y="19812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One or more computers act as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server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and other computers, or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clients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access server</a:t>
            </a:r>
          </a:p>
        </p:txBody>
      </p:sp>
      <p:pic>
        <p:nvPicPr>
          <p:cNvPr id="10" name="Picture 9" descr="CFig9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143000"/>
            <a:ext cx="314697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 advAuto="1000"/>
      <p:bldP spid="29721" grpId="0" build="p" bldLvl="2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090613"/>
            <a:ext cx="3719512" cy="1119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peer-to-peer network?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4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473 Fig. 9-14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09563" y="2032000"/>
            <a:ext cx="33480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Simple network that connects fewer than 10 computers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304800" y="3632200"/>
            <a:ext cx="33480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Each computer, or peer, has equal capabilities</a:t>
            </a:r>
          </a:p>
        </p:txBody>
      </p:sp>
      <p:pic>
        <p:nvPicPr>
          <p:cNvPr id="11" name="Picture 10" descr="CFig9-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94" y="990600"/>
            <a:ext cx="3708593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 advAuto="1000"/>
      <p:bldP spid="31769" grpId="0" build="p" bldLvl="2" autoUpdateAnimBg="0" advAuto="3000"/>
      <p:bldP spid="31770" grpId="0" build="p" bldLvl="2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090613"/>
            <a:ext cx="4695825" cy="1119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700" smtClean="0"/>
              <a:t>What is Internet peer-to-peer (P2P)?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473 - 474 Fig. 9-15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19088" y="2024063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Sometimes called a file sharing network</a:t>
            </a:r>
          </a:p>
          <a:p>
            <a:pPr marL="577850" lvl="1" indent="-46355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Enables users to connect to each other’s hard disks and exchange files directly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19465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BitTorrent below Chapter 9</a:t>
              </a:r>
            </a:p>
          </p:txBody>
        </p:sp>
        <p:sp>
          <p:nvSpPr>
            <p:cNvPr id="1946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9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23898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 advAuto="1000"/>
      <p:bldP spid="33817" grpId="0" build="p" bldLvl="2" autoUpdateAnimBg="0" advAuto="3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67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bus network?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474 Fig. 9-16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04800" y="15240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 computers and devices connect to central cable or bus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04800" y="23622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Example of </a:t>
            </a:r>
            <a:r>
              <a:rPr kumimoji="1" lang="en-US" sz="2600" b="1" dirty="0">
                <a:solidFill>
                  <a:srgbClr val="D94439"/>
                </a:solidFill>
                <a:latin typeface="Times New Roman" pitchFamily="18" charset="0"/>
              </a:rPr>
              <a:t>network topology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 (layout of devices in network)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Popular topologies are bus, ring, and star</a:t>
            </a:r>
          </a:p>
        </p:txBody>
      </p:sp>
      <p:pic>
        <p:nvPicPr>
          <p:cNvPr id="12" name="Picture 11" descr="CFig9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86200"/>
            <a:ext cx="4724400" cy="249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65" grpId="0" build="p" bldLvl="3" autoUpdateAnimBg="0" advAuto="3000"/>
      <p:bldP spid="35866" grpId="0" build="p" bldLvl="3" autoUpdateAnimBg="0" advAuto="3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090613"/>
            <a:ext cx="3962400" cy="6619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ring network?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474 Fig. 9-17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04800" y="1547813"/>
            <a:ext cx="39624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Cable forms closed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loop (ring),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with all computers and devices arranged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along ring</a:t>
            </a:r>
            <a:endParaRPr kumimoji="1" lang="en-US" sz="26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304800" y="3146425"/>
            <a:ext cx="40401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Data travels from device to device around entire ring, in one direction</a:t>
            </a:r>
          </a:p>
        </p:txBody>
      </p:sp>
      <p:pic>
        <p:nvPicPr>
          <p:cNvPr id="11" name="Picture 10" descr="CFig9-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3733800" cy="469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 advAuto="1000"/>
      <p:bldP spid="37913" grpId="0" build="p" bldLvl="2" autoUpdateAnimBg="0" advAuto="3000"/>
      <p:bldP spid="37914" grpId="0" build="p" bldLvl="2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9 Objectives</a:t>
            </a: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192088" y="11906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600" b="1">
                <a:latin typeface="Times New Roman" pitchFamily="18" charset="0"/>
              </a:rPr>
              <a:t>Discuss the components required for successful communications</a:t>
            </a: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192088" y="20050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various sending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and receiving devices</a:t>
            </a: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192088" y="28432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uses of computer communications</a:t>
            </a: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>
            <a:off x="192088" y="36814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List advantages of using a network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190500" y="45196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Differentiate among client/server,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peer-to-peer, and P2P networks</a:t>
            </a:r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190500" y="53578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600" b="1">
                <a:latin typeface="Times New Roman" pitchFamily="18" charset="0"/>
              </a:rPr>
              <a:t>Describe the various network communications standards</a:t>
            </a:r>
          </a:p>
        </p:txBody>
      </p:sp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4606925" y="157162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Explain the purpose of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communications software</a:t>
            </a:r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4606925" y="23828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various types of lines for communications over the telephone network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4606925" y="321945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commonly used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communications devices</a:t>
            </a:r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4606925" y="4064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Discuss different ways to set up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a home network</a:t>
            </a:r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4606925" y="4902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various physical and wireless transmission media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12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rgbClr val="33197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 autoUpdateAnimBg="0"/>
      <p:bldP spid="135172" grpId="0" animBg="1" autoUpdateAnimBg="0"/>
      <p:bldP spid="135173" grpId="0" animBg="1" autoUpdateAnimBg="0"/>
      <p:bldP spid="135174" grpId="0" animBg="1" autoUpdateAnimBg="0"/>
      <p:bldP spid="135175" grpId="0" animBg="1" autoUpdateAnimBg="0"/>
      <p:bldP spid="135176" grpId="0" animBg="1" autoUpdateAnimBg="0"/>
      <p:bldP spid="135177" grpId="0" animBg="1" autoUpdateAnimBg="0"/>
      <p:bldP spid="135178" grpId="0" animBg="1" autoUpdateAnimBg="0"/>
      <p:bldP spid="135179" grpId="0" animBg="1" autoUpdateAnimBg="0"/>
      <p:bldP spid="135180" grpId="0" animBg="1" autoUpdateAnimBg="0"/>
      <p:bldP spid="13518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090613"/>
            <a:ext cx="3962400" cy="6619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star network?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3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475 Fig. 9-18</a:t>
            </a: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304800" y="1547813"/>
            <a:ext cx="396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 devices connect to a central device (hub or switch)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304800" y="27432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 data transferred from one computer to another passes through hub or switch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9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45878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61" grpId="0" build="p" bldLvl="2" autoUpdateAnimBg="0" advAuto="3000"/>
      <p:bldP spid="39962" grpId="0" build="p" bldLvl="2" autoUpdateAnimBg="0" advAuto="3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intranet?</a:t>
            </a:r>
            <a:endParaRPr lang="en-US" smtClean="0">
              <a:latin typeface="Arial Unicode MS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7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475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990600" y="4724400"/>
            <a:ext cx="6934200" cy="849313"/>
            <a:chOff x="624" y="1124"/>
            <a:chExt cx="4368" cy="535"/>
          </a:xfrm>
        </p:grpSpPr>
        <p:sp>
          <p:nvSpPr>
            <p:cNvPr id="23568" name="AutoShape 25"/>
            <p:cNvSpPr>
              <a:spLocks noChangeArrowheads="1"/>
            </p:cNvSpPr>
            <p:nvPr/>
          </p:nvSpPr>
          <p:spPr bwMode="auto">
            <a:xfrm>
              <a:off x="624" y="1124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26"/>
            <p:cNvSpPr>
              <a:spLocks noChangeArrowheads="1"/>
            </p:cNvSpPr>
            <p:nvPr/>
          </p:nvSpPr>
          <p:spPr bwMode="auto">
            <a:xfrm>
              <a:off x="960" y="1124"/>
              <a:ext cx="3283" cy="48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1543050" algn="l"/>
                </a:tabLst>
              </a:pPr>
              <a:r>
                <a:rPr lang="en-US" sz="2000" dirty="0"/>
                <a:t>Extranet allows customers or suppliers to access </a:t>
              </a:r>
              <a:br>
                <a:rPr lang="en-US" sz="2000" dirty="0"/>
              </a:br>
              <a:r>
                <a:rPr lang="en-US" sz="2000" dirty="0"/>
                <a:t>part of company’s intranet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990600" y="3733800"/>
            <a:ext cx="6934200" cy="849313"/>
            <a:chOff x="624" y="2201"/>
            <a:chExt cx="4368" cy="535"/>
          </a:xfrm>
        </p:grpSpPr>
        <p:sp>
          <p:nvSpPr>
            <p:cNvPr id="23566" name="AutoShape 28"/>
            <p:cNvSpPr>
              <a:spLocks noChangeArrowheads="1"/>
            </p:cNvSpPr>
            <p:nvPr/>
          </p:nvSpPr>
          <p:spPr bwMode="auto">
            <a:xfrm>
              <a:off x="624" y="2201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AutoShape 29"/>
            <p:cNvSpPr>
              <a:spLocks noChangeArrowheads="1"/>
            </p:cNvSpPr>
            <p:nvPr/>
          </p:nvSpPr>
          <p:spPr bwMode="auto">
            <a:xfrm>
              <a:off x="960" y="2345"/>
              <a:ext cx="2767" cy="27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Typically includes connection to Internet</a:t>
              </a:r>
              <a:endParaRPr lang="en-US" sz="2000" b="1" dirty="0">
                <a:solidFill>
                  <a:srgbClr val="66CCFF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990600" y="2743200"/>
            <a:ext cx="6934200" cy="849313"/>
            <a:chOff x="624" y="1728"/>
            <a:chExt cx="4368" cy="535"/>
          </a:xfrm>
        </p:grpSpPr>
        <p:sp>
          <p:nvSpPr>
            <p:cNvPr id="23564" name="AutoShape 34"/>
            <p:cNvSpPr>
              <a:spLocks noChangeArrowheads="1"/>
            </p:cNvSpPr>
            <p:nvPr/>
          </p:nvSpPr>
          <p:spPr bwMode="auto">
            <a:xfrm>
              <a:off x="624" y="1728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AutoShape 35"/>
            <p:cNvSpPr>
              <a:spLocks noChangeArrowheads="1"/>
            </p:cNvSpPr>
            <p:nvPr/>
          </p:nvSpPr>
          <p:spPr bwMode="auto">
            <a:xfrm>
              <a:off x="1193" y="1859"/>
              <a:ext cx="2935" cy="27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Makes information accessible to employees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990600" y="1784350"/>
            <a:ext cx="6934200" cy="849313"/>
            <a:chOff x="624" y="3449"/>
            <a:chExt cx="4368" cy="535"/>
          </a:xfrm>
        </p:grpSpPr>
        <p:sp>
          <p:nvSpPr>
            <p:cNvPr id="23562" name="AutoShape 37"/>
            <p:cNvSpPr>
              <a:spLocks noChangeArrowheads="1"/>
            </p:cNvSpPr>
            <p:nvPr/>
          </p:nvSpPr>
          <p:spPr bwMode="auto">
            <a:xfrm>
              <a:off x="624" y="3449"/>
              <a:ext cx="4368" cy="535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38"/>
            <p:cNvSpPr>
              <a:spLocks noChangeArrowheads="1"/>
            </p:cNvSpPr>
            <p:nvPr/>
          </p:nvSpPr>
          <p:spPr bwMode="auto">
            <a:xfrm>
              <a:off x="912" y="3573"/>
              <a:ext cx="3179" cy="27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Internal network that uses Internet technologies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7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Communications Standards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rgbClr val="D94439"/>
                </a:solidFill>
              </a:rPr>
              <a:t>Ethernet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rgbClr val="D94439"/>
                </a:solidFill>
              </a:rPr>
              <a:t>token ring</a:t>
            </a:r>
            <a:r>
              <a:rPr lang="en-US" smtClean="0"/>
              <a:t>?</a:t>
            </a:r>
            <a:endParaRPr lang="en-US" smtClean="0">
              <a:solidFill>
                <a:schemeClr val="hlink"/>
              </a:solidFill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476</a:t>
            </a:r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1676400" y="1828800"/>
            <a:ext cx="7200900" cy="2057400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Ethernet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technology allows computers to contend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for access to network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 If two computers send data at same time, </a:t>
            </a:r>
            <a:b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>   a collision occurs and computers must send again</a:t>
            </a:r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1676400" y="4114800"/>
            <a:ext cx="7200900" cy="2057400"/>
          </a:xfrm>
          <a:prstGeom prst="bevel">
            <a:avLst>
              <a:gd name="adj" fmla="val 12500"/>
            </a:avLst>
          </a:prstGeom>
          <a:solidFill>
            <a:srgbClr val="E88A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Token ring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 technology controls access to network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by requiring devices to pass a special signal,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called</a:t>
            </a:r>
            <a:r>
              <a:rPr kumimoji="1" lang="en-US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token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4585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Ethernet below Chapter 9</a:t>
              </a:r>
            </a:p>
          </p:txBody>
        </p:sp>
        <p:sp>
          <p:nvSpPr>
            <p:cNvPr id="2458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 advAuto="1000"/>
      <p:bldP spid="42009" grpId="0" animBg="1" autoUpdateAnimBg="0"/>
      <p:bldP spid="4201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Communications Standards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0010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rgbClr val="D94439"/>
                </a:solidFill>
              </a:rPr>
              <a:t>TCP/IP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802.11 </a:t>
            </a:r>
            <a:r>
              <a:rPr lang="en-US" smtClean="0"/>
              <a:t>(</a:t>
            </a:r>
            <a:r>
              <a:rPr lang="en-US" smtClean="0">
                <a:solidFill>
                  <a:srgbClr val="D94439"/>
                </a:solidFill>
              </a:rPr>
              <a:t>Wi-Fi</a:t>
            </a:r>
            <a:r>
              <a:rPr lang="en-US" smtClean="0"/>
              <a:t>)?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0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477 - 478 Fig. 9-20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304800" y="1547813"/>
            <a:ext cx="80010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TCP/IP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T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ransmission 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C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ontrol 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P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rotocol/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I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nternet 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P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rotocol) technology transmits data by breaking it up into small pieces, or </a:t>
            </a:r>
            <a:r>
              <a:rPr kumimoji="1" lang="en-US" b="1" dirty="0">
                <a:solidFill>
                  <a:schemeClr val="bg2"/>
                </a:solidFill>
                <a:latin typeface="Times New Roman" pitchFamily="18" charset="0"/>
              </a:rPr>
              <a:t>packets</a:t>
            </a:r>
            <a:endParaRPr kumimoji="1" lang="en-US" b="1" dirty="0">
              <a:solidFill>
                <a:schemeClr val="bg2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sz="2000" b="1" dirty="0">
                <a:solidFill>
                  <a:srgbClr val="000000"/>
                </a:solidFill>
                <a:latin typeface="Times New Roman" pitchFamily="18" charset="0"/>
              </a:rPr>
              <a:t>Commonly used for Internet transmissions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802.11 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Wi-Fi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) is </a:t>
            </a:r>
            <a:r>
              <a:rPr kumimoji="1" lang="en-US" b="1" dirty="0" smtClean="0">
                <a:solidFill>
                  <a:srgbClr val="000000"/>
                </a:solidFill>
                <a:latin typeface="Times New Roman" pitchFamily="18" charset="0"/>
              </a:rPr>
              <a:t>a family 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of standards for wireless LANs</a:t>
            </a:r>
          </a:p>
        </p:txBody>
      </p:sp>
      <p:pic>
        <p:nvPicPr>
          <p:cNvPr id="10" name="Picture 9" descr="CFig9-20.gif"/>
          <p:cNvPicPr>
            <a:picLocks noChangeAspect="1"/>
          </p:cNvPicPr>
          <p:nvPr/>
        </p:nvPicPr>
        <p:blipFill>
          <a:blip r:embed="rId2"/>
          <a:srcRect r="4762" b="7157"/>
          <a:stretch>
            <a:fillRect/>
          </a:stretch>
        </p:blipFill>
        <p:spPr>
          <a:xfrm>
            <a:off x="2819400" y="3581400"/>
            <a:ext cx="3048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 advAuto="1000"/>
      <p:bldP spid="44057" grpId="0" build="p" bldLvl="3" autoUpdateAnimBg="0" advAuto="3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Communications Standards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Bluetooth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478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1981200" y="2362200"/>
            <a:ext cx="5181600" cy="2209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05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</a:rPr>
              <a:t>Short-range radio waves transmit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data between Bluetooth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 advAuto="1000"/>
      <p:bldP spid="461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Communications Standards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90613"/>
            <a:ext cx="8585200" cy="1119187"/>
          </a:xfrm>
        </p:spPr>
        <p:txBody>
          <a:bodyPr/>
          <a:lstStyle/>
          <a:p>
            <a:pPr marL="0" indent="0">
              <a:buSzTx/>
              <a:buFont typeface="Wingdings" pitchFamily="2" charset="2"/>
              <a:buNone/>
            </a:pPr>
            <a:r>
              <a:rPr lang="en-US" smtClean="0"/>
              <a:t>What are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>
                <a:solidFill>
                  <a:srgbClr val="D94439"/>
                </a:solidFill>
              </a:rPr>
              <a:t>UWB, IrDA</a:t>
            </a:r>
            <a:r>
              <a:rPr lang="en-US" smtClean="0">
                <a:solidFill>
                  <a:schemeClr val="bg2"/>
                </a:solidFill>
              </a:rPr>
              <a:t>,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>
                <a:solidFill>
                  <a:srgbClr val="D94439"/>
                </a:solidFill>
              </a:rPr>
              <a:t>RFID</a:t>
            </a:r>
            <a:r>
              <a:rPr lang="en-US" smtClean="0">
                <a:solidFill>
                  <a:schemeClr val="bg2"/>
                </a:solidFill>
              </a:rPr>
              <a:t>, </a:t>
            </a:r>
            <a:r>
              <a:rPr lang="en-US" smtClean="0">
                <a:solidFill>
                  <a:srgbClr val="D94439"/>
                </a:solidFill>
              </a:rPr>
              <a:t>WiMAX</a:t>
            </a:r>
            <a:r>
              <a:rPr lang="en-US" smtClean="0">
                <a:solidFill>
                  <a:schemeClr val="bg2"/>
                </a:solidFill>
              </a:rPr>
              <a:t>,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Wireless Applications Protocol (WAP)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6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478 - 480</a:t>
            </a:r>
          </a:p>
        </p:txBody>
      </p:sp>
      <p:sp>
        <p:nvSpPr>
          <p:cNvPr id="27654" name="Rectangle 25"/>
          <p:cNvSpPr>
            <a:spLocks noChangeArrowheads="1"/>
          </p:cNvSpPr>
          <p:nvPr/>
        </p:nvSpPr>
        <p:spPr bwMode="auto">
          <a:xfrm>
            <a:off x="257175" y="1924050"/>
            <a:ext cx="7848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None/>
            </a:pPr>
            <a:endParaRPr kumimoji="1" lang="en-US" sz="2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4876800"/>
            <a:ext cx="1981200" cy="1295400"/>
            <a:chOff x="0" y="3024"/>
            <a:chExt cx="1248" cy="816"/>
          </a:xfrm>
        </p:grpSpPr>
        <p:sp>
          <p:nvSpPr>
            <p:cNvPr id="27661" name="Rectangle 3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WiMAX below Chapter 9</a:t>
              </a:r>
            </a:p>
          </p:txBody>
        </p:sp>
        <p:sp>
          <p:nvSpPr>
            <p:cNvPr id="2766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2667000" y="2133600"/>
            <a:ext cx="2667000" cy="175260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82880" anchor="ctr" anchorCtr="1"/>
          <a:lstStyle/>
          <a:p>
            <a:pPr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IrDA</a:t>
            </a:r>
            <a:r>
              <a:rPr kumimoji="1"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specification allows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data to be transferred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wirelessly via infrared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light waves</a:t>
            </a:r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>
            <a:off x="5105400" y="4572000"/>
            <a:ext cx="3810000" cy="175260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Wireless Applications 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Protocol (WAP)</a:t>
            </a:r>
            <a:r>
              <a:rPr kumimoji="1" lang="en-US" sz="2000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br>
              <a:rPr kumimoji="1" lang="en-US" sz="2000" dirty="0">
                <a:solidFill>
                  <a:srgbClr val="FFFF66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allow wireless mobile devices </a:t>
            </a:r>
            <a:b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to access Internet</a:t>
            </a:r>
          </a:p>
        </p:txBody>
      </p:sp>
      <p:sp>
        <p:nvSpPr>
          <p:cNvPr id="48168" name="AutoShape 40"/>
          <p:cNvSpPr>
            <a:spLocks noChangeArrowheads="1"/>
          </p:cNvSpPr>
          <p:nvPr/>
        </p:nvSpPr>
        <p:spPr bwMode="auto">
          <a:xfrm>
            <a:off x="1219200" y="3962400"/>
            <a:ext cx="3886200" cy="1828800"/>
          </a:xfrm>
          <a:prstGeom prst="roundRect">
            <a:avLst>
              <a:gd name="adj" fmla="val 16667"/>
            </a:avLst>
          </a:prstGeom>
          <a:solidFill>
            <a:srgbClr val="2CBC6D"/>
          </a:solidFill>
          <a:ln w="9525">
            <a:solidFill>
              <a:srgbClr val="2CBC6D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Radio Frequency 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Identification (RFID)</a:t>
            </a:r>
            <a:r>
              <a:rPr kumimoji="1" lang="en-US" sz="2000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br>
              <a:rPr kumimoji="1" lang="en-US" sz="2000" dirty="0">
                <a:solidFill>
                  <a:srgbClr val="FFFF66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uses radio signals to communicate</a:t>
            </a:r>
            <a:b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with a tag placed in an object</a:t>
            </a:r>
          </a:p>
        </p:txBody>
      </p:sp>
      <p:sp>
        <p:nvSpPr>
          <p:cNvPr id="48169" name="AutoShape 41"/>
          <p:cNvSpPr>
            <a:spLocks noChangeArrowheads="1"/>
          </p:cNvSpPr>
          <p:nvPr/>
        </p:nvSpPr>
        <p:spPr bwMode="auto">
          <a:xfrm>
            <a:off x="5257800" y="2819400"/>
            <a:ext cx="3886200" cy="1828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2CBC6D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Worldwide Interoperability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 Microwave Access (</a:t>
            </a:r>
            <a:r>
              <a:rPr kumimoji="1" lang="en-US" sz="20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WiMAX</a:t>
            </a: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 802.16)</a:t>
            </a:r>
            <a:r>
              <a:rPr kumimoji="1" lang="en-US" sz="2000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br>
              <a:rPr kumimoji="1" lang="en-US" sz="2000" dirty="0">
                <a:solidFill>
                  <a:srgbClr val="FFFF66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standard that specifies how wireless</a:t>
            </a:r>
            <a:b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devices communicate over the air</a:t>
            </a:r>
            <a:b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chemeClr val="bg2"/>
                </a:solidFill>
                <a:latin typeface="Times New Roman" pitchFamily="18" charset="0"/>
              </a:rPr>
              <a:t>in a wide area </a:t>
            </a:r>
          </a:p>
        </p:txBody>
      </p:sp>
      <p:sp>
        <p:nvSpPr>
          <p:cNvPr id="48170" name="AutoShape 42"/>
          <p:cNvSpPr>
            <a:spLocks noChangeArrowheads="1"/>
          </p:cNvSpPr>
          <p:nvPr/>
        </p:nvSpPr>
        <p:spPr bwMode="auto">
          <a:xfrm>
            <a:off x="0" y="2133600"/>
            <a:ext cx="2743200" cy="17526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82880" anchor="ctr" anchorCtr="1"/>
          <a:lstStyle/>
          <a:p>
            <a:pPr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UWB</a:t>
            </a:r>
            <a:b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specification allows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data to be transferred 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wirelessly via short-range</a:t>
            </a:r>
            <a:b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radio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 advAuto="1000"/>
      <p:bldP spid="48166" grpId="0" animBg="1" autoUpdateAnimBg="0"/>
      <p:bldP spid="48167" grpId="0" animBg="1" autoUpdateAnimBg="0"/>
      <p:bldP spid="48168" grpId="0" animBg="1" autoUpdateAnimBg="0"/>
      <p:bldP spid="48169" grpId="0" animBg="1" autoUpdateAnimBg="0"/>
      <p:bldP spid="4817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Software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communications software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480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04825" y="1752600"/>
            <a:ext cx="3055938" cy="1905000"/>
            <a:chOff x="624" y="2448"/>
            <a:chExt cx="1925" cy="1200"/>
          </a:xfrm>
        </p:grpSpPr>
        <p:sp>
          <p:nvSpPr>
            <p:cNvPr id="28685" name="AutoShape 25"/>
            <p:cNvSpPr>
              <a:spLocks noChangeArrowheads="1"/>
            </p:cNvSpPr>
            <p:nvPr/>
          </p:nvSpPr>
          <p:spPr bwMode="auto">
            <a:xfrm>
              <a:off x="624" y="2448"/>
              <a:ext cx="1925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Text Box 33"/>
            <p:cNvSpPr txBox="1">
              <a:spLocks noChangeArrowheads="1"/>
            </p:cNvSpPr>
            <p:nvPr/>
          </p:nvSpPr>
          <p:spPr bwMode="auto">
            <a:xfrm>
              <a:off x="720" y="2640"/>
              <a:ext cx="1700" cy="750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Programs that help users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establish connection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Internet, other network,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or another computer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68663" y="2590800"/>
            <a:ext cx="3055937" cy="1905000"/>
            <a:chOff x="624" y="2448"/>
            <a:chExt cx="1925" cy="1200"/>
          </a:xfrm>
        </p:grpSpPr>
        <p:sp>
          <p:nvSpPr>
            <p:cNvPr id="28683" name="AutoShape 36"/>
            <p:cNvSpPr>
              <a:spLocks noChangeArrowheads="1"/>
            </p:cNvSpPr>
            <p:nvPr/>
          </p:nvSpPr>
          <p:spPr bwMode="auto">
            <a:xfrm>
              <a:off x="624" y="2448"/>
              <a:ext cx="1925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Text Box 37"/>
            <p:cNvSpPr txBox="1">
              <a:spLocks noChangeArrowheads="1"/>
            </p:cNvSpPr>
            <p:nvPr/>
          </p:nvSpPr>
          <p:spPr bwMode="auto">
            <a:xfrm>
              <a:off x="720" y="2640"/>
              <a:ext cx="1700" cy="7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Programs that help users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manage transmission of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data, instructions,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and information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715000" y="3810000"/>
            <a:ext cx="3055938" cy="1905000"/>
            <a:chOff x="624" y="2448"/>
            <a:chExt cx="1925" cy="1200"/>
          </a:xfrm>
        </p:grpSpPr>
        <p:sp>
          <p:nvSpPr>
            <p:cNvPr id="28681" name="AutoShape 39"/>
            <p:cNvSpPr>
              <a:spLocks noChangeArrowheads="1"/>
            </p:cNvSpPr>
            <p:nvPr/>
          </p:nvSpPr>
          <p:spPr bwMode="auto">
            <a:xfrm>
              <a:off x="624" y="2448"/>
              <a:ext cx="1925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40"/>
            <p:cNvSpPr txBox="1">
              <a:spLocks noChangeArrowheads="1"/>
            </p:cNvSpPr>
            <p:nvPr/>
          </p:nvSpPr>
          <p:spPr bwMode="auto">
            <a:xfrm>
              <a:off x="720" y="2640"/>
              <a:ext cx="1740" cy="750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Programs that provide an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interface for users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communicate with one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another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Communications Over the Telephone Network</a:t>
            </a:r>
            <a:endParaRPr lang="en-US" sz="2800" smtClean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67200" cy="13477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600" smtClean="0"/>
              <a:t>What is the public switched telephone network (PSTN</a:t>
            </a:r>
            <a:r>
              <a:rPr lang="en-US" sz="2600" smtClean="0">
                <a:solidFill>
                  <a:schemeClr val="bg2"/>
                </a:solidFill>
              </a:rPr>
              <a:t>)?</a:t>
            </a:r>
            <a:endParaRPr lang="en-US" sz="2600" smtClean="0">
              <a:solidFill>
                <a:schemeClr val="bg2"/>
              </a:solidFill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481 Fig. 9-23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307975" y="2016125"/>
            <a:ext cx="3581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4572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Worldwide telephone system that handles voice-oriented telephone calls</a:t>
            </a:r>
          </a:p>
        </p:txBody>
      </p:sp>
      <p:pic>
        <p:nvPicPr>
          <p:cNvPr id="10" name="Picture 9" descr="CFig9-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419932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5" grpId="0" build="p" bldLvl="2" autoUpdateAnimBg="0" advAuto="3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Communications Over the Telephone Network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dial-up line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2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481</a:t>
            </a: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307975" y="1571625"/>
            <a:ext cx="7769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Temporary connection using telephone line for communications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296863" y="2438400"/>
            <a:ext cx="75517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Costs no more than making regular call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Computers at any two locations can establish a connection using modems and telephone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 advAuto="1000"/>
      <p:bldP spid="58393" grpId="0" build="p" bldLvl="2" autoUpdateAnimBg="0" advAuto="3000"/>
      <p:bldP spid="58394" grpId="0" build="p" bldLvl="3" autoUpdateAnimBg="0" advAuto="3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Communications Over the Telephone Network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3434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dedicated line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482 Fig. 9-24</a:t>
            </a: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190500" y="3200400"/>
            <a:ext cx="381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Five types are ISDN line, DSL, </a:t>
            </a:r>
            <a:r>
              <a:rPr kumimoji="1" lang="en-US" dirty="0" smtClean="0">
                <a:solidFill>
                  <a:srgbClr val="000000"/>
                </a:solidFill>
                <a:latin typeface="Times New Roman" pitchFamily="18" charset="0"/>
              </a:rPr>
              <a:t>FTTP, 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T-carrier line, and ATM</a:t>
            </a: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296863" y="1558925"/>
            <a:ext cx="404653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Always-on connection between two communications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1754" name="Rectangle 3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FTTH below Chapter 9</a:t>
              </a:r>
            </a:p>
          </p:txBody>
        </p:sp>
        <p:sp>
          <p:nvSpPr>
            <p:cNvPr id="3175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CFig9-24.gif"/>
          <p:cNvPicPr>
            <a:picLocks noChangeAspect="1"/>
          </p:cNvPicPr>
          <p:nvPr/>
        </p:nvPicPr>
        <p:blipFill>
          <a:blip r:embed="rId3"/>
          <a:srcRect r="2248" b="2439"/>
          <a:stretch>
            <a:fillRect/>
          </a:stretch>
        </p:blipFill>
        <p:spPr>
          <a:xfrm>
            <a:off x="4267200" y="1828800"/>
            <a:ext cx="4343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 advAuto="1000"/>
      <p:bldP spid="60441" grpId="0" autoUpdateAnimBg="0"/>
      <p:bldP spid="604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16013"/>
            <a:ext cx="8585200" cy="636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600" smtClean="0"/>
              <a:t>What are computer</a:t>
            </a:r>
            <a:r>
              <a:rPr lang="en-US" sz="2600" b="0" smtClean="0"/>
              <a:t> </a:t>
            </a:r>
            <a:r>
              <a:rPr lang="en-US" sz="2600" smtClean="0">
                <a:solidFill>
                  <a:srgbClr val="D94439"/>
                </a:solidFill>
              </a:rPr>
              <a:t>communications</a:t>
            </a:r>
            <a:r>
              <a:rPr lang="en-US" sz="2600" smtClean="0"/>
              <a:t>?</a:t>
            </a:r>
            <a:endParaRPr lang="en-US" sz="2600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460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– 461 Fig.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9-1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330200" y="1535113"/>
            <a:ext cx="85852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Process in which two or more computers or devices transfer data, instructions, and information</a:t>
            </a:r>
          </a:p>
        </p:txBody>
      </p:sp>
      <p:pic>
        <p:nvPicPr>
          <p:cNvPr id="10" name="Picture 9" descr="CFig9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7315200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 advAuto="1000"/>
      <p:bldP spid="5161" grpId="0" build="p" bldLvl="5" autoUpdateAnimBg="0" advAuto="2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examples of </a:t>
            </a:r>
            <a:r>
              <a:rPr lang="en-US" smtClean="0">
                <a:solidFill>
                  <a:srgbClr val="D94439"/>
                </a:solidFill>
              </a:rPr>
              <a:t>communications devices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8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484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90600" y="1676400"/>
            <a:ext cx="7239000" cy="1512888"/>
            <a:chOff x="624" y="2256"/>
            <a:chExt cx="4560" cy="864"/>
          </a:xfrm>
        </p:grpSpPr>
        <p:sp>
          <p:nvSpPr>
            <p:cNvPr id="32778" name="AutoShape 25"/>
            <p:cNvSpPr>
              <a:spLocks noChangeArrowheads="1"/>
            </p:cNvSpPr>
            <p:nvPr/>
          </p:nvSpPr>
          <p:spPr bwMode="auto">
            <a:xfrm>
              <a:off x="624" y="2304"/>
              <a:ext cx="4560" cy="816"/>
            </a:xfrm>
            <a:custGeom>
              <a:avLst/>
              <a:gdLst>
                <a:gd name="T0" fmla="*/ 4251 w 21600"/>
                <a:gd name="T1" fmla="*/ 408 h 21600"/>
                <a:gd name="T2" fmla="*/ 2280 w 21600"/>
                <a:gd name="T3" fmla="*/ 816 h 21600"/>
                <a:gd name="T4" fmla="*/ 309 w 21600"/>
                <a:gd name="T5" fmla="*/ 408 h 21600"/>
                <a:gd name="T6" fmla="*/ 22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64 w 21600"/>
                <a:gd name="T13" fmla="*/ 3256 h 21600"/>
                <a:gd name="T14" fmla="*/ 18336 w 21600"/>
                <a:gd name="T15" fmla="*/ 183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5" y="21600"/>
                  </a:lnTo>
                  <a:lnTo>
                    <a:pt x="186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tIns="91440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32779" name="Text Box 26"/>
            <p:cNvSpPr txBox="1">
              <a:spLocks noChangeArrowheads="1"/>
            </p:cNvSpPr>
            <p:nvPr/>
          </p:nvSpPr>
          <p:spPr bwMode="auto">
            <a:xfrm>
              <a:off x="960" y="2256"/>
              <a:ext cx="3984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>
              <a:spAutoFit/>
            </a:bodyPr>
            <a:lstStyle/>
            <a:p>
              <a:pPr algn="ctr"/>
              <a:r>
                <a:rPr lang="en-US" sz="2200" b="1">
                  <a:solidFill>
                    <a:srgbClr val="FAE8C4"/>
                  </a:solidFill>
                  <a:latin typeface="Times New Roman" pitchFamily="18" charset="0"/>
                </a:rPr>
                <a:t>Common types are dial-up modems, ISDN and DSL modems, cable modems, wireless modems, network cards, wireless access points, </a:t>
              </a:r>
              <a:br>
                <a:rPr lang="en-US" sz="2200" b="1">
                  <a:solidFill>
                    <a:srgbClr val="FAE8C4"/>
                  </a:solidFill>
                  <a:latin typeface="Times New Roman" pitchFamily="18" charset="0"/>
                </a:rPr>
              </a:br>
              <a:r>
                <a:rPr lang="en-US" sz="2200" b="1">
                  <a:solidFill>
                    <a:srgbClr val="FAE8C4"/>
                  </a:solidFill>
                  <a:latin typeface="Times New Roman" pitchFamily="18" charset="0"/>
                </a:rPr>
                <a:t>routers, and hubs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057400" y="3429000"/>
            <a:ext cx="5138738" cy="1295400"/>
            <a:chOff x="1292" y="2160"/>
            <a:chExt cx="3237" cy="816"/>
          </a:xfrm>
        </p:grpSpPr>
        <p:sp>
          <p:nvSpPr>
            <p:cNvPr id="32776" name="AutoShape 28"/>
            <p:cNvSpPr>
              <a:spLocks noChangeArrowheads="1"/>
            </p:cNvSpPr>
            <p:nvPr/>
          </p:nvSpPr>
          <p:spPr bwMode="auto">
            <a:xfrm>
              <a:off x="1292" y="2160"/>
              <a:ext cx="3237" cy="816"/>
            </a:xfrm>
            <a:custGeom>
              <a:avLst/>
              <a:gdLst>
                <a:gd name="T0" fmla="*/ 3018 w 21600"/>
                <a:gd name="T1" fmla="*/ 408 h 21600"/>
                <a:gd name="T2" fmla="*/ 1619 w 21600"/>
                <a:gd name="T3" fmla="*/ 816 h 21600"/>
                <a:gd name="T4" fmla="*/ 219 w 21600"/>
                <a:gd name="T5" fmla="*/ 408 h 21600"/>
                <a:gd name="T6" fmla="*/ 16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63 w 21600"/>
                <a:gd name="T13" fmla="*/ 3256 h 21600"/>
                <a:gd name="T14" fmla="*/ 18337 w 21600"/>
                <a:gd name="T15" fmla="*/ 183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5" y="21600"/>
                  </a:lnTo>
                  <a:lnTo>
                    <a:pt x="186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4439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32777" name="Text Box 29"/>
            <p:cNvSpPr txBox="1">
              <a:spLocks noChangeArrowheads="1"/>
            </p:cNvSpPr>
            <p:nvPr/>
          </p:nvSpPr>
          <p:spPr bwMode="auto">
            <a:xfrm>
              <a:off x="1677" y="2228"/>
              <a:ext cx="261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AE8C4"/>
                  </a:solidFill>
                  <a:latin typeface="Times New Roman" pitchFamily="18" charset="0"/>
                </a:rPr>
                <a:t>ISDN and DSL modems send and receive data from ISDN and DSL lines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dial-up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>
                <a:solidFill>
                  <a:srgbClr val="D94439"/>
                </a:solidFill>
              </a:rPr>
              <a:t>modem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79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797" name="Text Box 24"/>
          <p:cNvSpPr txBox="1">
            <a:spLocks noChangeArrowheads="1"/>
          </p:cNvSpPr>
          <p:nvPr/>
        </p:nvSpPr>
        <p:spPr bwMode="auto">
          <a:xfrm>
            <a:off x="176213" y="6402388"/>
            <a:ext cx="1549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485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304800" y="1547813"/>
            <a:ext cx="8585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 dial-up modem converts digital signals to analog signals and vice versa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Usually in the form of an adapter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6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5" autoUpdateAnimBg="0" advAuto="1000"/>
      <p:bldP spid="66587" grpId="0" build="p" bldLvl="2" autoUpdateAnimBg="0" advAuto="3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chemeClr val="bg2"/>
                </a:solidFill>
              </a:rPr>
              <a:t>ISDN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DSL modems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485</a:t>
            </a:r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990600" y="1905000"/>
            <a:ext cx="7315200" cy="1447800"/>
          </a:xfrm>
          <a:prstGeom prst="plaque">
            <a:avLst>
              <a:gd name="adj" fmla="val 1666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sz="2800" b="1">
                <a:latin typeface="Times New Roman" pitchFamily="18" charset="0"/>
              </a:rPr>
              <a:t>Communications devices that send and </a:t>
            </a:r>
            <a:br>
              <a:rPr kumimoji="1" lang="en-US" sz="2800" b="1">
                <a:latin typeface="Times New Roman" pitchFamily="18" charset="0"/>
              </a:rPr>
            </a:br>
            <a:r>
              <a:rPr kumimoji="1" lang="en-US" sz="2800" b="1">
                <a:latin typeface="Times New Roman" pitchFamily="18" charset="0"/>
              </a:rPr>
              <a:t>receive digital ISDN and DSL signals</a:t>
            </a:r>
          </a:p>
        </p:txBody>
      </p:sp>
      <p:sp>
        <p:nvSpPr>
          <p:cNvPr id="68633" name="AutoShape 25"/>
          <p:cNvSpPr>
            <a:spLocks noChangeArrowheads="1"/>
          </p:cNvSpPr>
          <p:nvPr/>
        </p:nvSpPr>
        <p:spPr bwMode="auto">
          <a:xfrm>
            <a:off x="990600" y="3657600"/>
            <a:ext cx="7315200" cy="1447800"/>
          </a:xfrm>
          <a:prstGeom prst="plaque">
            <a:avLst>
              <a:gd name="adj" fmla="val 16667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800" b="1">
                <a:latin typeface="Times New Roman" pitchFamily="18" charset="0"/>
              </a:rPr>
              <a:t>Usually external devices in which one </a:t>
            </a:r>
            <a:br>
              <a:rPr kumimoji="1" lang="en-US" sz="2800" b="1">
                <a:latin typeface="Times New Roman" pitchFamily="18" charset="0"/>
              </a:rPr>
            </a:br>
            <a:r>
              <a:rPr kumimoji="1" lang="en-US" sz="2800" b="1">
                <a:latin typeface="Times New Roman" pitchFamily="18" charset="0"/>
              </a:rPr>
              <a:t>end connects to a telephone line and the other </a:t>
            </a:r>
            <a:br>
              <a:rPr kumimoji="1" lang="en-US" sz="2800" b="1">
                <a:latin typeface="Times New Roman" pitchFamily="18" charset="0"/>
              </a:rPr>
            </a:br>
            <a:r>
              <a:rPr kumimoji="1" lang="en-US" sz="2800" b="1">
                <a:latin typeface="Times New Roman" pitchFamily="18" charset="0"/>
              </a:rPr>
              <a:t>end connects to a port on the system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5" autoUpdateAnimBg="0" advAuto="1000"/>
      <p:bldP spid="68632" grpId="0" animBg="1" autoUpdateAnimBg="0"/>
      <p:bldP spid="6863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67200" cy="1119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cable modem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5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484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- 486 Fig. 9-28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290513" y="1600200"/>
            <a:ext cx="3367087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Sends and receives data over cable television network</a:t>
            </a:r>
            <a:endParaRPr kumimoji="1" lang="en-US" sz="22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Much faster than dial-up modem or ISDN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pitchFamily="18" charset="0"/>
              </a:rPr>
              <a:t>Sometimes called a broadband modem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5849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Cable Modems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 below Chapter 9</a:t>
              </a:r>
            </a:p>
          </p:txBody>
        </p:sp>
        <p:sp>
          <p:nvSpPr>
            <p:cNvPr id="3585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CFig9-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752600"/>
            <a:ext cx="4953000" cy="397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1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wireless modem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486 Fig. 9-29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04800" y="16002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Allows access to the Web wirelessly from a notebook computer, a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smart phone,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or other mobile device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304800" y="40386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Typically use the same waves used by cellular telephones</a:t>
            </a:r>
            <a:endParaRPr kumimoji="1" lang="en-US" sz="2600" b="1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5" name="Picture 14" descr="CFig9-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00200"/>
            <a:ext cx="457410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37" grpId="0" build="p" bldLvl="2" autoUpdateAnimBg="0" advAuto="3000"/>
      <p:bldP spid="176138" grpId="0" build="p" bldLvl="2" autoUpdateAnimBg="0" advAuto="3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network card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486 - 487 Fig. 9-30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04800" y="16002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Adapter card, PC Card, ExpressCard module, USB network adapter, or flash card that enables computer or device to access network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304800" y="4800600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Sometimes called network interface card (NIC</a:t>
            </a: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2" name="Picture 11" descr="CFig9-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3276600" cy="484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29" grpId="0" build="p" bldLvl="2" autoUpdateAnimBg="0" advAuto="3000"/>
      <p:bldP spid="72730" grpId="0" build="p" bldLvl="2" autoUpdateAnimBg="0" advAuto="3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39211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a wireless access point?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892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487 Fig. 9-31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04800" y="1524000"/>
            <a:ext cx="39687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Central communications device that allows computers and devices to transfer data wirelessly among themselves or wirelessly to a wired network</a:t>
            </a:r>
          </a:p>
        </p:txBody>
      </p:sp>
      <p:pic>
        <p:nvPicPr>
          <p:cNvPr id="10" name="Picture 9" descr="CFig9-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0200"/>
            <a:ext cx="396607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1000"/>
      <p:bldP spid="74777" grpId="0" build="p" bldLvl="2" autoUpdateAnimBg="0" advAuto="2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router?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488 Fig. 9-32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04800" y="1547813"/>
            <a:ext cx="51816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Connects computers and transmits data to correct destination on network</a:t>
            </a: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304800" y="27432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Routers forward data on Internet using fastest available path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9947" name="Rectangle 2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Wireless Routers </a:t>
              </a:r>
              <a:b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9</a:t>
              </a:r>
            </a:p>
          </p:txBody>
        </p:sp>
        <p:sp>
          <p:nvSpPr>
            <p:cNvPr id="3994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36" name="Rectangle 36"/>
          <p:cNvSpPr>
            <a:spLocks noChangeArrowheads="1"/>
          </p:cNvSpPr>
          <p:nvPr/>
        </p:nvSpPr>
        <p:spPr bwMode="auto">
          <a:xfrm>
            <a:off x="304800" y="38862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 routers have a built-in hardware firewall</a:t>
            </a:r>
          </a:p>
        </p:txBody>
      </p:sp>
      <p:pic>
        <p:nvPicPr>
          <p:cNvPr id="15" name="Picture 14" descr="CFig9-3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1683" y="1524000"/>
            <a:ext cx="386575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25" grpId="0" build="p" bldLvl="2" autoUpdateAnimBg="0" advAuto="3000"/>
      <p:bldP spid="76826" grpId="0" build="p" bldLvl="2" autoUpdateAnimBg="0" advAuto="3000"/>
      <p:bldP spid="76836" grpId="0" build="p" bldLvl="2" autoUpdateAnimBg="0" advAuto="3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Devices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hub or switch?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096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488 - 489 Fig. 9-33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296863" y="1524000"/>
            <a:ext cx="51800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Device that provides central point for cables in network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9-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76200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3" grpId="0" build="p" bldLvl="2" autoUpdateAnimBg="0" advAuto="3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66813"/>
            <a:ext cx="8585200" cy="8143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home network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489 - 490 Fig. 9-34</a:t>
            </a:r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301625" y="1628775"/>
            <a:ext cx="60229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Multiple computers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connected in home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Several types of home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networks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Ethernet 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— connect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computers via cable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Powerline cable 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—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use electrical lines in house</a:t>
            </a:r>
            <a:endParaRPr kumimoji="1" lang="en-US" sz="2000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Phoneline </a:t>
            </a: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— use </a:t>
            </a:r>
            <a:b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000">
                <a:solidFill>
                  <a:srgbClr val="000000"/>
                </a:solidFill>
                <a:latin typeface="Times New Roman" pitchFamily="18" charset="0"/>
              </a:rPr>
              <a:t>telephone lines</a:t>
            </a:r>
            <a:endParaRPr kumimoji="1" lang="en-US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41993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Home Networks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9</a:t>
              </a:r>
            </a:p>
          </p:txBody>
        </p:sp>
        <p:sp>
          <p:nvSpPr>
            <p:cNvPr id="4199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9-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70053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1" grpId="0" build="p" bldLvl="3" autoUpdateAnimBg="0" advAuto="4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1860550"/>
            <a:ext cx="2755900" cy="2384425"/>
            <a:chOff x="576" y="1172"/>
            <a:chExt cx="1736" cy="1502"/>
          </a:xfrm>
        </p:grpSpPr>
        <p:sp>
          <p:nvSpPr>
            <p:cNvPr id="6165" name="AutoShape 26"/>
            <p:cNvSpPr>
              <a:spLocks noChangeArrowheads="1"/>
            </p:cNvSpPr>
            <p:nvPr/>
          </p:nvSpPr>
          <p:spPr bwMode="auto">
            <a:xfrm rot="-1800000">
              <a:off x="576" y="1172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66" name="Rectangle 33"/>
            <p:cNvSpPr>
              <a:spLocks noChangeArrowheads="1"/>
            </p:cNvSpPr>
            <p:nvPr/>
          </p:nvSpPr>
          <p:spPr bwMode="auto">
            <a:xfrm>
              <a:off x="576" y="1344"/>
              <a:ext cx="157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  <a:t>Sending </a:t>
              </a:r>
              <a:b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  <a:t>device</a:t>
              </a:r>
              <a:r>
                <a:rPr kumimoji="1" lang="en-US" sz="1800" b="1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— initiates instruction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transmit data, instructions, or information</a:t>
              </a:r>
            </a:p>
          </p:txBody>
        </p:sp>
      </p:grp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needed for successful communications?</a:t>
            </a:r>
            <a:endParaRPr lang="en-US" smtClean="0">
              <a:latin typeface="Arial Unicode MS" pitchFamily="34" charset="-128"/>
            </a:endParaRPr>
          </a:p>
          <a:p>
            <a:pPr lvl="1">
              <a:buFont typeface="Wingdings" pitchFamily="2" charset="2"/>
              <a:buNone/>
            </a:pPr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6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460 - 461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81200" y="3886200"/>
            <a:ext cx="2755900" cy="2384425"/>
            <a:chOff x="1248" y="2544"/>
            <a:chExt cx="1736" cy="1502"/>
          </a:xfrm>
        </p:grpSpPr>
        <p:sp>
          <p:nvSpPr>
            <p:cNvPr id="6161" name="AutoShape 21"/>
            <p:cNvSpPr>
              <a:spLocks noChangeArrowheads="1"/>
            </p:cNvSpPr>
            <p:nvPr/>
          </p:nvSpPr>
          <p:spPr bwMode="auto">
            <a:xfrm rot="-1800000">
              <a:off x="1248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62" name="Rectangle 22"/>
            <p:cNvSpPr>
              <a:spLocks noChangeArrowheads="1"/>
            </p:cNvSpPr>
            <p:nvPr/>
          </p:nvSpPr>
          <p:spPr bwMode="auto">
            <a:xfrm>
              <a:off x="1248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Communications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device</a:t>
              </a:r>
              <a:r>
                <a:rPr kumimoji="1" lang="en-US" sz="1800" b="1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— connects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the communications channel to the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receiving device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343400" y="3886200"/>
            <a:ext cx="2755900" cy="2384425"/>
            <a:chOff x="2736" y="2544"/>
            <a:chExt cx="1736" cy="1502"/>
          </a:xfrm>
        </p:grpSpPr>
        <p:sp>
          <p:nvSpPr>
            <p:cNvPr id="6159" name="AutoShape 24"/>
            <p:cNvSpPr>
              <a:spLocks noChangeArrowheads="1"/>
            </p:cNvSpPr>
            <p:nvPr/>
          </p:nvSpPr>
          <p:spPr bwMode="auto">
            <a:xfrm rot="-1800000">
              <a:off x="2736" y="2544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60" name="Rectangle 25"/>
            <p:cNvSpPr>
              <a:spLocks noChangeArrowheads="1"/>
            </p:cNvSpPr>
            <p:nvPr/>
          </p:nvSpPr>
          <p:spPr bwMode="auto">
            <a:xfrm>
              <a:off x="2824" y="2869"/>
              <a:ext cx="15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  <a:t>Receiving </a:t>
              </a:r>
              <a:b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  <a:t>device</a:t>
              </a:r>
              <a:r>
                <a:rPr kumimoji="1" lang="en-US" sz="1800" b="1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— accepts transmission of data, instructions, or information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200400" y="1828800"/>
            <a:ext cx="2755900" cy="2384425"/>
            <a:chOff x="2016" y="1248"/>
            <a:chExt cx="1736" cy="1502"/>
          </a:xfrm>
        </p:grpSpPr>
        <p:sp>
          <p:nvSpPr>
            <p:cNvPr id="6157" name="AutoShape 28"/>
            <p:cNvSpPr>
              <a:spLocks noChangeArrowheads="1"/>
            </p:cNvSpPr>
            <p:nvPr/>
          </p:nvSpPr>
          <p:spPr bwMode="auto">
            <a:xfrm rot="-1800000">
              <a:off x="2016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58" name="Rectangle 29"/>
            <p:cNvSpPr>
              <a:spLocks noChangeArrowheads="1"/>
            </p:cNvSpPr>
            <p:nvPr/>
          </p:nvSpPr>
          <p:spPr bwMode="auto">
            <a:xfrm>
              <a:off x="2024" y="1440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Communications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device</a:t>
              </a:r>
              <a:r>
                <a:rPr kumimoji="1" lang="en-US" sz="1800" b="1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— connects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the sending device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the communications channel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715000" y="1828800"/>
            <a:ext cx="2755900" cy="2384425"/>
            <a:chOff x="3600" y="1248"/>
            <a:chExt cx="1736" cy="1502"/>
          </a:xfrm>
        </p:grpSpPr>
        <p:sp>
          <p:nvSpPr>
            <p:cNvPr id="6155" name="AutoShape 31"/>
            <p:cNvSpPr>
              <a:spLocks noChangeArrowheads="1"/>
            </p:cNvSpPr>
            <p:nvPr/>
          </p:nvSpPr>
          <p:spPr bwMode="auto">
            <a:xfrm rot="-1800000">
              <a:off x="3600" y="1248"/>
              <a:ext cx="1736" cy="150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rgbClr val="CCFFFF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Flat2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156" name="Rectangle 32"/>
            <p:cNvSpPr>
              <a:spLocks noChangeArrowheads="1"/>
            </p:cNvSpPr>
            <p:nvPr/>
          </p:nvSpPr>
          <p:spPr bwMode="auto">
            <a:xfrm>
              <a:off x="3656" y="1488"/>
              <a:ext cx="16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D94439"/>
                  </a:solidFill>
                  <a:latin typeface="Times New Roman" pitchFamily="18" charset="0"/>
                </a:rPr>
                <a:t>Communications channel</a:t>
              </a:r>
              <a:r>
                <a:rPr kumimoji="1" lang="en-US" sz="1800" b="1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— media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on which data, instructions, or information travel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Channel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communications channel?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01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491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3688" y="1497013"/>
            <a:ext cx="8585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Transmission media on which data travels in communications system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2973" name="AutoShape 29"/>
          <p:cNvSpPr>
            <a:spLocks noChangeArrowheads="1"/>
          </p:cNvSpPr>
          <p:nvPr/>
        </p:nvSpPr>
        <p:spPr bwMode="auto">
          <a:xfrm>
            <a:off x="4724400" y="3429000"/>
            <a:ext cx="3895725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anchor="ctr">
            <a:flatTx/>
          </a:bodyPr>
          <a:lstStyle/>
          <a:p>
            <a:pPr marL="339725" lvl="1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lang="en-US" b="1">
                <a:solidFill>
                  <a:srgbClr val="D94439"/>
                </a:solidFill>
                <a:latin typeface="Times New Roman" pitchFamily="18" charset="0"/>
              </a:rPr>
              <a:t>Bandwidth</a:t>
            </a:r>
            <a:r>
              <a:rPr lang="en-US" b="1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is amount of data that can travel over a communications channel</a:t>
            </a:r>
            <a:endParaRPr lang="en-US"/>
          </a:p>
        </p:txBody>
      </p:sp>
      <p:sp>
        <p:nvSpPr>
          <p:cNvPr id="82977" name="AutoShape 33"/>
          <p:cNvSpPr>
            <a:spLocks noChangeArrowheads="1"/>
          </p:cNvSpPr>
          <p:nvPr/>
        </p:nvSpPr>
        <p:spPr bwMode="auto">
          <a:xfrm>
            <a:off x="549275" y="2514600"/>
            <a:ext cx="3930650" cy="2286000"/>
          </a:xfrm>
          <a:prstGeom prst="roundRect">
            <a:avLst>
              <a:gd name="adj" fmla="val 16667"/>
            </a:avLst>
          </a:prstGeom>
          <a:solidFill>
            <a:srgbClr val="008CBE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CBE"/>
            </a:extrusionClr>
          </a:sp3d>
        </p:spPr>
        <p:txBody>
          <a:bodyPr anchor="ctr">
            <a:flatTx/>
          </a:bodyPr>
          <a:lstStyle/>
          <a:p>
            <a:pPr marL="339725" lvl="1">
              <a:spcBef>
                <a:spcPct val="50000"/>
              </a:spcBef>
              <a:buClr>
                <a:srgbClr val="D94439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D94439"/>
                </a:solidFill>
                <a:latin typeface="Times New Roman" pitchFamily="18" charset="0"/>
              </a:rPr>
              <a:t>Transmission media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lang="en-US" b="1" dirty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en-US" b="1" dirty="0">
                <a:latin typeface="Times New Roman" pitchFamily="18" charset="0"/>
              </a:rPr>
              <a:t>are </a:t>
            </a:r>
            <a:r>
              <a:rPr lang="en-US" b="1" dirty="0" smtClean="0">
                <a:latin typeface="Times New Roman" pitchFamily="18" charset="0"/>
              </a:rPr>
              <a:t>materials or substances </a:t>
            </a:r>
            <a:r>
              <a:rPr lang="en-US" b="1" dirty="0">
                <a:latin typeface="Times New Roman" pitchFamily="18" charset="0"/>
              </a:rPr>
              <a:t>capable of carrying one or more signals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 advAuto="1000"/>
      <p:bldP spid="82968" grpId="0" build="p" bldLvl="2" autoUpdateAnimBg="0" advAuto="3000"/>
      <p:bldP spid="82973" grpId="0" animBg="1" autoUpdateAnimBg="0"/>
      <p:bldP spid="8297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Channel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079500"/>
            <a:ext cx="5548312" cy="12827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How is a request sent over the Internet using a communications channel?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3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491 Fig. 9-35</a:t>
            </a:r>
          </a:p>
        </p:txBody>
      </p:sp>
      <p:pic>
        <p:nvPicPr>
          <p:cNvPr id="9" name="Picture 8" descr="CFig9-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838200"/>
            <a:ext cx="232816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5" autoUpdateAnimBg="0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943600" cy="604838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physical transmission media?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6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492 Fig. 9-36</a:t>
            </a:r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304800" y="1676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3429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Wire, cable,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and other tangible materials used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to send communications signals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9-36.gif"/>
          <p:cNvPicPr>
            <a:picLocks noChangeAspect="1"/>
          </p:cNvPicPr>
          <p:nvPr/>
        </p:nvPicPr>
        <p:blipFill>
          <a:blip r:embed="rId2"/>
          <a:srcRect r="2632" b="1845"/>
          <a:stretch>
            <a:fillRect/>
          </a:stretch>
        </p:blipFill>
        <p:spPr>
          <a:xfrm>
            <a:off x="3505200" y="1600199"/>
            <a:ext cx="3200400" cy="501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9" grpId="0" build="p" bldLvl="2" autoUpdateAnimBg="0" advAuto="3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04900"/>
            <a:ext cx="8585200" cy="3921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600" smtClean="0"/>
              <a:t>What are </a:t>
            </a:r>
            <a:r>
              <a:rPr lang="en-US" sz="2600" smtClean="0">
                <a:solidFill>
                  <a:srgbClr val="D94439"/>
                </a:solidFill>
              </a:rPr>
              <a:t>twisted-pair cable</a:t>
            </a:r>
            <a:r>
              <a:rPr lang="en-US" sz="2600" smtClean="0"/>
              <a:t> and </a:t>
            </a:r>
            <a:r>
              <a:rPr lang="en-US" sz="2600" smtClean="0">
                <a:solidFill>
                  <a:srgbClr val="D94439"/>
                </a:solidFill>
              </a:rPr>
              <a:t>coaxial cable</a:t>
            </a:r>
            <a:r>
              <a:rPr lang="en-US" sz="2600" smtClean="0"/>
              <a:t>?</a:t>
            </a:r>
            <a:endParaRPr lang="en-US" sz="2600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9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493 Fig. 9-37—9-38</a:t>
            </a: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280988" y="1462088"/>
            <a:ext cx="8585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Twisted-pair cable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 is used for telephone systems and network cabling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381000" y="3657600"/>
            <a:ext cx="85852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D94439"/>
                </a:solidFill>
                <a:latin typeface="Times New Roman" pitchFamily="18" charset="0"/>
              </a:rPr>
              <a:t>Coaxial cable</a:t>
            </a:r>
            <a:r>
              <a:rPr kumimoji="1" lang="en-US" sz="2000" b="1">
                <a:solidFill>
                  <a:srgbClr val="000000"/>
                </a:solidFill>
                <a:latin typeface="Times New Roman" pitchFamily="18" charset="0"/>
              </a:rPr>
              <a:t> is often used for cable television wiring</a:t>
            </a:r>
            <a:endParaRPr kumimoji="1" lang="en-US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2" name="Picture 11" descr="CFig9-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2895600" cy="170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Fig9-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14800"/>
            <a:ext cx="4114800" cy="24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 autoUpdateAnimBg="0" advAuto="1000"/>
      <p:bldP spid="89114" grpId="0" build="p" bldLvl="2" autoUpdateAnimBg="0" advAuto="3000"/>
      <p:bldP spid="89115" grpId="0" build="p" bldLvl="2" autoUpdateAnimBg="0" advAuto="3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3275" cy="73818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fiber-optic cable</a:t>
            </a:r>
            <a:r>
              <a:rPr lang="en-US" smtClean="0">
                <a:solidFill>
                  <a:schemeClr val="bg2"/>
                </a:solidFill>
              </a:rPr>
              <a:t>?</a:t>
            </a:r>
            <a:endParaRPr lang="en-US" smtClean="0">
              <a:solidFill>
                <a:schemeClr val="bg2"/>
              </a:solidFill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711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493 Fig. 9-39</a:t>
            </a: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00038" y="1676400"/>
            <a:ext cx="57959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Capable of carrying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significantly more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data at faster speeds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than wire cables</a:t>
            </a: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300038" y="3130550"/>
            <a:ext cx="57959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Less susceptible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to interference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(noise) and, therefore,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more secure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Smaller size (thinner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and lighter)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9-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28800"/>
            <a:ext cx="4764192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5" autoUpdateAnimBg="0" advAuto="1000"/>
      <p:bldP spid="91161" grpId="0" build="p" bldLvl="2" autoUpdateAnimBg="0" advAuto="3000"/>
      <p:bldP spid="91162" grpId="0" build="p" bldLvl="2" autoUpdateAnimBg="0" advAuto="3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wireless transmission media?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494 Fig. 9-40</a:t>
            </a: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304800" y="1524000"/>
            <a:ext cx="8585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Used when inconvenient, impractical, or impossible to install cables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Includes Bluetooth and IrDA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9-40.gif"/>
          <p:cNvPicPr>
            <a:picLocks noChangeAspect="1"/>
          </p:cNvPicPr>
          <p:nvPr/>
        </p:nvPicPr>
        <p:blipFill>
          <a:blip r:embed="rId2"/>
          <a:srcRect r="1818" b="3743"/>
          <a:stretch>
            <a:fillRect/>
          </a:stretch>
        </p:blipFill>
        <p:spPr>
          <a:xfrm>
            <a:off x="1905000" y="2743200"/>
            <a:ext cx="454793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5" autoUpdateAnimBg="0" advAuto="1000"/>
      <p:bldP spid="93209" grpId="0" build="p" bldLvl="2" autoUpdateAnimBg="0" advAuto="3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rgbClr val="D94439"/>
                </a:solidFill>
              </a:rPr>
              <a:t>broadcast radio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cellular radio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727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494 and 495 Fig. 9-41</a:t>
            </a: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300038" y="1600200"/>
            <a:ext cx="35861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Broadcast radio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distributes radio signals over long and short distances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304800" y="3228975"/>
            <a:ext cx="35861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Cellular radio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is form of broadcast radio used for mobile communications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49162" name="Rectangle 2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4G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</a:t>
              </a:r>
              <a:r>
                <a:rPr kumimoji="1" lang="en-US" sz="1200" dirty="0" smtClean="0">
                  <a:solidFill>
                    <a:schemeClr val="bg2"/>
                  </a:solidFill>
                  <a:latin typeface="Arial Narrow" pitchFamily="34" charset="0"/>
                </a:rPr>
                <a:t>etworks below </a:t>
              </a: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Chapter 9</a:t>
              </a:r>
            </a:p>
          </p:txBody>
        </p:sp>
        <p:sp>
          <p:nvSpPr>
            <p:cNvPr id="4916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CFig9-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28800"/>
            <a:ext cx="4648200" cy="359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5" autoUpdateAnimBg="0" advAuto="1000"/>
      <p:bldP spid="95257" grpId="0" build="p" bldLvl="2" autoUpdateAnimBg="0" advAuto="3000"/>
      <p:bldP spid="95258" grpId="0" build="p" bldLvl="2" autoUpdateAnimBg="0" advAuto="3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90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microwave</a:t>
            </a:r>
            <a:r>
              <a:rPr lang="en-US" smtClean="0"/>
              <a:t> station?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18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p.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</a:rPr>
              <a:t>496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</a:rPr>
              <a:t>Fig. 9-42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304800" y="1533525"/>
            <a:ext cx="3378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Earth-based reflective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dish used for microwave communications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304800" y="3538538"/>
            <a:ext cx="3378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Must transmit in straight line with no obstructions</a:t>
            </a:r>
          </a:p>
        </p:txBody>
      </p:sp>
      <p:pic>
        <p:nvPicPr>
          <p:cNvPr id="11" name="Picture 10" descr="CFig9-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5181600" cy="373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5" autoUpdateAnimBg="0" advAuto="1000"/>
      <p:bldP spid="97305" grpId="0" build="p" bldLvl="2" autoUpdateAnimBg="0" advAuto="3000"/>
      <p:bldP spid="97306" grpId="0" build="p" bldLvl="2" autoUpdateAnimBg="0" advAuto="3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Transmission Media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communications satellite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0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496 Fig. 9-43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279400" y="1533525"/>
            <a:ext cx="3225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Space station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that receives microwave signals from earth-based station, amplifies signals, and broadcasts signals back to any number of earth-based stations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9-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357218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5" autoUpdateAnimBg="0" advAuto="1000"/>
      <p:bldP spid="99354" grpId="0" build="p" bldLvl="2" autoUpdateAnimBg="0" advAuto="3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Summary of Communications and Networks</a:t>
            </a:r>
            <a:endParaRPr lang="en-US" sz="2800" smtClean="0">
              <a:latin typeface="Arial Unicode MS" pitchFamily="34" charset="-128"/>
            </a:endParaRP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304800" y="58769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9 Complete</a:t>
            </a:r>
          </a:p>
        </p:txBody>
      </p:sp>
      <p:sp>
        <p:nvSpPr>
          <p:cNvPr id="101404" name="AutoShape 28"/>
          <p:cNvSpPr>
            <a:spLocks noChangeArrowheads="1"/>
          </p:cNvSpPr>
          <p:nvPr/>
        </p:nvSpPr>
        <p:spPr bwMode="auto">
          <a:xfrm>
            <a:off x="228600" y="25384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Communications terminology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and applications</a:t>
            </a:r>
          </a:p>
        </p:txBody>
      </p:sp>
      <p:sp>
        <p:nvSpPr>
          <p:cNvPr id="101405" name="AutoShape 29"/>
          <p:cNvSpPr>
            <a:spLocks noChangeArrowheads="1"/>
          </p:cNvSpPr>
          <p:nvPr/>
        </p:nvSpPr>
        <p:spPr bwMode="auto">
          <a:xfrm>
            <a:off x="228600" y="35290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How to join computers into a network</a:t>
            </a:r>
          </a:p>
        </p:txBody>
      </p:sp>
      <p:sp>
        <p:nvSpPr>
          <p:cNvPr id="101406" name="AutoShape 30"/>
          <p:cNvSpPr>
            <a:spLocks noChangeArrowheads="1"/>
          </p:cNvSpPr>
          <p:nvPr/>
        </p:nvSpPr>
        <p:spPr bwMode="auto">
          <a:xfrm>
            <a:off x="4621213" y="30194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Various communications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devices, media, and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3" grpId="0" autoUpdateAnimBg="0"/>
      <p:bldP spid="101404" grpId="0" animBg="1" autoUpdateAnimBg="0"/>
      <p:bldP spid="101405" grpId="0" animBg="1" autoUpdateAnimBg="0"/>
      <p:bldP spid="10140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uses of communications technology?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8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462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B3C9C4E-D929-451E-ADF6-8C905A132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graphicEl>
                                              <a:dgm id="{9B3C9C4E-D929-451E-ADF6-8C905A132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E65C8E2-3A2A-46D3-B6E8-50CF030DD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graphicEl>
                                              <a:dgm id="{9E65C8E2-3A2A-46D3-B6E8-50CF030DD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4E6A61C-D1E8-4B53-9EDF-E730B11DD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graphicEl>
                                              <a:dgm id="{B4E6A61C-D1E8-4B53-9EDF-E730B11DD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2DBE189-1462-453C-8833-8585FBE5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62DBE189-1462-453C-8833-8585FBE5E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42208C2-7B25-4673-9768-70C26F31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graphicEl>
                                              <a:dgm id="{B42208C2-7B25-4673-9768-70C26F315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755A07B-EA1E-4624-9FFE-BDB6DDF6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graphicEl>
                                              <a:dgm id="{8755A07B-EA1E-4624-9FFE-BDB6DDF62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A1AC1E5-970B-47A2-9CB2-B0F134E58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graphicEl>
                                              <a:dgm id="{9A1AC1E5-970B-47A2-9CB2-B0F134E58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813421F-5FC5-4222-930F-5422CD93D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>
                                            <p:graphicEl>
                                              <a:dgm id="{1813421F-5FC5-4222-930F-5422CD93D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90D2625-F912-4CF9-9585-9D7101444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graphicEl>
                                              <a:dgm id="{690D2625-F912-4CF9-9585-9D7101444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5C2D9D0-DAEA-49B3-B0A8-D037A0DE7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graphicEl>
                                              <a:dgm id="{15C2D9D0-DAEA-49B3-B0A8-D037A0DE7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4294536-D02C-4B7C-86C6-CD9BCFEE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>
                                            <p:graphicEl>
                                              <a:dgm id="{14294536-D02C-4B7C-86C6-CD9BCFEE4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AB87F03-861E-4013-915C-C0075ED27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>
                                            <p:graphicEl>
                                              <a:dgm id="{6AB87F03-861E-4013-915C-C0075ED27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16BA14A-AE11-4394-BE53-22EA4378B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>
                                            <p:graphicEl>
                                              <a:dgm id="{716BA14A-AE11-4394-BE53-22EA4378B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81BF523-429A-47C0-9B6A-A719ADFB2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>
                                            <p:graphicEl>
                                              <a:dgm id="{E81BF523-429A-47C0-9B6A-A719ADFB2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  <p:bldGraphic spid="1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</a:p>
        </p:txBody>
      </p:sp>
      <p:sp>
        <p:nvSpPr>
          <p:cNvPr id="182275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Video: </a:t>
            </a:r>
            <a:r>
              <a:rPr lang="en-US" dirty="0" err="1" smtClean="0"/>
              <a:t>Trillian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820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8201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8199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5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wireless messaging services?</a:t>
            </a:r>
          </a:p>
          <a:p>
            <a:pPr>
              <a:buFont typeface="Monotype Sorts" pitchFamily="2" charset="2"/>
              <a:buNone/>
            </a:pPr>
            <a:endParaRPr lang="en-US" b="0" smtClean="0"/>
          </a:p>
        </p:txBody>
      </p:sp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463 - 464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35" name="AutoShape 103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Text Box 103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5613400" y="1828800"/>
            <a:ext cx="3530600" cy="2708275"/>
            <a:chOff x="3168" y="1920"/>
            <a:chExt cx="2224" cy="1706"/>
          </a:xfrm>
        </p:grpSpPr>
        <p:sp>
          <p:nvSpPr>
            <p:cNvPr id="9233" name="AutoShape 1039"/>
            <p:cNvSpPr>
              <a:spLocks noChangeArrowheads="1"/>
            </p:cNvSpPr>
            <p:nvPr/>
          </p:nvSpPr>
          <p:spPr bwMode="auto">
            <a:xfrm>
              <a:off x="3168" y="1920"/>
              <a:ext cx="2224" cy="1706"/>
            </a:xfrm>
            <a:prstGeom prst="octagon">
              <a:avLst>
                <a:gd name="adj" fmla="val 29287"/>
              </a:avLst>
            </a:prstGeom>
            <a:solidFill>
              <a:srgbClr val="46D486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46D48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2826" name="Text Box 1034"/>
            <p:cNvSpPr txBox="1">
              <a:spLocks noChangeArrowheads="1"/>
            </p:cNvSpPr>
            <p:nvPr/>
          </p:nvSpPr>
          <p:spPr bwMode="auto">
            <a:xfrm>
              <a:off x="3324" y="2148"/>
              <a:ext cx="1920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Wireless instant messaging</a:t>
              </a:r>
              <a:r>
                <a:rPr kumimoji="1" lang="en-US" sz="2600" b="1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kumimoji="1" lang="en-US" sz="2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allows wireless mobile devices to exchange messages</a:t>
              </a:r>
              <a:endParaRPr kumimoji="1" lang="en-US" sz="2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041"/>
          <p:cNvGrpSpPr>
            <a:grpSpLocks/>
          </p:cNvGrpSpPr>
          <p:nvPr/>
        </p:nvGrpSpPr>
        <p:grpSpPr bwMode="auto">
          <a:xfrm>
            <a:off x="152400" y="1905000"/>
            <a:ext cx="3530600" cy="2720975"/>
            <a:chOff x="608" y="1296"/>
            <a:chExt cx="2224" cy="1714"/>
          </a:xfrm>
        </p:grpSpPr>
        <p:sp>
          <p:nvSpPr>
            <p:cNvPr id="9231" name="AutoShape 1036"/>
            <p:cNvSpPr>
              <a:spLocks noChangeArrowheads="1"/>
            </p:cNvSpPr>
            <p:nvPr/>
          </p:nvSpPr>
          <p:spPr bwMode="auto">
            <a:xfrm>
              <a:off x="608" y="1296"/>
              <a:ext cx="2224" cy="1706"/>
            </a:xfrm>
            <a:prstGeom prst="octagon">
              <a:avLst>
                <a:gd name="adj" fmla="val 29287"/>
              </a:avLst>
            </a:prstGeom>
            <a:solidFill>
              <a:srgbClr val="00CCFF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2829" name="Text Box 1037"/>
            <p:cNvSpPr txBox="1">
              <a:spLocks noChangeArrowheads="1"/>
            </p:cNvSpPr>
            <p:nvPr/>
          </p:nvSpPr>
          <p:spPr bwMode="auto">
            <a:xfrm>
              <a:off x="768" y="1440"/>
              <a:ext cx="1920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600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Text messaging</a:t>
              </a:r>
              <a:br>
                <a:rPr kumimoji="1" lang="en-US" sz="2600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allows users to send and receive short text messages on a phone or </a:t>
              </a:r>
              <a:r>
                <a:rPr kumimoji="1" lang="en-US" sz="2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other mobile device</a:t>
              </a:r>
              <a:endParaRPr kumimoji="1"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" name="Group 1042"/>
          <p:cNvGrpSpPr>
            <a:grpSpLocks/>
          </p:cNvGrpSpPr>
          <p:nvPr/>
        </p:nvGrpSpPr>
        <p:grpSpPr bwMode="auto">
          <a:xfrm>
            <a:off x="3124200" y="3810000"/>
            <a:ext cx="3530600" cy="2754313"/>
            <a:chOff x="3168" y="1920"/>
            <a:chExt cx="2224" cy="1735"/>
          </a:xfrm>
        </p:grpSpPr>
        <p:sp>
          <p:nvSpPr>
            <p:cNvPr id="9229" name="AutoShape 1043"/>
            <p:cNvSpPr>
              <a:spLocks noChangeArrowheads="1"/>
            </p:cNvSpPr>
            <p:nvPr/>
          </p:nvSpPr>
          <p:spPr bwMode="auto">
            <a:xfrm>
              <a:off x="3168" y="1920"/>
              <a:ext cx="2224" cy="1706"/>
            </a:xfrm>
            <a:prstGeom prst="octagon">
              <a:avLst>
                <a:gd name="adj" fmla="val 29287"/>
              </a:avLst>
            </a:prstGeom>
            <a:solidFill>
              <a:srgbClr val="FFCC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2836" name="Text Box 1044"/>
            <p:cNvSpPr txBox="1">
              <a:spLocks noChangeArrowheads="1"/>
            </p:cNvSpPr>
            <p:nvPr/>
          </p:nvSpPr>
          <p:spPr bwMode="auto">
            <a:xfrm>
              <a:off x="3312" y="1968"/>
              <a:ext cx="1920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b="1" dirty="0" smtClean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Picture/video </a:t>
              </a:r>
              <a:r>
                <a:rPr kumimoji="1" lang="en-US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messaging </a:t>
              </a:r>
              <a:r>
                <a:rPr kumimoji="1"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allows users to send graphics, pictures, video clips, sound files, and short text messages</a:t>
              </a:r>
              <a:endParaRPr kumimoji="1" 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046"/>
          <p:cNvGrpSpPr>
            <a:grpSpLocks/>
          </p:cNvGrpSpPr>
          <p:nvPr/>
        </p:nvGrpSpPr>
        <p:grpSpPr bwMode="auto">
          <a:xfrm>
            <a:off x="0" y="4724400"/>
            <a:ext cx="1981200" cy="1295400"/>
            <a:chOff x="0" y="3024"/>
            <a:chExt cx="1248" cy="816"/>
          </a:xfrm>
        </p:grpSpPr>
        <p:sp>
          <p:nvSpPr>
            <p:cNvPr id="9227" name="Rectangle 104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Video Messaging below Chapter 9</a:t>
              </a:r>
            </a:p>
          </p:txBody>
        </p:sp>
        <p:sp>
          <p:nvSpPr>
            <p:cNvPr id="922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495800" cy="1500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</a:t>
            </a:r>
            <a:r>
              <a:rPr lang="en-US" smtClean="0">
                <a:solidFill>
                  <a:srgbClr val="D94439"/>
                </a:solidFill>
              </a:rPr>
              <a:t>wireless Internet access points</a:t>
            </a:r>
            <a:r>
              <a:rPr lang="en-US" smtClean="0"/>
              <a:t> and </a:t>
            </a:r>
            <a:r>
              <a:rPr lang="en-US" smtClean="0">
                <a:solidFill>
                  <a:srgbClr val="D94439"/>
                </a:solidFill>
              </a:rPr>
              <a:t>cybercafés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4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464-465 Fig. 9-4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04800" y="2438400"/>
            <a:ext cx="39624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50" lvl="1" indent="-46355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Wireless Internet access point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 allows wireless connection to Internet in public location</a:t>
            </a:r>
          </a:p>
          <a:p>
            <a:pPr marL="1700213" lvl="2" indent="-4572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b="1" dirty="0" smtClean="0">
                <a:solidFill>
                  <a:srgbClr val="000000"/>
                </a:solidFill>
                <a:latin typeface="Times New Roman" pitchFamily="18" charset="0"/>
              </a:rPr>
              <a:t>3G and 4G networks</a:t>
            </a:r>
            <a:endParaRPr kumimoji="1"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77850" lvl="1" indent="-463550">
              <a:lnSpc>
                <a:spcPct val="90000"/>
              </a:lnSpc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D94439"/>
                </a:solidFill>
                <a:latin typeface="Times New Roman" pitchFamily="18" charset="0"/>
              </a:rPr>
              <a:t>Cybercafé</a:t>
            </a:r>
            <a:r>
              <a:rPr kumimoji="1" lang="en-US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is </a:t>
            </a:r>
            <a:r>
              <a:rPr kumimoji="1" lang="en-US" b="1" dirty="0" smtClean="0">
                <a:solidFill>
                  <a:srgbClr val="000000"/>
                </a:solidFill>
                <a:latin typeface="Times New Roman" pitchFamily="18" charset="0"/>
              </a:rPr>
              <a:t>a coffee 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</a:rPr>
              <a:t>house that provides computers with Internet access</a:t>
            </a:r>
          </a:p>
        </p:txBody>
      </p:sp>
      <p:pic>
        <p:nvPicPr>
          <p:cNvPr id="10" name="Picture 9" descr="CFig9-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828800"/>
            <a:ext cx="4398039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 advAuto="1000"/>
      <p:bldP spid="17434" grpId="0" build="p" bldLvl="2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Computer Communications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global positioning system (GPS)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466 Fig. 9-6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879725" y="400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42900" y="1981200"/>
            <a:ext cx="1790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GPS satellites orbit Earth. Every thousandth of a second, each satellite sends a signal that indicates its current position to the GPS receiver.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620000" y="2209800"/>
            <a:ext cx="1447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kumimoji="1" lang="en-US" sz="18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A GPS receiver (such as in a car, a wearable device, a smart phone, a handheld device, or a collar) determines its location on Earth by analyzing at least 3 separate satellite signals from the 24 satellites in orbit.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11275" name="Rectangle 3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Link, click Chapter 9,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GPS below Chapter 9</a:t>
              </a:r>
            </a:p>
          </p:txBody>
        </p:sp>
        <p:sp>
          <p:nvSpPr>
            <p:cNvPr id="1127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67 w 21600"/>
                <a:gd name="T1" fmla="*/ 372 h 21600"/>
                <a:gd name="T2" fmla="*/ 0 w 21600"/>
                <a:gd name="T3" fmla="*/ 302 h 21600"/>
                <a:gd name="T4" fmla="*/ 278 w 21600"/>
                <a:gd name="T5" fmla="*/ 0 h 21600"/>
                <a:gd name="T6" fmla="*/ 0 w 21600"/>
                <a:gd name="T7" fmla="*/ 0 h 21600"/>
                <a:gd name="T8" fmla="*/ 139 w 21600"/>
                <a:gd name="T9" fmla="*/ 0 h 21600"/>
                <a:gd name="T10" fmla="*/ 278 w 21600"/>
                <a:gd name="T11" fmla="*/ 0 h 21600"/>
                <a:gd name="T12" fmla="*/ 278 w 21600"/>
                <a:gd name="T13" fmla="*/ 186 h 21600"/>
                <a:gd name="T14" fmla="*/ 278 w 21600"/>
                <a:gd name="T15" fmla="*/ 372 h 21600"/>
                <a:gd name="T16" fmla="*/ 139 w 21600"/>
                <a:gd name="T17" fmla="*/ 372 h 21600"/>
                <a:gd name="T18" fmla="*/ 0 w 21600"/>
                <a:gd name="T19" fmla="*/ 18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 descr="CFig9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28800"/>
            <a:ext cx="48768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 advAuto="1000"/>
      <p:bldP spid="19483" grpId="0" autoUpdateAnimBg="0"/>
      <p:bldP spid="19484" grpId="0" autoUpdateAnimBg="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rgbClr val="0099CC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rgbClr val="0099CC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1631</TotalTime>
  <Words>1680</Words>
  <Application>Microsoft PowerPoint</Application>
  <PresentationFormat>On-screen Show (4:3)</PresentationFormat>
  <Paragraphs>330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1_dt2</vt:lpstr>
      <vt:lpstr>Chapter 9 Communications and Networks</vt:lpstr>
      <vt:lpstr>Chapter 9 Objectives</vt:lpstr>
      <vt:lpstr>Communications</vt:lpstr>
      <vt:lpstr>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 Communications Standards</vt:lpstr>
      <vt:lpstr>Network Communications Standards</vt:lpstr>
      <vt:lpstr>Network Communications Standards</vt:lpstr>
      <vt:lpstr>Network Communications Standards</vt:lpstr>
      <vt:lpstr>Communications Software</vt:lpstr>
      <vt:lpstr>Communications Over the Telephone Network</vt:lpstr>
      <vt:lpstr>Communications Over the Telephone Network</vt:lpstr>
      <vt:lpstr>Communications Over the Telephone Network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Communications Channel</vt:lpstr>
      <vt:lpstr>Communications Channel</vt:lpstr>
      <vt:lpstr>Physical Transmission Media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Summary of Communications and Networks</vt:lpstr>
    </vt:vector>
  </TitlesOfParts>
  <Company>nSight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 Freund</cp:lastModifiedBy>
  <cp:revision>122</cp:revision>
  <dcterms:created xsi:type="dcterms:W3CDTF">2002-12-18T18:11:50Z</dcterms:created>
  <dcterms:modified xsi:type="dcterms:W3CDTF">2008-01-11T17:07:58Z</dcterms:modified>
</cp:coreProperties>
</file>