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0"/>
  </p:notesMasterIdLst>
  <p:sldIdLst>
    <p:sldId id="256" r:id="rId2"/>
    <p:sldId id="257" r:id="rId3"/>
    <p:sldId id="258" r:id="rId4"/>
    <p:sldId id="260" r:id="rId5"/>
    <p:sldId id="261" r:id="rId6"/>
    <p:sldId id="265" r:id="rId7"/>
    <p:sldId id="266" r:id="rId8"/>
    <p:sldId id="267" r:id="rId9"/>
    <p:sldId id="269" r:id="rId10"/>
    <p:sldId id="270" r:id="rId11"/>
    <p:sldId id="268" r:id="rId12"/>
    <p:sldId id="262" r:id="rId13"/>
    <p:sldId id="263" r:id="rId14"/>
    <p:sldId id="264" r:id="rId15"/>
    <p:sldId id="271" r:id="rId16"/>
    <p:sldId id="281" r:id="rId17"/>
    <p:sldId id="272" r:id="rId18"/>
    <p:sldId id="274" r:id="rId19"/>
    <p:sldId id="275" r:id="rId20"/>
    <p:sldId id="276" r:id="rId21"/>
    <p:sldId id="278" r:id="rId22"/>
    <p:sldId id="282" r:id="rId23"/>
    <p:sldId id="283" r:id="rId24"/>
    <p:sldId id="284" r:id="rId25"/>
    <p:sldId id="285" r:id="rId26"/>
    <p:sldId id="286" r:id="rId27"/>
    <p:sldId id="287"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A0FB7-6CFB-4FED-A526-1D5B3276CFD4}" type="datetimeFigureOut">
              <a:rPr lang="en-US" smtClean="0"/>
              <a:t>2/13/2020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98814-1775-4754-886C-A58DE4F027F4}" type="slidenum">
              <a:rPr lang="en-US" smtClean="0"/>
              <a:t>‹#›</a:t>
            </a:fld>
            <a:endParaRPr lang="en-US"/>
          </a:p>
        </p:txBody>
      </p:sp>
    </p:spTree>
    <p:extLst>
      <p:ext uri="{BB962C8B-B14F-4D97-AF65-F5344CB8AC3E}">
        <p14:creationId xmlns:p14="http://schemas.microsoft.com/office/powerpoint/2010/main" val="205776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0FC6FD-6ED2-43A5-A013-D7164BD9E020}" type="slidenum">
              <a:rPr lang="en-US" altLang="en-US" smtClean="0"/>
              <a:pPr>
                <a:spcBef>
                  <a:spcPct val="0"/>
                </a:spcBef>
              </a:pPr>
              <a:t>16</a:t>
            </a:fld>
            <a:endParaRPr lang="en-US" alt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71295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F5E3B1C-D518-4D23-A480-888FA162BBF0}" type="slidenum">
              <a:rPr lang="en-US" altLang="en-US" smtClean="0"/>
              <a:pPr>
                <a:spcBef>
                  <a:spcPct val="0"/>
                </a:spcBef>
              </a:pPr>
              <a:t>19</a:t>
            </a:fld>
            <a:endParaRPr lang="en-US" altLang="en-US" smtClean="0"/>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lvl="1" eaLnBrk="1" hangingPunct="1"/>
            <a:r>
              <a:rPr lang="en-US" altLang="en-US" sz="1000" smtClean="0">
                <a:cs typeface="Times New Roman" panose="02020603050405020304" pitchFamily="18" charset="0"/>
              </a:rPr>
              <a:t>What is rule #10 used for – emptying the stack.</a:t>
            </a:r>
          </a:p>
          <a:p>
            <a:pPr lvl="1" eaLnBrk="1" hangingPunct="1"/>
            <a:endParaRPr lang="en-US" altLang="en-US" sz="1000" smtClean="0">
              <a:cs typeface="Times New Roman" panose="02020603050405020304" pitchFamily="18" charset="0"/>
            </a:endParaRPr>
          </a:p>
          <a:p>
            <a:pPr lvl="1" eaLnBrk="1" hangingPunct="1"/>
            <a:r>
              <a:rPr lang="en-US" altLang="en-US" sz="1000" smtClean="0">
                <a:cs typeface="Times New Roman" panose="02020603050405020304" pitchFamily="18" charset="0"/>
              </a:rPr>
              <a:t>What is rule #9 used for – emptying the stack.</a:t>
            </a:r>
          </a:p>
          <a:p>
            <a:pPr lvl="1" eaLnBrk="1" hangingPunct="1"/>
            <a:r>
              <a:rPr lang="en-US" altLang="en-US" sz="1000" smtClean="0">
                <a:cs typeface="Times New Roman" panose="02020603050405020304" pitchFamily="18" charset="0"/>
              </a:rPr>
              <a:t>Why do rules #3 and #6 have options – you don’t know where the middle of the string is.</a:t>
            </a:r>
          </a:p>
          <a:p>
            <a:pPr lvl="1" eaLnBrk="1" hangingPunct="1"/>
            <a:r>
              <a:rPr lang="en-US" altLang="en-US" sz="1000" smtClean="0">
                <a:cs typeface="Times New Roman" panose="02020603050405020304" pitchFamily="18" charset="0"/>
              </a:rPr>
              <a:t>Why don’t rules #4 and #5 have similar options – suppose rule #4 had option (</a:t>
            </a:r>
            <a:r>
              <a:rPr lang="en-US" altLang="en-US" sz="600" smtClean="0">
                <a:cs typeface="Times New Roman" panose="02020603050405020304" pitchFamily="18" charset="0"/>
              </a:rPr>
              <a:t>q</a:t>
            </a:r>
            <a:r>
              <a:rPr lang="en-US" altLang="en-US" sz="600" baseline="-25000" smtClean="0">
                <a:cs typeface="Times New Roman" panose="02020603050405020304" pitchFamily="18" charset="0"/>
              </a:rPr>
              <a:t>2</a:t>
            </a:r>
            <a:r>
              <a:rPr lang="en-US" altLang="en-US" sz="600" smtClean="0">
                <a:cs typeface="Times New Roman" panose="02020603050405020304" pitchFamily="18" charset="0"/>
              </a:rPr>
              <a:t>, λ). Then 0100 would be accepted.</a:t>
            </a:r>
            <a:endParaRPr lang="en-US" altLang="en-US" sz="1000" smtClean="0">
              <a:cs typeface="Times New Roman" panose="02020603050405020304" pitchFamily="18" charset="0"/>
            </a:endParaRPr>
          </a:p>
          <a:p>
            <a:pPr eaLnBrk="1" hangingPunct="1"/>
            <a:endParaRPr lang="en-US" altLang="en-US" sz="1000" smtClean="0"/>
          </a:p>
        </p:txBody>
      </p:sp>
    </p:spTree>
    <p:extLst>
      <p:ext uri="{BB962C8B-B14F-4D97-AF65-F5344CB8AC3E}">
        <p14:creationId xmlns:p14="http://schemas.microsoft.com/office/powerpoint/2010/main" val="3325154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30DC8F-E0AE-47A4-9853-81D62028A8E4}" type="slidenum">
              <a:rPr lang="en-US" altLang="en-US" smtClean="0"/>
              <a:pPr>
                <a:spcBef>
                  <a:spcPct val="0"/>
                </a:spcBef>
              </a:pPr>
              <a:t>20</a:t>
            </a:fld>
            <a:endParaRPr lang="en-US" altLang="en-US" smtClean="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lvl="1" eaLnBrk="1" hangingPunct="1"/>
            <a:r>
              <a:rPr lang="en-US" altLang="en-US" sz="1000" smtClean="0">
                <a:cs typeface="Times New Roman" panose="02020603050405020304" pitchFamily="18" charset="0"/>
              </a:rPr>
              <a:t>What is rule #10 used for – emptying the stack.</a:t>
            </a:r>
          </a:p>
          <a:p>
            <a:pPr lvl="1" eaLnBrk="1" hangingPunct="1"/>
            <a:endParaRPr lang="en-US" altLang="en-US" sz="1000" smtClean="0">
              <a:cs typeface="Times New Roman" panose="02020603050405020304" pitchFamily="18" charset="0"/>
            </a:endParaRPr>
          </a:p>
          <a:p>
            <a:pPr lvl="1" eaLnBrk="1" hangingPunct="1"/>
            <a:r>
              <a:rPr lang="en-US" altLang="en-US" sz="1000" smtClean="0">
                <a:cs typeface="Times New Roman" panose="02020603050405020304" pitchFamily="18" charset="0"/>
              </a:rPr>
              <a:t>What is rule #9 used for – emptying the stack.</a:t>
            </a:r>
          </a:p>
          <a:p>
            <a:pPr lvl="1" eaLnBrk="1" hangingPunct="1"/>
            <a:r>
              <a:rPr lang="en-US" altLang="en-US" sz="1000" smtClean="0">
                <a:cs typeface="Times New Roman" panose="02020603050405020304" pitchFamily="18" charset="0"/>
              </a:rPr>
              <a:t>Why do rules #3 and #6 have options – you don’t know where the middle of the string is.</a:t>
            </a:r>
          </a:p>
          <a:p>
            <a:pPr lvl="1" eaLnBrk="1" hangingPunct="1"/>
            <a:r>
              <a:rPr lang="en-US" altLang="en-US" sz="1000" smtClean="0">
                <a:cs typeface="Times New Roman" panose="02020603050405020304" pitchFamily="18" charset="0"/>
              </a:rPr>
              <a:t>Why don’t rules #4 and #5 have similar options – suppose rule #4 had option (</a:t>
            </a:r>
            <a:r>
              <a:rPr lang="en-US" altLang="en-US" sz="600" smtClean="0">
                <a:cs typeface="Times New Roman" panose="02020603050405020304" pitchFamily="18" charset="0"/>
              </a:rPr>
              <a:t>q</a:t>
            </a:r>
            <a:r>
              <a:rPr lang="en-US" altLang="en-US" sz="600" baseline="-25000" smtClean="0">
                <a:cs typeface="Times New Roman" panose="02020603050405020304" pitchFamily="18" charset="0"/>
              </a:rPr>
              <a:t>2</a:t>
            </a:r>
            <a:r>
              <a:rPr lang="en-US" altLang="en-US" sz="600" smtClean="0">
                <a:cs typeface="Times New Roman" panose="02020603050405020304" pitchFamily="18" charset="0"/>
              </a:rPr>
              <a:t>, λ). Then 0100 would be accepted.</a:t>
            </a:r>
            <a:endParaRPr lang="en-US" altLang="en-US" sz="1000" smtClean="0">
              <a:cs typeface="Times New Roman" panose="02020603050405020304" pitchFamily="18" charset="0"/>
            </a:endParaRPr>
          </a:p>
          <a:p>
            <a:pPr eaLnBrk="1" hangingPunct="1"/>
            <a:endParaRPr lang="en-US" altLang="en-US" sz="1000" smtClean="0"/>
          </a:p>
        </p:txBody>
      </p:sp>
    </p:spTree>
    <p:extLst>
      <p:ext uri="{BB962C8B-B14F-4D97-AF65-F5344CB8AC3E}">
        <p14:creationId xmlns:p14="http://schemas.microsoft.com/office/powerpoint/2010/main" val="112627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8475D40-6E54-4127-8496-992611372EBF}" type="slidenum">
              <a:rPr lang="en-US" altLang="en-US" smtClean="0"/>
              <a:pPr>
                <a:spcBef>
                  <a:spcPct val="0"/>
                </a:spcBef>
              </a:pPr>
              <a:t>21</a:t>
            </a:fld>
            <a:endParaRPr lang="en-US" altLang="en-US" smtClean="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lvl="1" eaLnBrk="1" hangingPunct="1"/>
            <a:r>
              <a:rPr lang="en-US" altLang="en-US" sz="1000" smtClean="0">
                <a:cs typeface="Times New Roman" panose="02020603050405020304" pitchFamily="18" charset="0"/>
              </a:rPr>
              <a:t>What is rule #10 used for – emptying the stack.</a:t>
            </a:r>
          </a:p>
          <a:p>
            <a:pPr lvl="1" eaLnBrk="1" hangingPunct="1"/>
            <a:endParaRPr lang="en-US" altLang="en-US" sz="1000" smtClean="0">
              <a:cs typeface="Times New Roman" panose="02020603050405020304" pitchFamily="18" charset="0"/>
            </a:endParaRPr>
          </a:p>
          <a:p>
            <a:pPr lvl="1" eaLnBrk="1" hangingPunct="1"/>
            <a:r>
              <a:rPr lang="en-US" altLang="en-US" sz="1000" smtClean="0">
                <a:cs typeface="Times New Roman" panose="02020603050405020304" pitchFamily="18" charset="0"/>
              </a:rPr>
              <a:t>What is rule #9 used for – emptying the stack.</a:t>
            </a:r>
          </a:p>
          <a:p>
            <a:pPr lvl="1" eaLnBrk="1" hangingPunct="1"/>
            <a:r>
              <a:rPr lang="en-US" altLang="en-US" sz="1000" smtClean="0">
                <a:cs typeface="Times New Roman" panose="02020603050405020304" pitchFamily="18" charset="0"/>
              </a:rPr>
              <a:t>Why do rules #3 and #6 have options – you don’t know where the middle of the string is.</a:t>
            </a:r>
          </a:p>
          <a:p>
            <a:pPr lvl="1" eaLnBrk="1" hangingPunct="1"/>
            <a:r>
              <a:rPr lang="en-US" altLang="en-US" sz="1000" smtClean="0">
                <a:cs typeface="Times New Roman" panose="02020603050405020304" pitchFamily="18" charset="0"/>
              </a:rPr>
              <a:t>Why don’t rules #4 and #5 have similar options – suppose rule #4 had option (</a:t>
            </a:r>
            <a:r>
              <a:rPr lang="en-US" altLang="en-US" sz="600" smtClean="0">
                <a:cs typeface="Times New Roman" panose="02020603050405020304" pitchFamily="18" charset="0"/>
              </a:rPr>
              <a:t>q</a:t>
            </a:r>
            <a:r>
              <a:rPr lang="en-US" altLang="en-US" sz="600" baseline="-25000" smtClean="0">
                <a:cs typeface="Times New Roman" panose="02020603050405020304" pitchFamily="18" charset="0"/>
              </a:rPr>
              <a:t>2</a:t>
            </a:r>
            <a:r>
              <a:rPr lang="en-US" altLang="en-US" sz="600" smtClean="0">
                <a:cs typeface="Times New Roman" panose="02020603050405020304" pitchFamily="18" charset="0"/>
              </a:rPr>
              <a:t>, λ). Then 0100 would be accepted.</a:t>
            </a:r>
            <a:endParaRPr lang="en-US" altLang="en-US" sz="1000" smtClean="0">
              <a:cs typeface="Times New Roman" panose="02020603050405020304" pitchFamily="18" charset="0"/>
            </a:endParaRPr>
          </a:p>
          <a:p>
            <a:pPr eaLnBrk="1" hangingPunct="1"/>
            <a:endParaRPr lang="en-US" altLang="en-US" sz="1000" smtClean="0"/>
          </a:p>
        </p:txBody>
      </p:sp>
    </p:spTree>
    <p:extLst>
      <p:ext uri="{BB962C8B-B14F-4D97-AF65-F5344CB8AC3E}">
        <p14:creationId xmlns:p14="http://schemas.microsoft.com/office/powerpoint/2010/main" val="415008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4ACBCD-8D10-4CEF-96DE-F458829EE714}"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F39C7-7B5B-41D1-8500-08EF665DDD23}" type="slidenum">
              <a:rPr lang="en-US" smtClean="0"/>
              <a:t>‹#›</a:t>
            </a:fld>
            <a:endParaRPr lang="en-US"/>
          </a:p>
        </p:txBody>
      </p:sp>
    </p:spTree>
    <p:extLst>
      <p:ext uri="{BB962C8B-B14F-4D97-AF65-F5344CB8AC3E}">
        <p14:creationId xmlns:p14="http://schemas.microsoft.com/office/powerpoint/2010/main" val="251406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ACBCD-8D10-4CEF-96DE-F458829EE714}"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F39C7-7B5B-41D1-8500-08EF665DDD23}" type="slidenum">
              <a:rPr lang="en-US" smtClean="0"/>
              <a:t>‹#›</a:t>
            </a:fld>
            <a:endParaRPr lang="en-US"/>
          </a:p>
        </p:txBody>
      </p:sp>
    </p:spTree>
    <p:extLst>
      <p:ext uri="{BB962C8B-B14F-4D97-AF65-F5344CB8AC3E}">
        <p14:creationId xmlns:p14="http://schemas.microsoft.com/office/powerpoint/2010/main" val="90054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ACBCD-8D10-4CEF-96DE-F458829EE714}"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F39C7-7B5B-41D1-8500-08EF665DDD23}" type="slidenum">
              <a:rPr lang="en-US" smtClean="0"/>
              <a:t>‹#›</a:t>
            </a:fld>
            <a:endParaRPr lang="en-US"/>
          </a:p>
        </p:txBody>
      </p:sp>
    </p:spTree>
    <p:extLst>
      <p:ext uri="{BB962C8B-B14F-4D97-AF65-F5344CB8AC3E}">
        <p14:creationId xmlns:p14="http://schemas.microsoft.com/office/powerpoint/2010/main" val="310290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ACBCD-8D10-4CEF-96DE-F458829EE714}"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F39C7-7B5B-41D1-8500-08EF665DDD23}" type="slidenum">
              <a:rPr lang="en-US" smtClean="0"/>
              <a:t>‹#›</a:t>
            </a:fld>
            <a:endParaRPr lang="en-US"/>
          </a:p>
        </p:txBody>
      </p:sp>
    </p:spTree>
    <p:extLst>
      <p:ext uri="{BB962C8B-B14F-4D97-AF65-F5344CB8AC3E}">
        <p14:creationId xmlns:p14="http://schemas.microsoft.com/office/powerpoint/2010/main" val="358300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4ACBCD-8D10-4CEF-96DE-F458829EE714}"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F39C7-7B5B-41D1-8500-08EF665DDD23}" type="slidenum">
              <a:rPr lang="en-US" smtClean="0"/>
              <a:t>‹#›</a:t>
            </a:fld>
            <a:endParaRPr lang="en-US"/>
          </a:p>
        </p:txBody>
      </p:sp>
    </p:spTree>
    <p:extLst>
      <p:ext uri="{BB962C8B-B14F-4D97-AF65-F5344CB8AC3E}">
        <p14:creationId xmlns:p14="http://schemas.microsoft.com/office/powerpoint/2010/main" val="2447706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4ACBCD-8D10-4CEF-96DE-F458829EE714}"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F39C7-7B5B-41D1-8500-08EF665DDD23}" type="slidenum">
              <a:rPr lang="en-US" smtClean="0"/>
              <a:t>‹#›</a:t>
            </a:fld>
            <a:endParaRPr lang="en-US"/>
          </a:p>
        </p:txBody>
      </p:sp>
    </p:spTree>
    <p:extLst>
      <p:ext uri="{BB962C8B-B14F-4D97-AF65-F5344CB8AC3E}">
        <p14:creationId xmlns:p14="http://schemas.microsoft.com/office/powerpoint/2010/main" val="292991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4ACBCD-8D10-4CEF-96DE-F458829EE714}" type="datetimeFigureOut">
              <a:rPr lang="en-US" smtClean="0"/>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AF39C7-7B5B-41D1-8500-08EF665DDD23}" type="slidenum">
              <a:rPr lang="en-US" smtClean="0"/>
              <a:t>‹#›</a:t>
            </a:fld>
            <a:endParaRPr lang="en-US"/>
          </a:p>
        </p:txBody>
      </p:sp>
    </p:spTree>
    <p:extLst>
      <p:ext uri="{BB962C8B-B14F-4D97-AF65-F5344CB8AC3E}">
        <p14:creationId xmlns:p14="http://schemas.microsoft.com/office/powerpoint/2010/main" val="245145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4ACBCD-8D10-4CEF-96DE-F458829EE714}" type="datetimeFigureOut">
              <a:rPr lang="en-US" smtClean="0"/>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AF39C7-7B5B-41D1-8500-08EF665DDD23}" type="slidenum">
              <a:rPr lang="en-US" smtClean="0"/>
              <a:t>‹#›</a:t>
            </a:fld>
            <a:endParaRPr lang="en-US"/>
          </a:p>
        </p:txBody>
      </p:sp>
    </p:spTree>
    <p:extLst>
      <p:ext uri="{BB962C8B-B14F-4D97-AF65-F5344CB8AC3E}">
        <p14:creationId xmlns:p14="http://schemas.microsoft.com/office/powerpoint/2010/main" val="266858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ACBCD-8D10-4CEF-96DE-F458829EE714}" type="datetimeFigureOut">
              <a:rPr lang="en-US" smtClean="0"/>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AF39C7-7B5B-41D1-8500-08EF665DDD23}" type="slidenum">
              <a:rPr lang="en-US" smtClean="0"/>
              <a:t>‹#›</a:t>
            </a:fld>
            <a:endParaRPr lang="en-US"/>
          </a:p>
        </p:txBody>
      </p:sp>
    </p:spTree>
    <p:extLst>
      <p:ext uri="{BB962C8B-B14F-4D97-AF65-F5344CB8AC3E}">
        <p14:creationId xmlns:p14="http://schemas.microsoft.com/office/powerpoint/2010/main" val="13906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ACBCD-8D10-4CEF-96DE-F458829EE714}"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F39C7-7B5B-41D1-8500-08EF665DDD23}" type="slidenum">
              <a:rPr lang="en-US" smtClean="0"/>
              <a:t>‹#›</a:t>
            </a:fld>
            <a:endParaRPr lang="en-US"/>
          </a:p>
        </p:txBody>
      </p:sp>
    </p:spTree>
    <p:extLst>
      <p:ext uri="{BB962C8B-B14F-4D97-AF65-F5344CB8AC3E}">
        <p14:creationId xmlns:p14="http://schemas.microsoft.com/office/powerpoint/2010/main" val="2690998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ACBCD-8D10-4CEF-96DE-F458829EE714}"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F39C7-7B5B-41D1-8500-08EF665DDD23}" type="slidenum">
              <a:rPr lang="en-US" smtClean="0"/>
              <a:t>‹#›</a:t>
            </a:fld>
            <a:endParaRPr lang="en-US"/>
          </a:p>
        </p:txBody>
      </p:sp>
    </p:spTree>
    <p:extLst>
      <p:ext uri="{BB962C8B-B14F-4D97-AF65-F5344CB8AC3E}">
        <p14:creationId xmlns:p14="http://schemas.microsoft.com/office/powerpoint/2010/main" val="47100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ACBCD-8D10-4CEF-96DE-F458829EE714}" type="datetimeFigureOut">
              <a:rPr lang="en-US" smtClean="0"/>
              <a:t>2/13/2020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F39C7-7B5B-41D1-8500-08EF665DDD23}" type="slidenum">
              <a:rPr lang="en-US" smtClean="0"/>
              <a:t>‹#›</a:t>
            </a:fld>
            <a:endParaRPr lang="en-US"/>
          </a:p>
        </p:txBody>
      </p:sp>
    </p:spTree>
    <p:extLst>
      <p:ext uri="{BB962C8B-B14F-4D97-AF65-F5344CB8AC3E}">
        <p14:creationId xmlns:p14="http://schemas.microsoft.com/office/powerpoint/2010/main" val="337950537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wmf"/><Relationship Id="rId4" Type="http://schemas.openxmlformats.org/officeDocument/2006/relationships/oleObject" Target="../embeddings/oleObject2.bin"/><Relationship Id="rId9" Type="http://schemas.openxmlformats.org/officeDocument/2006/relationships/image" Target="../media/image11.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2.wmf"/><Relationship Id="rId4" Type="http://schemas.openxmlformats.org/officeDocument/2006/relationships/oleObject" Target="../embeddings/oleObject5.bin"/><Relationship Id="rId9" Type="http://schemas.openxmlformats.org/officeDocument/2006/relationships/image" Target="../media/image1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Turing Machine in TOC</a:t>
            </a:r>
            <a:br>
              <a:rPr lang="en-US" dirty="0"/>
            </a:br>
            <a:endParaRPr lang="en-US" dirty="0"/>
          </a:p>
        </p:txBody>
      </p:sp>
    </p:spTree>
    <p:extLst>
      <p:ext uri="{BB962C8B-B14F-4D97-AF65-F5344CB8AC3E}">
        <p14:creationId xmlns:p14="http://schemas.microsoft.com/office/powerpoint/2010/main" val="1447561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1449" y="960954"/>
            <a:ext cx="3065968" cy="369332"/>
          </a:xfrm>
          <a:prstGeom prst="rect">
            <a:avLst/>
          </a:prstGeom>
        </p:spPr>
        <p:txBody>
          <a:bodyPr wrap="none">
            <a:spAutoFit/>
          </a:bodyPr>
          <a:lstStyle/>
          <a:p>
            <a:pPr fontAlgn="base"/>
            <a:r>
              <a:rPr lang="en-US" dirty="0" smtClean="0"/>
              <a:t>Turing machine for subtraction</a:t>
            </a:r>
          </a:p>
        </p:txBody>
      </p:sp>
      <p:pic>
        <p:nvPicPr>
          <p:cNvPr id="4" name="Picture 3"/>
          <p:cNvPicPr>
            <a:picLocks noChangeAspect="1"/>
          </p:cNvPicPr>
          <p:nvPr/>
        </p:nvPicPr>
        <p:blipFill>
          <a:blip r:embed="rId2"/>
          <a:stretch>
            <a:fillRect/>
          </a:stretch>
        </p:blipFill>
        <p:spPr>
          <a:xfrm>
            <a:off x="2412593" y="2245200"/>
            <a:ext cx="6539500" cy="2520000"/>
          </a:xfrm>
          <a:prstGeom prst="rect">
            <a:avLst/>
          </a:prstGeom>
        </p:spPr>
      </p:pic>
    </p:spTree>
    <p:extLst>
      <p:ext uri="{BB962C8B-B14F-4D97-AF65-F5344CB8AC3E}">
        <p14:creationId xmlns:p14="http://schemas.microsoft.com/office/powerpoint/2010/main" val="3425465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2882" y="1415534"/>
            <a:ext cx="7402796" cy="3046988"/>
          </a:xfrm>
          <a:prstGeom prst="rect">
            <a:avLst/>
          </a:prstGeom>
        </p:spPr>
        <p:txBody>
          <a:bodyPr wrap="none">
            <a:spAutoFit/>
          </a:bodyPr>
          <a:lstStyle/>
          <a:p>
            <a:pPr marL="457200" indent="-457200" fontAlgn="base">
              <a:buFont typeface="+mj-lt"/>
              <a:buAutoNum type="arabicPeriod"/>
            </a:pPr>
            <a:r>
              <a:rPr lang="en-US" sz="2400" dirty="0" smtClean="0"/>
              <a:t>Turing </a:t>
            </a:r>
            <a:r>
              <a:rPr lang="en-US" sz="2400" dirty="0"/>
              <a:t>Machine as </a:t>
            </a:r>
            <a:r>
              <a:rPr lang="en-US" sz="2400" dirty="0" smtClean="0"/>
              <a:t>Comparator</a:t>
            </a:r>
          </a:p>
          <a:p>
            <a:pPr marL="457200" indent="-457200" fontAlgn="base">
              <a:buFont typeface="+mj-lt"/>
              <a:buAutoNum type="arabicPeriod"/>
            </a:pPr>
            <a:r>
              <a:rPr lang="en-US" sz="2400" dirty="0"/>
              <a:t>Turing machine for copying data</a:t>
            </a:r>
          </a:p>
          <a:p>
            <a:pPr marL="457200" indent="-457200" fontAlgn="base">
              <a:buFont typeface="+mj-lt"/>
              <a:buAutoNum type="arabicPeriod"/>
            </a:pPr>
            <a:r>
              <a:rPr lang="en-US" sz="2400" dirty="0"/>
              <a:t>Construct a Turing machine for L = {</a:t>
            </a:r>
            <a:r>
              <a:rPr lang="en-US" sz="2400" dirty="0" err="1"/>
              <a:t>a</a:t>
            </a:r>
            <a:r>
              <a:rPr lang="en-US" sz="2400" baseline="30000" dirty="0" err="1"/>
              <a:t>i</a:t>
            </a:r>
            <a:r>
              <a:rPr lang="en-US" sz="2400" dirty="0" err="1"/>
              <a:t>b</a:t>
            </a:r>
            <a:r>
              <a:rPr lang="en-US" sz="2400" baseline="30000" dirty="0" err="1"/>
              <a:t>j</a:t>
            </a:r>
            <a:r>
              <a:rPr lang="en-US" sz="2400" dirty="0" err="1"/>
              <a:t>c</a:t>
            </a:r>
            <a:r>
              <a:rPr lang="en-US" sz="2400" baseline="30000" dirty="0" err="1"/>
              <a:t>k</a:t>
            </a:r>
            <a:r>
              <a:rPr lang="en-US" sz="2400" dirty="0"/>
              <a:t> | </a:t>
            </a:r>
            <a:r>
              <a:rPr lang="en-US" sz="2400" dirty="0" err="1"/>
              <a:t>i</a:t>
            </a:r>
            <a:r>
              <a:rPr lang="en-US" sz="2400" dirty="0"/>
              <a:t>&gt;j&gt;k; k ≥ </a:t>
            </a:r>
            <a:r>
              <a:rPr lang="en-US" sz="2400" dirty="0" smtClean="0"/>
              <a:t>1}</a:t>
            </a:r>
          </a:p>
          <a:p>
            <a:pPr marL="457200" indent="-457200" fontAlgn="base">
              <a:buFont typeface="+mj-lt"/>
              <a:buAutoNum type="arabicPeriod"/>
            </a:pPr>
            <a:r>
              <a:rPr lang="en-US" sz="2400" dirty="0" smtClean="0"/>
              <a:t>Counters </a:t>
            </a:r>
            <a:r>
              <a:rPr lang="en-US" sz="2400" dirty="0"/>
              <a:t>in Turing </a:t>
            </a:r>
            <a:r>
              <a:rPr lang="en-US" sz="2400" dirty="0" smtClean="0"/>
              <a:t>machines</a:t>
            </a:r>
          </a:p>
          <a:p>
            <a:pPr marL="457200" indent="-457200" fontAlgn="base">
              <a:buFont typeface="+mj-lt"/>
              <a:buAutoNum type="arabicPeriod"/>
            </a:pPr>
            <a:r>
              <a:rPr lang="en-US" sz="2400" smtClean="0"/>
              <a:t>Turing </a:t>
            </a:r>
            <a:r>
              <a:rPr lang="en-US" sz="2400" dirty="0"/>
              <a:t>Machine: take a mod of </a:t>
            </a:r>
            <a:r>
              <a:rPr lang="en-US" sz="2400"/>
              <a:t>two </a:t>
            </a:r>
            <a:r>
              <a:rPr lang="en-US" sz="2400" smtClean="0"/>
              <a:t>numbers</a:t>
            </a:r>
            <a:endParaRPr lang="en-US" sz="2400" dirty="0"/>
          </a:p>
          <a:p>
            <a:pPr marL="457200" indent="-457200" fontAlgn="base">
              <a:buFont typeface="+mj-lt"/>
              <a:buAutoNum type="arabicPeriod"/>
            </a:pPr>
            <a:endParaRPr lang="en-US" sz="2400" dirty="0"/>
          </a:p>
          <a:p>
            <a:pPr marL="457200" indent="-457200" fontAlgn="base">
              <a:buFont typeface="+mj-lt"/>
              <a:buAutoNum type="arabicPeriod"/>
            </a:pPr>
            <a:endParaRPr lang="en-US" sz="2400" dirty="0" smtClean="0"/>
          </a:p>
          <a:p>
            <a:pPr marL="457200" indent="-457200" fontAlgn="base">
              <a:buFont typeface="+mj-lt"/>
              <a:buAutoNum type="arabicPeriod"/>
            </a:pPr>
            <a:endParaRPr lang="en-US" sz="2400" dirty="0"/>
          </a:p>
        </p:txBody>
      </p:sp>
      <p:sp>
        <p:nvSpPr>
          <p:cNvPr id="3" name="Rectangle 2"/>
          <p:cNvSpPr/>
          <p:nvPr/>
        </p:nvSpPr>
        <p:spPr>
          <a:xfrm>
            <a:off x="3642801" y="446705"/>
            <a:ext cx="2174185" cy="584775"/>
          </a:xfrm>
          <a:prstGeom prst="rect">
            <a:avLst/>
          </a:prstGeom>
        </p:spPr>
        <p:txBody>
          <a:bodyPr wrap="none">
            <a:spAutoFit/>
          </a:bodyPr>
          <a:lstStyle/>
          <a:p>
            <a:r>
              <a:rPr lang="en-US" sz="3200" b="1" dirty="0" smtClean="0"/>
              <a:t>Try yourself</a:t>
            </a:r>
            <a:endParaRPr lang="en-US" sz="4800" b="1" dirty="0"/>
          </a:p>
        </p:txBody>
      </p:sp>
    </p:spTree>
    <p:extLst>
      <p:ext uri="{BB962C8B-B14F-4D97-AF65-F5344CB8AC3E}">
        <p14:creationId xmlns:p14="http://schemas.microsoft.com/office/powerpoint/2010/main" val="2700643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4026" y="577334"/>
            <a:ext cx="4322145" cy="523220"/>
          </a:xfrm>
          <a:prstGeom prst="rect">
            <a:avLst/>
          </a:prstGeom>
        </p:spPr>
        <p:txBody>
          <a:bodyPr wrap="none">
            <a:spAutoFit/>
          </a:bodyPr>
          <a:lstStyle/>
          <a:p>
            <a:r>
              <a:rPr lang="en-US" sz="2800" b="1" dirty="0" smtClean="0"/>
              <a:t>Variation of Turing Machine</a:t>
            </a:r>
            <a:endParaRPr lang="en-US" sz="2800" b="1" dirty="0"/>
          </a:p>
        </p:txBody>
      </p:sp>
      <p:sp>
        <p:nvSpPr>
          <p:cNvPr id="3" name="Rectangle 2"/>
          <p:cNvSpPr/>
          <p:nvPr/>
        </p:nvSpPr>
        <p:spPr>
          <a:xfrm>
            <a:off x="936171" y="1332637"/>
            <a:ext cx="10210800" cy="2862322"/>
          </a:xfrm>
          <a:prstGeom prst="rect">
            <a:avLst/>
          </a:prstGeom>
        </p:spPr>
        <p:txBody>
          <a:bodyPr wrap="square">
            <a:spAutoFit/>
          </a:bodyPr>
          <a:lstStyle/>
          <a:p>
            <a:pPr fontAlgn="base"/>
            <a:r>
              <a:rPr lang="en-US" b="1" i="0" dirty="0" smtClean="0">
                <a:effectLst/>
                <a:latin typeface="Roboto"/>
              </a:rPr>
              <a:t>1. Multiple track Turing Machine:</a:t>
            </a:r>
            <a:endParaRPr lang="en-US" b="0" i="0" dirty="0" smtClean="0">
              <a:effectLst/>
              <a:latin typeface="Roboto"/>
            </a:endParaRPr>
          </a:p>
          <a:p>
            <a:pPr fontAlgn="base">
              <a:buFont typeface="Arial" panose="020B0604020202020204" pitchFamily="34" charset="0"/>
              <a:buChar char="•"/>
            </a:pPr>
            <a:r>
              <a:rPr lang="en-US" b="0" i="0" dirty="0" smtClean="0">
                <a:effectLst/>
                <a:latin typeface="Roboto"/>
              </a:rPr>
              <a:t>A k-tack Turing machine(for some k&gt;0) has k-tracks and one R/W head that reads and writes all of them one by one.</a:t>
            </a:r>
          </a:p>
          <a:p>
            <a:pPr fontAlgn="base">
              <a:buFont typeface="Arial" panose="020B0604020202020204" pitchFamily="34" charset="0"/>
              <a:buChar char="•"/>
            </a:pPr>
            <a:r>
              <a:rPr lang="en-US" b="0" i="0" dirty="0" smtClean="0">
                <a:effectLst/>
                <a:latin typeface="Roboto"/>
              </a:rPr>
              <a:t>A k-track Turing Machine can be simulated by a single track Turing machine</a:t>
            </a:r>
          </a:p>
          <a:p>
            <a:pPr fontAlgn="base"/>
            <a:r>
              <a:rPr lang="en-US" b="1" dirty="0" smtClean="0"/>
              <a:t>2</a:t>
            </a:r>
            <a:r>
              <a:rPr lang="en-US" b="1" dirty="0"/>
              <a:t>. Two-way infinite Tape Turing </a:t>
            </a:r>
            <a:r>
              <a:rPr lang="en-US" b="1" dirty="0" smtClean="0"/>
              <a:t>Machine</a:t>
            </a:r>
          </a:p>
          <a:p>
            <a:pPr marL="285750" indent="-285750" fontAlgn="base">
              <a:buFont typeface="Arial" panose="020B0604020202020204" pitchFamily="34" charset="0"/>
              <a:buChar char="•"/>
            </a:pPr>
            <a:r>
              <a:rPr lang="en-US" dirty="0"/>
              <a:t>Infinite tape of two-way infinite tape Turing machine is unbounded in both directions left and </a:t>
            </a:r>
            <a:r>
              <a:rPr lang="en-US" dirty="0" smtClean="0"/>
              <a:t>right.</a:t>
            </a:r>
          </a:p>
          <a:p>
            <a:pPr marL="285750" indent="-285750" fontAlgn="base">
              <a:buFont typeface="Arial" panose="020B0604020202020204" pitchFamily="34" charset="0"/>
              <a:buChar char="•"/>
            </a:pPr>
            <a:r>
              <a:rPr lang="en-US" dirty="0" smtClean="0"/>
              <a:t>Two-way </a:t>
            </a:r>
            <a:r>
              <a:rPr lang="en-US" dirty="0"/>
              <a:t>infinite tape Turing machine can be simulated by one-way infinite Turing machine(standard Turing machine</a:t>
            </a:r>
            <a:r>
              <a:rPr lang="en-US" dirty="0" smtClean="0"/>
              <a:t>).</a:t>
            </a:r>
          </a:p>
          <a:p>
            <a:pPr fontAlgn="base"/>
            <a:endParaRPr lang="en-US" dirty="0"/>
          </a:p>
          <a:p>
            <a:pPr fontAlgn="base"/>
            <a:endParaRPr lang="en-US" b="0" i="0" dirty="0">
              <a:effectLst/>
              <a:latin typeface="Roboto"/>
            </a:endParaRPr>
          </a:p>
        </p:txBody>
      </p:sp>
    </p:spTree>
    <p:extLst>
      <p:ext uri="{BB962C8B-B14F-4D97-AF65-F5344CB8AC3E}">
        <p14:creationId xmlns:p14="http://schemas.microsoft.com/office/powerpoint/2010/main" val="4053386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1485" y="838200"/>
            <a:ext cx="10395857" cy="3170099"/>
          </a:xfrm>
          <a:prstGeom prst="rect">
            <a:avLst/>
          </a:prstGeom>
        </p:spPr>
        <p:txBody>
          <a:bodyPr wrap="square">
            <a:spAutoFit/>
          </a:bodyPr>
          <a:lstStyle/>
          <a:p>
            <a:r>
              <a:rPr lang="en-US" sz="2000" b="1" dirty="0" smtClean="0"/>
              <a:t>3. Multi-tape Turing Machine:</a:t>
            </a:r>
            <a:endParaRPr lang="en-US" sz="2000" dirty="0" smtClean="0"/>
          </a:p>
          <a:p>
            <a:pPr marL="342900" indent="-342900">
              <a:buFont typeface="Arial" panose="020B0604020202020204" pitchFamily="34" charset="0"/>
              <a:buChar char="•"/>
            </a:pPr>
            <a:r>
              <a:rPr lang="en-US" sz="2000" dirty="0" smtClean="0"/>
              <a:t>It has multiple tapes and controlled by a single head.</a:t>
            </a:r>
          </a:p>
          <a:p>
            <a:pPr marL="342900" indent="-342900">
              <a:buFont typeface="Arial" panose="020B0604020202020204" pitchFamily="34" charset="0"/>
              <a:buChar char="•"/>
            </a:pPr>
            <a:r>
              <a:rPr lang="en-US" sz="2000" dirty="0" smtClean="0"/>
              <a:t>The Multi-tape Turing machine is different from k-track Turing machine but expressive power is same.</a:t>
            </a:r>
          </a:p>
          <a:p>
            <a:pPr marL="342900" indent="-342900">
              <a:buFont typeface="Arial" panose="020B0604020202020204" pitchFamily="34" charset="0"/>
              <a:buChar char="•"/>
            </a:pPr>
            <a:r>
              <a:rPr lang="en-US" sz="2000" dirty="0" smtClean="0"/>
              <a:t>Multi-tape Turing machine can be simulated by single-tape Turing machine.</a:t>
            </a:r>
          </a:p>
          <a:p>
            <a:endParaRPr lang="en-US" sz="2000" dirty="0" smtClean="0"/>
          </a:p>
          <a:p>
            <a:r>
              <a:rPr lang="en-US" sz="2000" b="1" dirty="0" smtClean="0"/>
              <a:t>4. Multi-tape Multi-head Turing Machine:</a:t>
            </a:r>
            <a:endParaRPr lang="en-US" sz="2000" dirty="0" smtClean="0"/>
          </a:p>
          <a:p>
            <a:pPr marL="342900" indent="-342900">
              <a:buFont typeface="Arial" panose="020B0604020202020204" pitchFamily="34" charset="0"/>
              <a:buChar char="•"/>
            </a:pPr>
            <a:r>
              <a:rPr lang="en-US" sz="2000" dirty="0" smtClean="0"/>
              <a:t>The multi-tape Turing machine has multiple tapes and multiple heads</a:t>
            </a:r>
          </a:p>
          <a:p>
            <a:pPr marL="342900" indent="-342900">
              <a:buFont typeface="Arial" panose="020B0604020202020204" pitchFamily="34" charset="0"/>
              <a:buChar char="•"/>
            </a:pPr>
            <a:r>
              <a:rPr lang="en-US" sz="2000" dirty="0" smtClean="0"/>
              <a:t>Each tape controlled by separate head</a:t>
            </a:r>
          </a:p>
          <a:p>
            <a:pPr marL="342900" indent="-342900">
              <a:buFont typeface="Arial" panose="020B0604020202020204" pitchFamily="34" charset="0"/>
              <a:buChar char="•"/>
            </a:pPr>
            <a:r>
              <a:rPr lang="en-US" sz="2000" dirty="0" smtClean="0"/>
              <a:t>Multi-Tape Multi-head Turing machine can be simulated by standard Turing machine.</a:t>
            </a:r>
          </a:p>
        </p:txBody>
      </p:sp>
    </p:spTree>
    <p:extLst>
      <p:ext uri="{BB962C8B-B14F-4D97-AF65-F5344CB8AC3E}">
        <p14:creationId xmlns:p14="http://schemas.microsoft.com/office/powerpoint/2010/main" val="2350764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71" y="783771"/>
            <a:ext cx="9797143" cy="3139321"/>
          </a:xfrm>
          <a:prstGeom prst="rect">
            <a:avLst/>
          </a:prstGeom>
        </p:spPr>
        <p:txBody>
          <a:bodyPr wrap="square">
            <a:spAutoFit/>
          </a:bodyPr>
          <a:lstStyle/>
          <a:p>
            <a:pPr fontAlgn="base"/>
            <a:r>
              <a:rPr lang="en-US" b="1" dirty="0">
                <a:latin typeface="Roboto"/>
              </a:rPr>
              <a:t>5</a:t>
            </a:r>
            <a:r>
              <a:rPr lang="en-US" b="1" i="0" dirty="0" smtClean="0">
                <a:effectLst/>
                <a:latin typeface="Roboto"/>
              </a:rPr>
              <a:t>. Multi-head Turing Machine:</a:t>
            </a:r>
            <a:endParaRPr lang="en-US" b="0" i="0" dirty="0" smtClean="0">
              <a:effectLst/>
              <a:latin typeface="Roboto"/>
            </a:endParaRPr>
          </a:p>
          <a:p>
            <a:pPr fontAlgn="base">
              <a:buFont typeface="Arial" panose="020B0604020202020204" pitchFamily="34" charset="0"/>
              <a:buChar char="•"/>
            </a:pPr>
            <a:r>
              <a:rPr lang="en-US" b="0" i="0" dirty="0" smtClean="0">
                <a:effectLst/>
                <a:latin typeface="Roboto"/>
              </a:rPr>
              <a:t>A multi-head Turing machine contain two or more heads to read the symbols on the same tape.</a:t>
            </a:r>
          </a:p>
          <a:p>
            <a:pPr fontAlgn="base">
              <a:buFont typeface="Arial" panose="020B0604020202020204" pitchFamily="34" charset="0"/>
              <a:buChar char="•"/>
            </a:pPr>
            <a:r>
              <a:rPr lang="en-US" b="0" i="0" dirty="0" smtClean="0">
                <a:effectLst/>
                <a:latin typeface="Roboto"/>
              </a:rPr>
              <a:t>In one step all the heads sense the scanned symbols and move or write independently.</a:t>
            </a:r>
          </a:p>
          <a:p>
            <a:pPr fontAlgn="base">
              <a:buFont typeface="Arial" panose="020B0604020202020204" pitchFamily="34" charset="0"/>
              <a:buChar char="•"/>
            </a:pPr>
            <a:r>
              <a:rPr lang="en-US" b="0" i="0" dirty="0" smtClean="0">
                <a:effectLst/>
                <a:latin typeface="Roboto"/>
              </a:rPr>
              <a:t>Multi-head Turing machine can be simulated by single head Turing machine.</a:t>
            </a:r>
          </a:p>
          <a:p>
            <a:pPr fontAlgn="base"/>
            <a:r>
              <a:rPr lang="en-US" b="1" dirty="0">
                <a:latin typeface="Roboto"/>
              </a:rPr>
              <a:t>6</a:t>
            </a:r>
            <a:r>
              <a:rPr lang="en-US" b="1" i="0" dirty="0" smtClean="0">
                <a:effectLst/>
                <a:latin typeface="Roboto"/>
              </a:rPr>
              <a:t>. Non-deterministic Turing Machine:</a:t>
            </a:r>
            <a:endParaRPr lang="en-US" b="0" i="0" dirty="0" smtClean="0">
              <a:effectLst/>
              <a:latin typeface="Roboto"/>
            </a:endParaRPr>
          </a:p>
          <a:p>
            <a:pPr fontAlgn="base">
              <a:buFont typeface="Arial" panose="020B0604020202020204" pitchFamily="34" charset="0"/>
              <a:buChar char="•"/>
            </a:pPr>
            <a:r>
              <a:rPr lang="en-US" b="0" i="0" dirty="0" smtClean="0">
                <a:effectLst/>
                <a:latin typeface="Roboto"/>
              </a:rPr>
              <a:t>A non-deterministic Turing machine has a single, one way infinite tape.</a:t>
            </a:r>
          </a:p>
          <a:p>
            <a:pPr fontAlgn="base">
              <a:buFont typeface="Arial" panose="020B0604020202020204" pitchFamily="34" charset="0"/>
              <a:buChar char="•"/>
            </a:pPr>
            <a:r>
              <a:rPr lang="en-US" b="0" i="0" dirty="0" smtClean="0">
                <a:effectLst/>
                <a:latin typeface="Roboto"/>
              </a:rPr>
              <a:t>For a given state and input symbol has </a:t>
            </a:r>
            <a:r>
              <a:rPr lang="en-US" b="0" i="0" dirty="0" err="1" smtClean="0">
                <a:effectLst/>
                <a:latin typeface="Roboto"/>
              </a:rPr>
              <a:t>atleast</a:t>
            </a:r>
            <a:r>
              <a:rPr lang="en-US" b="0" i="0" dirty="0" smtClean="0">
                <a:effectLst/>
                <a:latin typeface="Roboto"/>
              </a:rPr>
              <a:t> one choice to move (finite number of choices for the next move), each choice several choices of path that it might follow for a given input string.</a:t>
            </a:r>
          </a:p>
          <a:p>
            <a:pPr fontAlgn="base">
              <a:buFont typeface="Arial" panose="020B0604020202020204" pitchFamily="34" charset="0"/>
              <a:buChar char="•"/>
            </a:pPr>
            <a:r>
              <a:rPr lang="en-US" b="0" i="0" dirty="0" smtClean="0">
                <a:effectLst/>
                <a:latin typeface="Roboto"/>
              </a:rPr>
              <a:t>A non-deterministic Turing machine is equivalent to deterministic Turing machine.</a:t>
            </a:r>
            <a:endParaRPr lang="en-US" b="0" i="0" dirty="0">
              <a:effectLst/>
              <a:latin typeface="Roboto"/>
            </a:endParaRPr>
          </a:p>
        </p:txBody>
      </p:sp>
    </p:spTree>
    <p:extLst>
      <p:ext uri="{BB962C8B-B14F-4D97-AF65-F5344CB8AC3E}">
        <p14:creationId xmlns:p14="http://schemas.microsoft.com/office/powerpoint/2010/main" val="4230600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1742" y="1621027"/>
            <a:ext cx="9938657" cy="4770537"/>
          </a:xfrm>
          <a:prstGeom prst="rect">
            <a:avLst/>
          </a:prstGeom>
        </p:spPr>
        <p:txBody>
          <a:bodyPr wrap="square">
            <a:spAutoFit/>
          </a:bodyPr>
          <a:lstStyle/>
          <a:p>
            <a:r>
              <a:rPr lang="en-US" sz="2000" b="1" dirty="0"/>
              <a:t>Definition: Let L be a language. Then L is recursively enumerable if there exists a TM M such that L = L(M).</a:t>
            </a:r>
          </a:p>
          <a:p>
            <a:endParaRPr lang="en-US" sz="2000" dirty="0"/>
          </a:p>
          <a:p>
            <a:r>
              <a:rPr lang="en-US" sz="2000" dirty="0"/>
              <a:t>If L is recursively enumerable  then L = L(M) for some TM M, and</a:t>
            </a:r>
          </a:p>
          <a:p>
            <a:r>
              <a:rPr lang="en-US" sz="2000" dirty="0"/>
              <a:t>If x is in L then M halts in a final (accepting) state.</a:t>
            </a:r>
          </a:p>
          <a:p>
            <a:r>
              <a:rPr lang="en-US" sz="2000" dirty="0"/>
              <a:t>If x is not in L then M may halt in a non-final (non-accepting) state or no transition is available, or loop forever.</a:t>
            </a:r>
          </a:p>
          <a:p>
            <a:endParaRPr lang="en-US" sz="2400" dirty="0"/>
          </a:p>
          <a:p>
            <a:r>
              <a:rPr lang="en-US" sz="2000" b="1" dirty="0"/>
              <a:t>Definition: Let L be a language. Then L is recursive if there exists a TM M such that L = L(M) and M halts on all inputs.</a:t>
            </a:r>
          </a:p>
          <a:p>
            <a:endParaRPr lang="en-US" sz="2000" dirty="0"/>
          </a:p>
          <a:p>
            <a:r>
              <a:rPr lang="en-US" sz="2000" dirty="0"/>
              <a:t>If L is recursive then L = L(M) for some TM M, and</a:t>
            </a:r>
          </a:p>
          <a:p>
            <a:r>
              <a:rPr lang="en-US" sz="2000" dirty="0"/>
              <a:t>If x is in L then M halts in a final (accepting) state.</a:t>
            </a:r>
          </a:p>
          <a:p>
            <a:r>
              <a:rPr lang="en-US" sz="2000" dirty="0"/>
              <a:t>If x is not in L then M halts in a non-final (non-accepting) state or no transition is available (does not go to infinite loop).</a:t>
            </a:r>
          </a:p>
        </p:txBody>
      </p:sp>
      <p:sp>
        <p:nvSpPr>
          <p:cNvPr id="3" name="Rectangle 2"/>
          <p:cNvSpPr/>
          <p:nvPr/>
        </p:nvSpPr>
        <p:spPr>
          <a:xfrm>
            <a:off x="2052884" y="664419"/>
            <a:ext cx="6535572" cy="584775"/>
          </a:xfrm>
          <a:prstGeom prst="rect">
            <a:avLst/>
          </a:prstGeom>
        </p:spPr>
        <p:txBody>
          <a:bodyPr wrap="none">
            <a:spAutoFit/>
          </a:bodyPr>
          <a:lstStyle/>
          <a:p>
            <a:r>
              <a:rPr lang="en-US" sz="3200" b="1" dirty="0" smtClean="0"/>
              <a:t>Recursively enumerable &amp;</a:t>
            </a:r>
            <a:r>
              <a:rPr lang="en-US" sz="3200" b="1" dirty="0"/>
              <a:t> </a:t>
            </a:r>
            <a:r>
              <a:rPr lang="en-US" sz="3200" b="1" dirty="0" smtClean="0"/>
              <a:t>Recursive  </a:t>
            </a:r>
            <a:endParaRPr lang="en-US" sz="3200" dirty="0"/>
          </a:p>
        </p:txBody>
      </p:sp>
    </p:spTree>
    <p:extLst>
      <p:ext uri="{BB962C8B-B14F-4D97-AF65-F5344CB8AC3E}">
        <p14:creationId xmlns:p14="http://schemas.microsoft.com/office/powerpoint/2010/main" val="2713714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784361B-BCBE-4DA3-8385-8D4C0EE415E2}" type="slidenum">
              <a:rPr lang="en-US" altLang="en-US" sz="1400"/>
              <a:pPr>
                <a:spcBef>
                  <a:spcPct val="0"/>
                </a:spcBef>
                <a:buFontTx/>
                <a:buNone/>
              </a:pPr>
              <a:t>16</a:t>
            </a:fld>
            <a:endParaRPr lang="en-US" altLang="en-US" sz="1400"/>
          </a:p>
        </p:txBody>
      </p:sp>
      <p:sp>
        <p:nvSpPr>
          <p:cNvPr id="4099" name="Rectangle 2"/>
          <p:cNvSpPr>
            <a:spLocks noGrp="1" noChangeArrowheads="1"/>
          </p:cNvSpPr>
          <p:nvPr>
            <p:ph type="title"/>
          </p:nvPr>
        </p:nvSpPr>
        <p:spPr>
          <a:xfrm>
            <a:off x="2209800" y="381000"/>
            <a:ext cx="7772400" cy="914400"/>
          </a:xfrm>
        </p:spPr>
        <p:txBody>
          <a:bodyPr/>
          <a:lstStyle/>
          <a:p>
            <a:pPr eaLnBrk="1" hangingPunct="1"/>
            <a:r>
              <a:rPr lang="en-US" altLang="en-US" sz="3200"/>
              <a:t>Turing Machines (TM)</a:t>
            </a:r>
          </a:p>
        </p:txBody>
      </p:sp>
      <p:sp>
        <p:nvSpPr>
          <p:cNvPr id="4100" name="Rectangle 3"/>
          <p:cNvSpPr>
            <a:spLocks noGrp="1" noChangeArrowheads="1"/>
          </p:cNvSpPr>
          <p:nvPr>
            <p:ph type="body" idx="1"/>
          </p:nvPr>
        </p:nvSpPr>
        <p:spPr>
          <a:xfrm>
            <a:off x="1600200" y="1219200"/>
            <a:ext cx="7772400" cy="4724400"/>
          </a:xfrm>
        </p:spPr>
        <p:txBody>
          <a:bodyPr/>
          <a:lstStyle/>
          <a:p>
            <a:pPr eaLnBrk="1" hangingPunct="1"/>
            <a:r>
              <a:rPr lang="en-US" altLang="en-US" sz="1600" dirty="0" smtClean="0">
                <a:cs typeface="Times New Roman" panose="02020603050405020304" pitchFamily="18" charset="0"/>
              </a:rPr>
              <a:t>:</a:t>
            </a:r>
            <a:endParaRPr lang="en-US" altLang="en-US" sz="1600" dirty="0">
              <a:cs typeface="Times New Roman" panose="02020603050405020304" pitchFamily="18" charset="0"/>
            </a:endParaRPr>
          </a:p>
        </p:txBody>
      </p:sp>
      <p:grpSp>
        <p:nvGrpSpPr>
          <p:cNvPr id="4101" name="Group 40"/>
          <p:cNvGrpSpPr>
            <a:grpSpLocks/>
          </p:cNvGrpSpPr>
          <p:nvPr/>
        </p:nvGrpSpPr>
        <p:grpSpPr bwMode="auto">
          <a:xfrm>
            <a:off x="3298371" y="1763486"/>
            <a:ext cx="3733800" cy="3276600"/>
            <a:chOff x="1488" y="1440"/>
            <a:chExt cx="2352" cy="2064"/>
          </a:xfrm>
        </p:grpSpPr>
        <p:sp>
          <p:nvSpPr>
            <p:cNvPr id="4102" name="Oval 31"/>
            <p:cNvSpPr>
              <a:spLocks noChangeArrowheads="1"/>
            </p:cNvSpPr>
            <p:nvPr/>
          </p:nvSpPr>
          <p:spPr bwMode="auto">
            <a:xfrm>
              <a:off x="2256" y="2832"/>
              <a:ext cx="86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200"/>
                <a:t>Regular Languages</a:t>
              </a:r>
            </a:p>
          </p:txBody>
        </p:sp>
        <p:sp>
          <p:nvSpPr>
            <p:cNvPr id="4103" name="Oval 32"/>
            <p:cNvSpPr>
              <a:spLocks noChangeArrowheads="1"/>
            </p:cNvSpPr>
            <p:nvPr/>
          </p:nvSpPr>
          <p:spPr bwMode="auto">
            <a:xfrm>
              <a:off x="1968" y="2448"/>
              <a:ext cx="1440" cy="86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200"/>
            </a:p>
          </p:txBody>
        </p:sp>
        <p:sp>
          <p:nvSpPr>
            <p:cNvPr id="4104" name="Oval 33"/>
            <p:cNvSpPr>
              <a:spLocks noChangeArrowheads="1"/>
            </p:cNvSpPr>
            <p:nvPr/>
          </p:nvSpPr>
          <p:spPr bwMode="auto">
            <a:xfrm>
              <a:off x="1728" y="2064"/>
              <a:ext cx="1920" cy="134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05" name="Rectangle 34"/>
            <p:cNvSpPr>
              <a:spLocks noChangeArrowheads="1"/>
            </p:cNvSpPr>
            <p:nvPr/>
          </p:nvSpPr>
          <p:spPr bwMode="auto">
            <a:xfrm>
              <a:off x="2160" y="2592"/>
              <a:ext cx="1075"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t>Context-Free Languages</a:t>
              </a:r>
            </a:p>
          </p:txBody>
        </p:sp>
        <p:sp>
          <p:nvSpPr>
            <p:cNvPr id="4106" name="Rectangle 35"/>
            <p:cNvSpPr>
              <a:spLocks noChangeArrowheads="1"/>
            </p:cNvSpPr>
            <p:nvPr/>
          </p:nvSpPr>
          <p:spPr bwMode="auto">
            <a:xfrm>
              <a:off x="2208" y="2208"/>
              <a:ext cx="950"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t>Recursive Languages</a:t>
              </a:r>
            </a:p>
          </p:txBody>
        </p:sp>
        <p:sp>
          <p:nvSpPr>
            <p:cNvPr id="4107" name="Oval 36"/>
            <p:cNvSpPr>
              <a:spLocks noChangeArrowheads="1"/>
            </p:cNvSpPr>
            <p:nvPr/>
          </p:nvSpPr>
          <p:spPr bwMode="auto">
            <a:xfrm>
              <a:off x="1488" y="1680"/>
              <a:ext cx="2352" cy="182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08" name="Rectangle 37"/>
            <p:cNvSpPr>
              <a:spLocks noChangeArrowheads="1"/>
            </p:cNvSpPr>
            <p:nvPr/>
          </p:nvSpPr>
          <p:spPr bwMode="auto">
            <a:xfrm>
              <a:off x="1920" y="1872"/>
              <a:ext cx="1521"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t>Recursively Enumerable Languages</a:t>
              </a:r>
            </a:p>
          </p:txBody>
        </p:sp>
        <p:sp>
          <p:nvSpPr>
            <p:cNvPr id="4109" name="Rectangle 39"/>
            <p:cNvSpPr>
              <a:spLocks noChangeArrowheads="1"/>
            </p:cNvSpPr>
            <p:nvPr/>
          </p:nvSpPr>
          <p:spPr bwMode="auto">
            <a:xfrm>
              <a:off x="1824" y="1440"/>
              <a:ext cx="1720"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t>Non-Recursively Enumerable Languages</a:t>
              </a:r>
            </a:p>
          </p:txBody>
        </p:sp>
      </p:grpSp>
    </p:spTree>
    <p:extLst>
      <p:ext uri="{BB962C8B-B14F-4D97-AF65-F5344CB8AC3E}">
        <p14:creationId xmlns:p14="http://schemas.microsoft.com/office/powerpoint/2010/main" val="2134771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5173" y="1220763"/>
            <a:ext cx="11016342" cy="2474524"/>
          </a:xfrm>
          <a:prstGeom prst="rect">
            <a:avLst/>
          </a:prstGeom>
        </p:spPr>
        <p:txBody>
          <a:bodyPr wrap="square">
            <a:spAutoFit/>
          </a:bodyPr>
          <a:lstStyle/>
          <a:p>
            <a:pPr defTabSz="341313">
              <a:lnSpc>
                <a:spcPct val="90000"/>
              </a:lnSpc>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sz="2800" b="1" dirty="0">
                <a:cs typeface="Times New Roman" panose="02020603050405020304" pitchFamily="18" charset="0"/>
              </a:rPr>
              <a:t>Notes:</a:t>
            </a:r>
          </a:p>
          <a:p>
            <a:pPr lvl="1" defTabSz="341313">
              <a:lnSpc>
                <a:spcPct val="90000"/>
              </a:lnSpc>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endParaRPr lang="en-US" altLang="en-US" sz="2400" dirty="0">
              <a:cs typeface="Times New Roman" panose="02020603050405020304" pitchFamily="18" charset="0"/>
            </a:endParaRPr>
          </a:p>
          <a:p>
            <a:pPr lvl="1" defTabSz="341313">
              <a:lnSpc>
                <a:spcPct val="90000"/>
              </a:lnSpc>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sz="2400" dirty="0">
                <a:cs typeface="Times New Roman" panose="02020603050405020304" pitchFamily="18" charset="0"/>
              </a:rPr>
              <a:t>The set of all recursive languages is a subset of the set of all recursively enumerable languages</a:t>
            </a:r>
          </a:p>
          <a:p>
            <a:pPr lvl="1" defTabSz="341313">
              <a:lnSpc>
                <a:spcPct val="90000"/>
              </a:lnSpc>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endParaRPr lang="en-US" altLang="en-US" sz="2400" dirty="0">
              <a:cs typeface="Times New Roman" panose="02020603050405020304" pitchFamily="18" charset="0"/>
            </a:endParaRPr>
          </a:p>
          <a:p>
            <a:pPr lvl="1" defTabSz="341313">
              <a:lnSpc>
                <a:spcPct val="90000"/>
              </a:lnSpc>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sz="2400" dirty="0">
                <a:cs typeface="Times New Roman" panose="02020603050405020304" pitchFamily="18" charset="0"/>
              </a:rPr>
              <a:t>Terminology is easy to confuse: A </a:t>
            </a:r>
            <a:r>
              <a:rPr lang="en-US" altLang="en-US" sz="2400" i="1" dirty="0">
                <a:cs typeface="Times New Roman" panose="02020603050405020304" pitchFamily="18" charset="0"/>
              </a:rPr>
              <a:t>TM</a:t>
            </a:r>
            <a:r>
              <a:rPr lang="en-US" altLang="en-US" sz="2400" dirty="0">
                <a:cs typeface="Times New Roman" panose="02020603050405020304" pitchFamily="18" charset="0"/>
              </a:rPr>
              <a:t> is not recursive or recursively enumerable, rather a </a:t>
            </a:r>
            <a:r>
              <a:rPr lang="en-US" altLang="en-US" sz="2400" i="1" dirty="0">
                <a:cs typeface="Times New Roman" panose="02020603050405020304" pitchFamily="18" charset="0"/>
              </a:rPr>
              <a:t>language</a:t>
            </a:r>
            <a:r>
              <a:rPr lang="en-US" altLang="en-US" sz="2400" dirty="0">
                <a:cs typeface="Times New Roman" panose="02020603050405020304" pitchFamily="18" charset="0"/>
              </a:rPr>
              <a:t> is recursive or recursively enumerable.</a:t>
            </a:r>
          </a:p>
        </p:txBody>
      </p:sp>
    </p:spTree>
    <p:extLst>
      <p:ext uri="{BB962C8B-B14F-4D97-AF65-F5344CB8AC3E}">
        <p14:creationId xmlns:p14="http://schemas.microsoft.com/office/powerpoint/2010/main" val="3847103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2209800" y="457200"/>
            <a:ext cx="7772400" cy="6096000"/>
          </a:xfrm>
        </p:spPr>
        <p:txBody>
          <a:bodyPr>
            <a:normAutofit/>
          </a:bodyPr>
          <a:lstStyle/>
          <a:p>
            <a:pPr>
              <a:tabLst>
                <a:tab pos="917575"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90963" algn="l"/>
                <a:tab pos="4110038" algn="l"/>
              </a:tabLst>
            </a:pPr>
            <a:endParaRPr lang="en-US" altLang="en-US" sz="1800" b="1" dirty="0">
              <a:cs typeface="Times New Roman" panose="02020603050405020304" pitchFamily="18" charset="0"/>
            </a:endParaRPr>
          </a:p>
          <a:p>
            <a:pPr marL="0" indent="0">
              <a:buNone/>
              <a:tabLst>
                <a:tab pos="917575"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90963" algn="l"/>
                <a:tab pos="4110038" algn="l"/>
              </a:tabLst>
            </a:pPr>
            <a:r>
              <a:rPr lang="en-US" altLang="en-US" sz="1800" b="1" dirty="0" smtClean="0">
                <a:cs typeface="Times New Roman" panose="02020603050405020304" pitchFamily="18" charset="0"/>
              </a:rPr>
              <a:t>TM </a:t>
            </a:r>
            <a:r>
              <a:rPr lang="en-US" altLang="en-US" sz="1800" b="1" dirty="0">
                <a:cs typeface="Times New Roman" panose="02020603050405020304" pitchFamily="18" charset="0"/>
              </a:rPr>
              <a:t>Block Diagrams:</a:t>
            </a:r>
          </a:p>
          <a:p>
            <a:pPr lvl="1">
              <a:tabLst>
                <a:tab pos="917575"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90963" algn="l"/>
                <a:tab pos="4110038" algn="l"/>
              </a:tabLst>
            </a:pPr>
            <a:r>
              <a:rPr lang="en-US" altLang="en-US" sz="1600" dirty="0">
                <a:cs typeface="Times New Roman" panose="02020603050405020304" pitchFamily="18" charset="0"/>
              </a:rPr>
              <a:t>If </a:t>
            </a:r>
            <a:r>
              <a:rPr lang="en-US" altLang="en-US" sz="1600" i="1" dirty="0">
                <a:cs typeface="Times New Roman" panose="02020603050405020304" pitchFamily="18" charset="0"/>
              </a:rPr>
              <a:t>L</a:t>
            </a:r>
            <a:r>
              <a:rPr lang="en-US" altLang="en-US" sz="1600" dirty="0">
                <a:cs typeface="Times New Roman" panose="02020603050405020304" pitchFamily="18" charset="0"/>
              </a:rPr>
              <a:t> is a recursive language, then a TM </a:t>
            </a:r>
            <a:r>
              <a:rPr lang="en-US" altLang="en-US" sz="1600" i="1" dirty="0">
                <a:cs typeface="Times New Roman" panose="02020603050405020304" pitchFamily="18" charset="0"/>
              </a:rPr>
              <a:t>M</a:t>
            </a:r>
            <a:r>
              <a:rPr lang="en-US" altLang="en-US" sz="1600" dirty="0">
                <a:cs typeface="Times New Roman" panose="02020603050405020304" pitchFamily="18" charset="0"/>
              </a:rPr>
              <a:t> that accepts </a:t>
            </a:r>
            <a:r>
              <a:rPr lang="en-US" altLang="en-US" sz="1600" i="1" dirty="0">
                <a:cs typeface="Times New Roman" panose="02020603050405020304" pitchFamily="18" charset="0"/>
              </a:rPr>
              <a:t>L</a:t>
            </a:r>
            <a:r>
              <a:rPr lang="en-US" altLang="en-US" sz="1600" dirty="0">
                <a:cs typeface="Times New Roman" panose="02020603050405020304" pitchFamily="18" charset="0"/>
              </a:rPr>
              <a:t> and always halts can be pictorially represented by a “chip” or “box” that has one input and two outputs.</a:t>
            </a:r>
          </a:p>
          <a:p>
            <a:pPr lvl="1">
              <a:tabLst>
                <a:tab pos="917575"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90963" algn="l"/>
                <a:tab pos="4110038" algn="l"/>
              </a:tabLst>
            </a:pPr>
            <a:endParaRPr lang="en-US" altLang="en-US" sz="1600" dirty="0">
              <a:cs typeface="Times New Roman" panose="02020603050405020304" pitchFamily="18" charset="0"/>
            </a:endParaRPr>
          </a:p>
          <a:p>
            <a:pPr lvl="1">
              <a:tabLst>
                <a:tab pos="917575"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90963" algn="l"/>
                <a:tab pos="4110038" algn="l"/>
              </a:tabLst>
            </a:pPr>
            <a:endParaRPr lang="en-US" altLang="en-US" sz="1600" dirty="0">
              <a:cs typeface="Times New Roman" panose="02020603050405020304" pitchFamily="18" charset="0"/>
            </a:endParaRPr>
          </a:p>
          <a:p>
            <a:pPr lvl="1">
              <a:tabLst>
                <a:tab pos="917575"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90963" algn="l"/>
                <a:tab pos="4110038" algn="l"/>
              </a:tabLst>
            </a:pPr>
            <a:endParaRPr lang="en-US" altLang="en-US" sz="1600" dirty="0">
              <a:cs typeface="Times New Roman" panose="02020603050405020304" pitchFamily="18" charset="0"/>
            </a:endParaRPr>
          </a:p>
          <a:p>
            <a:pPr lvl="1">
              <a:tabLst>
                <a:tab pos="917575"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90963" algn="l"/>
                <a:tab pos="4110038" algn="l"/>
              </a:tabLst>
            </a:pPr>
            <a:endParaRPr lang="en-US" altLang="en-US" sz="1600" dirty="0">
              <a:cs typeface="Times New Roman" panose="02020603050405020304" pitchFamily="18" charset="0"/>
            </a:endParaRPr>
          </a:p>
          <a:p>
            <a:pPr lvl="1">
              <a:tabLst>
                <a:tab pos="917575"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90963" algn="l"/>
                <a:tab pos="4110038" algn="l"/>
              </a:tabLst>
            </a:pPr>
            <a:endParaRPr lang="en-US" altLang="en-US" sz="1600" dirty="0">
              <a:cs typeface="Times New Roman" panose="02020603050405020304" pitchFamily="18" charset="0"/>
            </a:endParaRPr>
          </a:p>
          <a:p>
            <a:pPr lvl="1">
              <a:tabLst>
                <a:tab pos="917575"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90963" algn="l"/>
                <a:tab pos="4110038" algn="l"/>
              </a:tabLst>
            </a:pPr>
            <a:endParaRPr lang="en-US" altLang="en-US" sz="1600" dirty="0">
              <a:cs typeface="Times New Roman" panose="02020603050405020304" pitchFamily="18" charset="0"/>
            </a:endParaRPr>
          </a:p>
          <a:p>
            <a:pPr lvl="1">
              <a:tabLst>
                <a:tab pos="917575"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90963" algn="l"/>
                <a:tab pos="4110038" algn="l"/>
              </a:tabLst>
            </a:pPr>
            <a:r>
              <a:rPr lang="en-US" altLang="en-US" sz="1600" dirty="0">
                <a:cs typeface="Times New Roman" panose="02020603050405020304" pitchFamily="18" charset="0"/>
              </a:rPr>
              <a:t>If </a:t>
            </a:r>
            <a:r>
              <a:rPr lang="en-US" altLang="en-US" sz="1600" i="1" dirty="0">
                <a:cs typeface="Times New Roman" panose="02020603050405020304" pitchFamily="18" charset="0"/>
              </a:rPr>
              <a:t>L</a:t>
            </a:r>
            <a:r>
              <a:rPr lang="en-US" altLang="en-US" sz="1600" dirty="0">
                <a:cs typeface="Times New Roman" panose="02020603050405020304" pitchFamily="18" charset="0"/>
              </a:rPr>
              <a:t> is a recursively enumerable language, then a TM </a:t>
            </a:r>
            <a:r>
              <a:rPr lang="en-US" altLang="en-US" sz="1600" i="1" dirty="0">
                <a:cs typeface="Times New Roman" panose="02020603050405020304" pitchFamily="18" charset="0"/>
              </a:rPr>
              <a:t>M</a:t>
            </a:r>
            <a:r>
              <a:rPr lang="en-US" altLang="en-US" sz="1600" dirty="0">
                <a:cs typeface="Times New Roman" panose="02020603050405020304" pitchFamily="18" charset="0"/>
              </a:rPr>
              <a:t> that accepts </a:t>
            </a:r>
            <a:r>
              <a:rPr lang="en-US" altLang="en-US" sz="1600" i="1" dirty="0">
                <a:cs typeface="Times New Roman" panose="02020603050405020304" pitchFamily="18" charset="0"/>
              </a:rPr>
              <a:t>L</a:t>
            </a:r>
            <a:r>
              <a:rPr lang="en-US" altLang="en-US" sz="1600" dirty="0">
                <a:cs typeface="Times New Roman" panose="02020603050405020304" pitchFamily="18" charset="0"/>
              </a:rPr>
              <a:t> can be pictorially represented by a “box” that has one output.</a:t>
            </a:r>
          </a:p>
          <a:p>
            <a:pPr lvl="1">
              <a:tabLst>
                <a:tab pos="917575"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90963" algn="l"/>
                <a:tab pos="4110038" algn="l"/>
              </a:tabLst>
            </a:pPr>
            <a:endParaRPr lang="en-US" altLang="en-US" sz="1600" dirty="0">
              <a:cs typeface="Times New Roman" panose="02020603050405020304" pitchFamily="18" charset="0"/>
            </a:endParaRPr>
          </a:p>
          <a:p>
            <a:pPr lvl="1">
              <a:tabLst>
                <a:tab pos="917575"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90963" algn="l"/>
                <a:tab pos="4110038" algn="l"/>
              </a:tabLst>
            </a:pPr>
            <a:endParaRPr lang="en-US" altLang="en-US" sz="1600" dirty="0">
              <a:cs typeface="Times New Roman" panose="02020603050405020304" pitchFamily="18" charset="0"/>
            </a:endParaRPr>
          </a:p>
          <a:p>
            <a:pPr lvl="1">
              <a:tabLst>
                <a:tab pos="917575"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90963" algn="l"/>
                <a:tab pos="4110038" algn="l"/>
              </a:tabLst>
            </a:pPr>
            <a:endParaRPr lang="en-US" altLang="en-US" sz="1600" dirty="0">
              <a:cs typeface="Times New Roman" panose="02020603050405020304" pitchFamily="18" charset="0"/>
            </a:endParaRPr>
          </a:p>
          <a:p>
            <a:pPr lvl="1">
              <a:tabLst>
                <a:tab pos="917575"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90963" algn="l"/>
                <a:tab pos="4110038" algn="l"/>
              </a:tabLst>
            </a:pPr>
            <a:endParaRPr lang="en-US" altLang="en-US" sz="1600" dirty="0">
              <a:cs typeface="Times New Roman" panose="02020603050405020304" pitchFamily="18" charset="0"/>
            </a:endParaRPr>
          </a:p>
          <a:p>
            <a:pPr lvl="1">
              <a:tabLst>
                <a:tab pos="917575"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90963" algn="l"/>
                <a:tab pos="4110038" algn="l"/>
              </a:tabLst>
            </a:pPr>
            <a:endParaRPr lang="en-US" altLang="en-US" sz="1600" dirty="0">
              <a:cs typeface="Times New Roman" panose="02020603050405020304" pitchFamily="18" charset="0"/>
            </a:endParaRPr>
          </a:p>
          <a:p>
            <a:pPr lvl="1">
              <a:tabLst>
                <a:tab pos="917575"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90963" algn="l"/>
                <a:tab pos="4110038" algn="l"/>
              </a:tabLst>
            </a:pPr>
            <a:endParaRPr lang="en-US" altLang="en-US" sz="1600" dirty="0">
              <a:cs typeface="Times New Roman" panose="02020603050405020304" pitchFamily="18" charset="0"/>
            </a:endParaRPr>
          </a:p>
          <a:p>
            <a:pPr lvl="1">
              <a:tabLst>
                <a:tab pos="917575"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90963" algn="l"/>
                <a:tab pos="4110038" algn="l"/>
              </a:tabLst>
            </a:pPr>
            <a:r>
              <a:rPr lang="en-US" altLang="en-US" sz="1600" dirty="0">
                <a:cs typeface="Times New Roman" panose="02020603050405020304" pitchFamily="18" charset="0"/>
              </a:rPr>
              <a:t>Conceivably, </a:t>
            </a:r>
            <a:r>
              <a:rPr lang="en-US" altLang="en-US" sz="1600" i="1" dirty="0">
                <a:cs typeface="Times New Roman" panose="02020603050405020304" pitchFamily="18" charset="0"/>
              </a:rPr>
              <a:t>M</a:t>
            </a:r>
            <a:r>
              <a:rPr lang="en-US" altLang="en-US" sz="1600" dirty="0">
                <a:cs typeface="Times New Roman" panose="02020603050405020304" pitchFamily="18" charset="0"/>
              </a:rPr>
              <a:t> could be provided with an output for “no,” but this output cannot be counted on. Consequently, we simply ignore it.</a:t>
            </a:r>
          </a:p>
        </p:txBody>
      </p:sp>
      <p:sp>
        <p:nvSpPr>
          <p:cNvPr id="3891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6452A75-696D-4147-9DA2-6F411101D943}" type="slidenum">
              <a:rPr lang="en-US" altLang="en-US" sz="1400"/>
              <a:pPr>
                <a:spcBef>
                  <a:spcPct val="0"/>
                </a:spcBef>
                <a:buFontTx/>
                <a:buNone/>
              </a:pPr>
              <a:t>18</a:t>
            </a:fld>
            <a:endParaRPr lang="en-US" altLang="en-US" sz="1400"/>
          </a:p>
        </p:txBody>
      </p:sp>
      <p:grpSp>
        <p:nvGrpSpPr>
          <p:cNvPr id="38916" name="Group 4"/>
          <p:cNvGrpSpPr>
            <a:grpSpLocks/>
          </p:cNvGrpSpPr>
          <p:nvPr/>
        </p:nvGrpSpPr>
        <p:grpSpPr bwMode="auto">
          <a:xfrm>
            <a:off x="3962401" y="2514600"/>
            <a:ext cx="3470275" cy="762000"/>
            <a:chOff x="1344" y="3024"/>
            <a:chExt cx="2186" cy="480"/>
          </a:xfrm>
        </p:grpSpPr>
        <p:sp>
          <p:nvSpPr>
            <p:cNvPr id="38924" name="Rectangle 5"/>
            <p:cNvSpPr>
              <a:spLocks noChangeArrowheads="1"/>
            </p:cNvSpPr>
            <p:nvPr/>
          </p:nvSpPr>
          <p:spPr bwMode="auto">
            <a:xfrm>
              <a:off x="2016" y="3024"/>
              <a:ext cx="768"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8925" name="Line 6"/>
            <p:cNvSpPr>
              <a:spLocks noChangeShapeType="1"/>
            </p:cNvSpPr>
            <p:nvPr/>
          </p:nvSpPr>
          <p:spPr bwMode="auto">
            <a:xfrm>
              <a:off x="1584" y="3264"/>
              <a:ext cx="432"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6" name="Line 7"/>
            <p:cNvSpPr>
              <a:spLocks noChangeShapeType="1"/>
            </p:cNvSpPr>
            <p:nvPr/>
          </p:nvSpPr>
          <p:spPr bwMode="auto">
            <a:xfrm>
              <a:off x="2784" y="3120"/>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Line 8"/>
            <p:cNvSpPr>
              <a:spLocks noChangeShapeType="1"/>
            </p:cNvSpPr>
            <p:nvPr/>
          </p:nvSpPr>
          <p:spPr bwMode="auto">
            <a:xfrm>
              <a:off x="2784" y="3408"/>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8" name="Text Box 9"/>
            <p:cNvSpPr txBox="1">
              <a:spLocks noChangeArrowheads="1"/>
            </p:cNvSpPr>
            <p:nvPr/>
          </p:nvSpPr>
          <p:spPr bwMode="auto">
            <a:xfrm>
              <a:off x="1344" y="3168"/>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w</a:t>
              </a:r>
            </a:p>
          </p:txBody>
        </p:sp>
        <p:sp>
          <p:nvSpPr>
            <p:cNvPr id="38929" name="Text Box 10"/>
            <p:cNvSpPr txBox="1">
              <a:spLocks noChangeArrowheads="1"/>
            </p:cNvSpPr>
            <p:nvPr/>
          </p:nvSpPr>
          <p:spPr bwMode="auto">
            <a:xfrm>
              <a:off x="3264" y="3024"/>
              <a:ext cx="2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yes</a:t>
              </a:r>
            </a:p>
          </p:txBody>
        </p:sp>
        <p:sp>
          <p:nvSpPr>
            <p:cNvPr id="38930" name="Text Box 11"/>
            <p:cNvSpPr txBox="1">
              <a:spLocks noChangeArrowheads="1"/>
            </p:cNvSpPr>
            <p:nvPr/>
          </p:nvSpPr>
          <p:spPr bwMode="auto">
            <a:xfrm>
              <a:off x="3264" y="3312"/>
              <a:ext cx="2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no</a:t>
              </a:r>
            </a:p>
          </p:txBody>
        </p:sp>
        <p:sp>
          <p:nvSpPr>
            <p:cNvPr id="38931" name="Text Box 12"/>
            <p:cNvSpPr txBox="1">
              <a:spLocks noChangeArrowheads="1"/>
            </p:cNvSpPr>
            <p:nvPr/>
          </p:nvSpPr>
          <p:spPr bwMode="auto">
            <a:xfrm>
              <a:off x="2256" y="3168"/>
              <a:ext cx="2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M</a:t>
              </a:r>
            </a:p>
          </p:txBody>
        </p:sp>
      </p:grpSp>
      <p:grpSp>
        <p:nvGrpSpPr>
          <p:cNvPr id="38917" name="Group 23"/>
          <p:cNvGrpSpPr>
            <a:grpSpLocks/>
          </p:cNvGrpSpPr>
          <p:nvPr/>
        </p:nvGrpSpPr>
        <p:grpSpPr bwMode="auto">
          <a:xfrm>
            <a:off x="4038601" y="4648200"/>
            <a:ext cx="3470275" cy="762000"/>
            <a:chOff x="1584" y="3168"/>
            <a:chExt cx="2186" cy="480"/>
          </a:xfrm>
        </p:grpSpPr>
        <p:sp>
          <p:nvSpPr>
            <p:cNvPr id="38918" name="Rectangle 15"/>
            <p:cNvSpPr>
              <a:spLocks noChangeArrowheads="1"/>
            </p:cNvSpPr>
            <p:nvPr/>
          </p:nvSpPr>
          <p:spPr bwMode="auto">
            <a:xfrm>
              <a:off x="2256" y="3168"/>
              <a:ext cx="768" cy="4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8919" name="Line 16"/>
            <p:cNvSpPr>
              <a:spLocks noChangeShapeType="1"/>
            </p:cNvSpPr>
            <p:nvPr/>
          </p:nvSpPr>
          <p:spPr bwMode="auto">
            <a:xfrm>
              <a:off x="1824" y="3408"/>
              <a:ext cx="432"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0" name="Line 17"/>
            <p:cNvSpPr>
              <a:spLocks noChangeShapeType="1"/>
            </p:cNvSpPr>
            <p:nvPr/>
          </p:nvSpPr>
          <p:spPr bwMode="auto">
            <a:xfrm>
              <a:off x="3024" y="3264"/>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Text Box 19"/>
            <p:cNvSpPr txBox="1">
              <a:spLocks noChangeArrowheads="1"/>
            </p:cNvSpPr>
            <p:nvPr/>
          </p:nvSpPr>
          <p:spPr bwMode="auto">
            <a:xfrm>
              <a:off x="1584" y="3312"/>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w</a:t>
              </a:r>
            </a:p>
          </p:txBody>
        </p:sp>
        <p:sp>
          <p:nvSpPr>
            <p:cNvPr id="38922" name="Text Box 20"/>
            <p:cNvSpPr txBox="1">
              <a:spLocks noChangeArrowheads="1"/>
            </p:cNvSpPr>
            <p:nvPr/>
          </p:nvSpPr>
          <p:spPr bwMode="auto">
            <a:xfrm>
              <a:off x="3504" y="3168"/>
              <a:ext cx="2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yes</a:t>
              </a:r>
            </a:p>
          </p:txBody>
        </p:sp>
        <p:sp>
          <p:nvSpPr>
            <p:cNvPr id="38923" name="Text Box 22"/>
            <p:cNvSpPr txBox="1">
              <a:spLocks noChangeArrowheads="1"/>
            </p:cNvSpPr>
            <p:nvPr/>
          </p:nvSpPr>
          <p:spPr bwMode="auto">
            <a:xfrm>
              <a:off x="2496" y="3312"/>
              <a:ext cx="2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M</a:t>
              </a:r>
            </a:p>
          </p:txBody>
        </p:sp>
      </p:grpSp>
    </p:spTree>
    <p:extLst>
      <p:ext uri="{BB962C8B-B14F-4D97-AF65-F5344CB8AC3E}">
        <p14:creationId xmlns:p14="http://schemas.microsoft.com/office/powerpoint/2010/main" val="3242080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idx="1"/>
          </p:nvPr>
        </p:nvSpPr>
        <p:spPr>
          <a:xfrm>
            <a:off x="2209800" y="412750"/>
            <a:ext cx="7772400" cy="6140450"/>
          </a:xfrm>
        </p:spPr>
        <p:txBody>
          <a:bodyPr>
            <a:noAutofit/>
          </a:bodyPr>
          <a:lstStyle/>
          <a:p>
            <a:pPr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sz="1800" b="1" dirty="0">
                <a:cs typeface="Times New Roman" panose="02020603050405020304" pitchFamily="18" charset="0"/>
              </a:rPr>
              <a:t>Theorem 1: </a:t>
            </a:r>
            <a:r>
              <a:rPr lang="en-US" altLang="en-US" sz="1800" dirty="0">
                <a:cs typeface="Times New Roman" panose="02020603050405020304" pitchFamily="18" charset="0"/>
              </a:rPr>
              <a:t>The recursive languages are closed with respect to complementation, i.e., if </a:t>
            </a:r>
            <a:r>
              <a:rPr lang="en-US" altLang="en-US" sz="1800" i="1" dirty="0">
                <a:cs typeface="Times New Roman" panose="02020603050405020304" pitchFamily="18" charset="0"/>
              </a:rPr>
              <a:t>L</a:t>
            </a:r>
            <a:r>
              <a:rPr lang="en-US" altLang="en-US" sz="1800" dirty="0">
                <a:cs typeface="Times New Roman" panose="02020603050405020304" pitchFamily="18" charset="0"/>
              </a:rPr>
              <a:t> is a recursive language, then so </a:t>
            </a:r>
            <a:r>
              <a:rPr lang="en-US" altLang="en-US" sz="1800" dirty="0" smtClean="0">
                <a:cs typeface="Times New Roman" panose="02020603050405020304" pitchFamily="18" charset="0"/>
              </a:rPr>
              <a:t>is</a:t>
            </a:r>
            <a:endParaRPr lang="en-US" altLang="en-US" sz="1800" dirty="0">
              <a:cs typeface="Times New Roman" panose="02020603050405020304" pitchFamily="18" charset="0"/>
            </a:endParaRPr>
          </a:p>
          <a:p>
            <a:pPr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sz="1800" b="1" dirty="0">
                <a:cs typeface="Times New Roman" panose="02020603050405020304" pitchFamily="18" charset="0"/>
              </a:rPr>
              <a:t>Proof:</a:t>
            </a:r>
            <a:r>
              <a:rPr lang="en-US" altLang="en-US" sz="1800" dirty="0">
                <a:cs typeface="Times New Roman" panose="02020603050405020304" pitchFamily="18" charset="0"/>
              </a:rPr>
              <a:t> Let </a:t>
            </a:r>
            <a:r>
              <a:rPr lang="en-US" altLang="en-US" sz="1800" i="1" dirty="0">
                <a:cs typeface="Times New Roman" panose="02020603050405020304" pitchFamily="18" charset="0"/>
              </a:rPr>
              <a:t>M</a:t>
            </a:r>
            <a:r>
              <a:rPr lang="en-US" altLang="en-US" sz="1800" dirty="0">
                <a:cs typeface="Times New Roman" panose="02020603050405020304" pitchFamily="18" charset="0"/>
              </a:rPr>
              <a:t> be a TM such that L = L(M) and </a:t>
            </a:r>
            <a:r>
              <a:rPr lang="en-US" altLang="en-US" sz="1800" i="1" dirty="0">
                <a:cs typeface="Times New Roman" panose="02020603050405020304" pitchFamily="18" charset="0"/>
              </a:rPr>
              <a:t>M</a:t>
            </a:r>
            <a:r>
              <a:rPr lang="en-US" altLang="en-US" sz="1800" dirty="0">
                <a:cs typeface="Times New Roman" panose="02020603050405020304" pitchFamily="18" charset="0"/>
              </a:rPr>
              <a:t> always halts. Construct TM </a:t>
            </a:r>
            <a:r>
              <a:rPr lang="en-US" altLang="en-US" sz="1800" i="1" dirty="0">
                <a:cs typeface="Times New Roman" panose="02020603050405020304" pitchFamily="18" charset="0"/>
              </a:rPr>
              <a:t>M’ </a:t>
            </a:r>
            <a:r>
              <a:rPr lang="en-US" altLang="en-US" sz="1800" dirty="0">
                <a:cs typeface="Times New Roman" panose="02020603050405020304" pitchFamily="18" charset="0"/>
              </a:rPr>
              <a:t>as follows</a:t>
            </a:r>
            <a:r>
              <a:rPr lang="en-US" altLang="en-US" sz="1800" dirty="0" smtClean="0">
                <a:cs typeface="Times New Roman" panose="02020603050405020304" pitchFamily="18" charset="0"/>
              </a:rPr>
              <a:t>:</a:t>
            </a:r>
          </a:p>
          <a:p>
            <a:pPr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endParaRPr lang="en-US" altLang="en-US" sz="1800" dirty="0">
              <a:cs typeface="Times New Roman" panose="02020603050405020304" pitchFamily="18" charset="0"/>
            </a:endParaRPr>
          </a:p>
          <a:p>
            <a:pPr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endParaRPr lang="en-US" altLang="en-US" sz="1800" dirty="0" smtClean="0">
              <a:cs typeface="Times New Roman" panose="02020603050405020304" pitchFamily="18" charset="0"/>
            </a:endParaRPr>
          </a:p>
          <a:p>
            <a:pPr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endParaRPr lang="en-US" altLang="en-US" sz="1800" dirty="0">
              <a:cs typeface="Times New Roman" panose="02020603050405020304" pitchFamily="18" charset="0"/>
            </a:endParaRPr>
          </a:p>
          <a:p>
            <a:pPr defTabSz="341313">
              <a:buNone/>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endParaRPr lang="en-US" altLang="en-US" sz="1800" dirty="0">
              <a:cs typeface="Times New Roman" panose="02020603050405020304" pitchFamily="18" charset="0"/>
            </a:endParaRPr>
          </a:p>
          <a:p>
            <a:pPr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sz="1800" b="1" dirty="0">
                <a:cs typeface="Times New Roman" panose="02020603050405020304" pitchFamily="18" charset="0"/>
              </a:rPr>
              <a:t>Note That:</a:t>
            </a:r>
          </a:p>
          <a:p>
            <a:pPr lvl="1"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sz="1600" i="1" dirty="0">
                <a:cs typeface="Times New Roman" panose="02020603050405020304" pitchFamily="18" charset="0"/>
              </a:rPr>
              <a:t>M’ </a:t>
            </a:r>
            <a:r>
              <a:rPr lang="en-US" altLang="en-US" sz="1600" dirty="0">
                <a:cs typeface="Times New Roman" panose="02020603050405020304" pitchFamily="18" charset="0"/>
              </a:rPr>
              <a:t>accepts </a:t>
            </a:r>
            <a:r>
              <a:rPr lang="en-US" altLang="en-US" sz="1600" dirty="0" err="1">
                <a:cs typeface="Times New Roman" panose="02020603050405020304" pitchFamily="18" charset="0"/>
              </a:rPr>
              <a:t>iff</a:t>
            </a:r>
            <a:r>
              <a:rPr lang="en-US" altLang="en-US" sz="1600" dirty="0">
                <a:cs typeface="Times New Roman" panose="02020603050405020304" pitchFamily="18" charset="0"/>
              </a:rPr>
              <a:t> </a:t>
            </a:r>
            <a:r>
              <a:rPr lang="en-US" altLang="en-US" sz="1600" i="1" dirty="0">
                <a:cs typeface="Times New Roman" panose="02020603050405020304" pitchFamily="18" charset="0"/>
              </a:rPr>
              <a:t>M</a:t>
            </a:r>
            <a:r>
              <a:rPr lang="en-US" altLang="en-US" sz="1600" dirty="0">
                <a:cs typeface="Times New Roman" panose="02020603050405020304" pitchFamily="18" charset="0"/>
              </a:rPr>
              <a:t> does not</a:t>
            </a:r>
          </a:p>
          <a:p>
            <a:pPr lvl="1"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sz="1600" i="1" dirty="0">
                <a:cs typeface="Times New Roman" panose="02020603050405020304" pitchFamily="18" charset="0"/>
              </a:rPr>
              <a:t>M’ </a:t>
            </a:r>
            <a:r>
              <a:rPr lang="en-US" altLang="en-US" sz="1600" dirty="0">
                <a:cs typeface="Times New Roman" panose="02020603050405020304" pitchFamily="18" charset="0"/>
              </a:rPr>
              <a:t>always halts since </a:t>
            </a:r>
            <a:r>
              <a:rPr lang="en-US" altLang="en-US" sz="1600" i="1" dirty="0">
                <a:cs typeface="Times New Roman" panose="02020603050405020304" pitchFamily="18" charset="0"/>
              </a:rPr>
              <a:t>M</a:t>
            </a:r>
            <a:r>
              <a:rPr lang="en-US" altLang="en-US" sz="1600" dirty="0">
                <a:cs typeface="Times New Roman" panose="02020603050405020304" pitchFamily="18" charset="0"/>
              </a:rPr>
              <a:t> always </a:t>
            </a:r>
            <a:r>
              <a:rPr lang="en-US" altLang="en-US" sz="1600" dirty="0" smtClean="0">
                <a:cs typeface="Times New Roman" panose="02020603050405020304" pitchFamily="18" charset="0"/>
              </a:rPr>
              <a:t>halts</a:t>
            </a:r>
            <a:endParaRPr lang="en-US" altLang="en-US" dirty="0">
              <a:cs typeface="Times New Roman" panose="02020603050405020304" pitchFamily="18" charset="0"/>
            </a:endParaRPr>
          </a:p>
          <a:p>
            <a:pPr defTabSz="341313">
              <a:buNone/>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sz="1800" dirty="0">
                <a:cs typeface="Times New Roman" panose="02020603050405020304" pitchFamily="18" charset="0"/>
              </a:rPr>
              <a:t>	From this it follows that the complement of </a:t>
            </a:r>
            <a:r>
              <a:rPr lang="en-US" altLang="en-US" sz="1800" i="1" dirty="0">
                <a:cs typeface="Times New Roman" panose="02020603050405020304" pitchFamily="18" charset="0"/>
              </a:rPr>
              <a:t>L</a:t>
            </a:r>
            <a:r>
              <a:rPr lang="en-US" altLang="en-US" sz="1800" dirty="0">
                <a:cs typeface="Times New Roman" panose="02020603050405020304" pitchFamily="18" charset="0"/>
              </a:rPr>
              <a:t> is recursive. </a:t>
            </a:r>
            <a:r>
              <a:rPr lang="en-US" altLang="en-US" sz="1800" dirty="0" smtClean="0">
                <a:cs typeface="Times New Roman" panose="02020603050405020304" pitchFamily="18" charset="0"/>
              </a:rPr>
              <a:t></a:t>
            </a:r>
            <a:endParaRPr lang="en-US" altLang="en-US" sz="1800" dirty="0">
              <a:cs typeface="Times New Roman" panose="02020603050405020304" pitchFamily="18" charset="0"/>
            </a:endParaRPr>
          </a:p>
          <a:p>
            <a:pPr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sz="1800" b="1" dirty="0">
                <a:cs typeface="Times New Roman" panose="02020603050405020304" pitchFamily="18" charset="0"/>
              </a:rPr>
              <a:t>Question:</a:t>
            </a:r>
            <a:r>
              <a:rPr lang="en-US" altLang="en-US" sz="1800" dirty="0">
                <a:cs typeface="Times New Roman" panose="02020603050405020304" pitchFamily="18" charset="0"/>
              </a:rPr>
              <a:t> How is the construction achieved? Do we simply complement the final states in the TM? No! A string in </a:t>
            </a:r>
            <a:r>
              <a:rPr lang="en-US" altLang="en-US" sz="1800" i="1" dirty="0">
                <a:cs typeface="Times New Roman" panose="02020603050405020304" pitchFamily="18" charset="0"/>
              </a:rPr>
              <a:t>L</a:t>
            </a:r>
            <a:r>
              <a:rPr lang="en-US" altLang="en-US" sz="1800" dirty="0">
                <a:cs typeface="Times New Roman" panose="02020603050405020304" pitchFamily="18" charset="0"/>
              </a:rPr>
              <a:t> could end up in the complement of </a:t>
            </a:r>
            <a:r>
              <a:rPr lang="en-US" altLang="en-US" sz="1800" i="1" dirty="0">
                <a:cs typeface="Times New Roman" panose="02020603050405020304" pitchFamily="18" charset="0"/>
              </a:rPr>
              <a:t>L</a:t>
            </a:r>
            <a:r>
              <a:rPr lang="en-US" altLang="en-US" sz="1800" dirty="0">
                <a:cs typeface="Times New Roman" panose="02020603050405020304" pitchFamily="18" charset="0"/>
              </a:rPr>
              <a:t>.</a:t>
            </a:r>
          </a:p>
          <a:p>
            <a:pPr lvl="1"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sz="1600" dirty="0">
                <a:cs typeface="Times New Roman" panose="02020603050405020304" pitchFamily="18" charset="0"/>
              </a:rPr>
              <a:t>Suppose q</a:t>
            </a:r>
            <a:r>
              <a:rPr lang="en-US" altLang="en-US" sz="1600" baseline="-25000" dirty="0">
                <a:cs typeface="Times New Roman" panose="02020603050405020304" pitchFamily="18" charset="0"/>
              </a:rPr>
              <a:t>5</a:t>
            </a:r>
            <a:r>
              <a:rPr lang="en-US" altLang="en-US" sz="1600" dirty="0">
                <a:cs typeface="Times New Roman" panose="02020603050405020304" pitchFamily="18" charset="0"/>
              </a:rPr>
              <a:t> is an accepting state in </a:t>
            </a:r>
            <a:r>
              <a:rPr lang="en-US" altLang="en-US" sz="1600" i="1" dirty="0">
                <a:cs typeface="Times New Roman" panose="02020603050405020304" pitchFamily="18" charset="0"/>
              </a:rPr>
              <a:t>M</a:t>
            </a:r>
            <a:r>
              <a:rPr lang="en-US" altLang="en-US" sz="1600" dirty="0">
                <a:cs typeface="Times New Roman" panose="02020603050405020304" pitchFamily="18" charset="0"/>
              </a:rPr>
              <a:t>, but q</a:t>
            </a:r>
            <a:r>
              <a:rPr lang="en-US" altLang="en-US" sz="1600" baseline="-25000" dirty="0">
                <a:cs typeface="Times New Roman" panose="02020603050405020304" pitchFamily="18" charset="0"/>
              </a:rPr>
              <a:t>0</a:t>
            </a:r>
            <a:r>
              <a:rPr lang="en-US" altLang="en-US" sz="1600" dirty="0">
                <a:cs typeface="Times New Roman" panose="02020603050405020304" pitchFamily="18" charset="0"/>
              </a:rPr>
              <a:t> is not.</a:t>
            </a:r>
          </a:p>
          <a:p>
            <a:pPr lvl="1"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sz="1600" dirty="0">
                <a:cs typeface="Times New Roman" panose="02020603050405020304" pitchFamily="18" charset="0"/>
              </a:rPr>
              <a:t>If we simply complemented the final and non-final states, then q</a:t>
            </a:r>
            <a:r>
              <a:rPr lang="en-US" altLang="en-US" sz="1600" baseline="-25000" dirty="0">
                <a:cs typeface="Times New Roman" panose="02020603050405020304" pitchFamily="18" charset="0"/>
              </a:rPr>
              <a:t>0</a:t>
            </a:r>
            <a:r>
              <a:rPr lang="en-US" altLang="en-US" sz="1600" dirty="0">
                <a:cs typeface="Times New Roman" panose="02020603050405020304" pitchFamily="18" charset="0"/>
              </a:rPr>
              <a:t> would be an accepting state in </a:t>
            </a:r>
            <a:r>
              <a:rPr lang="en-US" altLang="en-US" sz="1600" i="1" dirty="0">
                <a:cs typeface="Times New Roman" panose="02020603050405020304" pitchFamily="18" charset="0"/>
              </a:rPr>
              <a:t>M’ </a:t>
            </a:r>
            <a:r>
              <a:rPr lang="en-US" altLang="en-US" sz="1600" dirty="0">
                <a:cs typeface="Times New Roman" panose="02020603050405020304" pitchFamily="18" charset="0"/>
              </a:rPr>
              <a:t>but q</a:t>
            </a:r>
            <a:r>
              <a:rPr lang="en-US" altLang="en-US" sz="1600" baseline="-25000" dirty="0">
                <a:cs typeface="Times New Roman" panose="02020603050405020304" pitchFamily="18" charset="0"/>
              </a:rPr>
              <a:t>5</a:t>
            </a:r>
            <a:r>
              <a:rPr lang="en-US" altLang="en-US" sz="1600" dirty="0">
                <a:cs typeface="Times New Roman" panose="02020603050405020304" pitchFamily="18" charset="0"/>
              </a:rPr>
              <a:t> would not.</a:t>
            </a:r>
          </a:p>
          <a:p>
            <a:pPr lvl="1"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sz="1600" dirty="0">
                <a:cs typeface="Times New Roman" panose="02020603050405020304" pitchFamily="18" charset="0"/>
              </a:rPr>
              <a:t>Since q</a:t>
            </a:r>
            <a:r>
              <a:rPr lang="en-US" altLang="en-US" sz="1600" baseline="-25000" dirty="0">
                <a:cs typeface="Times New Roman" panose="02020603050405020304" pitchFamily="18" charset="0"/>
              </a:rPr>
              <a:t>0</a:t>
            </a:r>
            <a:r>
              <a:rPr lang="en-US" altLang="en-US" sz="1600" dirty="0">
                <a:cs typeface="Times New Roman" panose="02020603050405020304" pitchFamily="18" charset="0"/>
              </a:rPr>
              <a:t> is an accepting state, by definition all strings are accepted by </a:t>
            </a:r>
            <a:r>
              <a:rPr lang="en-US" altLang="en-US" sz="1600" i="1" dirty="0">
                <a:cs typeface="Times New Roman" panose="02020603050405020304" pitchFamily="18" charset="0"/>
              </a:rPr>
              <a:t>M’</a:t>
            </a:r>
          </a:p>
        </p:txBody>
      </p:sp>
      <p:sp>
        <p:nvSpPr>
          <p:cNvPr id="3993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1A4B3DC-D324-451C-9993-ADCD430AEE9C}" type="slidenum">
              <a:rPr lang="en-US" altLang="en-US" sz="1400"/>
              <a:pPr>
                <a:spcBef>
                  <a:spcPct val="0"/>
                </a:spcBef>
                <a:buFontTx/>
                <a:buNone/>
              </a:pPr>
              <a:t>19</a:t>
            </a:fld>
            <a:endParaRPr lang="en-US" altLang="en-US" sz="1400"/>
          </a:p>
        </p:txBody>
      </p:sp>
      <p:graphicFrame>
        <p:nvGraphicFramePr>
          <p:cNvPr id="39940" name="Object 3"/>
          <p:cNvGraphicFramePr>
            <a:graphicFrameLocks noChangeAspect="1"/>
          </p:cNvGraphicFramePr>
          <p:nvPr>
            <p:extLst>
              <p:ext uri="{D42A27DB-BD31-4B8C-83A1-F6EECF244321}">
                <p14:modId xmlns:p14="http://schemas.microsoft.com/office/powerpoint/2010/main" val="417654456"/>
              </p:ext>
            </p:extLst>
          </p:nvPr>
        </p:nvGraphicFramePr>
        <p:xfrm>
          <a:off x="8212139" y="598942"/>
          <a:ext cx="1022350" cy="304800"/>
        </p:xfrm>
        <a:graphic>
          <a:graphicData uri="http://schemas.openxmlformats.org/presentationml/2006/ole">
            <mc:AlternateContent xmlns:mc="http://schemas.openxmlformats.org/markup-compatibility/2006">
              <mc:Choice xmlns:v="urn:schemas-microsoft-com:vml" Requires="v">
                <p:oleObj spid="_x0000_s1031" name="Equation" r:id="rId4" imgW="685800" imgH="203200" progId="Equation.3">
                  <p:embed/>
                </p:oleObj>
              </mc:Choice>
              <mc:Fallback>
                <p:oleObj name="Equation" r:id="rId4" imgW="6858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2139" y="598942"/>
                        <a:ext cx="10223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9941" name="Group 4"/>
          <p:cNvGrpSpPr>
            <a:grpSpLocks/>
          </p:cNvGrpSpPr>
          <p:nvPr/>
        </p:nvGrpSpPr>
        <p:grpSpPr bwMode="auto">
          <a:xfrm>
            <a:off x="3657601" y="1905001"/>
            <a:ext cx="4613275" cy="1325563"/>
            <a:chOff x="1296" y="2448"/>
            <a:chExt cx="2906" cy="835"/>
          </a:xfrm>
        </p:grpSpPr>
        <p:sp>
          <p:nvSpPr>
            <p:cNvPr id="39943" name="Rectangle 5"/>
            <p:cNvSpPr>
              <a:spLocks noChangeArrowheads="1"/>
            </p:cNvSpPr>
            <p:nvPr/>
          </p:nvSpPr>
          <p:spPr bwMode="auto">
            <a:xfrm>
              <a:off x="1776" y="2448"/>
              <a:ext cx="1660" cy="8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9944" name="Rectangle 6"/>
            <p:cNvSpPr>
              <a:spLocks noChangeArrowheads="1"/>
            </p:cNvSpPr>
            <p:nvPr/>
          </p:nvSpPr>
          <p:spPr bwMode="auto">
            <a:xfrm>
              <a:off x="2016" y="2688"/>
              <a:ext cx="43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9945" name="Line 7"/>
            <p:cNvSpPr>
              <a:spLocks noChangeShapeType="1"/>
            </p:cNvSpPr>
            <p:nvPr/>
          </p:nvSpPr>
          <p:spPr bwMode="auto">
            <a:xfrm>
              <a:off x="1488" y="2880"/>
              <a:ext cx="503"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6" name="Line 8"/>
            <p:cNvSpPr>
              <a:spLocks noChangeShapeType="1"/>
            </p:cNvSpPr>
            <p:nvPr/>
          </p:nvSpPr>
          <p:spPr bwMode="auto">
            <a:xfrm>
              <a:off x="2448" y="2784"/>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7" name="Line 9"/>
            <p:cNvSpPr>
              <a:spLocks noChangeShapeType="1"/>
            </p:cNvSpPr>
            <p:nvPr/>
          </p:nvSpPr>
          <p:spPr bwMode="auto">
            <a:xfrm>
              <a:off x="2448" y="2976"/>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8" name="Text Box 10"/>
            <p:cNvSpPr txBox="1">
              <a:spLocks noChangeArrowheads="1"/>
            </p:cNvSpPr>
            <p:nvPr/>
          </p:nvSpPr>
          <p:spPr bwMode="auto">
            <a:xfrm>
              <a:off x="1296" y="2784"/>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w</a:t>
              </a:r>
            </a:p>
          </p:txBody>
        </p:sp>
        <p:sp>
          <p:nvSpPr>
            <p:cNvPr id="39949" name="Text Box 11"/>
            <p:cNvSpPr txBox="1">
              <a:spLocks noChangeArrowheads="1"/>
            </p:cNvSpPr>
            <p:nvPr/>
          </p:nvSpPr>
          <p:spPr bwMode="auto">
            <a:xfrm>
              <a:off x="2496" y="2544"/>
              <a:ext cx="2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yes</a:t>
              </a:r>
            </a:p>
          </p:txBody>
        </p:sp>
        <p:sp>
          <p:nvSpPr>
            <p:cNvPr id="39950" name="Text Box 12"/>
            <p:cNvSpPr txBox="1">
              <a:spLocks noChangeArrowheads="1"/>
            </p:cNvSpPr>
            <p:nvPr/>
          </p:nvSpPr>
          <p:spPr bwMode="auto">
            <a:xfrm>
              <a:off x="2496" y="2784"/>
              <a:ext cx="22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no</a:t>
              </a:r>
            </a:p>
          </p:txBody>
        </p:sp>
        <p:sp>
          <p:nvSpPr>
            <p:cNvPr id="39951" name="Text Box 13"/>
            <p:cNvSpPr txBox="1">
              <a:spLocks noChangeArrowheads="1"/>
            </p:cNvSpPr>
            <p:nvPr/>
          </p:nvSpPr>
          <p:spPr bwMode="auto">
            <a:xfrm>
              <a:off x="2112" y="2784"/>
              <a:ext cx="2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M</a:t>
              </a:r>
            </a:p>
          </p:txBody>
        </p:sp>
        <p:sp>
          <p:nvSpPr>
            <p:cNvPr id="39952" name="Line 14"/>
            <p:cNvSpPr>
              <a:spLocks noChangeShapeType="1"/>
            </p:cNvSpPr>
            <p:nvPr/>
          </p:nvSpPr>
          <p:spPr bwMode="auto">
            <a:xfrm>
              <a:off x="2880" y="2784"/>
              <a:ext cx="57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3" name="Line 15"/>
            <p:cNvSpPr>
              <a:spLocks noChangeShapeType="1"/>
            </p:cNvSpPr>
            <p:nvPr/>
          </p:nvSpPr>
          <p:spPr bwMode="auto">
            <a:xfrm flipV="1">
              <a:off x="2880" y="2736"/>
              <a:ext cx="57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4" name="Line 16"/>
            <p:cNvSpPr>
              <a:spLocks noChangeShapeType="1"/>
            </p:cNvSpPr>
            <p:nvPr/>
          </p:nvSpPr>
          <p:spPr bwMode="auto">
            <a:xfrm>
              <a:off x="3456" y="2736"/>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5" name="Line 17"/>
            <p:cNvSpPr>
              <a:spLocks noChangeShapeType="1"/>
            </p:cNvSpPr>
            <p:nvPr/>
          </p:nvSpPr>
          <p:spPr bwMode="auto">
            <a:xfrm>
              <a:off x="3456" y="3072"/>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6" name="Text Box 18"/>
            <p:cNvSpPr txBox="1">
              <a:spLocks noChangeArrowheads="1"/>
            </p:cNvSpPr>
            <p:nvPr/>
          </p:nvSpPr>
          <p:spPr bwMode="auto">
            <a:xfrm>
              <a:off x="3936" y="2640"/>
              <a:ext cx="2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yes</a:t>
              </a:r>
            </a:p>
          </p:txBody>
        </p:sp>
        <p:sp>
          <p:nvSpPr>
            <p:cNvPr id="39957" name="Text Box 19"/>
            <p:cNvSpPr txBox="1">
              <a:spLocks noChangeArrowheads="1"/>
            </p:cNvSpPr>
            <p:nvPr/>
          </p:nvSpPr>
          <p:spPr bwMode="auto">
            <a:xfrm>
              <a:off x="3936" y="2976"/>
              <a:ext cx="22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no</a:t>
              </a:r>
            </a:p>
          </p:txBody>
        </p:sp>
      </p:grpSp>
      <p:sp>
        <p:nvSpPr>
          <p:cNvPr id="39942" name="Text Box 20"/>
          <p:cNvSpPr txBox="1">
            <a:spLocks noChangeArrowheads="1"/>
          </p:cNvSpPr>
          <p:nvPr/>
        </p:nvSpPr>
        <p:spPr bwMode="auto">
          <a:xfrm>
            <a:off x="3962400" y="1905000"/>
            <a:ext cx="401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M’</a:t>
            </a:r>
          </a:p>
        </p:txBody>
      </p:sp>
    </p:spTree>
    <p:extLst>
      <p:ext uri="{BB962C8B-B14F-4D97-AF65-F5344CB8AC3E}">
        <p14:creationId xmlns:p14="http://schemas.microsoft.com/office/powerpoint/2010/main" val="3341601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5170" y="1731726"/>
            <a:ext cx="11027229" cy="3046988"/>
          </a:xfrm>
          <a:prstGeom prst="rect">
            <a:avLst/>
          </a:prstGeom>
        </p:spPr>
        <p:txBody>
          <a:bodyPr wrap="square">
            <a:spAutoFit/>
          </a:bodyPr>
          <a:lstStyle/>
          <a:p>
            <a:r>
              <a:rPr lang="en-US" sz="2400" dirty="0" smtClean="0"/>
              <a:t>Turing Machine was invented by Alan Turing in 1936 and it is used to accept Recursive Enumerable Languages (generated by Type-0 Grammar).</a:t>
            </a:r>
          </a:p>
          <a:p>
            <a:endParaRPr lang="en-US" sz="2400" dirty="0" smtClean="0"/>
          </a:p>
          <a:p>
            <a:r>
              <a:rPr lang="en-US" sz="2400" dirty="0" smtClean="0"/>
              <a:t>A </a:t>
            </a:r>
            <a:r>
              <a:rPr lang="en-US" sz="2400" dirty="0" err="1" smtClean="0"/>
              <a:t>turing</a:t>
            </a:r>
            <a:r>
              <a:rPr lang="en-US" sz="2400" dirty="0" smtClean="0"/>
              <a:t> machine consists of a tape of infinite length on which read and writes operation can be performed. The tape consists of infinite cells on which each cell either contains input symbol or</a:t>
            </a:r>
          </a:p>
          <a:p>
            <a:r>
              <a:rPr lang="en-US" sz="2400" dirty="0" smtClean="0"/>
              <a:t>a special symbol called blank. It also consists of a head pointer which points to cell currently being read and it can move in both directions</a:t>
            </a:r>
            <a:endParaRPr lang="en-US" sz="2400" dirty="0"/>
          </a:p>
        </p:txBody>
      </p:sp>
      <p:sp>
        <p:nvSpPr>
          <p:cNvPr id="3" name="Rectangle 2"/>
          <p:cNvSpPr/>
          <p:nvPr/>
        </p:nvSpPr>
        <p:spPr>
          <a:xfrm>
            <a:off x="891946" y="838592"/>
            <a:ext cx="3730508" cy="646331"/>
          </a:xfrm>
          <a:prstGeom prst="rect">
            <a:avLst/>
          </a:prstGeom>
        </p:spPr>
        <p:txBody>
          <a:bodyPr wrap="none">
            <a:spAutoFit/>
          </a:bodyPr>
          <a:lstStyle/>
          <a:p>
            <a:r>
              <a:rPr lang="en-US" sz="3600" b="1" dirty="0" smtClean="0"/>
              <a:t>Turing Machine </a:t>
            </a:r>
            <a:endParaRPr lang="en-US" sz="3600" b="1" dirty="0"/>
          </a:p>
        </p:txBody>
      </p:sp>
    </p:spTree>
    <p:extLst>
      <p:ext uri="{BB962C8B-B14F-4D97-AF65-F5344CB8AC3E}">
        <p14:creationId xmlns:p14="http://schemas.microsoft.com/office/powerpoint/2010/main" val="3533714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idx="1"/>
          </p:nvPr>
        </p:nvSpPr>
        <p:spPr>
          <a:xfrm>
            <a:off x="2209800" y="412750"/>
            <a:ext cx="7772400" cy="6140450"/>
          </a:xfrm>
        </p:spPr>
        <p:txBody>
          <a:bodyPr>
            <a:normAutofit/>
          </a:bodyPr>
          <a:lstStyle/>
          <a:p>
            <a:pPr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endParaRPr lang="en-US" altLang="en-US" sz="1800" b="1" dirty="0">
              <a:cs typeface="Times New Roman" panose="02020603050405020304" pitchFamily="18" charset="0"/>
            </a:endParaRPr>
          </a:p>
          <a:p>
            <a:pPr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sz="1800" b="1" dirty="0">
                <a:cs typeface="Times New Roman" panose="02020603050405020304" pitchFamily="18" charset="0"/>
              </a:rPr>
              <a:t>Theorem 2: </a:t>
            </a:r>
            <a:r>
              <a:rPr lang="en-US" altLang="en-US" sz="1800" dirty="0">
                <a:cs typeface="Times New Roman" panose="02020603050405020304" pitchFamily="18" charset="0"/>
              </a:rPr>
              <a:t>The recursive languages are closed with respect to union, i.e., if </a:t>
            </a:r>
            <a:r>
              <a:rPr lang="en-US" altLang="en-US" sz="1800" i="1" dirty="0">
                <a:cs typeface="Times New Roman" panose="02020603050405020304" pitchFamily="18" charset="0"/>
              </a:rPr>
              <a:t>L</a:t>
            </a:r>
            <a:r>
              <a:rPr lang="en-US" altLang="en-US" sz="1800" i="1" baseline="-25000" dirty="0">
                <a:cs typeface="Times New Roman" panose="02020603050405020304" pitchFamily="18" charset="0"/>
              </a:rPr>
              <a:t>1</a:t>
            </a:r>
            <a:r>
              <a:rPr lang="en-US" altLang="en-US" sz="1800" dirty="0">
                <a:cs typeface="Times New Roman" panose="02020603050405020304" pitchFamily="18" charset="0"/>
              </a:rPr>
              <a:t> and </a:t>
            </a:r>
            <a:r>
              <a:rPr lang="en-US" altLang="en-US" sz="1800" i="1" dirty="0">
                <a:cs typeface="Times New Roman" panose="02020603050405020304" pitchFamily="18" charset="0"/>
              </a:rPr>
              <a:t>L</a:t>
            </a:r>
            <a:r>
              <a:rPr lang="en-US" altLang="en-US" sz="1800" i="1" baseline="-25000" dirty="0">
                <a:cs typeface="Times New Roman" panose="02020603050405020304" pitchFamily="18" charset="0"/>
              </a:rPr>
              <a:t>2</a:t>
            </a:r>
            <a:r>
              <a:rPr lang="en-US" altLang="en-US" sz="1800" baseline="-25000" dirty="0">
                <a:cs typeface="Times New Roman" panose="02020603050405020304" pitchFamily="18" charset="0"/>
              </a:rPr>
              <a:t> </a:t>
            </a:r>
            <a:r>
              <a:rPr lang="en-US" altLang="en-US" sz="1800" dirty="0">
                <a:cs typeface="Times New Roman" panose="02020603050405020304" pitchFamily="18" charset="0"/>
              </a:rPr>
              <a:t> are recursive languages, then so </a:t>
            </a:r>
            <a:r>
              <a:rPr lang="en-US" altLang="en-US" sz="1800" dirty="0" smtClean="0">
                <a:cs typeface="Times New Roman" panose="02020603050405020304" pitchFamily="18" charset="0"/>
              </a:rPr>
              <a:t>is</a:t>
            </a:r>
            <a:endParaRPr lang="en-US" altLang="en-US" sz="1800" dirty="0">
              <a:cs typeface="Times New Roman" panose="02020603050405020304" pitchFamily="18" charset="0"/>
            </a:endParaRPr>
          </a:p>
          <a:p>
            <a:pPr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sz="1800" b="1" dirty="0">
                <a:cs typeface="Times New Roman" panose="02020603050405020304" pitchFamily="18" charset="0"/>
              </a:rPr>
              <a:t>Proof:</a:t>
            </a:r>
            <a:r>
              <a:rPr lang="en-US" altLang="en-US" sz="1800" dirty="0">
                <a:cs typeface="Times New Roman" panose="02020603050405020304" pitchFamily="18" charset="0"/>
              </a:rPr>
              <a:t> Let </a:t>
            </a:r>
            <a:r>
              <a:rPr lang="en-US" altLang="en-US" sz="1800" i="1" dirty="0">
                <a:cs typeface="Times New Roman" panose="02020603050405020304" pitchFamily="18" charset="0"/>
              </a:rPr>
              <a:t>M</a:t>
            </a:r>
            <a:r>
              <a:rPr lang="en-US" altLang="en-US" sz="1800" i="1" baseline="-25000" dirty="0">
                <a:cs typeface="Times New Roman" panose="02020603050405020304" pitchFamily="18" charset="0"/>
              </a:rPr>
              <a:t>1</a:t>
            </a:r>
            <a:r>
              <a:rPr lang="en-US" altLang="en-US" sz="1800" dirty="0">
                <a:cs typeface="Times New Roman" panose="02020603050405020304" pitchFamily="18" charset="0"/>
              </a:rPr>
              <a:t> and </a:t>
            </a:r>
            <a:r>
              <a:rPr lang="en-US" altLang="en-US" sz="1800" i="1" dirty="0">
                <a:cs typeface="Times New Roman" panose="02020603050405020304" pitchFamily="18" charset="0"/>
              </a:rPr>
              <a:t>M</a:t>
            </a:r>
            <a:r>
              <a:rPr lang="en-US" altLang="en-US" sz="1800" i="1" baseline="-25000" dirty="0">
                <a:cs typeface="Times New Roman" panose="02020603050405020304" pitchFamily="18" charset="0"/>
              </a:rPr>
              <a:t>2</a:t>
            </a:r>
            <a:r>
              <a:rPr lang="en-US" altLang="en-US" sz="1800" dirty="0">
                <a:cs typeface="Times New Roman" panose="02020603050405020304" pitchFamily="18" charset="0"/>
              </a:rPr>
              <a:t> be TMs such that L</a:t>
            </a:r>
            <a:r>
              <a:rPr lang="en-US" altLang="en-US" sz="1800" baseline="-25000" dirty="0">
                <a:cs typeface="Times New Roman" panose="02020603050405020304" pitchFamily="18" charset="0"/>
              </a:rPr>
              <a:t>1</a:t>
            </a:r>
            <a:r>
              <a:rPr lang="en-US" altLang="en-US" sz="1800" dirty="0">
                <a:cs typeface="Times New Roman" panose="02020603050405020304" pitchFamily="18" charset="0"/>
              </a:rPr>
              <a:t> = L(M</a:t>
            </a:r>
            <a:r>
              <a:rPr lang="en-US" altLang="en-US" sz="1800" baseline="-25000" dirty="0">
                <a:cs typeface="Times New Roman" panose="02020603050405020304" pitchFamily="18" charset="0"/>
              </a:rPr>
              <a:t>1</a:t>
            </a:r>
            <a:r>
              <a:rPr lang="en-US" altLang="en-US" sz="1800" dirty="0">
                <a:cs typeface="Times New Roman" panose="02020603050405020304" pitchFamily="18" charset="0"/>
              </a:rPr>
              <a:t>) and L</a:t>
            </a:r>
            <a:r>
              <a:rPr lang="en-US" altLang="en-US" sz="1800" baseline="-25000" dirty="0">
                <a:cs typeface="Times New Roman" panose="02020603050405020304" pitchFamily="18" charset="0"/>
              </a:rPr>
              <a:t>2</a:t>
            </a:r>
            <a:r>
              <a:rPr lang="en-US" altLang="en-US" sz="1800" dirty="0">
                <a:cs typeface="Times New Roman" panose="02020603050405020304" pitchFamily="18" charset="0"/>
              </a:rPr>
              <a:t> = L(M</a:t>
            </a:r>
            <a:r>
              <a:rPr lang="en-US" altLang="en-US" sz="1800" baseline="-25000" dirty="0">
                <a:cs typeface="Times New Roman" panose="02020603050405020304" pitchFamily="18" charset="0"/>
              </a:rPr>
              <a:t>2</a:t>
            </a:r>
            <a:r>
              <a:rPr lang="en-US" altLang="en-US" sz="1800" dirty="0">
                <a:cs typeface="Times New Roman" panose="02020603050405020304" pitchFamily="18" charset="0"/>
              </a:rPr>
              <a:t>) and </a:t>
            </a:r>
            <a:r>
              <a:rPr lang="en-US" altLang="en-US" sz="1800" i="1" dirty="0">
                <a:cs typeface="Times New Roman" panose="02020603050405020304" pitchFamily="18" charset="0"/>
              </a:rPr>
              <a:t>M</a:t>
            </a:r>
            <a:r>
              <a:rPr lang="en-US" altLang="en-US" sz="1800" i="1" baseline="-25000" dirty="0">
                <a:cs typeface="Times New Roman" panose="02020603050405020304" pitchFamily="18" charset="0"/>
              </a:rPr>
              <a:t>1</a:t>
            </a:r>
            <a:r>
              <a:rPr lang="en-US" altLang="en-US" sz="1800" dirty="0">
                <a:cs typeface="Times New Roman" panose="02020603050405020304" pitchFamily="18" charset="0"/>
              </a:rPr>
              <a:t> and </a:t>
            </a:r>
            <a:r>
              <a:rPr lang="en-US" altLang="en-US" sz="1800" i="1" dirty="0">
                <a:cs typeface="Times New Roman" panose="02020603050405020304" pitchFamily="18" charset="0"/>
              </a:rPr>
              <a:t>M</a:t>
            </a:r>
            <a:r>
              <a:rPr lang="en-US" altLang="en-US" sz="1800" i="1" baseline="-25000" dirty="0">
                <a:cs typeface="Times New Roman" panose="02020603050405020304" pitchFamily="18" charset="0"/>
              </a:rPr>
              <a:t>2</a:t>
            </a:r>
            <a:r>
              <a:rPr lang="en-US" altLang="en-US" sz="1800" dirty="0">
                <a:cs typeface="Times New Roman" panose="02020603050405020304" pitchFamily="18" charset="0"/>
              </a:rPr>
              <a:t> always halts. Construct TM </a:t>
            </a:r>
            <a:r>
              <a:rPr lang="en-US" altLang="en-US" sz="1800" i="1" dirty="0">
                <a:cs typeface="Times New Roman" panose="02020603050405020304" pitchFamily="18" charset="0"/>
              </a:rPr>
              <a:t>M’ </a:t>
            </a:r>
            <a:r>
              <a:rPr lang="en-US" altLang="en-US" sz="1800" dirty="0">
                <a:cs typeface="Times New Roman" panose="02020603050405020304" pitchFamily="18" charset="0"/>
              </a:rPr>
              <a:t>as follows</a:t>
            </a:r>
            <a:r>
              <a:rPr lang="en-US" altLang="en-US" sz="1800" dirty="0" smtClean="0">
                <a:cs typeface="Times New Roman" panose="02020603050405020304" pitchFamily="18" charset="0"/>
              </a:rPr>
              <a:t>:</a:t>
            </a:r>
          </a:p>
          <a:p>
            <a:pPr defTabSz="341313">
              <a:buNone/>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endParaRPr lang="en-US" altLang="en-US" sz="1800" dirty="0" smtClean="0">
              <a:cs typeface="Times New Roman" panose="02020603050405020304" pitchFamily="18" charset="0"/>
            </a:endParaRPr>
          </a:p>
          <a:p>
            <a:pPr defTabSz="341313">
              <a:buNone/>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endParaRPr lang="en-US" altLang="en-US" sz="1800" dirty="0">
              <a:cs typeface="Times New Roman" panose="02020603050405020304" pitchFamily="18" charset="0"/>
            </a:endParaRPr>
          </a:p>
          <a:p>
            <a:pPr defTabSz="341313">
              <a:buNone/>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endParaRPr lang="en-US" altLang="en-US" sz="1800" dirty="0">
              <a:cs typeface="Times New Roman" panose="02020603050405020304" pitchFamily="18" charset="0"/>
            </a:endParaRPr>
          </a:p>
          <a:p>
            <a:pPr defTabSz="341313">
              <a:buNone/>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endParaRPr lang="en-US" altLang="en-US" sz="1800" dirty="0">
              <a:cs typeface="Times New Roman" panose="02020603050405020304" pitchFamily="18" charset="0"/>
            </a:endParaRPr>
          </a:p>
          <a:p>
            <a:pPr defTabSz="341313">
              <a:buNone/>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endParaRPr lang="en-US" altLang="en-US" sz="1800" dirty="0">
              <a:cs typeface="Times New Roman" panose="02020603050405020304" pitchFamily="18" charset="0"/>
            </a:endParaRPr>
          </a:p>
          <a:p>
            <a:pPr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sz="1800" b="1" dirty="0">
                <a:cs typeface="Times New Roman" panose="02020603050405020304" pitchFamily="18" charset="0"/>
              </a:rPr>
              <a:t>Note That:</a:t>
            </a:r>
          </a:p>
          <a:p>
            <a:pPr lvl="1"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sz="1600" dirty="0">
                <a:cs typeface="Times New Roman" panose="02020603050405020304" pitchFamily="18" charset="0"/>
              </a:rPr>
              <a:t>L(M’) = L(M</a:t>
            </a:r>
            <a:r>
              <a:rPr lang="en-US" altLang="en-US" sz="1600" baseline="-25000" dirty="0">
                <a:cs typeface="Times New Roman" panose="02020603050405020304" pitchFamily="18" charset="0"/>
              </a:rPr>
              <a:t>1</a:t>
            </a:r>
            <a:r>
              <a:rPr lang="en-US" altLang="en-US" sz="1600" dirty="0">
                <a:cs typeface="Times New Roman" panose="02020603050405020304" pitchFamily="18" charset="0"/>
              </a:rPr>
              <a:t>)     L(M</a:t>
            </a:r>
            <a:r>
              <a:rPr lang="en-US" altLang="en-US" sz="1600" baseline="-25000" dirty="0">
                <a:cs typeface="Times New Roman" panose="02020603050405020304" pitchFamily="18" charset="0"/>
              </a:rPr>
              <a:t>2</a:t>
            </a:r>
            <a:r>
              <a:rPr lang="en-US" altLang="en-US" sz="1600" dirty="0">
                <a:cs typeface="Times New Roman" panose="02020603050405020304" pitchFamily="18" charset="0"/>
              </a:rPr>
              <a:t>)</a:t>
            </a:r>
          </a:p>
          <a:p>
            <a:pPr lvl="2"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dirty="0">
                <a:cs typeface="Times New Roman" panose="02020603050405020304" pitchFamily="18" charset="0"/>
              </a:rPr>
              <a:t>L(M’) is a subset of L(M</a:t>
            </a:r>
            <a:r>
              <a:rPr lang="en-US" altLang="en-US" baseline="-25000" dirty="0">
                <a:cs typeface="Times New Roman" panose="02020603050405020304" pitchFamily="18" charset="0"/>
              </a:rPr>
              <a:t>1</a:t>
            </a:r>
            <a:r>
              <a:rPr lang="en-US" altLang="en-US" dirty="0">
                <a:cs typeface="Times New Roman" panose="02020603050405020304" pitchFamily="18" charset="0"/>
              </a:rPr>
              <a:t>) </a:t>
            </a:r>
            <a:r>
              <a:rPr lang="en-US" altLang="en-US" sz="1600" dirty="0">
                <a:cs typeface="Times New Roman" panose="02020603050405020304" pitchFamily="18" charset="0"/>
              </a:rPr>
              <a:t>U</a:t>
            </a:r>
            <a:r>
              <a:rPr lang="en-US" altLang="en-US" dirty="0">
                <a:cs typeface="Times New Roman" panose="02020603050405020304" pitchFamily="18" charset="0"/>
              </a:rPr>
              <a:t> L(M</a:t>
            </a:r>
            <a:r>
              <a:rPr lang="en-US" altLang="en-US" baseline="-25000" dirty="0">
                <a:cs typeface="Times New Roman" panose="02020603050405020304" pitchFamily="18" charset="0"/>
              </a:rPr>
              <a:t>2</a:t>
            </a:r>
            <a:r>
              <a:rPr lang="en-US" altLang="en-US" dirty="0">
                <a:cs typeface="Times New Roman" panose="02020603050405020304" pitchFamily="18" charset="0"/>
              </a:rPr>
              <a:t>)</a:t>
            </a:r>
          </a:p>
          <a:p>
            <a:pPr lvl="2"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dirty="0">
                <a:cs typeface="Times New Roman" panose="02020603050405020304" pitchFamily="18" charset="0"/>
              </a:rPr>
              <a:t>L(M</a:t>
            </a:r>
            <a:r>
              <a:rPr lang="en-US" altLang="en-US" baseline="-25000" dirty="0">
                <a:cs typeface="Times New Roman" panose="02020603050405020304" pitchFamily="18" charset="0"/>
              </a:rPr>
              <a:t>1</a:t>
            </a:r>
            <a:r>
              <a:rPr lang="en-US" altLang="en-US" dirty="0">
                <a:cs typeface="Times New Roman" panose="02020603050405020304" pitchFamily="18" charset="0"/>
              </a:rPr>
              <a:t>) </a:t>
            </a:r>
            <a:r>
              <a:rPr lang="en-US" altLang="en-US" sz="1600" dirty="0">
                <a:cs typeface="Times New Roman" panose="02020603050405020304" pitchFamily="18" charset="0"/>
              </a:rPr>
              <a:t>U</a:t>
            </a:r>
            <a:r>
              <a:rPr lang="en-US" altLang="en-US" dirty="0">
                <a:cs typeface="Times New Roman" panose="02020603050405020304" pitchFamily="18" charset="0"/>
              </a:rPr>
              <a:t> L(M</a:t>
            </a:r>
            <a:r>
              <a:rPr lang="en-US" altLang="en-US" baseline="-25000" dirty="0">
                <a:cs typeface="Times New Roman" panose="02020603050405020304" pitchFamily="18" charset="0"/>
              </a:rPr>
              <a:t>2</a:t>
            </a:r>
            <a:r>
              <a:rPr lang="en-US" altLang="en-US" dirty="0">
                <a:cs typeface="Times New Roman" panose="02020603050405020304" pitchFamily="18" charset="0"/>
              </a:rPr>
              <a:t>) is a subset of L(M’)</a:t>
            </a:r>
          </a:p>
          <a:p>
            <a:pPr lvl="1"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sz="1600" i="1" dirty="0">
                <a:cs typeface="Times New Roman" panose="02020603050405020304" pitchFamily="18" charset="0"/>
              </a:rPr>
              <a:t>M’ </a:t>
            </a:r>
            <a:r>
              <a:rPr lang="en-US" altLang="en-US" sz="1600" dirty="0">
                <a:cs typeface="Times New Roman" panose="02020603050405020304" pitchFamily="18" charset="0"/>
              </a:rPr>
              <a:t>always halts since </a:t>
            </a:r>
            <a:r>
              <a:rPr lang="en-US" altLang="en-US" sz="1600" i="1" dirty="0">
                <a:cs typeface="Times New Roman" panose="02020603050405020304" pitchFamily="18" charset="0"/>
              </a:rPr>
              <a:t>M</a:t>
            </a:r>
            <a:r>
              <a:rPr lang="en-US" altLang="en-US" sz="1600" i="1" baseline="-25000" dirty="0">
                <a:cs typeface="Times New Roman" panose="02020603050405020304" pitchFamily="18" charset="0"/>
              </a:rPr>
              <a:t>1</a:t>
            </a:r>
            <a:r>
              <a:rPr lang="en-US" altLang="en-US" sz="1600" dirty="0">
                <a:cs typeface="Times New Roman" panose="02020603050405020304" pitchFamily="18" charset="0"/>
              </a:rPr>
              <a:t> and </a:t>
            </a:r>
            <a:r>
              <a:rPr lang="en-US" altLang="en-US" sz="1600" i="1" dirty="0">
                <a:cs typeface="Times New Roman" panose="02020603050405020304" pitchFamily="18" charset="0"/>
              </a:rPr>
              <a:t>M</a:t>
            </a:r>
            <a:r>
              <a:rPr lang="en-US" altLang="en-US" sz="1600" i="1" baseline="-25000" dirty="0">
                <a:cs typeface="Times New Roman" panose="02020603050405020304" pitchFamily="18" charset="0"/>
              </a:rPr>
              <a:t>2</a:t>
            </a:r>
            <a:r>
              <a:rPr lang="en-US" altLang="en-US" sz="1600" dirty="0">
                <a:cs typeface="Times New Roman" panose="02020603050405020304" pitchFamily="18" charset="0"/>
              </a:rPr>
              <a:t> always </a:t>
            </a:r>
            <a:r>
              <a:rPr lang="en-US" altLang="en-US" sz="1600" dirty="0" smtClean="0">
                <a:cs typeface="Times New Roman" panose="02020603050405020304" pitchFamily="18" charset="0"/>
              </a:rPr>
              <a:t>halt</a:t>
            </a:r>
            <a:endParaRPr lang="en-US" altLang="en-US" sz="1800" dirty="0">
              <a:cs typeface="Times New Roman" panose="02020603050405020304" pitchFamily="18" charset="0"/>
            </a:endParaRPr>
          </a:p>
          <a:p>
            <a:pPr defTabSz="341313">
              <a:buNone/>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r>
              <a:rPr lang="en-US" altLang="en-US" sz="1800" dirty="0">
                <a:cs typeface="Times New Roman" panose="02020603050405020304" pitchFamily="18" charset="0"/>
              </a:rPr>
              <a:t>	It follows from this that                               is recursive. </a:t>
            </a:r>
          </a:p>
          <a:p>
            <a:pPr lvl="2"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pPr>
            <a:endParaRPr lang="en-US" altLang="en-US" dirty="0">
              <a:cs typeface="Times New Roman" panose="02020603050405020304" pitchFamily="18" charset="0"/>
            </a:endParaRPr>
          </a:p>
        </p:txBody>
      </p:sp>
      <p:sp>
        <p:nvSpPr>
          <p:cNvPr id="4198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9CFA383-194F-4CC4-9D41-5E23F33DD2D3}" type="slidenum">
              <a:rPr lang="en-US" altLang="en-US" sz="1400"/>
              <a:pPr>
                <a:spcBef>
                  <a:spcPct val="0"/>
                </a:spcBef>
                <a:buFontTx/>
                <a:buNone/>
              </a:pPr>
              <a:t>20</a:t>
            </a:fld>
            <a:endParaRPr lang="en-US" altLang="en-US" sz="1400"/>
          </a:p>
        </p:txBody>
      </p:sp>
      <p:graphicFrame>
        <p:nvGraphicFramePr>
          <p:cNvPr id="41988" name="Object 3"/>
          <p:cNvGraphicFramePr>
            <a:graphicFrameLocks noChangeAspect="1"/>
          </p:cNvGraphicFramePr>
          <p:nvPr/>
        </p:nvGraphicFramePr>
        <p:xfrm>
          <a:off x="6719888" y="1066800"/>
          <a:ext cx="1524000" cy="357188"/>
        </p:xfrm>
        <a:graphic>
          <a:graphicData uri="http://schemas.openxmlformats.org/presentationml/2006/ole">
            <mc:AlternateContent xmlns:mc="http://schemas.openxmlformats.org/markup-compatibility/2006">
              <mc:Choice xmlns:v="urn:schemas-microsoft-com:vml" Requires="v">
                <p:oleObj spid="_x0000_s2065" name="Equation" r:id="rId4" imgW="761669" imgH="228501" progId="Equation.3">
                  <p:embed/>
                </p:oleObj>
              </mc:Choice>
              <mc:Fallback>
                <p:oleObj name="Equation" r:id="rId4" imgW="761669"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9888" y="1066800"/>
                        <a:ext cx="152400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89" name="Rectangle 5"/>
          <p:cNvSpPr>
            <a:spLocks noChangeArrowheads="1"/>
          </p:cNvSpPr>
          <p:nvPr/>
        </p:nvSpPr>
        <p:spPr bwMode="auto">
          <a:xfrm>
            <a:off x="2819400" y="2514601"/>
            <a:ext cx="5029200" cy="1325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990" name="Line 10"/>
          <p:cNvSpPr>
            <a:spLocks noChangeShapeType="1"/>
          </p:cNvSpPr>
          <p:nvPr/>
        </p:nvSpPr>
        <p:spPr bwMode="auto">
          <a:xfrm>
            <a:off x="2362200" y="3200400"/>
            <a:ext cx="1219200"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1" name="Text Box 13"/>
          <p:cNvSpPr txBox="1">
            <a:spLocks noChangeArrowheads="1"/>
          </p:cNvSpPr>
          <p:nvPr/>
        </p:nvSpPr>
        <p:spPr bwMode="auto">
          <a:xfrm>
            <a:off x="2057400" y="3048000"/>
            <a:ext cx="312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w</a:t>
            </a:r>
          </a:p>
        </p:txBody>
      </p:sp>
      <p:sp>
        <p:nvSpPr>
          <p:cNvPr id="41992" name="Text Box 14"/>
          <p:cNvSpPr txBox="1">
            <a:spLocks noChangeArrowheads="1"/>
          </p:cNvSpPr>
          <p:nvPr/>
        </p:nvSpPr>
        <p:spPr bwMode="auto">
          <a:xfrm>
            <a:off x="4343401" y="2743200"/>
            <a:ext cx="422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yes</a:t>
            </a:r>
          </a:p>
        </p:txBody>
      </p:sp>
      <p:sp>
        <p:nvSpPr>
          <p:cNvPr id="41993" name="Text Box 15"/>
          <p:cNvSpPr txBox="1">
            <a:spLocks noChangeArrowheads="1"/>
          </p:cNvSpPr>
          <p:nvPr/>
        </p:nvSpPr>
        <p:spPr bwMode="auto">
          <a:xfrm>
            <a:off x="4343400" y="3276600"/>
            <a:ext cx="363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no</a:t>
            </a:r>
          </a:p>
        </p:txBody>
      </p:sp>
      <p:grpSp>
        <p:nvGrpSpPr>
          <p:cNvPr id="41994" name="Group 24"/>
          <p:cNvGrpSpPr>
            <a:grpSpLocks/>
          </p:cNvGrpSpPr>
          <p:nvPr/>
        </p:nvGrpSpPr>
        <p:grpSpPr bwMode="auto">
          <a:xfrm>
            <a:off x="3581400" y="2895600"/>
            <a:ext cx="685800" cy="609600"/>
            <a:chOff x="1056" y="1824"/>
            <a:chExt cx="432" cy="384"/>
          </a:xfrm>
        </p:grpSpPr>
        <p:sp>
          <p:nvSpPr>
            <p:cNvPr id="42019" name="Rectangle 9"/>
            <p:cNvSpPr>
              <a:spLocks noChangeArrowheads="1"/>
            </p:cNvSpPr>
            <p:nvPr/>
          </p:nvSpPr>
          <p:spPr bwMode="auto">
            <a:xfrm>
              <a:off x="1056" y="1824"/>
              <a:ext cx="43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2020" name="Text Box 16"/>
            <p:cNvSpPr txBox="1">
              <a:spLocks noChangeArrowheads="1"/>
            </p:cNvSpPr>
            <p:nvPr/>
          </p:nvSpPr>
          <p:spPr bwMode="auto">
            <a:xfrm>
              <a:off x="1152" y="1920"/>
              <a:ext cx="25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M</a:t>
              </a:r>
              <a:r>
                <a:rPr lang="en-US" altLang="en-US" sz="1400" baseline="-25000"/>
                <a:t>1</a:t>
              </a:r>
            </a:p>
          </p:txBody>
        </p:sp>
      </p:grpSp>
      <p:sp>
        <p:nvSpPr>
          <p:cNvPr id="41995" name="Text Box 21"/>
          <p:cNvSpPr txBox="1">
            <a:spLocks noChangeArrowheads="1"/>
          </p:cNvSpPr>
          <p:nvPr/>
        </p:nvSpPr>
        <p:spPr bwMode="auto">
          <a:xfrm>
            <a:off x="8001001" y="2590800"/>
            <a:ext cx="422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yes</a:t>
            </a:r>
          </a:p>
        </p:txBody>
      </p:sp>
      <p:sp>
        <p:nvSpPr>
          <p:cNvPr id="41996" name="Text Box 22"/>
          <p:cNvSpPr txBox="1">
            <a:spLocks noChangeArrowheads="1"/>
          </p:cNvSpPr>
          <p:nvPr/>
        </p:nvSpPr>
        <p:spPr bwMode="auto">
          <a:xfrm>
            <a:off x="8001000" y="3048000"/>
            <a:ext cx="363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no</a:t>
            </a:r>
          </a:p>
        </p:txBody>
      </p:sp>
      <p:grpSp>
        <p:nvGrpSpPr>
          <p:cNvPr id="41997" name="Group 26"/>
          <p:cNvGrpSpPr>
            <a:grpSpLocks/>
          </p:cNvGrpSpPr>
          <p:nvPr/>
        </p:nvGrpSpPr>
        <p:grpSpPr bwMode="auto">
          <a:xfrm>
            <a:off x="5791200" y="2895600"/>
            <a:ext cx="685800" cy="609600"/>
            <a:chOff x="1056" y="1824"/>
            <a:chExt cx="432" cy="384"/>
          </a:xfrm>
        </p:grpSpPr>
        <p:sp>
          <p:nvSpPr>
            <p:cNvPr id="42017" name="Rectangle 27"/>
            <p:cNvSpPr>
              <a:spLocks noChangeArrowheads="1"/>
            </p:cNvSpPr>
            <p:nvPr/>
          </p:nvSpPr>
          <p:spPr bwMode="auto">
            <a:xfrm>
              <a:off x="1056" y="1824"/>
              <a:ext cx="43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2018" name="Text Box 28"/>
            <p:cNvSpPr txBox="1">
              <a:spLocks noChangeArrowheads="1"/>
            </p:cNvSpPr>
            <p:nvPr/>
          </p:nvSpPr>
          <p:spPr bwMode="auto">
            <a:xfrm>
              <a:off x="1152" y="1920"/>
              <a:ext cx="25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M</a:t>
              </a:r>
              <a:r>
                <a:rPr lang="en-US" altLang="en-US" sz="1400" baseline="-25000"/>
                <a:t>2</a:t>
              </a:r>
            </a:p>
          </p:txBody>
        </p:sp>
      </p:grpSp>
      <p:sp>
        <p:nvSpPr>
          <p:cNvPr id="41998" name="Line 29"/>
          <p:cNvSpPr>
            <a:spLocks noChangeShapeType="1"/>
          </p:cNvSpPr>
          <p:nvPr/>
        </p:nvSpPr>
        <p:spPr bwMode="auto">
          <a:xfrm>
            <a:off x="3200400" y="3200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9" name="Line 30"/>
          <p:cNvSpPr>
            <a:spLocks noChangeShapeType="1"/>
          </p:cNvSpPr>
          <p:nvPr/>
        </p:nvSpPr>
        <p:spPr bwMode="auto">
          <a:xfrm>
            <a:off x="3200400" y="36576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0" name="Line 31"/>
          <p:cNvSpPr>
            <a:spLocks noChangeShapeType="1"/>
          </p:cNvSpPr>
          <p:nvPr/>
        </p:nvSpPr>
        <p:spPr bwMode="auto">
          <a:xfrm flipV="1">
            <a:off x="5334000" y="3352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1" name="Line 32"/>
          <p:cNvSpPr>
            <a:spLocks noChangeShapeType="1"/>
          </p:cNvSpPr>
          <p:nvPr/>
        </p:nvSpPr>
        <p:spPr bwMode="auto">
          <a:xfrm>
            <a:off x="5334000" y="33528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2" name="Line 33"/>
          <p:cNvSpPr>
            <a:spLocks noChangeShapeType="1"/>
          </p:cNvSpPr>
          <p:nvPr/>
        </p:nvSpPr>
        <p:spPr bwMode="auto">
          <a:xfrm>
            <a:off x="4267200" y="32766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3" name="Line 34"/>
          <p:cNvSpPr>
            <a:spLocks noChangeShapeType="1"/>
          </p:cNvSpPr>
          <p:nvPr/>
        </p:nvSpPr>
        <p:spPr bwMode="auto">
          <a:xfrm flipV="1">
            <a:off x="5181600" y="3124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4" name="Line 35"/>
          <p:cNvSpPr>
            <a:spLocks noChangeShapeType="1"/>
          </p:cNvSpPr>
          <p:nvPr/>
        </p:nvSpPr>
        <p:spPr bwMode="auto">
          <a:xfrm>
            <a:off x="5181600" y="3124200"/>
            <a:ext cx="609600"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5" name="Line 36"/>
          <p:cNvSpPr>
            <a:spLocks noChangeShapeType="1"/>
          </p:cNvSpPr>
          <p:nvPr/>
        </p:nvSpPr>
        <p:spPr bwMode="auto">
          <a:xfrm>
            <a:off x="4267200" y="30480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6" name="Line 37"/>
          <p:cNvSpPr>
            <a:spLocks noChangeShapeType="1"/>
          </p:cNvSpPr>
          <p:nvPr/>
        </p:nvSpPr>
        <p:spPr bwMode="auto">
          <a:xfrm flipV="1">
            <a:off x="4953000" y="2743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7" name="Line 38"/>
          <p:cNvSpPr>
            <a:spLocks noChangeShapeType="1"/>
          </p:cNvSpPr>
          <p:nvPr/>
        </p:nvSpPr>
        <p:spPr bwMode="auto">
          <a:xfrm>
            <a:off x="4953000" y="2743200"/>
            <a:ext cx="2209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8" name="Line 39"/>
          <p:cNvSpPr>
            <a:spLocks noChangeShapeType="1"/>
          </p:cNvSpPr>
          <p:nvPr/>
        </p:nvSpPr>
        <p:spPr bwMode="auto">
          <a:xfrm>
            <a:off x="6477000" y="30480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9" name="Line 41"/>
          <p:cNvSpPr>
            <a:spLocks noChangeShapeType="1"/>
          </p:cNvSpPr>
          <p:nvPr/>
        </p:nvSpPr>
        <p:spPr bwMode="auto">
          <a:xfrm>
            <a:off x="7848600" y="28956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0" name="Line 42"/>
          <p:cNvSpPr>
            <a:spLocks noChangeShapeType="1"/>
          </p:cNvSpPr>
          <p:nvPr/>
        </p:nvSpPr>
        <p:spPr bwMode="auto">
          <a:xfrm>
            <a:off x="6477000" y="3352800"/>
            <a:ext cx="213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1" name="Line 43"/>
          <p:cNvSpPr>
            <a:spLocks noChangeShapeType="1"/>
          </p:cNvSpPr>
          <p:nvPr/>
        </p:nvSpPr>
        <p:spPr bwMode="auto">
          <a:xfrm>
            <a:off x="7162800" y="2743200"/>
            <a:ext cx="685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2" name="Line 44"/>
          <p:cNvSpPr>
            <a:spLocks noChangeShapeType="1"/>
          </p:cNvSpPr>
          <p:nvPr/>
        </p:nvSpPr>
        <p:spPr bwMode="auto">
          <a:xfrm flipV="1">
            <a:off x="7162800" y="2895600"/>
            <a:ext cx="685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3" name="Text Box 45"/>
          <p:cNvSpPr txBox="1">
            <a:spLocks noChangeArrowheads="1"/>
          </p:cNvSpPr>
          <p:nvPr/>
        </p:nvSpPr>
        <p:spPr bwMode="auto">
          <a:xfrm>
            <a:off x="5257800" y="2819400"/>
            <a:ext cx="490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start</a:t>
            </a:r>
          </a:p>
        </p:txBody>
      </p:sp>
      <p:sp>
        <p:nvSpPr>
          <p:cNvPr id="42014" name="Text Box 46"/>
          <p:cNvSpPr txBox="1">
            <a:spLocks noChangeArrowheads="1"/>
          </p:cNvSpPr>
          <p:nvPr/>
        </p:nvSpPr>
        <p:spPr bwMode="auto">
          <a:xfrm>
            <a:off x="2895600" y="2590800"/>
            <a:ext cx="401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M’</a:t>
            </a:r>
          </a:p>
        </p:txBody>
      </p:sp>
      <p:graphicFrame>
        <p:nvGraphicFramePr>
          <p:cNvPr id="42015" name="Object 47"/>
          <p:cNvGraphicFramePr>
            <a:graphicFrameLocks noChangeAspect="1"/>
          </p:cNvGraphicFramePr>
          <p:nvPr/>
        </p:nvGraphicFramePr>
        <p:xfrm>
          <a:off x="4953000" y="6129339"/>
          <a:ext cx="1524000" cy="357187"/>
        </p:xfrm>
        <a:graphic>
          <a:graphicData uri="http://schemas.openxmlformats.org/presentationml/2006/ole">
            <mc:AlternateContent xmlns:mc="http://schemas.openxmlformats.org/markup-compatibility/2006">
              <mc:Choice xmlns:v="urn:schemas-microsoft-com:vml" Requires="v">
                <p:oleObj spid="_x0000_s2066" name="Equation" r:id="rId6" imgW="761669" imgH="228501" progId="Equation.3">
                  <p:embed/>
                </p:oleObj>
              </mc:Choice>
              <mc:Fallback>
                <p:oleObj name="Equation" r:id="rId6" imgW="761669" imgH="22850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6129339"/>
                        <a:ext cx="1524000"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16" name="Object 1"/>
          <p:cNvGraphicFramePr>
            <a:graphicFrameLocks noChangeAspect="1"/>
          </p:cNvGraphicFramePr>
          <p:nvPr/>
        </p:nvGraphicFramePr>
        <p:xfrm>
          <a:off x="4325938" y="4710113"/>
          <a:ext cx="165100" cy="127000"/>
        </p:xfrm>
        <a:graphic>
          <a:graphicData uri="http://schemas.openxmlformats.org/presentationml/2006/ole">
            <mc:AlternateContent xmlns:mc="http://schemas.openxmlformats.org/markup-compatibility/2006">
              <mc:Choice xmlns:v="urn:schemas-microsoft-com:vml" Requires="v">
                <p:oleObj spid="_x0000_s2067" name="Equation" r:id="rId8" imgW="164814" imgH="126780" progId="Equation.3">
                  <p:embed/>
                </p:oleObj>
              </mc:Choice>
              <mc:Fallback>
                <p:oleObj name="Equation" r:id="rId8" imgW="164814" imgH="1267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5938" y="4710113"/>
                        <a:ext cx="1651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75178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0647CD1-CF28-4FF5-8D0A-C9AF1622CFC4}" type="slidenum">
              <a:rPr lang="en-US" altLang="en-US" sz="1400"/>
              <a:pPr>
                <a:spcBef>
                  <a:spcPct val="0"/>
                </a:spcBef>
                <a:buFontTx/>
                <a:buNone/>
              </a:pPr>
              <a:t>21</a:t>
            </a:fld>
            <a:endParaRPr lang="en-US" altLang="en-US" sz="1400"/>
          </a:p>
        </p:txBody>
      </p:sp>
      <p:sp>
        <p:nvSpPr>
          <p:cNvPr id="46083" name="Rectangle 2"/>
          <p:cNvSpPr>
            <a:spLocks noGrp="1" noChangeArrowheads="1"/>
          </p:cNvSpPr>
          <p:nvPr>
            <p:ph type="body" idx="1"/>
          </p:nvPr>
        </p:nvSpPr>
        <p:spPr>
          <a:xfrm>
            <a:off x="2209800" y="412750"/>
            <a:ext cx="7772400" cy="6140450"/>
          </a:xfrm>
        </p:spPr>
        <p:txBody>
          <a:bodyPr>
            <a:normAutofit fontScale="92500" lnSpcReduction="10000"/>
          </a:bodyPr>
          <a:lstStyle/>
          <a:p>
            <a:pPr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defRPr/>
            </a:pPr>
            <a:endParaRPr lang="en-US" altLang="en-US" sz="1600" b="1" dirty="0">
              <a:cs typeface="Times New Roman" panose="02020603050405020304" pitchFamily="18" charset="0"/>
            </a:endParaRPr>
          </a:p>
          <a:p>
            <a:pPr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defRPr/>
            </a:pPr>
            <a:r>
              <a:rPr lang="en-US" altLang="en-US" sz="1600" b="1" dirty="0">
                <a:cs typeface="Times New Roman" panose="02020603050405020304" pitchFamily="18" charset="0"/>
              </a:rPr>
              <a:t>Theorem 4: </a:t>
            </a:r>
            <a:r>
              <a:rPr lang="en-US" altLang="en-US" sz="1600" dirty="0">
                <a:cs typeface="Times New Roman" panose="02020603050405020304" pitchFamily="18" charset="0"/>
              </a:rPr>
              <a:t>If </a:t>
            </a:r>
            <a:r>
              <a:rPr lang="en-US" altLang="en-US" sz="1600" i="1" dirty="0">
                <a:cs typeface="Times New Roman" panose="02020603050405020304" pitchFamily="18" charset="0"/>
              </a:rPr>
              <a:t>L</a:t>
            </a:r>
            <a:r>
              <a:rPr lang="en-US" altLang="en-US" sz="1600" dirty="0">
                <a:cs typeface="Times New Roman" panose="02020603050405020304" pitchFamily="18" charset="0"/>
              </a:rPr>
              <a:t> and   </a:t>
            </a:r>
            <a:r>
              <a:rPr lang="en-US" altLang="en-US" sz="1600" dirty="0" smtClean="0">
                <a:cs typeface="Times New Roman" panose="02020603050405020304" pitchFamily="18" charset="0"/>
              </a:rPr>
              <a:t>             </a:t>
            </a:r>
            <a:r>
              <a:rPr lang="en-US" altLang="en-US" sz="1600" dirty="0">
                <a:cs typeface="Times New Roman" panose="02020603050405020304" pitchFamily="18" charset="0"/>
              </a:rPr>
              <a:t>are both recursively enumerable then </a:t>
            </a:r>
            <a:r>
              <a:rPr lang="en-US" altLang="en-US" sz="1600" i="1" dirty="0">
                <a:cs typeface="Times New Roman" panose="02020603050405020304" pitchFamily="18" charset="0"/>
              </a:rPr>
              <a:t>L</a:t>
            </a:r>
            <a:r>
              <a:rPr lang="en-US" altLang="en-US" sz="1600" dirty="0">
                <a:cs typeface="Times New Roman" panose="02020603050405020304" pitchFamily="18" charset="0"/>
              </a:rPr>
              <a:t> (and therefore   </a:t>
            </a:r>
            <a:r>
              <a:rPr lang="en-US" altLang="en-US" sz="1600" dirty="0" smtClean="0">
                <a:cs typeface="Times New Roman" panose="02020603050405020304" pitchFamily="18" charset="0"/>
              </a:rPr>
              <a:t>      </a:t>
            </a:r>
            <a:r>
              <a:rPr lang="en-US" altLang="en-US" sz="1600" dirty="0">
                <a:cs typeface="Times New Roman" panose="02020603050405020304" pitchFamily="18" charset="0"/>
              </a:rPr>
              <a:t>) is recursive.</a:t>
            </a:r>
          </a:p>
          <a:p>
            <a:pPr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defRPr/>
            </a:pPr>
            <a:endParaRPr lang="en-US" altLang="en-US" sz="1600" b="1" dirty="0">
              <a:cs typeface="Times New Roman" panose="02020603050405020304" pitchFamily="18" charset="0"/>
            </a:endParaRPr>
          </a:p>
          <a:p>
            <a:pPr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defRPr/>
            </a:pPr>
            <a:r>
              <a:rPr lang="en-US" altLang="en-US" sz="1600" b="1" dirty="0">
                <a:cs typeface="Times New Roman" panose="02020603050405020304" pitchFamily="18" charset="0"/>
              </a:rPr>
              <a:t>Proof:</a:t>
            </a:r>
            <a:r>
              <a:rPr lang="en-US" altLang="en-US" sz="1600" dirty="0">
                <a:cs typeface="Times New Roman" panose="02020603050405020304" pitchFamily="18" charset="0"/>
              </a:rPr>
              <a:t> Let </a:t>
            </a:r>
            <a:r>
              <a:rPr lang="en-US" altLang="en-US" sz="1600" i="1" dirty="0">
                <a:cs typeface="Times New Roman" panose="02020603050405020304" pitchFamily="18" charset="0"/>
              </a:rPr>
              <a:t>M</a:t>
            </a:r>
            <a:r>
              <a:rPr lang="en-US" altLang="en-US" sz="1600" i="1" baseline="-25000" dirty="0">
                <a:cs typeface="Times New Roman" panose="02020603050405020304" pitchFamily="18" charset="0"/>
              </a:rPr>
              <a:t>1</a:t>
            </a:r>
            <a:r>
              <a:rPr lang="en-US" altLang="en-US" sz="1600" dirty="0">
                <a:cs typeface="Times New Roman" panose="02020603050405020304" pitchFamily="18" charset="0"/>
              </a:rPr>
              <a:t> and </a:t>
            </a:r>
            <a:r>
              <a:rPr lang="en-US" altLang="en-US" sz="1600" i="1" dirty="0">
                <a:cs typeface="Times New Roman" panose="02020603050405020304" pitchFamily="18" charset="0"/>
              </a:rPr>
              <a:t>M</a:t>
            </a:r>
            <a:r>
              <a:rPr lang="en-US" altLang="en-US" sz="1600" i="1" baseline="-25000" dirty="0">
                <a:cs typeface="Times New Roman" panose="02020603050405020304" pitchFamily="18" charset="0"/>
              </a:rPr>
              <a:t>2</a:t>
            </a:r>
            <a:r>
              <a:rPr lang="en-US" altLang="en-US" sz="1600" dirty="0">
                <a:cs typeface="Times New Roman" panose="02020603050405020304" pitchFamily="18" charset="0"/>
              </a:rPr>
              <a:t> be TMs such that L = L(M</a:t>
            </a:r>
            <a:r>
              <a:rPr lang="en-US" altLang="en-US" sz="1600" baseline="-25000" dirty="0">
                <a:cs typeface="Times New Roman" panose="02020603050405020304" pitchFamily="18" charset="0"/>
              </a:rPr>
              <a:t>1</a:t>
            </a:r>
            <a:r>
              <a:rPr lang="en-US" altLang="en-US" sz="1600" dirty="0">
                <a:cs typeface="Times New Roman" panose="02020603050405020304" pitchFamily="18" charset="0"/>
              </a:rPr>
              <a:t>) and  </a:t>
            </a:r>
            <a:r>
              <a:rPr lang="en-US" altLang="en-US" sz="1600" dirty="0" smtClean="0">
                <a:cs typeface="Times New Roman" panose="02020603050405020304" pitchFamily="18" charset="0"/>
              </a:rPr>
              <a:t>        = </a:t>
            </a:r>
            <a:r>
              <a:rPr lang="en-US" altLang="en-US" sz="1600" dirty="0">
                <a:cs typeface="Times New Roman" panose="02020603050405020304" pitchFamily="18" charset="0"/>
              </a:rPr>
              <a:t>L(M</a:t>
            </a:r>
            <a:r>
              <a:rPr lang="en-US" altLang="en-US" sz="1600" baseline="-25000" dirty="0">
                <a:cs typeface="Times New Roman" panose="02020603050405020304" pitchFamily="18" charset="0"/>
              </a:rPr>
              <a:t>2</a:t>
            </a:r>
            <a:r>
              <a:rPr lang="en-US" altLang="en-US" sz="1600" dirty="0">
                <a:cs typeface="Times New Roman" panose="02020603050405020304" pitchFamily="18" charset="0"/>
              </a:rPr>
              <a:t>). Construct </a:t>
            </a:r>
            <a:r>
              <a:rPr lang="en-US" altLang="en-US" sz="1600" i="1" dirty="0">
                <a:cs typeface="Times New Roman" panose="02020603050405020304" pitchFamily="18" charset="0"/>
              </a:rPr>
              <a:t>M’ </a:t>
            </a:r>
            <a:r>
              <a:rPr lang="en-US" altLang="en-US" sz="1600" dirty="0">
                <a:cs typeface="Times New Roman" panose="02020603050405020304" pitchFamily="18" charset="0"/>
              </a:rPr>
              <a:t>as follows:</a:t>
            </a:r>
          </a:p>
          <a:p>
            <a:pPr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defRPr/>
            </a:pPr>
            <a:endParaRPr lang="en-US" altLang="en-US" sz="1600" dirty="0">
              <a:cs typeface="Times New Roman" panose="02020603050405020304" pitchFamily="18" charset="0"/>
            </a:endParaRPr>
          </a:p>
          <a:p>
            <a:pPr defTabSz="341313">
              <a:buNone/>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defRPr/>
            </a:pPr>
            <a:endParaRPr lang="en-US" altLang="en-US" sz="1600" dirty="0">
              <a:cs typeface="Times New Roman" panose="02020603050405020304" pitchFamily="18" charset="0"/>
            </a:endParaRPr>
          </a:p>
          <a:p>
            <a:pPr defTabSz="341313">
              <a:buNone/>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defRPr/>
            </a:pPr>
            <a:endParaRPr lang="en-US" altLang="en-US" sz="1600" dirty="0">
              <a:cs typeface="Times New Roman" panose="02020603050405020304" pitchFamily="18" charset="0"/>
            </a:endParaRPr>
          </a:p>
          <a:p>
            <a:pPr defTabSz="341313">
              <a:buNone/>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defRPr/>
            </a:pPr>
            <a:endParaRPr lang="en-US" altLang="en-US" sz="1600" dirty="0">
              <a:cs typeface="Times New Roman" panose="02020603050405020304" pitchFamily="18" charset="0"/>
            </a:endParaRPr>
          </a:p>
          <a:p>
            <a:pPr defTabSz="341313">
              <a:buNone/>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defRPr/>
            </a:pPr>
            <a:endParaRPr lang="en-US" altLang="en-US" sz="1600" dirty="0">
              <a:cs typeface="Times New Roman" panose="02020603050405020304" pitchFamily="18" charset="0"/>
            </a:endParaRPr>
          </a:p>
          <a:p>
            <a:pPr defTabSz="341313">
              <a:buNone/>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defRPr/>
            </a:pPr>
            <a:endParaRPr lang="en-US" altLang="en-US" sz="1600" dirty="0">
              <a:cs typeface="Times New Roman" panose="02020603050405020304" pitchFamily="18" charset="0"/>
            </a:endParaRPr>
          </a:p>
          <a:p>
            <a:pPr marL="0" indent="0" defTabSz="341313">
              <a:buNone/>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defRPr/>
            </a:pPr>
            <a:endParaRPr lang="en-US" altLang="en-US" sz="1600" b="1" dirty="0">
              <a:cs typeface="Times New Roman" panose="02020603050405020304" pitchFamily="18" charset="0"/>
            </a:endParaRPr>
          </a:p>
          <a:p>
            <a:pPr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defRPr/>
            </a:pPr>
            <a:r>
              <a:rPr lang="en-US" altLang="en-US" sz="1600" b="1" dirty="0">
                <a:cs typeface="Times New Roman" panose="02020603050405020304" pitchFamily="18" charset="0"/>
              </a:rPr>
              <a:t>Note That:</a:t>
            </a:r>
          </a:p>
          <a:p>
            <a:pPr lvl="1"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defRPr/>
            </a:pPr>
            <a:r>
              <a:rPr lang="en-US" altLang="en-US" sz="1400" dirty="0">
                <a:cs typeface="Times New Roman" panose="02020603050405020304" pitchFamily="18" charset="0"/>
              </a:rPr>
              <a:t>L(M’) = L</a:t>
            </a:r>
          </a:p>
          <a:p>
            <a:pPr lvl="2"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defRPr/>
            </a:pPr>
            <a:r>
              <a:rPr lang="en-US" altLang="en-US" sz="1200" dirty="0">
                <a:cs typeface="Times New Roman" panose="02020603050405020304" pitchFamily="18" charset="0"/>
              </a:rPr>
              <a:t>L(M’) is a subset of </a:t>
            </a:r>
            <a:r>
              <a:rPr lang="en-US" altLang="en-US" sz="1200" i="1" dirty="0">
                <a:cs typeface="Times New Roman" panose="02020603050405020304" pitchFamily="18" charset="0"/>
              </a:rPr>
              <a:t>L</a:t>
            </a:r>
          </a:p>
          <a:p>
            <a:pPr lvl="2"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defRPr/>
            </a:pPr>
            <a:r>
              <a:rPr lang="en-US" altLang="en-US" sz="1200" i="1" dirty="0">
                <a:cs typeface="Times New Roman" panose="02020603050405020304" pitchFamily="18" charset="0"/>
              </a:rPr>
              <a:t>L</a:t>
            </a:r>
            <a:r>
              <a:rPr lang="en-US" altLang="en-US" sz="1200" dirty="0">
                <a:cs typeface="Times New Roman" panose="02020603050405020304" pitchFamily="18" charset="0"/>
              </a:rPr>
              <a:t> is a subset of L(M’)</a:t>
            </a:r>
          </a:p>
          <a:p>
            <a:pPr lvl="1"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defRPr/>
            </a:pPr>
            <a:r>
              <a:rPr lang="en-US" altLang="en-US" sz="1400" dirty="0">
                <a:cs typeface="Times New Roman" panose="02020603050405020304" pitchFamily="18" charset="0"/>
              </a:rPr>
              <a:t>M’ is TM for L</a:t>
            </a:r>
          </a:p>
          <a:p>
            <a:pPr lvl="1"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defRPr/>
            </a:pPr>
            <a:r>
              <a:rPr lang="en-US" altLang="en-US" sz="1400" i="1" dirty="0">
                <a:cs typeface="Times New Roman" panose="02020603050405020304" pitchFamily="18" charset="0"/>
              </a:rPr>
              <a:t>M’ </a:t>
            </a:r>
            <a:r>
              <a:rPr lang="en-US" altLang="en-US" sz="1400" dirty="0">
                <a:cs typeface="Times New Roman" panose="02020603050405020304" pitchFamily="18" charset="0"/>
              </a:rPr>
              <a:t>always halts since </a:t>
            </a:r>
            <a:r>
              <a:rPr lang="en-US" altLang="en-US" sz="1400" u="sng" dirty="0">
                <a:cs typeface="Times New Roman" panose="02020603050405020304" pitchFamily="18" charset="0"/>
              </a:rPr>
              <a:t>either</a:t>
            </a:r>
            <a:r>
              <a:rPr lang="en-US" altLang="en-US" sz="1400" dirty="0">
                <a:cs typeface="Times New Roman" panose="02020603050405020304" pitchFamily="18" charset="0"/>
              </a:rPr>
              <a:t> </a:t>
            </a:r>
            <a:r>
              <a:rPr lang="en-US" altLang="en-US" sz="1400" i="1" dirty="0">
                <a:cs typeface="Times New Roman" panose="02020603050405020304" pitchFamily="18" charset="0"/>
              </a:rPr>
              <a:t>M</a:t>
            </a:r>
            <a:r>
              <a:rPr lang="en-US" altLang="en-US" sz="1400" i="1" baseline="-25000" dirty="0">
                <a:cs typeface="Times New Roman" panose="02020603050405020304" pitchFamily="18" charset="0"/>
              </a:rPr>
              <a:t>1</a:t>
            </a:r>
            <a:r>
              <a:rPr lang="en-US" altLang="en-US" sz="1400" dirty="0">
                <a:cs typeface="Times New Roman" panose="02020603050405020304" pitchFamily="18" charset="0"/>
              </a:rPr>
              <a:t> </a:t>
            </a:r>
            <a:r>
              <a:rPr lang="en-US" altLang="en-US" sz="1400" u="sng" dirty="0">
                <a:cs typeface="Times New Roman" panose="02020603050405020304" pitchFamily="18" charset="0"/>
              </a:rPr>
              <a:t>or</a:t>
            </a:r>
            <a:r>
              <a:rPr lang="en-US" altLang="en-US" sz="1400" dirty="0">
                <a:cs typeface="Times New Roman" panose="02020603050405020304" pitchFamily="18" charset="0"/>
              </a:rPr>
              <a:t> </a:t>
            </a:r>
            <a:r>
              <a:rPr lang="en-US" altLang="en-US" sz="1400" i="1" dirty="0">
                <a:cs typeface="Times New Roman" panose="02020603050405020304" pitchFamily="18" charset="0"/>
              </a:rPr>
              <a:t>M</a:t>
            </a:r>
            <a:r>
              <a:rPr lang="en-US" altLang="en-US" sz="1400" i="1" baseline="-25000" dirty="0">
                <a:cs typeface="Times New Roman" panose="02020603050405020304" pitchFamily="18" charset="0"/>
              </a:rPr>
              <a:t>2</a:t>
            </a:r>
            <a:r>
              <a:rPr lang="en-US" altLang="en-US" sz="1400" dirty="0">
                <a:cs typeface="Times New Roman" panose="02020603050405020304" pitchFamily="18" charset="0"/>
              </a:rPr>
              <a:t> halts for any given string</a:t>
            </a:r>
          </a:p>
          <a:p>
            <a:pPr lvl="1" defTabSz="341313">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defRPr/>
            </a:pPr>
            <a:r>
              <a:rPr lang="en-US" altLang="en-US" sz="1400" dirty="0">
                <a:cs typeface="Times New Roman" panose="02020603050405020304" pitchFamily="18" charset="0"/>
              </a:rPr>
              <a:t>M’ shows that L is recursive</a:t>
            </a:r>
            <a:endParaRPr lang="en-US" altLang="en-US" sz="1600" dirty="0">
              <a:cs typeface="Times New Roman" panose="02020603050405020304" pitchFamily="18" charset="0"/>
            </a:endParaRPr>
          </a:p>
          <a:p>
            <a:pPr defTabSz="341313">
              <a:buNone/>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defRPr/>
            </a:pPr>
            <a:r>
              <a:rPr lang="en-US" altLang="en-US" sz="1600" dirty="0">
                <a:cs typeface="Times New Roman" panose="02020603050405020304" pitchFamily="18" charset="0"/>
              </a:rPr>
              <a:t>	It follows from this that </a:t>
            </a:r>
            <a:r>
              <a:rPr lang="en-US" altLang="en-US" sz="1600" i="1" dirty="0">
                <a:cs typeface="Times New Roman" panose="02020603050405020304" pitchFamily="18" charset="0"/>
              </a:rPr>
              <a:t>L</a:t>
            </a:r>
            <a:r>
              <a:rPr lang="en-US" altLang="en-US" sz="1600" dirty="0">
                <a:cs typeface="Times New Roman" panose="02020603050405020304" pitchFamily="18" charset="0"/>
              </a:rPr>
              <a:t> (and therefore its’ complement) is recursive.</a:t>
            </a:r>
          </a:p>
          <a:p>
            <a:pPr defTabSz="341313">
              <a:buNone/>
              <a:tabLst>
                <a:tab pos="692150" algn="l"/>
                <a:tab pos="1143000" algn="l"/>
                <a:tab pos="1368425" algn="l"/>
                <a:tab pos="1593850" algn="l"/>
                <a:tab pos="1835150" algn="l"/>
                <a:tab pos="2060575" algn="l"/>
                <a:tab pos="2286000" algn="l"/>
                <a:tab pos="2511425" algn="l"/>
                <a:tab pos="2736850" algn="l"/>
                <a:tab pos="2978150" algn="l"/>
                <a:tab pos="3203575" algn="l"/>
                <a:tab pos="3429000" algn="l"/>
                <a:tab pos="3654425" algn="l"/>
                <a:tab pos="3879850" algn="l"/>
                <a:tab pos="4121150" algn="l"/>
                <a:tab pos="4402138" algn="l"/>
                <a:tab pos="4629150" algn="l"/>
                <a:tab pos="4797425" algn="l"/>
                <a:tab pos="5264150" algn="l"/>
              </a:tabLst>
              <a:defRPr/>
            </a:pPr>
            <a:r>
              <a:rPr lang="en-US" altLang="en-US" sz="1600" dirty="0">
                <a:cs typeface="Times New Roman" panose="02020603050405020304" pitchFamily="18" charset="0"/>
              </a:rPr>
              <a:t>	So,       is also recursive (we proved it before).  </a:t>
            </a:r>
          </a:p>
        </p:txBody>
      </p:sp>
      <p:graphicFrame>
        <p:nvGraphicFramePr>
          <p:cNvPr id="48132" name="Object 25"/>
          <p:cNvGraphicFramePr>
            <a:graphicFrameLocks noChangeAspect="1"/>
          </p:cNvGraphicFramePr>
          <p:nvPr/>
        </p:nvGraphicFramePr>
        <p:xfrm>
          <a:off x="9053513" y="654050"/>
          <a:ext cx="209550" cy="304800"/>
        </p:xfrm>
        <a:graphic>
          <a:graphicData uri="http://schemas.openxmlformats.org/presentationml/2006/ole">
            <mc:AlternateContent xmlns:mc="http://schemas.openxmlformats.org/markup-compatibility/2006">
              <mc:Choice xmlns:v="urn:schemas-microsoft-com:vml" Requires="v">
                <p:oleObj spid="_x0000_s3090" name="Equation" r:id="rId4" imgW="139639" imgH="203112" progId="Equation.3">
                  <p:embed/>
                </p:oleObj>
              </mc:Choice>
              <mc:Fallback>
                <p:oleObj name="Equation" r:id="rId4" imgW="139639"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3513" y="654050"/>
                        <a:ext cx="2095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3" name="Object 26"/>
          <p:cNvGraphicFramePr>
            <a:graphicFrameLocks noChangeAspect="1"/>
          </p:cNvGraphicFramePr>
          <p:nvPr/>
        </p:nvGraphicFramePr>
        <p:xfrm>
          <a:off x="4352925" y="639763"/>
          <a:ext cx="209550" cy="304800"/>
        </p:xfrm>
        <a:graphic>
          <a:graphicData uri="http://schemas.openxmlformats.org/presentationml/2006/ole">
            <mc:AlternateContent xmlns:mc="http://schemas.openxmlformats.org/markup-compatibility/2006">
              <mc:Choice xmlns:v="urn:schemas-microsoft-com:vml" Requires="v">
                <p:oleObj spid="_x0000_s3091" name="Equation" r:id="rId6" imgW="139639" imgH="203112" progId="Equation.3">
                  <p:embed/>
                </p:oleObj>
              </mc:Choice>
              <mc:Fallback>
                <p:oleObj name="Equation" r:id="rId6" imgW="139639"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925" y="639763"/>
                        <a:ext cx="2095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4" name="Object 27"/>
          <p:cNvGraphicFramePr>
            <a:graphicFrameLocks noChangeAspect="1"/>
          </p:cNvGraphicFramePr>
          <p:nvPr>
            <p:extLst>
              <p:ext uri="{D42A27DB-BD31-4B8C-83A1-F6EECF244321}">
                <p14:modId xmlns:p14="http://schemas.microsoft.com/office/powerpoint/2010/main" val="1271955927"/>
              </p:ext>
            </p:extLst>
          </p:nvPr>
        </p:nvGraphicFramePr>
        <p:xfrm>
          <a:off x="6705600" y="1485901"/>
          <a:ext cx="209550" cy="304800"/>
        </p:xfrm>
        <a:graphic>
          <a:graphicData uri="http://schemas.openxmlformats.org/presentationml/2006/ole">
            <mc:AlternateContent xmlns:mc="http://schemas.openxmlformats.org/markup-compatibility/2006">
              <mc:Choice xmlns:v="urn:schemas-microsoft-com:vml" Requires="v">
                <p:oleObj spid="_x0000_s3092" name="Equation" r:id="rId7" imgW="139639" imgH="203112" progId="Equation.3">
                  <p:embed/>
                </p:oleObj>
              </mc:Choice>
              <mc:Fallback>
                <p:oleObj name="Equation" r:id="rId7" imgW="139639"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485901"/>
                        <a:ext cx="2095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8135" name="Group 30"/>
          <p:cNvGrpSpPr>
            <a:grpSpLocks/>
          </p:cNvGrpSpPr>
          <p:nvPr/>
        </p:nvGrpSpPr>
        <p:grpSpPr bwMode="auto">
          <a:xfrm>
            <a:off x="3352800" y="2362200"/>
            <a:ext cx="4724400" cy="1828800"/>
            <a:chOff x="1200" y="1392"/>
            <a:chExt cx="2976" cy="1152"/>
          </a:xfrm>
        </p:grpSpPr>
        <p:sp>
          <p:nvSpPr>
            <p:cNvPr id="48137" name="Rectangle 6"/>
            <p:cNvSpPr>
              <a:spLocks noChangeArrowheads="1"/>
            </p:cNvSpPr>
            <p:nvPr/>
          </p:nvSpPr>
          <p:spPr bwMode="auto">
            <a:xfrm>
              <a:off x="1872" y="1392"/>
              <a:ext cx="1776" cy="11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8138" name="Line 7"/>
            <p:cNvSpPr>
              <a:spLocks noChangeShapeType="1"/>
            </p:cNvSpPr>
            <p:nvPr/>
          </p:nvSpPr>
          <p:spPr bwMode="auto">
            <a:xfrm>
              <a:off x="1440" y="2016"/>
              <a:ext cx="768"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9" name="Text Box 8"/>
            <p:cNvSpPr txBox="1">
              <a:spLocks noChangeArrowheads="1"/>
            </p:cNvSpPr>
            <p:nvPr/>
          </p:nvSpPr>
          <p:spPr bwMode="auto">
            <a:xfrm>
              <a:off x="1200" y="1920"/>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w</a:t>
              </a:r>
            </a:p>
          </p:txBody>
        </p:sp>
        <p:sp>
          <p:nvSpPr>
            <p:cNvPr id="48140" name="Text Box 9"/>
            <p:cNvSpPr txBox="1">
              <a:spLocks noChangeArrowheads="1"/>
            </p:cNvSpPr>
            <p:nvPr/>
          </p:nvSpPr>
          <p:spPr bwMode="auto">
            <a:xfrm>
              <a:off x="3072" y="1440"/>
              <a:ext cx="2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yes</a:t>
              </a:r>
            </a:p>
          </p:txBody>
        </p:sp>
        <p:grpSp>
          <p:nvGrpSpPr>
            <p:cNvPr id="48141" name="Group 10"/>
            <p:cNvGrpSpPr>
              <a:grpSpLocks/>
            </p:cNvGrpSpPr>
            <p:nvPr/>
          </p:nvGrpSpPr>
          <p:grpSpPr bwMode="auto">
            <a:xfrm>
              <a:off x="2544" y="1536"/>
              <a:ext cx="432" cy="384"/>
              <a:chOff x="1056" y="1824"/>
              <a:chExt cx="432" cy="384"/>
            </a:xfrm>
          </p:grpSpPr>
          <p:sp>
            <p:nvSpPr>
              <p:cNvPr id="48156" name="Rectangle 11"/>
              <p:cNvSpPr>
                <a:spLocks noChangeArrowheads="1"/>
              </p:cNvSpPr>
              <p:nvPr/>
            </p:nvSpPr>
            <p:spPr bwMode="auto">
              <a:xfrm>
                <a:off x="1056" y="1824"/>
                <a:ext cx="43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8157" name="Text Box 12"/>
              <p:cNvSpPr txBox="1">
                <a:spLocks noChangeArrowheads="1"/>
              </p:cNvSpPr>
              <p:nvPr/>
            </p:nvSpPr>
            <p:spPr bwMode="auto">
              <a:xfrm>
                <a:off x="1152" y="1920"/>
                <a:ext cx="25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M</a:t>
                </a:r>
                <a:r>
                  <a:rPr lang="en-US" altLang="en-US" sz="1400" baseline="-25000"/>
                  <a:t>1</a:t>
                </a:r>
              </a:p>
            </p:txBody>
          </p:sp>
        </p:grpSp>
        <p:sp>
          <p:nvSpPr>
            <p:cNvPr id="48142" name="Text Box 13"/>
            <p:cNvSpPr txBox="1">
              <a:spLocks noChangeArrowheads="1"/>
            </p:cNvSpPr>
            <p:nvPr/>
          </p:nvSpPr>
          <p:spPr bwMode="auto">
            <a:xfrm>
              <a:off x="3744" y="1440"/>
              <a:ext cx="2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yes</a:t>
              </a:r>
            </a:p>
          </p:txBody>
        </p:sp>
        <p:sp>
          <p:nvSpPr>
            <p:cNvPr id="48143" name="Text Box 14"/>
            <p:cNvSpPr txBox="1">
              <a:spLocks noChangeArrowheads="1"/>
            </p:cNvSpPr>
            <p:nvPr/>
          </p:nvSpPr>
          <p:spPr bwMode="auto">
            <a:xfrm>
              <a:off x="3072" y="2016"/>
              <a:ext cx="2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yes</a:t>
              </a:r>
            </a:p>
          </p:txBody>
        </p:sp>
        <p:grpSp>
          <p:nvGrpSpPr>
            <p:cNvPr id="48144" name="Group 15"/>
            <p:cNvGrpSpPr>
              <a:grpSpLocks/>
            </p:cNvGrpSpPr>
            <p:nvPr/>
          </p:nvGrpSpPr>
          <p:grpSpPr bwMode="auto">
            <a:xfrm>
              <a:off x="2544" y="2064"/>
              <a:ext cx="432" cy="384"/>
              <a:chOff x="1056" y="1824"/>
              <a:chExt cx="432" cy="384"/>
            </a:xfrm>
          </p:grpSpPr>
          <p:sp>
            <p:nvSpPr>
              <p:cNvPr id="48154" name="Rectangle 16"/>
              <p:cNvSpPr>
                <a:spLocks noChangeArrowheads="1"/>
              </p:cNvSpPr>
              <p:nvPr/>
            </p:nvSpPr>
            <p:spPr bwMode="auto">
              <a:xfrm>
                <a:off x="1056" y="1824"/>
                <a:ext cx="432" cy="3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8155" name="Text Box 17"/>
              <p:cNvSpPr txBox="1">
                <a:spLocks noChangeArrowheads="1"/>
              </p:cNvSpPr>
              <p:nvPr/>
            </p:nvSpPr>
            <p:spPr bwMode="auto">
              <a:xfrm>
                <a:off x="1152" y="1920"/>
                <a:ext cx="25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M</a:t>
                </a:r>
                <a:r>
                  <a:rPr lang="en-US" altLang="en-US" sz="1400" baseline="-25000"/>
                  <a:t>2</a:t>
                </a:r>
              </a:p>
            </p:txBody>
          </p:sp>
        </p:grpSp>
        <p:sp>
          <p:nvSpPr>
            <p:cNvPr id="48145" name="Line 18"/>
            <p:cNvSpPr>
              <a:spLocks noChangeShapeType="1"/>
            </p:cNvSpPr>
            <p:nvPr/>
          </p:nvSpPr>
          <p:spPr bwMode="auto">
            <a:xfrm>
              <a:off x="2976" y="2160"/>
              <a:ext cx="672"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6" name="Line 19"/>
            <p:cNvSpPr>
              <a:spLocks noChangeShapeType="1"/>
            </p:cNvSpPr>
            <p:nvPr/>
          </p:nvSpPr>
          <p:spPr bwMode="auto">
            <a:xfrm>
              <a:off x="2976" y="1632"/>
              <a:ext cx="6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7" name="Text Box 20"/>
            <p:cNvSpPr txBox="1">
              <a:spLocks noChangeArrowheads="1"/>
            </p:cNvSpPr>
            <p:nvPr/>
          </p:nvSpPr>
          <p:spPr bwMode="auto">
            <a:xfrm>
              <a:off x="1920" y="1440"/>
              <a:ext cx="2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M’</a:t>
              </a:r>
            </a:p>
          </p:txBody>
        </p:sp>
        <p:sp>
          <p:nvSpPr>
            <p:cNvPr id="48148" name="Line 21"/>
            <p:cNvSpPr>
              <a:spLocks noChangeShapeType="1"/>
            </p:cNvSpPr>
            <p:nvPr/>
          </p:nvSpPr>
          <p:spPr bwMode="auto">
            <a:xfrm>
              <a:off x="2208" y="1728"/>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9" name="Line 22"/>
            <p:cNvSpPr>
              <a:spLocks noChangeShapeType="1"/>
            </p:cNvSpPr>
            <p:nvPr/>
          </p:nvSpPr>
          <p:spPr bwMode="auto">
            <a:xfrm>
              <a:off x="2208" y="2256"/>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0" name="Line 23"/>
            <p:cNvSpPr>
              <a:spLocks noChangeShapeType="1"/>
            </p:cNvSpPr>
            <p:nvPr/>
          </p:nvSpPr>
          <p:spPr bwMode="auto">
            <a:xfrm>
              <a:off x="2208" y="1728"/>
              <a:ext cx="0"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1" name="Line 24"/>
            <p:cNvSpPr>
              <a:spLocks noChangeShapeType="1"/>
            </p:cNvSpPr>
            <p:nvPr/>
          </p:nvSpPr>
          <p:spPr bwMode="auto">
            <a:xfrm>
              <a:off x="3648" y="1632"/>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2" name="Line 28"/>
            <p:cNvSpPr>
              <a:spLocks noChangeShapeType="1"/>
            </p:cNvSpPr>
            <p:nvPr/>
          </p:nvSpPr>
          <p:spPr bwMode="auto">
            <a:xfrm>
              <a:off x="3648" y="2352"/>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53" name="Text Box 29"/>
            <p:cNvSpPr txBox="1">
              <a:spLocks noChangeArrowheads="1"/>
            </p:cNvSpPr>
            <p:nvPr/>
          </p:nvSpPr>
          <p:spPr bwMode="auto">
            <a:xfrm>
              <a:off x="3744" y="2160"/>
              <a:ext cx="2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a:t>no</a:t>
              </a:r>
            </a:p>
          </p:txBody>
        </p:sp>
      </p:grpSp>
      <p:graphicFrame>
        <p:nvGraphicFramePr>
          <p:cNvPr id="48136" name="Object 26"/>
          <p:cNvGraphicFramePr>
            <a:graphicFrameLocks noChangeAspect="1"/>
          </p:cNvGraphicFramePr>
          <p:nvPr>
            <p:extLst>
              <p:ext uri="{D42A27DB-BD31-4B8C-83A1-F6EECF244321}">
                <p14:modId xmlns:p14="http://schemas.microsoft.com/office/powerpoint/2010/main" val="3541255301"/>
              </p:ext>
            </p:extLst>
          </p:nvPr>
        </p:nvGraphicFramePr>
        <p:xfrm>
          <a:off x="2833688" y="5885770"/>
          <a:ext cx="209550" cy="304800"/>
        </p:xfrm>
        <a:graphic>
          <a:graphicData uri="http://schemas.openxmlformats.org/presentationml/2006/ole">
            <mc:AlternateContent xmlns:mc="http://schemas.openxmlformats.org/markup-compatibility/2006">
              <mc:Choice xmlns:v="urn:schemas-microsoft-com:vml" Requires="v">
                <p:oleObj spid="_x0000_s3093" name="Equation" r:id="rId8" imgW="139680" imgH="203040" progId="Equation.3">
                  <p:embed/>
                </p:oleObj>
              </mc:Choice>
              <mc:Fallback>
                <p:oleObj name="Equation" r:id="rId8" imgW="139680" imgH="203040" progId="Equation.3">
                  <p:embed/>
                  <p:pic>
                    <p:nvPicPr>
                      <p:cNvPr id="0" name=""/>
                      <p:cNvPicPr>
                        <a:picLocks noChangeAspect="1" noChangeArrowheads="1"/>
                      </p:cNvPicPr>
                      <p:nvPr/>
                    </p:nvPicPr>
                    <p:blipFill>
                      <a:blip r:embed="rId9"/>
                      <a:srcRect/>
                      <a:stretch>
                        <a:fillRect/>
                      </a:stretch>
                    </p:blipFill>
                    <p:spPr bwMode="auto">
                      <a:xfrm>
                        <a:off x="2833688" y="5885770"/>
                        <a:ext cx="2095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65553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6" name="Content Placeholder 5"/>
          <p:cNvSpPr>
            <a:spLocks noGrp="1"/>
          </p:cNvSpPr>
          <p:nvPr>
            <p:ph idx="1"/>
          </p:nvPr>
        </p:nvSpPr>
        <p:spPr>
          <a:xfrm>
            <a:off x="653143" y="802368"/>
            <a:ext cx="10515600" cy="4351338"/>
          </a:xfrm>
        </p:spPr>
        <p:txBody>
          <a:bodyPr/>
          <a:lstStyle/>
          <a:p>
            <a:pPr marL="0" indent="0">
              <a:buNone/>
            </a:pPr>
            <a:r>
              <a:rPr lang="en-US" dirty="0"/>
              <a:t>If L1is recursive, its </a:t>
            </a:r>
            <a:r>
              <a:rPr lang="en-US" dirty="0" err="1"/>
              <a:t>kleene</a:t>
            </a:r>
            <a:r>
              <a:rPr lang="en-US" dirty="0"/>
              <a:t> closure L1* will also be recursive</a:t>
            </a:r>
            <a:r>
              <a:rPr lang="en-US" dirty="0" smtClean="0"/>
              <a:t>.</a:t>
            </a:r>
          </a:p>
          <a:p>
            <a:pPr marL="0" indent="0">
              <a:buNone/>
            </a:pPr>
            <a:r>
              <a:rPr lang="en-US" dirty="0"/>
              <a:t>If L1 and If L2 are two recursive languages, their intersection L1 ∩ L2 will also be recursive</a:t>
            </a:r>
            <a:r>
              <a:rPr lang="en-US" dirty="0" smtClean="0"/>
              <a:t>.</a:t>
            </a:r>
          </a:p>
          <a:p>
            <a:pPr marL="0" indent="0">
              <a:buNone/>
            </a:pPr>
            <a:r>
              <a:rPr lang="en-US" i="1" dirty="0" smtClean="0"/>
              <a:t>Note</a:t>
            </a:r>
            <a:r>
              <a:rPr lang="en-US" i="1" dirty="0"/>
              <a:t>: As opposed to </a:t>
            </a:r>
            <a:r>
              <a:rPr lang="en-US" i="1" dirty="0" smtClean="0"/>
              <a:t>Recursive </a:t>
            </a:r>
            <a:r>
              <a:rPr lang="en-US" i="1" dirty="0"/>
              <a:t>languages, RE languages are not closed under </a:t>
            </a:r>
            <a:r>
              <a:rPr lang="en-US" i="1" dirty="0" smtClean="0"/>
              <a:t>complement </a:t>
            </a:r>
            <a:r>
              <a:rPr lang="en-US" i="1" dirty="0"/>
              <a:t>which means complement of RE language need not be RE.</a:t>
            </a:r>
            <a:endParaRPr lang="en-US" dirty="0"/>
          </a:p>
        </p:txBody>
      </p:sp>
    </p:spTree>
    <p:extLst>
      <p:ext uri="{BB962C8B-B14F-4D97-AF65-F5344CB8AC3E}">
        <p14:creationId xmlns:p14="http://schemas.microsoft.com/office/powerpoint/2010/main" val="2607369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085" y="922110"/>
            <a:ext cx="10515600" cy="4351338"/>
          </a:xfrm>
        </p:spPr>
        <p:txBody>
          <a:bodyPr>
            <a:normAutofit lnSpcReduction="10000"/>
          </a:bodyPr>
          <a:lstStyle/>
          <a:p>
            <a:pPr marL="0" indent="0">
              <a:buNone/>
            </a:pPr>
            <a:r>
              <a:rPr lang="en-US" b="1" dirty="0"/>
              <a:t>Decidable language</a:t>
            </a:r>
            <a:r>
              <a:rPr lang="en-US" dirty="0"/>
              <a:t> -A decision problem P is said to be decidable (i.e., have an algorithm)</a:t>
            </a:r>
            <a:br>
              <a:rPr lang="en-US" dirty="0"/>
            </a:br>
            <a:r>
              <a:rPr lang="en-US" dirty="0"/>
              <a:t>if the language L of all yes instances to P is decidable.</a:t>
            </a:r>
            <a:br>
              <a:rPr lang="en-US" dirty="0"/>
            </a:br>
            <a:r>
              <a:rPr lang="en-US" dirty="0"/>
              <a:t>Example- (I) (Acceptance problem for DFA) </a:t>
            </a:r>
          </a:p>
          <a:p>
            <a:pPr marL="0" indent="0">
              <a:buNone/>
            </a:pPr>
            <a:r>
              <a:rPr lang="en-US" b="1" dirty="0"/>
              <a:t>Undecidable language</a:t>
            </a:r>
            <a:r>
              <a:rPr lang="en-US" dirty="0"/>
              <a:t> -– A decision problem P is said to be undecidable if the language L of all</a:t>
            </a:r>
            <a:br>
              <a:rPr lang="en-US" dirty="0"/>
            </a:br>
            <a:r>
              <a:rPr lang="en-US" dirty="0"/>
              <a:t>yes instances to P is not decidable or a language is undecidable if it is not decidable. An undecidable language maybe a partially decidable language or something else but not decidable. If a language is not even partially decidable , then there exists no Turing machine for that language</a:t>
            </a:r>
            <a:endParaRPr lang="en-US" b="1" dirty="0"/>
          </a:p>
        </p:txBody>
      </p:sp>
    </p:spTree>
    <p:extLst>
      <p:ext uri="{BB962C8B-B14F-4D97-AF65-F5344CB8AC3E}">
        <p14:creationId xmlns:p14="http://schemas.microsoft.com/office/powerpoint/2010/main" val="1000650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171" y="943882"/>
            <a:ext cx="10515600" cy="4351338"/>
          </a:xfrm>
        </p:spPr>
        <p:txBody>
          <a:bodyPr/>
          <a:lstStyle/>
          <a:p>
            <a:pPr marL="0" indent="0">
              <a:buNone/>
            </a:pPr>
            <a:r>
              <a:rPr lang="en-US" b="1" dirty="0"/>
              <a:t>Given a Turing machine ‘M’, we need to find out whether a state ‘Q’ is ever reached when a string ‘w’ is entered in ‘M’. This problem is also known as the ‘State Entry problem</a:t>
            </a:r>
            <a:r>
              <a:rPr lang="en-US" b="1" dirty="0" smtClean="0"/>
              <a:t>’</a:t>
            </a:r>
          </a:p>
          <a:p>
            <a:pPr marL="0" indent="0">
              <a:buNone/>
            </a:pPr>
            <a:endParaRPr lang="en-US" b="1" dirty="0"/>
          </a:p>
          <a:p>
            <a:pPr marL="0" indent="0">
              <a:buNone/>
            </a:pPr>
            <a:r>
              <a:rPr lang="en-US" b="1" dirty="0"/>
              <a:t>Given two regular languages L1 and L2, is the problem of finding whether a string ‘w’ exists in both L1 and L2, a decidable problem or not.</a:t>
            </a:r>
            <a:endParaRPr lang="en-US" dirty="0"/>
          </a:p>
        </p:txBody>
      </p:sp>
    </p:spTree>
    <p:extLst>
      <p:ext uri="{BB962C8B-B14F-4D97-AF65-F5344CB8AC3E}">
        <p14:creationId xmlns:p14="http://schemas.microsoft.com/office/powerpoint/2010/main" val="1344483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class P</a:t>
            </a:r>
            <a:endParaRPr lang="en-US" dirty="0"/>
          </a:p>
        </p:txBody>
      </p:sp>
      <p:sp>
        <p:nvSpPr>
          <p:cNvPr id="3" name="Content Placeholder 2"/>
          <p:cNvSpPr>
            <a:spLocks noGrp="1"/>
          </p:cNvSpPr>
          <p:nvPr>
            <p:ph idx="1"/>
          </p:nvPr>
        </p:nvSpPr>
        <p:spPr/>
        <p:txBody>
          <a:bodyPr/>
          <a:lstStyle/>
          <a:p>
            <a:r>
              <a:rPr lang="en-US" dirty="0"/>
              <a:t>The class P consists of those problems that are solvable in polynomial time.</a:t>
            </a:r>
          </a:p>
          <a:p>
            <a:r>
              <a:rPr lang="en-US" dirty="0"/>
              <a:t>More specifically, they are problems that can be solved in time </a:t>
            </a:r>
            <a:r>
              <a:rPr lang="en-US" dirty="0" smtClean="0"/>
              <a:t>O(</a:t>
            </a:r>
            <a:r>
              <a:rPr lang="en-US" dirty="0" err="1" smtClean="0"/>
              <a:t>n</a:t>
            </a:r>
            <a:r>
              <a:rPr lang="en-US" baseline="30000" dirty="0" err="1" smtClean="0"/>
              <a:t>k</a:t>
            </a:r>
            <a:r>
              <a:rPr lang="en-US" dirty="0" smtClean="0"/>
              <a:t>) </a:t>
            </a:r>
            <a:r>
              <a:rPr lang="en-US" dirty="0"/>
              <a:t>for </a:t>
            </a:r>
            <a:r>
              <a:rPr lang="en-US" dirty="0" smtClean="0"/>
              <a:t>some constant </a:t>
            </a:r>
            <a:r>
              <a:rPr lang="en-US" dirty="0"/>
              <a:t>k, where n is the size of the input to the </a:t>
            </a:r>
            <a:r>
              <a:rPr lang="en-US" dirty="0" smtClean="0"/>
              <a:t>problem</a:t>
            </a:r>
            <a:endParaRPr lang="en-US" dirty="0"/>
          </a:p>
          <a:p>
            <a:r>
              <a:rPr lang="en-US" dirty="0" smtClean="0"/>
              <a:t>The key is that n is the </a:t>
            </a:r>
            <a:r>
              <a:rPr lang="en-US" b="1" dirty="0" smtClean="0"/>
              <a:t>size of input</a:t>
            </a:r>
            <a:endParaRPr lang="en-US" b="1" dirty="0"/>
          </a:p>
        </p:txBody>
      </p:sp>
    </p:spTree>
    <p:extLst>
      <p:ext uri="{BB962C8B-B14F-4D97-AF65-F5344CB8AC3E}">
        <p14:creationId xmlns:p14="http://schemas.microsoft.com/office/powerpoint/2010/main" val="3712814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a:t>
            </a:r>
            <a:endParaRPr lang="en-US" dirty="0"/>
          </a:p>
        </p:txBody>
      </p:sp>
      <p:sp>
        <p:nvSpPr>
          <p:cNvPr id="3" name="Content Placeholder 2"/>
          <p:cNvSpPr>
            <a:spLocks noGrp="1"/>
          </p:cNvSpPr>
          <p:nvPr>
            <p:ph idx="1"/>
          </p:nvPr>
        </p:nvSpPr>
        <p:spPr/>
        <p:txBody>
          <a:bodyPr>
            <a:normAutofit/>
          </a:bodyPr>
          <a:lstStyle/>
          <a:p>
            <a:r>
              <a:rPr lang="en-US" b="1" dirty="0" smtClean="0"/>
              <a:t>NP is not the same as non-polynomial complexity/running time. NP does not stand for not polynomial.</a:t>
            </a:r>
          </a:p>
          <a:p>
            <a:r>
              <a:rPr lang="en-US" b="1" dirty="0" smtClean="0"/>
              <a:t>NP = Non-Deterministic polynomial time</a:t>
            </a:r>
          </a:p>
          <a:p>
            <a:r>
              <a:rPr lang="en-US" dirty="0" smtClean="0"/>
              <a:t>NP means verifiable in polynomial time</a:t>
            </a:r>
          </a:p>
          <a:p>
            <a:r>
              <a:rPr lang="en-US" dirty="0" smtClean="0"/>
              <a:t>Verifiable?</a:t>
            </a:r>
          </a:p>
          <a:p>
            <a:pPr lvl="1"/>
            <a:r>
              <a:rPr lang="en-US" dirty="0" smtClean="0"/>
              <a:t>If we are somehow given a ‘certificate’ of a solution we can verify the validity in polynomial time</a:t>
            </a:r>
          </a:p>
          <a:p>
            <a:pPr marL="457200" lvl="1" indent="0">
              <a:buNone/>
            </a:pPr>
            <a:r>
              <a:rPr lang="en-US" dirty="0"/>
              <a:t>NP problems are </a:t>
            </a:r>
            <a:r>
              <a:rPr lang="en-US" b="1" dirty="0"/>
              <a:t>checkable</a:t>
            </a:r>
            <a:r>
              <a:rPr lang="en-US" dirty="0"/>
              <a:t> in polynomial time means that given a solution of a problem , we can check that whether the solution is correct or not in polynomial time</a:t>
            </a:r>
            <a:endParaRPr lang="en-US" dirty="0" smtClean="0"/>
          </a:p>
          <a:p>
            <a:pPr marL="0" indent="0">
              <a:buNone/>
            </a:pPr>
            <a:endParaRPr lang="en-US" dirty="0" smtClean="0"/>
          </a:p>
        </p:txBody>
      </p:sp>
    </p:spTree>
    <p:extLst>
      <p:ext uri="{BB962C8B-B14F-4D97-AF65-F5344CB8AC3E}">
        <p14:creationId xmlns:p14="http://schemas.microsoft.com/office/powerpoint/2010/main" val="1963320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Non-Deterministic Turing Machine</a:t>
            </a:r>
          </a:p>
        </p:txBody>
      </p:sp>
      <p:sp>
        <p:nvSpPr>
          <p:cNvPr id="3" name="Content Placeholder 2"/>
          <p:cNvSpPr>
            <a:spLocks noGrp="1"/>
          </p:cNvSpPr>
          <p:nvPr>
            <p:ph idx="1"/>
          </p:nvPr>
        </p:nvSpPr>
        <p:spPr/>
        <p:txBody>
          <a:bodyPr/>
          <a:lstStyle/>
          <a:p>
            <a:r>
              <a:rPr lang="en-US" dirty="0" smtClean="0"/>
              <a:t>In </a:t>
            </a:r>
            <a:r>
              <a:rPr lang="en-US" dirty="0"/>
              <a:t>a Non-Deterministic Turing Machine, for every state and symbol, there are a group of actions the TM can have. So, here the transitions are not deterministic. The computation of a non-deterministic Turing Machine is a tree of configurations that can be reached from the start configuration.</a:t>
            </a:r>
          </a:p>
          <a:p>
            <a:r>
              <a:rPr lang="en-US" dirty="0"/>
              <a:t>An input is accepted if there is at least one node of the tree which is an accept configuration, otherwise it is not accepted. If all branches of the computational tree halt on all inputs, the non-deterministic Turing Machine is called a </a:t>
            </a:r>
            <a:r>
              <a:rPr lang="en-US" b="1" dirty="0"/>
              <a:t>Decider</a:t>
            </a:r>
            <a:r>
              <a:rPr lang="en-US" dirty="0"/>
              <a:t> and if for some input, all branches are rejected, the input is also rejected.</a:t>
            </a:r>
          </a:p>
          <a:p>
            <a:pPr marL="0" indent="0">
              <a:buNone/>
            </a:pPr>
            <a:endParaRPr lang="en-US" dirty="0"/>
          </a:p>
        </p:txBody>
      </p:sp>
    </p:spTree>
    <p:extLst>
      <p:ext uri="{BB962C8B-B14F-4D97-AF65-F5344CB8AC3E}">
        <p14:creationId xmlns:p14="http://schemas.microsoft.com/office/powerpoint/2010/main" val="2751705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457" y="1139825"/>
            <a:ext cx="10515600" cy="4351338"/>
          </a:xfrm>
        </p:spPr>
        <p:txBody>
          <a:bodyPr>
            <a:normAutofit/>
          </a:bodyPr>
          <a:lstStyle/>
          <a:p>
            <a:r>
              <a:rPr lang="en-US" dirty="0"/>
              <a:t>Take two problems A and B both are NP problems.</a:t>
            </a:r>
          </a:p>
          <a:p>
            <a:r>
              <a:rPr lang="en-US" b="1" dirty="0"/>
              <a:t>Reducibility</a:t>
            </a:r>
            <a:r>
              <a:rPr lang="en-US" dirty="0"/>
              <a:t>- If we can convert one instance of a problem A into problem B (NP problem) then it means that A is reducible to B.</a:t>
            </a:r>
          </a:p>
          <a:p>
            <a:r>
              <a:rPr lang="en-US" b="1" dirty="0"/>
              <a:t>NP-hard</a:t>
            </a:r>
            <a:r>
              <a:rPr lang="en-US" dirty="0"/>
              <a:t>-- Now suppose we found that A is reducible to B, then it means that B is at least as hard as A.</a:t>
            </a:r>
          </a:p>
          <a:p>
            <a:r>
              <a:rPr lang="en-US" b="1" dirty="0"/>
              <a:t>NP-Complete</a:t>
            </a:r>
            <a:r>
              <a:rPr lang="en-US" dirty="0"/>
              <a:t> -- The group of problems which are both in NP and NP-hard are known as NP-Complete problem</a:t>
            </a:r>
            <a:r>
              <a:rPr lang="en-US" dirty="0" smtClean="0"/>
              <a:t>.</a:t>
            </a:r>
            <a:endParaRPr lang="en-US" dirty="0"/>
          </a:p>
        </p:txBody>
      </p:sp>
    </p:spTree>
    <p:extLst>
      <p:ext uri="{BB962C8B-B14F-4D97-AF65-F5344CB8AC3E}">
        <p14:creationId xmlns:p14="http://schemas.microsoft.com/office/powerpoint/2010/main" val="2029868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1" y="1534885"/>
            <a:ext cx="11179629" cy="3416320"/>
          </a:xfrm>
          <a:prstGeom prst="rect">
            <a:avLst/>
          </a:prstGeom>
        </p:spPr>
        <p:txBody>
          <a:bodyPr wrap="square">
            <a:spAutoFit/>
          </a:bodyPr>
          <a:lstStyle/>
          <a:p>
            <a:r>
              <a:rPr lang="en-US" sz="2400" dirty="0" smtClean="0"/>
              <a:t>Q is a finite set of states</a:t>
            </a:r>
          </a:p>
          <a:p>
            <a:r>
              <a:rPr lang="en-US" sz="2400" dirty="0" smtClean="0"/>
              <a:t>T is the tape alphabet (symbols which can be written on Tape)</a:t>
            </a:r>
          </a:p>
          <a:p>
            <a:r>
              <a:rPr lang="en-US" sz="2400" dirty="0" smtClean="0"/>
              <a:t>B is blank symbol (every cell is filled with B except input alphabet initially)</a:t>
            </a:r>
          </a:p>
          <a:p>
            <a:r>
              <a:rPr lang="en-US" sz="2400" dirty="0" smtClean="0"/>
              <a:t>∑ is the input alphabet (symbols which are part of input alphabet)</a:t>
            </a:r>
          </a:p>
          <a:p>
            <a:r>
              <a:rPr lang="en-US" sz="2400" dirty="0" smtClean="0"/>
              <a:t>δ is a transition function which maps Q × T → Q × T × {L,R}. Depending on its present state and present tape alphabet (pointed by head pointer), it will move to new state, change the tape symbol (may or may not) and move head pointer to either left or right.</a:t>
            </a:r>
          </a:p>
          <a:p>
            <a:r>
              <a:rPr lang="en-US" sz="2400" dirty="0" smtClean="0"/>
              <a:t>q0 is the initial state</a:t>
            </a:r>
          </a:p>
          <a:p>
            <a:r>
              <a:rPr lang="en-US" sz="2400" dirty="0" smtClean="0"/>
              <a:t>F is the set of final states. If any state of F is reached, input string is accepted.</a:t>
            </a:r>
            <a:endParaRPr lang="en-US" sz="2400" dirty="0"/>
          </a:p>
        </p:txBody>
      </p:sp>
      <p:sp>
        <p:nvSpPr>
          <p:cNvPr id="3" name="Rectangle 2"/>
          <p:cNvSpPr/>
          <p:nvPr/>
        </p:nvSpPr>
        <p:spPr>
          <a:xfrm>
            <a:off x="749727" y="512019"/>
            <a:ext cx="9824741" cy="584775"/>
          </a:xfrm>
          <a:prstGeom prst="rect">
            <a:avLst/>
          </a:prstGeom>
        </p:spPr>
        <p:txBody>
          <a:bodyPr wrap="none">
            <a:spAutoFit/>
          </a:bodyPr>
          <a:lstStyle/>
          <a:p>
            <a:r>
              <a:rPr lang="en-US" dirty="0" smtClean="0"/>
              <a:t>. </a:t>
            </a:r>
            <a:r>
              <a:rPr lang="en-US" sz="3200" dirty="0" smtClean="0"/>
              <a:t>A TM is expressed as a 7-tuple (Q, T, B, ∑, δ, q0, F) where:</a:t>
            </a:r>
            <a:endParaRPr lang="en-US" sz="3200" dirty="0"/>
          </a:p>
        </p:txBody>
      </p:sp>
    </p:spTree>
    <p:extLst>
      <p:ext uri="{BB962C8B-B14F-4D97-AF65-F5344CB8AC3E}">
        <p14:creationId xmlns:p14="http://schemas.microsoft.com/office/powerpoint/2010/main" val="2656303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9727" y="512019"/>
            <a:ext cx="4601260" cy="584775"/>
          </a:xfrm>
          <a:prstGeom prst="rect">
            <a:avLst/>
          </a:prstGeom>
        </p:spPr>
        <p:txBody>
          <a:bodyPr wrap="none">
            <a:spAutoFit/>
          </a:bodyPr>
          <a:lstStyle/>
          <a:p>
            <a:r>
              <a:rPr lang="en-US" sz="3200" b="1" dirty="0" smtClean="0"/>
              <a:t>TM as Language Acceptor</a:t>
            </a:r>
            <a:endParaRPr lang="en-US" sz="4800" b="1" dirty="0"/>
          </a:p>
        </p:txBody>
      </p:sp>
      <p:sp>
        <p:nvSpPr>
          <p:cNvPr id="4" name="Rectangle 3"/>
          <p:cNvSpPr/>
          <p:nvPr/>
        </p:nvSpPr>
        <p:spPr>
          <a:xfrm>
            <a:off x="569487" y="1567934"/>
            <a:ext cx="5784340" cy="369332"/>
          </a:xfrm>
          <a:prstGeom prst="rect">
            <a:avLst/>
          </a:prstGeom>
        </p:spPr>
        <p:txBody>
          <a:bodyPr wrap="none">
            <a:spAutoFit/>
          </a:bodyPr>
          <a:lstStyle/>
          <a:p>
            <a:r>
              <a:rPr lang="en-US" dirty="0" smtClean="0"/>
              <a:t>Construct a Turing Machine for language L = {0n1n2n | n≥1}</a:t>
            </a:r>
            <a:endParaRPr lang="en-US" dirty="0"/>
          </a:p>
        </p:txBody>
      </p:sp>
      <p:pic>
        <p:nvPicPr>
          <p:cNvPr id="5" name="Picture 4"/>
          <p:cNvPicPr>
            <a:picLocks noChangeAspect="1"/>
          </p:cNvPicPr>
          <p:nvPr/>
        </p:nvPicPr>
        <p:blipFill>
          <a:blip r:embed="rId2"/>
          <a:stretch>
            <a:fillRect/>
          </a:stretch>
        </p:blipFill>
        <p:spPr>
          <a:xfrm>
            <a:off x="2449286" y="2111148"/>
            <a:ext cx="6106886" cy="3745239"/>
          </a:xfrm>
          <a:prstGeom prst="rect">
            <a:avLst/>
          </a:prstGeom>
        </p:spPr>
      </p:pic>
    </p:spTree>
    <p:extLst>
      <p:ext uri="{BB962C8B-B14F-4D97-AF65-F5344CB8AC3E}">
        <p14:creationId xmlns:p14="http://schemas.microsoft.com/office/powerpoint/2010/main" val="807376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952" y="729734"/>
            <a:ext cx="6028895" cy="369332"/>
          </a:xfrm>
          <a:prstGeom prst="rect">
            <a:avLst/>
          </a:prstGeom>
        </p:spPr>
        <p:txBody>
          <a:bodyPr wrap="none">
            <a:spAutoFit/>
          </a:bodyPr>
          <a:lstStyle/>
          <a:p>
            <a:r>
              <a:rPr lang="en-US" dirty="0" smtClean="0"/>
              <a:t>Construct a Turing Machine for language L = {</a:t>
            </a:r>
            <a:r>
              <a:rPr lang="en-US" dirty="0" err="1" smtClean="0"/>
              <a:t>wwr</a:t>
            </a:r>
            <a:r>
              <a:rPr lang="en-US" dirty="0" smtClean="0"/>
              <a:t> | w ∈ {0, 1}}</a:t>
            </a:r>
            <a:endParaRPr lang="en-US" dirty="0"/>
          </a:p>
        </p:txBody>
      </p:sp>
      <p:pic>
        <p:nvPicPr>
          <p:cNvPr id="3" name="Picture 2"/>
          <p:cNvPicPr>
            <a:picLocks noChangeAspect="1"/>
          </p:cNvPicPr>
          <p:nvPr/>
        </p:nvPicPr>
        <p:blipFill>
          <a:blip r:embed="rId2"/>
          <a:stretch>
            <a:fillRect/>
          </a:stretch>
        </p:blipFill>
        <p:spPr>
          <a:xfrm>
            <a:off x="3287486" y="1001485"/>
            <a:ext cx="5595013" cy="5187043"/>
          </a:xfrm>
          <a:prstGeom prst="rect">
            <a:avLst/>
          </a:prstGeom>
        </p:spPr>
      </p:pic>
    </p:spTree>
    <p:extLst>
      <p:ext uri="{BB962C8B-B14F-4D97-AF65-F5344CB8AC3E}">
        <p14:creationId xmlns:p14="http://schemas.microsoft.com/office/powerpoint/2010/main" val="72797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368" y="1252248"/>
            <a:ext cx="4671022" cy="461665"/>
          </a:xfrm>
          <a:prstGeom prst="rect">
            <a:avLst/>
          </a:prstGeom>
        </p:spPr>
        <p:txBody>
          <a:bodyPr wrap="none">
            <a:spAutoFit/>
          </a:bodyPr>
          <a:lstStyle/>
          <a:p>
            <a:r>
              <a:rPr lang="en-US" sz="2400" b="1" dirty="0" smtClean="0"/>
              <a:t>Turing machine for 1’s complement</a:t>
            </a:r>
            <a:endParaRPr lang="en-US" sz="2400" b="1" dirty="0"/>
          </a:p>
        </p:txBody>
      </p:sp>
      <p:pic>
        <p:nvPicPr>
          <p:cNvPr id="4" name="Picture 3"/>
          <p:cNvPicPr>
            <a:picLocks noChangeAspect="1"/>
          </p:cNvPicPr>
          <p:nvPr/>
        </p:nvPicPr>
        <p:blipFill>
          <a:blip r:embed="rId2"/>
          <a:stretch>
            <a:fillRect/>
          </a:stretch>
        </p:blipFill>
        <p:spPr>
          <a:xfrm>
            <a:off x="3213327" y="2266270"/>
            <a:ext cx="4676775" cy="2085975"/>
          </a:xfrm>
          <a:prstGeom prst="rect">
            <a:avLst/>
          </a:prstGeom>
        </p:spPr>
      </p:pic>
    </p:spTree>
    <p:extLst>
      <p:ext uri="{BB962C8B-B14F-4D97-AF65-F5344CB8AC3E}">
        <p14:creationId xmlns:p14="http://schemas.microsoft.com/office/powerpoint/2010/main" val="1753945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368" y="1252248"/>
            <a:ext cx="4671022" cy="461665"/>
          </a:xfrm>
          <a:prstGeom prst="rect">
            <a:avLst/>
          </a:prstGeom>
        </p:spPr>
        <p:txBody>
          <a:bodyPr wrap="none">
            <a:spAutoFit/>
          </a:bodyPr>
          <a:lstStyle/>
          <a:p>
            <a:r>
              <a:rPr lang="en-US" sz="2400" b="1" dirty="0" smtClean="0"/>
              <a:t>Turing machine for 2’s complement</a:t>
            </a:r>
            <a:endParaRPr lang="en-US" sz="2400" b="1" dirty="0"/>
          </a:p>
        </p:txBody>
      </p:sp>
      <p:sp>
        <p:nvSpPr>
          <p:cNvPr id="3" name="Rectangle 2"/>
          <p:cNvSpPr/>
          <p:nvPr/>
        </p:nvSpPr>
        <p:spPr>
          <a:xfrm>
            <a:off x="3642801" y="446705"/>
            <a:ext cx="3033972" cy="584775"/>
          </a:xfrm>
          <a:prstGeom prst="rect">
            <a:avLst/>
          </a:prstGeom>
        </p:spPr>
        <p:txBody>
          <a:bodyPr wrap="none">
            <a:spAutoFit/>
          </a:bodyPr>
          <a:lstStyle/>
          <a:p>
            <a:r>
              <a:rPr lang="en-US" sz="3200" b="1" dirty="0" smtClean="0"/>
              <a:t>TM as Generator</a:t>
            </a:r>
            <a:endParaRPr lang="en-US" sz="4800" b="1" dirty="0"/>
          </a:p>
        </p:txBody>
      </p:sp>
      <p:pic>
        <p:nvPicPr>
          <p:cNvPr id="5" name="Picture 4"/>
          <p:cNvPicPr>
            <a:picLocks noChangeAspect="1"/>
          </p:cNvPicPr>
          <p:nvPr/>
        </p:nvPicPr>
        <p:blipFill>
          <a:blip r:embed="rId2"/>
          <a:stretch>
            <a:fillRect/>
          </a:stretch>
        </p:blipFill>
        <p:spPr>
          <a:xfrm>
            <a:off x="2868385" y="2607071"/>
            <a:ext cx="6172200" cy="2076450"/>
          </a:xfrm>
          <a:prstGeom prst="rect">
            <a:avLst/>
          </a:prstGeom>
        </p:spPr>
      </p:pic>
    </p:spTree>
    <p:extLst>
      <p:ext uri="{BB962C8B-B14F-4D97-AF65-F5344CB8AC3E}">
        <p14:creationId xmlns:p14="http://schemas.microsoft.com/office/powerpoint/2010/main" val="3376368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368" y="1252248"/>
            <a:ext cx="3653629" cy="461665"/>
          </a:xfrm>
          <a:prstGeom prst="rect">
            <a:avLst/>
          </a:prstGeom>
        </p:spPr>
        <p:txBody>
          <a:bodyPr wrap="none">
            <a:spAutoFit/>
          </a:bodyPr>
          <a:lstStyle/>
          <a:p>
            <a:pPr fontAlgn="base"/>
            <a:r>
              <a:rPr lang="en-US" sz="2400" dirty="0"/>
              <a:t>Turing Machine for addition</a:t>
            </a:r>
          </a:p>
        </p:txBody>
      </p:sp>
      <p:sp>
        <p:nvSpPr>
          <p:cNvPr id="3" name="Rectangle 2"/>
          <p:cNvSpPr/>
          <p:nvPr/>
        </p:nvSpPr>
        <p:spPr>
          <a:xfrm>
            <a:off x="3642801" y="446705"/>
            <a:ext cx="3166636" cy="584775"/>
          </a:xfrm>
          <a:prstGeom prst="rect">
            <a:avLst/>
          </a:prstGeom>
        </p:spPr>
        <p:txBody>
          <a:bodyPr wrap="none">
            <a:spAutoFit/>
          </a:bodyPr>
          <a:lstStyle/>
          <a:p>
            <a:r>
              <a:rPr lang="en-US" sz="3200" b="1" dirty="0" smtClean="0"/>
              <a:t>TM as Transducer</a:t>
            </a:r>
            <a:endParaRPr lang="en-US" sz="4800" b="1" dirty="0"/>
          </a:p>
        </p:txBody>
      </p:sp>
      <p:pic>
        <p:nvPicPr>
          <p:cNvPr id="7" name="Picture 6"/>
          <p:cNvPicPr>
            <a:picLocks noChangeAspect="1"/>
          </p:cNvPicPr>
          <p:nvPr/>
        </p:nvPicPr>
        <p:blipFill>
          <a:blip r:embed="rId2"/>
          <a:stretch>
            <a:fillRect/>
          </a:stretch>
        </p:blipFill>
        <p:spPr>
          <a:xfrm>
            <a:off x="2805793" y="2248580"/>
            <a:ext cx="6011636" cy="2504848"/>
          </a:xfrm>
          <a:prstGeom prst="rect">
            <a:avLst/>
          </a:prstGeom>
        </p:spPr>
      </p:pic>
    </p:spTree>
    <p:extLst>
      <p:ext uri="{BB962C8B-B14F-4D97-AF65-F5344CB8AC3E}">
        <p14:creationId xmlns:p14="http://schemas.microsoft.com/office/powerpoint/2010/main" val="2614087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3235" y="1798372"/>
            <a:ext cx="7322500" cy="4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1061449" y="960954"/>
            <a:ext cx="3293722" cy="369332"/>
          </a:xfrm>
          <a:prstGeom prst="rect">
            <a:avLst/>
          </a:prstGeom>
        </p:spPr>
        <p:txBody>
          <a:bodyPr wrap="none">
            <a:spAutoFit/>
          </a:bodyPr>
          <a:lstStyle/>
          <a:p>
            <a:pPr fontAlgn="base"/>
            <a:r>
              <a:rPr lang="en-US" dirty="0" smtClean="0"/>
              <a:t>Turing machine for multiplication</a:t>
            </a:r>
          </a:p>
        </p:txBody>
      </p:sp>
    </p:spTree>
    <p:extLst>
      <p:ext uri="{BB962C8B-B14F-4D97-AF65-F5344CB8AC3E}">
        <p14:creationId xmlns:p14="http://schemas.microsoft.com/office/powerpoint/2010/main" val="1111796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299</TotalTime>
  <Words>1912</Words>
  <Application>Microsoft Office PowerPoint</Application>
  <PresentationFormat>Widescreen</PresentationFormat>
  <Paragraphs>226</Paragraphs>
  <Slides>28</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Calibri Light</vt:lpstr>
      <vt:lpstr>Roboto</vt:lpstr>
      <vt:lpstr>Times New Roman</vt:lpstr>
      <vt:lpstr>Office Theme</vt:lpstr>
      <vt:lpstr>Equation</vt:lpstr>
      <vt:lpstr>Turing Machine in TOC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Turing Machines (TM)</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The class P</vt:lpstr>
      <vt:lpstr>NP</vt:lpstr>
      <vt:lpstr>Non-Deterministic Turing Machine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Turing Machine in TOC </dc:title>
  <dc:creator>suleman shahzad</dc:creator>
  <cp:lastModifiedBy>suleman shahzad</cp:lastModifiedBy>
  <cp:revision>18</cp:revision>
  <dcterms:created xsi:type="dcterms:W3CDTF">2020-02-05T16:52:47Z</dcterms:created>
  <dcterms:modified xsi:type="dcterms:W3CDTF">2020-02-13T06:20:03Z</dcterms:modified>
</cp:coreProperties>
</file>