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Conflict resolution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By: Saba Ashraf</a:t>
            </a:r>
          </a:p>
          <a:p>
            <a:r>
              <a:rPr lang="en-GB" dirty="0" smtClean="0"/>
              <a:t>Noon Business School, University of Sargodha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6549" y="346846"/>
            <a:ext cx="877824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9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901107" cy="40233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This is also described as problem solving, integrating, collaborating or win-win style.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involves the conflicting parties meeting face-to-face and collaborating to reach an agreement that satisfies the concerns of both parties.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style involves open and direct communication which should lead the way to solving the problem. </a:t>
            </a:r>
            <a:endParaRPr lang="en-US" dirty="0" smtClean="0"/>
          </a:p>
          <a:p>
            <a:r>
              <a:rPr lang="en-US" dirty="0" smtClean="0"/>
              <a:t>Confronting </a:t>
            </a:r>
            <a:r>
              <a:rPr lang="en-US" dirty="0"/>
              <a:t>should be used when:</a:t>
            </a:r>
          </a:p>
          <a:p>
            <a:endParaRPr lang="en-US" dirty="0"/>
          </a:p>
          <a:p>
            <a:pPr lvl="1"/>
            <a:r>
              <a:rPr lang="en-US" dirty="0"/>
              <a:t>Both parties need to win.</a:t>
            </a:r>
          </a:p>
          <a:p>
            <a:pPr lvl="1"/>
            <a:r>
              <a:rPr lang="en-US" dirty="0"/>
              <a:t>You want to decrease cost.</a:t>
            </a:r>
          </a:p>
          <a:p>
            <a:pPr lvl="1"/>
            <a:r>
              <a:rPr lang="en-US" dirty="0"/>
              <a:t>You want create a common power base.</a:t>
            </a:r>
          </a:p>
          <a:p>
            <a:pPr lvl="1"/>
            <a:r>
              <a:rPr lang="en-US" dirty="0"/>
              <a:t>Skills are complementary.</a:t>
            </a:r>
          </a:p>
          <a:p>
            <a:pPr lvl="1"/>
            <a:r>
              <a:rPr lang="en-US" dirty="0"/>
              <a:t>Time is sufficient.</a:t>
            </a:r>
          </a:p>
          <a:p>
            <a:pPr lvl="1"/>
            <a:r>
              <a:rPr lang="en-US" dirty="0"/>
              <a:t>Trust is present.</a:t>
            </a:r>
          </a:p>
          <a:p>
            <a:pPr lvl="1"/>
            <a:r>
              <a:rPr lang="en-US" dirty="0"/>
              <a:t>Learning is the ultimate goal.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71" l="0" r="100000">
                        <a14:foregroundMark x1="13823" y1="36353" x2="15877" y2="42840"/>
                        <a14:foregroundMark x1="91783" y1="38925" x2="88928" y2="441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145416" y="2899954"/>
            <a:ext cx="3827384" cy="228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3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compromising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6371754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 is </a:t>
            </a:r>
            <a:r>
              <a:rPr lang="en-US" dirty="0"/>
              <a:t>primarily “bargaining” – receiving something in exchange for something else.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involves considering various issues, bargaining, using tradeoff negotiations and searching for solutions that bring some degree of satisfaction to both parties involved in the conflict.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mode, neither party wins but both get some degree of satisfaction out of the situation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Both parties need to win.</a:t>
            </a:r>
          </a:p>
          <a:p>
            <a:pPr lvl="1"/>
            <a:r>
              <a:rPr lang="en-US" dirty="0"/>
              <a:t>You are in a deadlock.</a:t>
            </a:r>
          </a:p>
          <a:p>
            <a:pPr lvl="1"/>
            <a:r>
              <a:rPr lang="en-US" dirty="0"/>
              <a:t>Time is not sufficient.</a:t>
            </a:r>
          </a:p>
          <a:p>
            <a:pPr lvl="1"/>
            <a:r>
              <a:rPr lang="en-US" dirty="0"/>
              <a:t>You want to maintain the relationship among the involved parties.</a:t>
            </a:r>
          </a:p>
          <a:p>
            <a:pPr lvl="1"/>
            <a:r>
              <a:rPr lang="en-US" dirty="0"/>
              <a:t>You will get nothing if you do not compromise.</a:t>
            </a:r>
          </a:p>
          <a:p>
            <a:pPr lvl="1"/>
            <a:r>
              <a:rPr lang="en-US" dirty="0"/>
              <a:t>Stakes are moderate.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995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5883" y="2141107"/>
            <a:ext cx="4121450" cy="43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0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Managing conflicts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Team ground rules, group norms, and solid project management practices, like communication planning and role definition, reduce the amount of conflict. </a:t>
            </a:r>
            <a:endParaRPr lang="en-US" dirty="0" smtClean="0"/>
          </a:p>
          <a:p>
            <a:r>
              <a:rPr lang="en-US" dirty="0" smtClean="0"/>
              <a:t>Successful </a:t>
            </a:r>
            <a:r>
              <a:rPr lang="en-US" dirty="0"/>
              <a:t>conflict management results in greater productivity and positive working relationships.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managed properly, differences of opinion can lead to increased creativity and better decision making.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differences become a negative factor, project team members are initially responsible for their resolution.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conflict escalates, the project manager should help facilitate a satisfactory resolution. </a:t>
            </a:r>
            <a:endParaRPr lang="en-US" dirty="0" smtClean="0"/>
          </a:p>
          <a:p>
            <a:r>
              <a:rPr lang="en-US" dirty="0" smtClean="0"/>
              <a:t>Conflict </a:t>
            </a:r>
            <a:r>
              <a:rPr lang="en-US" dirty="0"/>
              <a:t>should be addressed early and usually in private, using a direct, collaborative approach. If disruptive conflict continues, formal procedures may be used, including disciplinary actions.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success of project managers in managing their project teams often depends on their ability to resolve conflict. Different project managers may use different conflict resolution methods.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66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conflict?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304135" cy="4023360"/>
          </a:xfrm>
        </p:spPr>
        <p:txBody>
          <a:bodyPr/>
          <a:lstStyle/>
          <a:p>
            <a:r>
              <a:rPr lang="en-US" dirty="0"/>
              <a:t>Conflict is an issue that will inevitably arise in any grouping of individuals, regardless of the context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One </a:t>
            </a:r>
            <a:r>
              <a:rPr lang="en-US" dirty="0"/>
              <a:t>of the most important and difficult aspects of a project manager’s job is to identify and resolve these conflicts because even the smallest argument can stop a promising project in its tracks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604" r="1441" b="10125"/>
          <a:stretch/>
        </p:blipFill>
        <p:spPr>
          <a:xfrm>
            <a:off x="7616680" y="2286000"/>
            <a:ext cx="3127520" cy="30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3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conflict Management?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460889" cy="4023360"/>
          </a:xfrm>
        </p:spPr>
        <p:txBody>
          <a:bodyPr/>
          <a:lstStyle/>
          <a:p>
            <a:r>
              <a:rPr lang="en-US" dirty="0"/>
              <a:t>Conflict Management is the practice of recognizing and dealing with disputes in a rational, balanced and effective way. </a:t>
            </a:r>
            <a:endParaRPr lang="en-US" dirty="0" smtClean="0"/>
          </a:p>
          <a:p>
            <a:r>
              <a:rPr lang="en-US" dirty="0" smtClean="0"/>
              <a:t>Conflict </a:t>
            </a:r>
            <a:r>
              <a:rPr lang="en-US" dirty="0"/>
              <a:t>management implemented within a business environment usually involves effective communication, problem resolving abilities and good negotiating skills to restore the focus to the company’s overall goals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017" y="2286000"/>
            <a:ext cx="3531832" cy="31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of conflicts in project situations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240427"/>
              </p:ext>
            </p:extLst>
          </p:nvPr>
        </p:nvGraphicFramePr>
        <p:xfrm>
          <a:off x="1254034" y="2586446"/>
          <a:ext cx="9490166" cy="333102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47260">
                  <a:extLst>
                    <a:ext uri="{9D8B030D-6E8A-4147-A177-3AD203B41FA5}">
                      <a16:colId xmlns:a16="http://schemas.microsoft.com/office/drawing/2014/main" val="2278743140"/>
                    </a:ext>
                  </a:extLst>
                </a:gridCol>
                <a:gridCol w="6242906">
                  <a:extLst>
                    <a:ext uri="{9D8B030D-6E8A-4147-A177-3AD203B41FA5}">
                      <a16:colId xmlns:a16="http://schemas.microsoft.com/office/drawing/2014/main" val="1752478555"/>
                    </a:ext>
                  </a:extLst>
                </a:gridCol>
              </a:tblGrid>
              <a:tr h="679269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Sources of Conflicts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Definitions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669042"/>
                  </a:ext>
                </a:extLst>
              </a:tr>
              <a:tr h="577780">
                <a:tc>
                  <a:txBody>
                    <a:bodyPr/>
                    <a:lstStyle/>
                    <a:p>
                      <a:pPr algn="l" fontAlgn="t"/>
                      <a:r>
                        <a:rPr lang="en-GB" b="0" dirty="0">
                          <a:effectLst/>
                          <a:latin typeface="inherit"/>
                        </a:rPr>
                        <a:t>Conflict over project priorities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  <a:latin typeface="inherit"/>
                        </a:rPr>
                        <a:t>View of project participants will differ over sequence of activities and tasks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934446553"/>
                  </a:ext>
                </a:extLst>
              </a:tr>
              <a:tr h="577780">
                <a:tc>
                  <a:txBody>
                    <a:bodyPr/>
                    <a:lstStyle/>
                    <a:p>
                      <a:pPr algn="l" fontAlgn="t"/>
                      <a:r>
                        <a:rPr lang="en-GB" b="0">
                          <a:effectLst/>
                          <a:latin typeface="inherit"/>
                        </a:rPr>
                        <a:t>Conflict over administrative procedures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  <a:latin typeface="inherit"/>
                        </a:rPr>
                        <a:t>Managerial and Administrative oriented conflict over how the project will be managed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101280771"/>
                  </a:ext>
                </a:extLst>
              </a:tr>
              <a:tr h="1029956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  <a:latin typeface="inherit"/>
                        </a:rPr>
                        <a:t>Conflict over technical options and</a:t>
                      </a:r>
                      <a:br>
                        <a:rPr lang="en-US" b="0">
                          <a:effectLst/>
                          <a:latin typeface="inherit"/>
                        </a:rPr>
                      </a:br>
                      <a:r>
                        <a:rPr lang="en-US" b="0">
                          <a:effectLst/>
                          <a:latin typeface="inherit"/>
                        </a:rPr>
                        <a:t>Performance trade-offs</a:t>
                      </a:r>
                      <a:br>
                        <a:rPr lang="en-US" b="0">
                          <a:effectLst/>
                          <a:latin typeface="inherit"/>
                        </a:rPr>
                      </a:br>
                      <a:endParaRPr lang="en-US" b="0">
                        <a:effectLst/>
                        <a:latin typeface="inheri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  <a:latin typeface="inherit"/>
                        </a:rPr>
                        <a:t>Disagreements over the technical issues, performance specifications and trade-offs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391410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02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of conflicts in project situations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777594"/>
              </p:ext>
            </p:extLst>
          </p:nvPr>
        </p:nvGraphicFramePr>
        <p:xfrm>
          <a:off x="1023938" y="2638697"/>
          <a:ext cx="9720262" cy="3169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34999">
                  <a:extLst>
                    <a:ext uri="{9D8B030D-6E8A-4147-A177-3AD203B41FA5}">
                      <a16:colId xmlns:a16="http://schemas.microsoft.com/office/drawing/2014/main" val="3218886473"/>
                    </a:ext>
                  </a:extLst>
                </a:gridCol>
                <a:gridCol w="6185263">
                  <a:extLst>
                    <a:ext uri="{9D8B030D-6E8A-4147-A177-3AD203B41FA5}">
                      <a16:colId xmlns:a16="http://schemas.microsoft.com/office/drawing/2014/main" val="2137567028"/>
                    </a:ext>
                  </a:extLst>
                </a:gridCol>
              </a:tblGrid>
              <a:tr h="627017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Sources of Conflicts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Definition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164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  <a:latin typeface="inherit"/>
                        </a:rPr>
                        <a:t>Conflict over man power resources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  <a:latin typeface="inherit"/>
                        </a:rPr>
                        <a:t>Conflicts concerning staffing of project team with personnel from other areas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85665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b="0">
                          <a:effectLst/>
                          <a:latin typeface="inherit"/>
                        </a:rPr>
                        <a:t>Conflict over cost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effectLst/>
                          <a:latin typeface="inherit"/>
                        </a:rPr>
                        <a:t>Conflict over cost estimates from support areas regarding work breakdown structures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33093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b="0">
                          <a:effectLst/>
                          <a:latin typeface="inherit"/>
                        </a:rPr>
                        <a:t>Conflict over schedules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effectLst/>
                          <a:latin typeface="inherit"/>
                        </a:rPr>
                        <a:t>Disagreements about the timing, sequencing, and scheduling of project related tasks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041292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b="0">
                          <a:effectLst/>
                          <a:latin typeface="inherit"/>
                        </a:rPr>
                        <a:t>Personality conflict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b="0" dirty="0">
                          <a:effectLst/>
                          <a:latin typeface="inherit"/>
                        </a:rPr>
                        <a:t>Disagreements on interpersonal issues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67039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73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Techniques for conflict resolution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334" y="2286000"/>
            <a:ext cx="773947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0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Competing/forcing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526203" cy="40233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Forcing occurs when one party goes all out to win its position while ignoring the needs and concerns of the other party.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 intensity of a conflict increases, the tendency for a forced conflict is more likely.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results in a win-lose situation where one party wins at the expense of the other party. </a:t>
            </a:r>
            <a:endParaRPr lang="en-US" dirty="0" smtClean="0"/>
          </a:p>
          <a:p>
            <a:r>
              <a:rPr lang="en-US" dirty="0" smtClean="0"/>
              <a:t>Forcing </a:t>
            </a:r>
            <a:r>
              <a:rPr lang="en-US" dirty="0"/>
              <a:t>should be used when:</a:t>
            </a:r>
          </a:p>
          <a:p>
            <a:endParaRPr lang="en-US" dirty="0"/>
          </a:p>
          <a:p>
            <a:pPr lvl="1"/>
            <a:r>
              <a:rPr lang="en-US" dirty="0"/>
              <a:t>A “do or die” situation is present.</a:t>
            </a:r>
          </a:p>
          <a:p>
            <a:pPr lvl="1"/>
            <a:r>
              <a:rPr lang="en-US" dirty="0"/>
              <a:t>Stakes are high.</a:t>
            </a:r>
          </a:p>
          <a:p>
            <a:pPr lvl="1"/>
            <a:r>
              <a:rPr lang="en-US" dirty="0"/>
              <a:t>Important principles are at stake.</a:t>
            </a:r>
          </a:p>
          <a:p>
            <a:pPr lvl="1"/>
            <a:r>
              <a:rPr lang="en-US" dirty="0"/>
              <a:t>Relationship among parties is not important.</a:t>
            </a:r>
          </a:p>
          <a:p>
            <a:pPr lvl="1"/>
            <a:r>
              <a:rPr lang="en-US" dirty="0"/>
              <a:t>A quick decision must be made.</a:t>
            </a:r>
          </a:p>
          <a:p>
            <a:endParaRPr lang="en-GB" dirty="0"/>
          </a:p>
        </p:txBody>
      </p:sp>
      <p:pic>
        <p:nvPicPr>
          <p:cNvPr id="2050" name="Picture 2" descr="Direct Competitio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69" y="3240741"/>
            <a:ext cx="4866919" cy="340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6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Withdrawing/avoiding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788613" cy="40233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  <a:r>
              <a:rPr lang="en-US" dirty="0" smtClean="0"/>
              <a:t>It involves </a:t>
            </a:r>
            <a:r>
              <a:rPr lang="en-US" dirty="0"/>
              <a:t>giving up, pulling out or retreating.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also refers to refusal to deal with the conflict. It involves ignoring conflict as much as possible</a:t>
            </a:r>
            <a:r>
              <a:rPr lang="en-US" dirty="0" smtClean="0"/>
              <a:t>.</a:t>
            </a:r>
          </a:p>
          <a:p>
            <a:r>
              <a:rPr lang="en-US" dirty="0"/>
              <a:t>It is regarded as a temporary solution because the problem and conflict continue to reoccur over and over again. </a:t>
            </a:r>
            <a:endParaRPr lang="en-US" dirty="0" smtClean="0"/>
          </a:p>
          <a:p>
            <a:r>
              <a:rPr lang="en-US" dirty="0" smtClean="0"/>
              <a:t>Avoiding </a:t>
            </a:r>
            <a:r>
              <a:rPr lang="en-US" dirty="0"/>
              <a:t>should be used when:</a:t>
            </a:r>
          </a:p>
          <a:p>
            <a:endParaRPr lang="en-US" dirty="0"/>
          </a:p>
          <a:p>
            <a:pPr lvl="1"/>
            <a:r>
              <a:rPr lang="en-US" dirty="0"/>
              <a:t>You cannot win.</a:t>
            </a:r>
          </a:p>
          <a:p>
            <a:pPr lvl="1"/>
            <a:r>
              <a:rPr lang="en-US" dirty="0"/>
              <a:t>Stakes are low.</a:t>
            </a:r>
          </a:p>
          <a:p>
            <a:pPr lvl="1"/>
            <a:r>
              <a:rPr lang="en-US" dirty="0"/>
              <a:t>Stakes are high, but you are not prepared.</a:t>
            </a:r>
          </a:p>
          <a:p>
            <a:pPr lvl="1"/>
            <a:r>
              <a:rPr lang="en-US" dirty="0"/>
              <a:t>You want to gain time.</a:t>
            </a:r>
          </a:p>
          <a:p>
            <a:pPr lvl="1"/>
            <a:r>
              <a:rPr lang="en-US" dirty="0"/>
              <a:t>You want to maintain neutrality or reputation.</a:t>
            </a:r>
          </a:p>
          <a:p>
            <a:pPr lvl="1"/>
            <a:r>
              <a:rPr lang="en-US" dirty="0"/>
              <a:t>You think problem will go away.</a:t>
            </a:r>
          </a:p>
          <a:p>
            <a:pPr lvl="1"/>
            <a:r>
              <a:rPr lang="en-US" dirty="0"/>
              <a:t>You win by delaying.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035" y="2652656"/>
            <a:ext cx="3133165" cy="32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9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Smoothing/ accommodating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6600353" cy="40233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this approach, the areas of agreement are emphasized and the areas of disagreement are downplayed. </a:t>
            </a:r>
            <a:endParaRPr lang="en-US" dirty="0" smtClean="0"/>
          </a:p>
          <a:p>
            <a:r>
              <a:rPr lang="en-US" dirty="0" smtClean="0"/>
              <a:t>Conflicts </a:t>
            </a:r>
            <a:r>
              <a:rPr lang="en-US" dirty="0"/>
              <a:t>are not always resolved in the smoothing mode. A party may sacrifice it’s own concerns or goals in order to satisfy the concerns or goals of the other party. </a:t>
            </a:r>
            <a:endParaRPr lang="en-US" dirty="0" smtClean="0"/>
          </a:p>
          <a:p>
            <a:r>
              <a:rPr lang="en-US" dirty="0" smtClean="0"/>
              <a:t>Smoothing </a:t>
            </a:r>
            <a:r>
              <a:rPr lang="en-US" dirty="0"/>
              <a:t>should be used when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Goal to be reached is overarching.</a:t>
            </a:r>
          </a:p>
          <a:p>
            <a:pPr lvl="1"/>
            <a:r>
              <a:rPr lang="en-US" dirty="0"/>
              <a:t>You want to create obligation for a trade-off at a later time.</a:t>
            </a:r>
          </a:p>
          <a:p>
            <a:pPr lvl="1"/>
            <a:r>
              <a:rPr lang="en-US" dirty="0"/>
              <a:t>Stakes are low.</a:t>
            </a:r>
          </a:p>
          <a:p>
            <a:pPr lvl="1"/>
            <a:r>
              <a:rPr lang="en-US" dirty="0"/>
              <a:t>Liability is limited.</a:t>
            </a:r>
          </a:p>
          <a:p>
            <a:pPr lvl="1"/>
            <a:r>
              <a:rPr lang="en-US" dirty="0"/>
              <a:t>Any solution is adequate.</a:t>
            </a:r>
          </a:p>
          <a:p>
            <a:pPr lvl="1"/>
            <a:r>
              <a:rPr lang="en-US" dirty="0"/>
              <a:t>You want to be harmonious and create good will.</a:t>
            </a:r>
          </a:p>
          <a:p>
            <a:pPr lvl="1"/>
            <a:r>
              <a:rPr lang="en-US" dirty="0"/>
              <a:t>You would lose anyway.</a:t>
            </a:r>
          </a:p>
          <a:p>
            <a:pPr lvl="1"/>
            <a:r>
              <a:rPr lang="en-US" dirty="0"/>
              <a:t>You want to gain time.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820" y="4063700"/>
            <a:ext cx="3992285" cy="22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94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209</TotalTime>
  <Words>914</Words>
  <Application>Microsoft Office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inherit</vt:lpstr>
      <vt:lpstr>Tw Cen MT</vt:lpstr>
      <vt:lpstr>Tw Cen MT Condensed</vt:lpstr>
      <vt:lpstr>Wingdings 3</vt:lpstr>
      <vt:lpstr>Integral</vt:lpstr>
      <vt:lpstr>Conflict resolution </vt:lpstr>
      <vt:lpstr>What is conflict?</vt:lpstr>
      <vt:lpstr>What is conflict Management?</vt:lpstr>
      <vt:lpstr>Sources of conflicts in project situations</vt:lpstr>
      <vt:lpstr>Sources of conflicts in project situations</vt:lpstr>
      <vt:lpstr>Techniques for conflict resolution</vt:lpstr>
      <vt:lpstr>Competing/forcing</vt:lpstr>
      <vt:lpstr>Withdrawing/avoiding</vt:lpstr>
      <vt:lpstr>Smoothing/ accommodating</vt:lpstr>
      <vt:lpstr>collaborating</vt:lpstr>
      <vt:lpstr>compromising</vt:lpstr>
      <vt:lpstr>Managing conflicts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resolution </dc:title>
  <dc:creator>Windows User</dc:creator>
  <cp:lastModifiedBy>Windows User</cp:lastModifiedBy>
  <cp:revision>14</cp:revision>
  <dcterms:created xsi:type="dcterms:W3CDTF">2020-05-20T09:10:02Z</dcterms:created>
  <dcterms:modified xsi:type="dcterms:W3CDTF">2020-05-28T12:40:29Z</dcterms:modified>
</cp:coreProperties>
</file>