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63"/>
  </p:notesMasterIdLst>
  <p:sldIdLst>
    <p:sldId id="356" r:id="rId2"/>
    <p:sldId id="273" r:id="rId3"/>
    <p:sldId id="274" r:id="rId4"/>
    <p:sldId id="257" r:id="rId5"/>
    <p:sldId id="258" r:id="rId6"/>
    <p:sldId id="259" r:id="rId7"/>
    <p:sldId id="260" r:id="rId8"/>
    <p:sldId id="262" r:id="rId9"/>
    <p:sldId id="276" r:id="rId10"/>
    <p:sldId id="277" r:id="rId11"/>
    <p:sldId id="278" r:id="rId12"/>
    <p:sldId id="279" r:id="rId13"/>
    <p:sldId id="373" r:id="rId14"/>
    <p:sldId id="357" r:id="rId15"/>
    <p:sldId id="288" r:id="rId16"/>
    <p:sldId id="358" r:id="rId17"/>
    <p:sldId id="261" r:id="rId18"/>
    <p:sldId id="290" r:id="rId19"/>
    <p:sldId id="374" r:id="rId20"/>
    <p:sldId id="375" r:id="rId21"/>
    <p:sldId id="364" r:id="rId22"/>
    <p:sldId id="291" r:id="rId23"/>
    <p:sldId id="292" r:id="rId24"/>
    <p:sldId id="293" r:id="rId25"/>
    <p:sldId id="367" r:id="rId26"/>
    <p:sldId id="368" r:id="rId27"/>
    <p:sldId id="365" r:id="rId28"/>
    <p:sldId id="294" r:id="rId29"/>
    <p:sldId id="295" r:id="rId30"/>
    <p:sldId id="313" r:id="rId31"/>
    <p:sldId id="370" r:id="rId32"/>
    <p:sldId id="372" r:id="rId33"/>
    <p:sldId id="369" r:id="rId34"/>
    <p:sldId id="296" r:id="rId35"/>
    <p:sldId id="297" r:id="rId36"/>
    <p:sldId id="301" r:id="rId37"/>
    <p:sldId id="310" r:id="rId38"/>
    <p:sldId id="311" r:id="rId39"/>
    <p:sldId id="303" r:id="rId40"/>
    <p:sldId id="320" r:id="rId41"/>
    <p:sldId id="321" r:id="rId42"/>
    <p:sldId id="376" r:id="rId43"/>
    <p:sldId id="314" r:id="rId44"/>
    <p:sldId id="316" r:id="rId45"/>
    <p:sldId id="322" r:id="rId46"/>
    <p:sldId id="324" r:id="rId47"/>
    <p:sldId id="317" r:id="rId48"/>
    <p:sldId id="332" r:id="rId49"/>
    <p:sldId id="326" r:id="rId50"/>
    <p:sldId id="327" r:id="rId51"/>
    <p:sldId id="377" r:id="rId52"/>
    <p:sldId id="328" r:id="rId53"/>
    <p:sldId id="333" r:id="rId54"/>
    <p:sldId id="378" r:id="rId55"/>
    <p:sldId id="379" r:id="rId56"/>
    <p:sldId id="334" r:id="rId57"/>
    <p:sldId id="336" r:id="rId58"/>
    <p:sldId id="337" r:id="rId59"/>
    <p:sldId id="338" r:id="rId60"/>
    <p:sldId id="340" r:id="rId61"/>
    <p:sldId id="275" r:id="rId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44" y="-2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2F849D-F4BA-4D26-AD20-26D657EA76D1}" type="datetimeFigureOut">
              <a:rPr lang="en-US" smtClean="0"/>
              <a:pPr/>
              <a:t>18-Mar-15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D67D3B-D614-4A30-9155-81BCF267B0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313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F22F16-D7ED-4967-A9CB-4BB6A807641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28B77-70A4-4675-BF5C-E721B905EAF6}" type="datetimeFigureOut">
              <a:rPr lang="en-US" smtClean="0"/>
              <a:pPr/>
              <a:t>18-Mar-15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79F7F01-8D5A-4284-ABD1-5BE6D261C0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28B77-70A4-4675-BF5C-E721B905EAF6}" type="datetimeFigureOut">
              <a:rPr lang="en-US" smtClean="0"/>
              <a:pPr/>
              <a:t>18-Mar-15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7F01-8D5A-4284-ABD1-5BE6D261C0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28B77-70A4-4675-BF5C-E721B905EAF6}" type="datetimeFigureOut">
              <a:rPr lang="en-US" smtClean="0"/>
              <a:pPr/>
              <a:t>18-Mar-15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7F01-8D5A-4284-ABD1-5BE6D261C0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28B77-70A4-4675-BF5C-E721B905EAF6}" type="datetimeFigureOut">
              <a:rPr lang="en-US" smtClean="0"/>
              <a:pPr/>
              <a:t>18-Mar-15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7F01-8D5A-4284-ABD1-5BE6D261C0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28B77-70A4-4675-BF5C-E721B905EAF6}" type="datetimeFigureOut">
              <a:rPr lang="en-US" smtClean="0"/>
              <a:pPr/>
              <a:t>18-Mar-15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9F7F01-8D5A-4284-ABD1-5BE6D261C0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28B77-70A4-4675-BF5C-E721B905EAF6}" type="datetimeFigureOut">
              <a:rPr lang="en-US" smtClean="0"/>
              <a:pPr/>
              <a:t>18-Mar-15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7F01-8D5A-4284-ABD1-5BE6D261C0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28B77-70A4-4675-BF5C-E721B905EAF6}" type="datetimeFigureOut">
              <a:rPr lang="en-US" smtClean="0"/>
              <a:pPr/>
              <a:t>18-Mar-15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7F01-8D5A-4284-ABD1-5BE6D261C0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28B77-70A4-4675-BF5C-E721B905EAF6}" type="datetimeFigureOut">
              <a:rPr lang="en-US" smtClean="0"/>
              <a:pPr/>
              <a:t>18-Mar-15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7F01-8D5A-4284-ABD1-5BE6D261C0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28B77-70A4-4675-BF5C-E721B905EAF6}" type="datetimeFigureOut">
              <a:rPr lang="en-US" smtClean="0"/>
              <a:pPr/>
              <a:t>18-Mar-15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7F01-8D5A-4284-ABD1-5BE6D261C0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28B77-70A4-4675-BF5C-E721B905EAF6}" type="datetimeFigureOut">
              <a:rPr lang="en-US" smtClean="0"/>
              <a:pPr/>
              <a:t>18-Mar-15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7F01-8D5A-4284-ABD1-5BE6D261C0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28B77-70A4-4675-BF5C-E721B905EAF6}" type="datetimeFigureOut">
              <a:rPr lang="en-US" smtClean="0"/>
              <a:pPr/>
              <a:t>18-Mar-15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79F7F01-8D5A-4284-ABD1-5BE6D261C0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8FD28B77-70A4-4675-BF5C-E721B905EAF6}" type="datetimeFigureOut">
              <a:rPr lang="en-US" smtClean="0"/>
              <a:pPr/>
              <a:t>18-Mar-15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E79F7F01-8D5A-4284-ABD1-5BE6D261C0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>
    <p:pull/>
  </p:transition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emedicine.medscape.com/article/397509-overview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www.nismat.org/ptcor/thoracic_outlet/handsup.gi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82" b="25182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                                                               Akhtar Rasul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SPORTS PHYSICAL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THERAPY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10377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848600" cy="106648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>
                <a:solidFill>
                  <a:srgbClr val="00B050"/>
                </a:solidFill>
              </a:rPr>
              <a:t>BRACHIAL PLEXUS NEUROPATHY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b="1" dirty="0"/>
              <a:t>Sport Specific </a:t>
            </a:r>
            <a:r>
              <a:rPr lang="en-US" b="1" dirty="0" smtClean="0"/>
              <a:t>Biomechanics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610600" cy="3581400"/>
          </a:xfrm>
        </p:spPr>
        <p:txBody>
          <a:bodyPr/>
          <a:lstStyle/>
          <a:p>
            <a:r>
              <a:rPr lang="en-US" dirty="0"/>
              <a:t>The following 3 mechanisms are common to brachial plexus injury: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dirty="0"/>
              <a:t>Traction caused by lateral flexion of the neck away from the involved side (similar to the mechanism in birth trauma)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dirty="0"/>
              <a:t>Direct impact to the Erb point causing compression to the brachial plexus (often associated with poor-fitting shoulder pads)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dirty="0"/>
              <a:t>Nerve compression caused by neck hyperextension and ipsilateral rotation (The neural foramen narrows in this mechanism.)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pPr/>
              <a:t>18-Mar-15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79423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848600" cy="99028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>
                <a:solidFill>
                  <a:srgbClr val="00B050"/>
                </a:solidFill>
              </a:rPr>
              <a:t>BRACHIAL PLEXUS NEUROPATHY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b="1" dirty="0" smtClean="0"/>
              <a:t>History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534400" cy="5257800"/>
          </a:xfrm>
        </p:spPr>
        <p:txBody>
          <a:bodyPr>
            <a:normAutofit/>
          </a:bodyPr>
          <a:lstStyle/>
          <a:p>
            <a:r>
              <a:rPr lang="en-US" u="sng" dirty="0" smtClean="0"/>
              <a:t>Symptoms</a:t>
            </a:r>
            <a:endParaRPr lang="en-US" u="sng" dirty="0"/>
          </a:p>
          <a:p>
            <a:pPr marL="342900" indent="-342900">
              <a:buFont typeface="Wingdings" pitchFamily="2" charset="2"/>
              <a:buChar char="q"/>
            </a:pPr>
            <a:r>
              <a:rPr lang="en-US" b="0" dirty="0" smtClean="0"/>
              <a:t>Pain </a:t>
            </a:r>
            <a:r>
              <a:rPr lang="en-US" b="0" dirty="0"/>
              <a:t>in neck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b="0" dirty="0"/>
              <a:t>Burning sensation between neck and shoulder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b="0" dirty="0" smtClean="0"/>
              <a:t>Paresthesias</a:t>
            </a:r>
            <a:endParaRPr lang="en-US" b="0" dirty="0"/>
          </a:p>
          <a:p>
            <a:pPr marL="342900" indent="-342900">
              <a:buFont typeface="Wingdings" pitchFamily="2" charset="2"/>
              <a:buChar char="q"/>
            </a:pPr>
            <a:r>
              <a:rPr lang="en-US" b="0" dirty="0" smtClean="0"/>
              <a:t>Affected </a:t>
            </a:r>
            <a:r>
              <a:rPr lang="en-US" b="0" dirty="0"/>
              <a:t>extremity may feel weak or </a:t>
            </a:r>
            <a:r>
              <a:rPr lang="en-US" b="0" dirty="0" smtClean="0"/>
              <a:t>heavy</a:t>
            </a:r>
          </a:p>
          <a:p>
            <a:pPr algn="just"/>
            <a:r>
              <a:rPr lang="en-US" sz="2400" b="0" dirty="0" smtClean="0"/>
              <a:t>Symptoms </a:t>
            </a:r>
            <a:r>
              <a:rPr lang="en-US" sz="2400" b="0" dirty="0"/>
              <a:t>can last anywhere from a few seconds to weeks, depending on the extent of </a:t>
            </a:r>
            <a:r>
              <a:rPr lang="en-US" sz="2400" b="0" dirty="0" smtClean="0"/>
              <a:t>injury.</a:t>
            </a:r>
          </a:p>
          <a:p>
            <a:pPr algn="just"/>
            <a:r>
              <a:rPr lang="en-US" sz="2400" b="0" dirty="0" smtClean="0"/>
              <a:t>Numbness </a:t>
            </a:r>
            <a:r>
              <a:rPr lang="en-US" sz="2400" b="0" dirty="0"/>
              <a:t>in both upper extremities should alert the physician to a possible cervical cord injury.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pPr/>
              <a:t>18-Mar-15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79423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848600" cy="121888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>
                <a:solidFill>
                  <a:srgbClr val="00B050"/>
                </a:solidFill>
              </a:rPr>
              <a:t>BRACHIAL PLEXUS NEUROPATHY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b="1" dirty="0" smtClean="0"/>
              <a:t>Physical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458200" cy="4876801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2800" b="0" dirty="0"/>
              <a:t>The physician should keep a high index of suspicion for potential </a:t>
            </a:r>
            <a:r>
              <a:rPr lang="en-US" sz="2800" b="0" dirty="0">
                <a:hlinkClick r:id="rId2"/>
              </a:rPr>
              <a:t>cervical fracture</a:t>
            </a:r>
            <a:r>
              <a:rPr lang="en-US" sz="2800" b="0" dirty="0"/>
              <a:t> and/or cord injury in the face of an athlete with any degree of altered level of consciousness. In the alert and awake athlete, a full neurologic examination is warranted. 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en-US" sz="2800" b="0" dirty="0"/>
              <a:t>Assessment of immediate mental status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en-US" sz="2800" b="0" dirty="0"/>
              <a:t>Cervical nerve root assessment (motor and sensory)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en-US" sz="2800" b="0" dirty="0"/>
              <a:t>Tenderness over Erb point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en-US" sz="2800" b="0" dirty="0" err="1"/>
              <a:t>Spurling</a:t>
            </a:r>
            <a:r>
              <a:rPr lang="en-US" sz="2800" b="0" dirty="0"/>
              <a:t> test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pPr/>
              <a:t>18-Mar-15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79423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609282"/>
          </a:xfrm>
        </p:spPr>
        <p:txBody>
          <a:bodyPr>
            <a:normAutofit/>
          </a:bodyPr>
          <a:lstStyle/>
          <a:p>
            <a:r>
              <a:rPr lang="en-US" sz="2800" b="1" dirty="0"/>
              <a:t>Cervical </a:t>
            </a:r>
            <a:r>
              <a:rPr lang="en-US" sz="2800" b="1" dirty="0" smtClean="0"/>
              <a:t>Radiculopathy</a:t>
            </a:r>
            <a:endParaRPr lang="en-US" sz="28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762000"/>
            <a:ext cx="8305800" cy="5943600"/>
          </a:xfrm>
        </p:spPr>
        <p:txBody>
          <a:bodyPr>
            <a:normAutofit/>
          </a:bodyPr>
          <a:lstStyle/>
          <a:p>
            <a:r>
              <a:rPr lang="en-US" dirty="0"/>
              <a:t>C5 radiculopathy </a:t>
            </a:r>
          </a:p>
          <a:p>
            <a:pPr lvl="1"/>
            <a:r>
              <a:rPr lang="en-US" dirty="0"/>
              <a:t>deltoid and biceps weakness</a:t>
            </a:r>
          </a:p>
          <a:p>
            <a:pPr lvl="1"/>
            <a:r>
              <a:rPr lang="en-US" dirty="0"/>
              <a:t>diminished biceps reflex </a:t>
            </a:r>
          </a:p>
          <a:p>
            <a:r>
              <a:rPr lang="en-US" dirty="0"/>
              <a:t>C6 radiculopathy  </a:t>
            </a:r>
          </a:p>
          <a:p>
            <a:pPr lvl="1"/>
            <a:r>
              <a:rPr lang="en-US" dirty="0" err="1"/>
              <a:t>brachioradialis</a:t>
            </a:r>
            <a:r>
              <a:rPr lang="en-US" dirty="0"/>
              <a:t> and wrist extension weakness</a:t>
            </a:r>
          </a:p>
          <a:p>
            <a:pPr lvl="1"/>
            <a:r>
              <a:rPr lang="en-US" dirty="0"/>
              <a:t>diminished </a:t>
            </a:r>
            <a:r>
              <a:rPr lang="en-US" dirty="0" err="1"/>
              <a:t>brachioradialis</a:t>
            </a:r>
            <a:r>
              <a:rPr lang="en-US" dirty="0"/>
              <a:t> reflex</a:t>
            </a:r>
          </a:p>
          <a:p>
            <a:pPr lvl="1"/>
            <a:r>
              <a:rPr lang="en-US" dirty="0" err="1"/>
              <a:t>paresthesias</a:t>
            </a:r>
            <a:r>
              <a:rPr lang="en-US" dirty="0"/>
              <a:t> in thumb </a:t>
            </a:r>
          </a:p>
          <a:p>
            <a:r>
              <a:rPr lang="en-US" dirty="0"/>
              <a:t>C7 radiculopathy </a:t>
            </a:r>
          </a:p>
          <a:p>
            <a:pPr lvl="1"/>
            <a:r>
              <a:rPr lang="en-US" dirty="0"/>
              <a:t>triceps and wrist flexion weakness</a:t>
            </a:r>
          </a:p>
          <a:p>
            <a:pPr lvl="1"/>
            <a:r>
              <a:rPr lang="en-US" dirty="0"/>
              <a:t>diminished triceps reflex</a:t>
            </a:r>
          </a:p>
          <a:p>
            <a:pPr lvl="1"/>
            <a:r>
              <a:rPr lang="en-US" dirty="0" err="1"/>
              <a:t>paresthesia</a:t>
            </a:r>
            <a:r>
              <a:rPr lang="en-US" dirty="0"/>
              <a:t> in the </a:t>
            </a:r>
            <a:r>
              <a:rPr lang="en-US" dirty="0" err="1"/>
              <a:t>index,middle</a:t>
            </a:r>
            <a:r>
              <a:rPr lang="en-US" dirty="0"/>
              <a:t>, ring) </a:t>
            </a:r>
          </a:p>
          <a:p>
            <a:r>
              <a:rPr lang="en-US" dirty="0"/>
              <a:t>C8 radiculopathy </a:t>
            </a:r>
          </a:p>
          <a:p>
            <a:pPr lvl="1"/>
            <a:r>
              <a:rPr lang="en-US" dirty="0"/>
              <a:t>weakness to distal phalanx flexion of middle and index finger (difficulty with fine motor function)</a:t>
            </a:r>
          </a:p>
          <a:p>
            <a:pPr lvl="1"/>
            <a:r>
              <a:rPr lang="en-US" dirty="0" err="1"/>
              <a:t>paresthesias</a:t>
            </a:r>
            <a:r>
              <a:rPr lang="en-US" dirty="0"/>
              <a:t> in little finger </a:t>
            </a:r>
          </a:p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4666166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94738" cy="332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329438"/>
            <a:ext cx="4267200" cy="3540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2016369" y="762000"/>
            <a:ext cx="762000" cy="762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010400" y="4718767"/>
            <a:ext cx="762000" cy="762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750004" y="1480053"/>
            <a:ext cx="1824538" cy="584775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r>
              <a:rPr lang="en-US" sz="3200" dirty="0"/>
              <a:t>Erb point</a:t>
            </a:r>
          </a:p>
        </p:txBody>
      </p:sp>
    </p:spTree>
    <p:extLst>
      <p:ext uri="{BB962C8B-B14F-4D97-AF65-F5344CB8AC3E}">
        <p14:creationId xmlns:p14="http://schemas.microsoft.com/office/powerpoint/2010/main" val="247946502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8486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>
                <a:solidFill>
                  <a:srgbClr val="00B050"/>
                </a:solidFill>
              </a:rPr>
              <a:t>BRACHIAL PLEXUS NEUROPATHY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b="1" dirty="0" smtClean="0"/>
              <a:t>Physical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7620000" cy="4754563"/>
          </a:xfrm>
        </p:spPr>
        <p:txBody>
          <a:bodyPr>
            <a:normAutofit/>
          </a:bodyPr>
          <a:lstStyle/>
          <a:p>
            <a:r>
              <a:rPr lang="en-US" u="sng" dirty="0" smtClean="0"/>
              <a:t>SPURLING TEST </a:t>
            </a:r>
          </a:p>
          <a:p>
            <a:pPr marL="342900" indent="-342900" algn="just">
              <a:buFont typeface="Wingdings" pitchFamily="2" charset="2"/>
              <a:buChar char="q"/>
            </a:pPr>
            <a:r>
              <a:rPr lang="en-US" sz="2400" b="0" dirty="0" smtClean="0"/>
              <a:t>The </a:t>
            </a:r>
            <a:r>
              <a:rPr lang="en-US" sz="2400" b="0" dirty="0"/>
              <a:t>purpose of the </a:t>
            </a:r>
            <a:r>
              <a:rPr lang="en-US" sz="2400" b="0" dirty="0" err="1"/>
              <a:t>Spurling</a:t>
            </a:r>
            <a:r>
              <a:rPr lang="en-US" sz="2400" b="0" dirty="0"/>
              <a:t> test is to reproduce the symptoms of a brachial plexus injury by manipulation of the neck. A positive </a:t>
            </a:r>
            <a:r>
              <a:rPr lang="en-US" sz="2400" b="0" dirty="0" err="1"/>
              <a:t>Spurling</a:t>
            </a:r>
            <a:r>
              <a:rPr lang="en-US" sz="2400" b="0" dirty="0"/>
              <a:t> test successfully reproduces the patient's symptoms.</a:t>
            </a:r>
            <a:r>
              <a:rPr lang="en-US" b="0" dirty="0"/>
              <a:t>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pPr/>
              <a:t>18-Mar-15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19584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600"/>
            <a:ext cx="810883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48000" y="685800"/>
            <a:ext cx="2971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SPURLING TEST </a:t>
            </a:r>
          </a:p>
        </p:txBody>
      </p:sp>
    </p:spTree>
    <p:extLst>
      <p:ext uri="{BB962C8B-B14F-4D97-AF65-F5344CB8AC3E}">
        <p14:creationId xmlns:p14="http://schemas.microsoft.com/office/powerpoint/2010/main" val="242777990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7724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>
                <a:solidFill>
                  <a:srgbClr val="00B050"/>
                </a:solidFill>
              </a:rPr>
              <a:t>BRACHIAL PLEXUS NEUROPATHY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Stinger Syndrome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 algn="just">
              <a:buFont typeface="Wingdings" pitchFamily="2" charset="2"/>
              <a:buChar char="q"/>
            </a:pPr>
            <a:r>
              <a:rPr lang="en-US" sz="2400" b="0" dirty="0"/>
              <a:t>The </a:t>
            </a:r>
            <a:r>
              <a:rPr lang="en-US" sz="2400" b="0" dirty="0">
                <a:solidFill>
                  <a:srgbClr val="FF0000"/>
                </a:solidFill>
              </a:rPr>
              <a:t>superior trunk </a:t>
            </a:r>
            <a:r>
              <a:rPr lang="en-US" sz="2400" b="0" dirty="0"/>
              <a:t>of the brachial plexus (C5 and C6) is thought to be the structure injured in this syndrome  Aldridge et al.</a:t>
            </a:r>
          </a:p>
          <a:p>
            <a:pPr marL="342900" indent="-342900" algn="just">
              <a:buFont typeface="Wingdings" pitchFamily="2" charset="2"/>
              <a:buChar char="q"/>
            </a:pPr>
            <a:r>
              <a:rPr lang="en-US" sz="2400" b="0" dirty="0" smtClean="0"/>
              <a:t>More </a:t>
            </a:r>
            <a:r>
              <a:rPr lang="en-US" sz="2400" b="0" dirty="0"/>
              <a:t>common in young adults who participate </a:t>
            </a:r>
            <a:r>
              <a:rPr lang="en-US" sz="2400" b="0" dirty="0" smtClean="0"/>
              <a:t>in sport </a:t>
            </a:r>
            <a:r>
              <a:rPr lang="en-US" sz="2400" b="0" dirty="0"/>
              <a:t>(</a:t>
            </a:r>
            <a:r>
              <a:rPr lang="en-US" sz="2400" b="0" dirty="0" err="1"/>
              <a:t>Unlu</a:t>
            </a:r>
            <a:r>
              <a:rPr lang="en-US" sz="2400" b="0" dirty="0"/>
              <a:t> et al. 2007) and particularly in </a:t>
            </a:r>
            <a:r>
              <a:rPr lang="en-US" sz="2400" b="0" dirty="0" smtClean="0"/>
              <a:t>contact sports </a:t>
            </a:r>
            <a:r>
              <a:rPr lang="en-US" sz="2400" b="0" dirty="0"/>
              <a:t>(</a:t>
            </a:r>
            <a:r>
              <a:rPr lang="en-US" sz="2400" b="0" dirty="0" err="1"/>
              <a:t>Wilbourn</a:t>
            </a:r>
            <a:r>
              <a:rPr lang="en-US" sz="2400" b="0" dirty="0"/>
              <a:t> 2007). </a:t>
            </a:r>
            <a:endParaRPr lang="en-US" sz="2400" b="0" dirty="0" smtClean="0"/>
          </a:p>
          <a:p>
            <a:pPr marL="342900" indent="-342900">
              <a:buFont typeface="Wingdings" pitchFamily="2" charset="2"/>
              <a:buChar char="q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pPr/>
              <a:t>18-Mar-15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47555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772400" cy="106648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>
                <a:solidFill>
                  <a:srgbClr val="00B050"/>
                </a:solidFill>
              </a:rPr>
              <a:t>BRACHIAL PLEXUS NEUROPATHY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Stinger Syndrome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382000" cy="5181600"/>
          </a:xfrm>
        </p:spPr>
        <p:txBody>
          <a:bodyPr>
            <a:normAutofit/>
          </a:bodyPr>
          <a:lstStyle/>
          <a:p>
            <a:r>
              <a:rPr lang="en-US" u="sng" dirty="0" smtClean="0">
                <a:solidFill>
                  <a:srgbClr val="00B0F0"/>
                </a:solidFill>
              </a:rPr>
              <a:t>INJURY BIOMECHANICS</a:t>
            </a:r>
          </a:p>
          <a:p>
            <a:pPr marL="342900" indent="-342900" algn="just">
              <a:buFont typeface="Wingdings" pitchFamily="2" charset="2"/>
              <a:buChar char="q"/>
            </a:pPr>
            <a:r>
              <a:rPr lang="en-US" sz="2400" b="0" dirty="0" smtClean="0"/>
              <a:t>The </a:t>
            </a:r>
            <a:r>
              <a:rPr lang="en-US" sz="2400" b="0" dirty="0"/>
              <a:t>head and shoulder of the symptomatic side have been forced in opposite directions to each other (Weinstein 1998; </a:t>
            </a:r>
            <a:r>
              <a:rPr lang="en-US" sz="2400" b="0" dirty="0" err="1"/>
              <a:t>Dimberg</a:t>
            </a:r>
            <a:r>
              <a:rPr lang="en-US" sz="2400" b="0" dirty="0"/>
              <a:t> and Burns 2005)</a:t>
            </a:r>
          </a:p>
          <a:p>
            <a:pPr marL="342900" indent="-342900" algn="just">
              <a:buFont typeface="Wingdings" pitchFamily="2" charset="2"/>
              <a:buChar char="q"/>
            </a:pPr>
            <a:r>
              <a:rPr lang="en-US" sz="2400" b="0" dirty="0" smtClean="0"/>
              <a:t>Another </a:t>
            </a:r>
            <a:r>
              <a:rPr lang="en-US" sz="2400" b="0" dirty="0"/>
              <a:t>mechanism of injury in Stinger </a:t>
            </a:r>
            <a:r>
              <a:rPr lang="en-US" sz="2400" b="0" dirty="0" smtClean="0"/>
              <a:t>Syndrome is </a:t>
            </a:r>
            <a:r>
              <a:rPr lang="en-US" sz="2400" b="0" dirty="0"/>
              <a:t>where a compressive force forces the head </a:t>
            </a:r>
            <a:r>
              <a:rPr lang="en-US" sz="2400" b="0" dirty="0" smtClean="0"/>
              <a:t>and neck </a:t>
            </a:r>
            <a:r>
              <a:rPr lang="en-US" sz="2400" b="0" dirty="0"/>
              <a:t>into the </a:t>
            </a:r>
            <a:r>
              <a:rPr lang="en-US" sz="2400" b="0" dirty="0" smtClean="0"/>
              <a:t> posterolateral </a:t>
            </a:r>
            <a:r>
              <a:rPr lang="en-US" sz="2400" b="0" dirty="0"/>
              <a:t>corner, causing </a:t>
            </a:r>
            <a:r>
              <a:rPr lang="en-US" sz="2400" b="0" dirty="0" smtClean="0"/>
              <a:t>nerve root </a:t>
            </a:r>
            <a:r>
              <a:rPr lang="en-US" sz="2400" b="0" dirty="0"/>
              <a:t>compression and thereby injuring the </a:t>
            </a:r>
            <a:r>
              <a:rPr lang="en-US" sz="2400" b="0" dirty="0" smtClean="0"/>
              <a:t>nerve (Weinstein </a:t>
            </a:r>
            <a:r>
              <a:rPr lang="en-US" sz="2400" b="0" dirty="0"/>
              <a:t>1998). </a:t>
            </a:r>
            <a:endParaRPr lang="en-US" sz="2400" b="0" dirty="0" smtClean="0"/>
          </a:p>
          <a:p>
            <a:pPr marL="342900" indent="-342900" algn="just">
              <a:buFont typeface="Wingdings" pitchFamily="2" charset="2"/>
              <a:buChar char="q"/>
            </a:pPr>
            <a:r>
              <a:rPr lang="en-US" sz="2400" b="0" dirty="0"/>
              <a:t>Finally, injury to the </a:t>
            </a:r>
            <a:r>
              <a:rPr lang="en-US" sz="2400" b="0" dirty="0" smtClean="0"/>
              <a:t>brachial plexus </a:t>
            </a:r>
            <a:r>
              <a:rPr lang="en-US" sz="2400" b="0" dirty="0"/>
              <a:t>can occur as the result of a direct blow </a:t>
            </a:r>
            <a:r>
              <a:rPr lang="en-US" sz="2400" b="0" dirty="0" smtClean="0"/>
              <a:t>to </a:t>
            </a:r>
            <a:r>
              <a:rPr lang="de-DE" sz="2400" b="0" dirty="0" smtClean="0"/>
              <a:t>the </a:t>
            </a:r>
            <a:r>
              <a:rPr lang="de-DE" sz="2400" b="0" dirty="0"/>
              <a:t>plexus region (Weinstein </a:t>
            </a:r>
            <a:r>
              <a:rPr lang="de-DE" sz="2400" b="0" dirty="0" smtClean="0"/>
              <a:t>1998)</a:t>
            </a:r>
            <a:endParaRPr lang="en-US" sz="2400" b="0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pPr/>
              <a:t>18-Mar-15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42657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600"/>
            <a:ext cx="82550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173914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>
          <a:xfrm>
            <a:off x="609600" y="1447800"/>
            <a:ext cx="7772400" cy="2895600"/>
          </a:xfrm>
        </p:spPr>
        <p:txBody>
          <a:bodyPr rtlCol="0">
            <a:normAutofit/>
          </a:bodyPr>
          <a:lstStyle/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800" b="1" u="sng" dirty="0">
                <a:solidFill>
                  <a:srgbClr val="FF0000"/>
                </a:solidFill>
              </a:rPr>
              <a:t>LECTURE NO </a:t>
            </a:r>
            <a:r>
              <a:rPr lang="en-US" sz="2800" b="1" u="sng" dirty="0" smtClean="0">
                <a:solidFill>
                  <a:srgbClr val="FF0000"/>
                </a:solidFill>
              </a:rPr>
              <a:t>08</a:t>
            </a:r>
            <a:br>
              <a:rPr lang="en-US" sz="2800" b="1" u="sng" dirty="0" smtClean="0">
                <a:solidFill>
                  <a:srgbClr val="FF0000"/>
                </a:solidFill>
              </a:rPr>
            </a:br>
            <a:r>
              <a:rPr lang="en-US" sz="2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PERIPHERAL NERVE INJURIES 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(PART “B”)</a:t>
            </a:r>
            <a:endParaRPr lang="en-US" sz="2400" dirty="0" smtClean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89258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7980405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387185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7391400" cy="582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389007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7724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>
                <a:solidFill>
                  <a:srgbClr val="00B050"/>
                </a:solidFill>
              </a:rPr>
              <a:t>BRACHIAL PLEXUS NEUROPATHY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Stinger Syndrome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84582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 smtClean="0">
                <a:solidFill>
                  <a:srgbClr val="00B0F0"/>
                </a:solidFill>
              </a:rPr>
              <a:t>SYMPTOMS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sz="2400" b="0" dirty="0" smtClean="0"/>
              <a:t>Generally involve a single upper extremity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sz="2400" b="0" dirty="0" smtClean="0"/>
              <a:t>Sharp, burning pain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sz="2400" b="0" dirty="0" smtClean="0"/>
              <a:t>Numbness accompanied by short-lived weakness down the arm </a:t>
            </a:r>
          </a:p>
          <a:p>
            <a:pPr marL="342900" indent="-342900" algn="just">
              <a:buFont typeface="Wingdings" pitchFamily="2" charset="2"/>
              <a:buChar char="q"/>
            </a:pPr>
            <a:r>
              <a:rPr lang="en-US" sz="2400" b="0" dirty="0" smtClean="0"/>
              <a:t>An </a:t>
            </a:r>
            <a:r>
              <a:rPr lang="en-US" sz="2400" b="0" dirty="0"/>
              <a:t>important ﬁnding with </a:t>
            </a:r>
            <a:r>
              <a:rPr lang="en-US" sz="2400" b="0" dirty="0" smtClean="0"/>
              <a:t>Stinger Syndrome </a:t>
            </a:r>
            <a:r>
              <a:rPr lang="en-US" sz="2400" b="0" dirty="0"/>
              <a:t>is that symptoms are unilateral (</a:t>
            </a:r>
            <a:r>
              <a:rPr lang="en-US" sz="2400" b="0" dirty="0" smtClean="0"/>
              <a:t>Wilbourn2007</a:t>
            </a:r>
            <a:r>
              <a:rPr lang="en-US" sz="2400" b="0" dirty="0"/>
              <a:t>) and short-lived. </a:t>
            </a:r>
            <a:endParaRPr lang="en-US" sz="2400" b="0" dirty="0" smtClean="0"/>
          </a:p>
          <a:p>
            <a:pPr marL="342900" indent="-342900" algn="just">
              <a:buFont typeface="Wingdings" pitchFamily="2" charset="2"/>
              <a:buChar char="q"/>
            </a:pPr>
            <a:r>
              <a:rPr lang="en-US" sz="2400" b="0" dirty="0" smtClean="0"/>
              <a:t>Neuropraxia </a:t>
            </a:r>
            <a:r>
              <a:rPr lang="en-US" sz="2400" b="0" dirty="0"/>
              <a:t>and </a:t>
            </a:r>
            <a:r>
              <a:rPr lang="en-US" sz="2400" b="0" dirty="0" smtClean="0"/>
              <a:t>axontmesis are </a:t>
            </a:r>
            <a:r>
              <a:rPr lang="en-US" sz="2400" b="0" dirty="0"/>
              <a:t>typically associated with this type of injury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pPr/>
              <a:t>18-Mar-15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17290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7724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>
                <a:solidFill>
                  <a:srgbClr val="00B050"/>
                </a:solidFill>
              </a:rPr>
              <a:t>BRACHIAL PLEXUS NEUROPATHY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Stinger Syndrome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98637"/>
            <a:ext cx="8305800" cy="4373563"/>
          </a:xfrm>
        </p:spPr>
        <p:txBody>
          <a:bodyPr>
            <a:normAutofit/>
          </a:bodyPr>
          <a:lstStyle/>
          <a:p>
            <a:pPr algn="just"/>
            <a:r>
              <a:rPr lang="en-US" sz="3200" b="0" dirty="0"/>
              <a:t> If the symptoms resolve within minutes and </a:t>
            </a:r>
            <a:r>
              <a:rPr lang="en-US" sz="3200" b="0" dirty="0" smtClean="0"/>
              <a:t>there is </a:t>
            </a:r>
            <a:r>
              <a:rPr lang="en-US" sz="3200" b="0" dirty="0"/>
              <a:t>no evidence of reduced strength or disrupted </a:t>
            </a:r>
            <a:r>
              <a:rPr lang="en-US" sz="3200" b="0" dirty="0" smtClean="0"/>
              <a:t>movement </a:t>
            </a:r>
            <a:r>
              <a:rPr lang="en-US" sz="3200" b="0" dirty="0"/>
              <a:t>of the neck, the athlete can be considered </a:t>
            </a:r>
            <a:r>
              <a:rPr lang="en-US" sz="3200" b="0" dirty="0" smtClean="0"/>
              <a:t>for return </a:t>
            </a:r>
            <a:r>
              <a:rPr lang="en-US" sz="3200" b="0" dirty="0"/>
              <a:t>to play in the same competition (</a:t>
            </a:r>
            <a:r>
              <a:rPr lang="en-US" sz="3200" b="0" dirty="0" err="1"/>
              <a:t>Dimberg</a:t>
            </a:r>
            <a:r>
              <a:rPr lang="en-US" sz="3200" b="0" dirty="0"/>
              <a:t> </a:t>
            </a:r>
            <a:r>
              <a:rPr lang="en-US" sz="3200" b="0" dirty="0" smtClean="0"/>
              <a:t>and Burns </a:t>
            </a:r>
            <a:r>
              <a:rPr lang="en-US" sz="3200" b="0" dirty="0"/>
              <a:t>2005).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pPr/>
              <a:t>18-Mar-15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17290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772400" cy="114268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>
                <a:solidFill>
                  <a:srgbClr val="00B050"/>
                </a:solidFill>
              </a:rPr>
              <a:t>BRACHIAL PLEXUS NEUROPATHY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Stinger Syndrome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382000" cy="54102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TREATMENT STRATEGY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b="0" dirty="0" smtClean="0"/>
              <a:t>NSAIDs,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b="0" dirty="0" err="1" smtClean="0"/>
              <a:t>Fexibility</a:t>
            </a:r>
            <a:r>
              <a:rPr lang="en-US" sz="2800" b="0" dirty="0" smtClean="0"/>
              <a:t> </a:t>
            </a:r>
            <a:r>
              <a:rPr lang="en-US" sz="2800" b="0" dirty="0"/>
              <a:t>and strength </a:t>
            </a:r>
            <a:endParaRPr lang="en-US" sz="2800" b="0" dirty="0" smtClean="0"/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b="0" dirty="0" smtClean="0"/>
              <a:t>Modiﬁcation </a:t>
            </a:r>
            <a:r>
              <a:rPr lang="en-US" sz="2800" b="0" dirty="0"/>
              <a:t>of </a:t>
            </a:r>
            <a:r>
              <a:rPr lang="en-US" sz="2800" b="0" dirty="0" smtClean="0"/>
              <a:t>activity,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b="0" dirty="0" smtClean="0"/>
              <a:t>Nuerodynamics sliding </a:t>
            </a:r>
            <a:r>
              <a:rPr lang="en-US" sz="2800" b="0" dirty="0"/>
              <a:t>techniques in the acute </a:t>
            </a:r>
            <a:r>
              <a:rPr lang="en-US" sz="2800" b="0" dirty="0" smtClean="0"/>
              <a:t>stage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b="0" dirty="0" smtClean="0"/>
              <a:t>Manual therapy </a:t>
            </a:r>
            <a:r>
              <a:rPr lang="en-US" sz="2800" b="0" dirty="0"/>
              <a:t>of the cervical </a:t>
            </a:r>
            <a:r>
              <a:rPr lang="en-US" sz="2800" b="0" dirty="0" smtClean="0"/>
              <a:t>spine,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b="0" dirty="0" smtClean="0"/>
              <a:t>Range </a:t>
            </a:r>
            <a:r>
              <a:rPr lang="en-US" sz="2800" b="0" dirty="0"/>
              <a:t>of </a:t>
            </a:r>
            <a:r>
              <a:rPr lang="en-US" sz="2800" b="0" dirty="0" smtClean="0"/>
              <a:t>movement activities </a:t>
            </a:r>
            <a:r>
              <a:rPr lang="en-US" sz="2800" b="0" dirty="0"/>
              <a:t>for the </a:t>
            </a:r>
            <a:r>
              <a:rPr lang="en-US" sz="2800" b="0" dirty="0" smtClean="0"/>
              <a:t>shoulder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b="0" dirty="0" smtClean="0"/>
              <a:t>Strengthening </a:t>
            </a:r>
            <a:r>
              <a:rPr lang="en-US" sz="2800" b="0" dirty="0"/>
              <a:t>of </a:t>
            </a:r>
            <a:r>
              <a:rPr lang="en-US" sz="2800" b="0" dirty="0" smtClean="0"/>
              <a:t>the shoulder </a:t>
            </a:r>
            <a:r>
              <a:rPr lang="en-US" sz="2800" b="0" dirty="0"/>
              <a:t>and neck </a:t>
            </a:r>
            <a:r>
              <a:rPr lang="en-US" sz="2800" b="0" dirty="0" smtClean="0"/>
              <a:t>muscles,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b="0" dirty="0" smtClean="0"/>
              <a:t>Postural reeducation.</a:t>
            </a:r>
            <a:endParaRPr lang="en-US" sz="2800" b="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pPr/>
              <a:t>18-Mar-15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17290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85800"/>
            <a:ext cx="8637362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93553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22" y="381000"/>
            <a:ext cx="3964878" cy="2970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79828"/>
            <a:ext cx="39624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657600"/>
            <a:ext cx="5715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942512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8941562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48000" y="533400"/>
            <a:ext cx="3189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 smtClean="0">
                <a:solidFill>
                  <a:srgbClr val="00B0F0"/>
                </a:solidFill>
              </a:rPr>
              <a:t>POSTURAL REEDUCATION</a:t>
            </a:r>
            <a:endParaRPr lang="en-US" b="1" u="sng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25066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848600" cy="114268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>
                <a:solidFill>
                  <a:srgbClr val="00B050"/>
                </a:solidFill>
              </a:rPr>
              <a:t>BRACHIAL PLEXUS NEUROPATHY</a:t>
            </a:r>
            <a:br>
              <a:rPr lang="en-US" sz="3600" dirty="0" smtClean="0">
                <a:solidFill>
                  <a:srgbClr val="00B050"/>
                </a:solidFill>
              </a:rPr>
            </a:br>
            <a:r>
              <a:rPr lang="en-US" dirty="0"/>
              <a:t>Thoracic outlet </a:t>
            </a:r>
            <a:r>
              <a:rPr lang="en-US" dirty="0" smtClean="0"/>
              <a:t>syndrome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pPr/>
              <a:t>18-Mar-15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153400" cy="5029200"/>
          </a:xfrm>
        </p:spPr>
        <p:txBody>
          <a:bodyPr>
            <a:noAutofit/>
          </a:bodyPr>
          <a:lstStyle/>
          <a:p>
            <a:r>
              <a:rPr lang="en-US" sz="2400" dirty="0" smtClean="0"/>
              <a:t>Three </a:t>
            </a:r>
            <a:r>
              <a:rPr lang="en-US" sz="2400" dirty="0"/>
              <a:t>types of thoracic outlet syndrome</a:t>
            </a:r>
            <a:r>
              <a:rPr lang="en-US" sz="2400" dirty="0" smtClean="0"/>
              <a:t>: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Neurologic</a:t>
            </a:r>
            <a:r>
              <a:rPr lang="en-US" sz="2400" dirty="0"/>
              <a:t>. Neurologic thoracic outlet syndrome occurs when nerves (brachial plexus) in </a:t>
            </a:r>
            <a:r>
              <a:rPr lang="en-US" sz="2400" dirty="0" smtClean="0"/>
              <a:t>thoracic </a:t>
            </a:r>
            <a:r>
              <a:rPr lang="en-US" sz="2400" dirty="0"/>
              <a:t>outlet become compressed.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Venous</a:t>
            </a:r>
            <a:r>
              <a:rPr lang="en-US" sz="2400" dirty="0"/>
              <a:t>. Venous thoracic outlet syndrome occurs when one or more of the veins below the collarbone are compressed, and can lead to blood clots in the veins.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Arterial</a:t>
            </a:r>
            <a:r>
              <a:rPr lang="en-US" sz="2400" dirty="0"/>
              <a:t>. Arterial thoracic outlet syndrome results from compression of the large artery under the collarbone. </a:t>
            </a:r>
          </a:p>
        </p:txBody>
      </p:sp>
    </p:spTree>
    <p:extLst>
      <p:ext uri="{BB962C8B-B14F-4D97-AF65-F5344CB8AC3E}">
        <p14:creationId xmlns:p14="http://schemas.microsoft.com/office/powerpoint/2010/main" val="252505000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718"/>
            <a:ext cx="8153400" cy="1142682"/>
          </a:xfrm>
        </p:spPr>
        <p:txBody>
          <a:bodyPr>
            <a:normAutofit fontScale="90000"/>
          </a:bodyPr>
          <a:lstStyle/>
          <a:p>
            <a:pPr algn="just"/>
            <a:r>
              <a:rPr lang="en-US" sz="3600" dirty="0" smtClean="0">
                <a:solidFill>
                  <a:srgbClr val="00B050"/>
                </a:solidFill>
              </a:rPr>
              <a:t>BRACHIAL PLEXUS NEUROPATHY</a:t>
            </a:r>
            <a:br>
              <a:rPr lang="en-US" sz="3600" dirty="0" smtClean="0">
                <a:solidFill>
                  <a:srgbClr val="00B050"/>
                </a:solidFill>
              </a:rPr>
            </a:br>
            <a:r>
              <a:rPr lang="en-US" sz="3600" dirty="0" smtClean="0">
                <a:solidFill>
                  <a:srgbClr val="00B050"/>
                </a:solidFill>
              </a:rPr>
              <a:t>  </a:t>
            </a:r>
            <a:r>
              <a:rPr lang="en-US" dirty="0" smtClean="0"/>
              <a:t>Thoracic </a:t>
            </a:r>
            <a:r>
              <a:rPr lang="en-US" dirty="0"/>
              <a:t>outlet </a:t>
            </a:r>
            <a:r>
              <a:rPr lang="en-US" dirty="0" smtClean="0"/>
              <a:t>syndrome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686800" cy="5410200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                   </a:t>
            </a:r>
            <a:r>
              <a:rPr lang="en-US" u="sng" dirty="0" smtClean="0">
                <a:solidFill>
                  <a:srgbClr val="00B0F0"/>
                </a:solidFill>
              </a:rPr>
              <a:t>CAUSES </a:t>
            </a:r>
            <a:r>
              <a:rPr lang="en-US" u="sng" dirty="0" smtClean="0">
                <a:solidFill>
                  <a:srgbClr val="00B0F0"/>
                </a:solidFill>
              </a:rPr>
              <a:t>THE NEUROVASCULAR COMPRESSION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600" dirty="0" smtClean="0">
                <a:solidFill>
                  <a:srgbClr val="FF0000"/>
                </a:solidFill>
              </a:rPr>
              <a:t>Anterior </a:t>
            </a:r>
            <a:r>
              <a:rPr lang="en-US" sz="2600" dirty="0">
                <a:solidFill>
                  <a:srgbClr val="FF0000"/>
                </a:solidFill>
              </a:rPr>
              <a:t>scalene tightness</a:t>
            </a:r>
            <a:r>
              <a:rPr lang="en-US" sz="2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600" b="0" dirty="0"/>
              <a:t>Compression of the interscalene space between the anterior and middle scalene </a:t>
            </a:r>
            <a:r>
              <a:rPr lang="en-US" sz="2600" b="0" dirty="0" smtClean="0"/>
              <a:t>muscles.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600" dirty="0" smtClean="0">
                <a:solidFill>
                  <a:srgbClr val="FF0000"/>
                </a:solidFill>
              </a:rPr>
              <a:t>Costoclavicular </a:t>
            </a:r>
            <a:r>
              <a:rPr lang="en-US" sz="2600" dirty="0">
                <a:solidFill>
                  <a:srgbClr val="FF0000"/>
                </a:solidFill>
              </a:rPr>
              <a:t>approximation</a:t>
            </a:r>
            <a:r>
              <a:rPr lang="en-US" sz="2600" b="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600" b="0" dirty="0"/>
              <a:t>Compression in the space between the clavicle, the first rib and the muscular and ligamentous structures in the area-probably from postural deficiencies or carrying heavy objects.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600" dirty="0">
                <a:solidFill>
                  <a:srgbClr val="FF0000"/>
                </a:solidFill>
              </a:rPr>
              <a:t>Pectoralis minor tightness </a:t>
            </a:r>
            <a:r>
              <a:rPr lang="en-US" sz="2600" b="0" dirty="0"/>
              <a:t>Compression beneath the tendon of the pectoralis minor under the coracoid process-may result from repetitive movements of the arms above the head (shoulder elevation and hyperabduction).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pPr/>
              <a:t>18-Mar-15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13028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229600" cy="685482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PERIPHERAL NERVE INJURIES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66800"/>
            <a:ext cx="8001000" cy="43735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u="sng" dirty="0" smtClean="0">
                <a:solidFill>
                  <a:srgbClr val="0070C0"/>
                </a:solidFill>
              </a:rPr>
              <a:t>CHAPTER OBJECTIVES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2800" dirty="0" smtClean="0"/>
              <a:t>This </a:t>
            </a:r>
            <a:r>
              <a:rPr lang="en-US" sz="2800" dirty="0"/>
              <a:t>chapter aims to introduce the structure </a:t>
            </a:r>
            <a:r>
              <a:rPr lang="en-US" sz="2800" dirty="0" smtClean="0"/>
              <a:t>and function </a:t>
            </a:r>
            <a:r>
              <a:rPr lang="en-US" sz="2800" dirty="0"/>
              <a:t>of nerves and the neurological </a:t>
            </a:r>
            <a:r>
              <a:rPr lang="en-US" sz="2800" dirty="0" smtClean="0"/>
              <a:t>system, and the </a:t>
            </a:r>
            <a:r>
              <a:rPr lang="en-US" sz="2800" dirty="0"/>
              <a:t>pathophysiology of common nerve </a:t>
            </a:r>
            <a:r>
              <a:rPr lang="en-US" sz="2800" dirty="0" smtClean="0"/>
              <a:t>injuries. The chapter </a:t>
            </a:r>
            <a:r>
              <a:rPr lang="en-US" sz="2800" dirty="0"/>
              <a:t>also reviews some common nerve injuries</a:t>
            </a:r>
            <a:r>
              <a:rPr lang="en-US" sz="2800" dirty="0" smtClean="0"/>
              <a:t>, their </a:t>
            </a:r>
            <a:r>
              <a:rPr lang="en-US" sz="2800" dirty="0"/>
              <a:t>assessment and evidence based treatment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pPr/>
              <a:t>18-Mar-15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PERIPHERAL NERVE INJURIES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61138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09599"/>
            <a:ext cx="6705600" cy="495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811702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762000"/>
            <a:ext cx="67818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038544"/>
      </p:ext>
    </p:extLst>
  </p:cSld>
  <p:clrMapOvr>
    <a:masterClrMapping/>
  </p:clrMapOvr>
  <p:transition spd="slow">
    <p:pull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"/>
            <a:ext cx="5230415" cy="6394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4604312"/>
      </p:ext>
    </p:extLst>
  </p:cSld>
  <p:clrMapOvr>
    <a:masterClrMapping/>
  </p:clrMapOvr>
  <p:transition spd="slow">
    <p:pul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8201128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43200" y="6324600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Find the difference 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187975"/>
      </p:ext>
    </p:extLst>
  </p:cSld>
  <p:clrMapOvr>
    <a:masterClrMapping/>
  </p:clrMapOvr>
  <p:transition spd="slow">
    <p:pull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305800" cy="1143000"/>
          </a:xfrm>
        </p:spPr>
        <p:txBody>
          <a:bodyPr>
            <a:normAutofit fontScale="90000"/>
          </a:bodyPr>
          <a:lstStyle/>
          <a:p>
            <a:pPr algn="just"/>
            <a:r>
              <a:rPr lang="en-US" sz="3600" dirty="0" smtClean="0">
                <a:solidFill>
                  <a:srgbClr val="00B050"/>
                </a:solidFill>
              </a:rPr>
              <a:t>BRACHIAL PLEXUS NEUROPATHY</a:t>
            </a:r>
            <a:br>
              <a:rPr lang="en-US" sz="3600" dirty="0" smtClean="0">
                <a:solidFill>
                  <a:srgbClr val="00B050"/>
                </a:solidFill>
              </a:rPr>
            </a:br>
            <a:r>
              <a:rPr lang="en-US" sz="3600" dirty="0" smtClean="0">
                <a:solidFill>
                  <a:srgbClr val="00B050"/>
                </a:solidFill>
              </a:rPr>
              <a:t>  </a:t>
            </a:r>
            <a:r>
              <a:rPr lang="en-US" dirty="0" smtClean="0"/>
              <a:t>Thoracic </a:t>
            </a:r>
            <a:r>
              <a:rPr lang="en-US" dirty="0"/>
              <a:t>outlet </a:t>
            </a:r>
            <a:r>
              <a:rPr lang="en-US" dirty="0" smtClean="0"/>
              <a:t>syndrome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382000" cy="5273566"/>
          </a:xfrm>
        </p:spPr>
        <p:txBody>
          <a:bodyPr/>
          <a:lstStyle/>
          <a:p>
            <a:r>
              <a:rPr lang="en-US" u="sng" dirty="0"/>
              <a:t>EAST Test or "Hands-up" Test </a:t>
            </a:r>
            <a:endParaRPr lang="en-US" u="sng" dirty="0" smtClean="0"/>
          </a:p>
          <a:p>
            <a:pPr algn="just"/>
            <a:r>
              <a:rPr lang="en-US" sz="2400" b="0" dirty="0" smtClean="0"/>
              <a:t>The </a:t>
            </a:r>
            <a:r>
              <a:rPr lang="en-US" sz="2400" b="0" dirty="0"/>
              <a:t>patient brings their arms up as shown with elbows slightly behind the head. The patient then opens and closes their hands slowly for 3 minutes</a:t>
            </a:r>
            <a:r>
              <a:rPr lang="en-US" sz="2400" b="0" dirty="0">
                <a:hlinkClick r:id="rId2"/>
              </a:rPr>
              <a:t>.</a:t>
            </a:r>
            <a:r>
              <a:rPr lang="en-US" sz="2400" b="0" dirty="0"/>
              <a:t> A positive test is indicated by pain, heaviness or profound arm weakness or numbness and tingling of the hand.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752" y="4146332"/>
            <a:ext cx="2571750" cy="1736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100349"/>
            <a:ext cx="257175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6130284"/>
      </p:ext>
    </p:extLst>
  </p:cSld>
  <p:clrMapOvr>
    <a:masterClrMapping/>
  </p:clrMapOvr>
  <p:transition spd="slow">
    <p:pull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8486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>
                <a:solidFill>
                  <a:srgbClr val="00B050"/>
                </a:solidFill>
              </a:rPr>
              <a:t>BRACHIAL PLEXUS NEUROPATHY</a:t>
            </a:r>
            <a:br>
              <a:rPr lang="en-US" sz="3600" dirty="0" smtClean="0">
                <a:solidFill>
                  <a:srgbClr val="00B050"/>
                </a:solidFill>
              </a:rPr>
            </a:br>
            <a:r>
              <a:rPr lang="en-US" dirty="0"/>
              <a:t>Thoracic outlet </a:t>
            </a:r>
            <a:r>
              <a:rPr lang="en-US" dirty="0" smtClean="0"/>
              <a:t>syndrome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4724400" cy="4602163"/>
          </a:xfrm>
        </p:spPr>
        <p:txBody>
          <a:bodyPr/>
          <a:lstStyle/>
          <a:p>
            <a:r>
              <a:rPr lang="en-US" u="sng" dirty="0" err="1">
                <a:solidFill>
                  <a:schemeClr val="tx2">
                    <a:lumMod val="75000"/>
                  </a:schemeClr>
                </a:solidFill>
              </a:rPr>
              <a:t>Adson</a:t>
            </a:r>
            <a:r>
              <a:rPr lang="en-US" u="sng" dirty="0">
                <a:solidFill>
                  <a:schemeClr val="tx2">
                    <a:lumMod val="75000"/>
                  </a:schemeClr>
                </a:solidFill>
              </a:rPr>
              <a:t> or Scalene Maneuver </a:t>
            </a:r>
            <a:endParaRPr lang="en-US" u="sng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/>
            <a:r>
              <a:rPr lang="en-US" sz="2400" dirty="0" smtClean="0"/>
              <a:t>The </a:t>
            </a:r>
            <a:r>
              <a:rPr lang="en-US" sz="2400" dirty="0"/>
              <a:t>examiner locates the radial pulse. The patient rotates their head toward the tested arm and lets the head tilt backwards (extends the neck) while the examiner extends the arm. A positive test is indicated by a disappearance of the pulse.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pPr/>
              <a:t>18-Mar-15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362200"/>
            <a:ext cx="3095625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6130284"/>
      </p:ext>
    </p:extLst>
  </p:cSld>
  <p:clrMapOvr>
    <a:masterClrMapping/>
  </p:clrMapOvr>
  <p:transition spd="slow">
    <p:pull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848600" cy="114268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>
                <a:solidFill>
                  <a:srgbClr val="00B050"/>
                </a:solidFill>
              </a:rPr>
              <a:t>BRACHIAL PLEXUS NEUROPATHY</a:t>
            </a:r>
            <a:br>
              <a:rPr lang="en-US" sz="3600" dirty="0" smtClean="0">
                <a:solidFill>
                  <a:srgbClr val="00B050"/>
                </a:solidFill>
              </a:rPr>
            </a:br>
            <a:r>
              <a:rPr lang="en-US" dirty="0"/>
              <a:t>Thoracic outlet </a:t>
            </a:r>
            <a:r>
              <a:rPr lang="en-US" dirty="0" smtClean="0"/>
              <a:t>syndrome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534400" cy="5257800"/>
          </a:xfrm>
        </p:spPr>
        <p:txBody>
          <a:bodyPr>
            <a:normAutofit lnSpcReduction="10000"/>
          </a:bodyPr>
          <a:lstStyle/>
          <a:p>
            <a:r>
              <a:rPr lang="en-US" sz="2600" u="sng" dirty="0">
                <a:solidFill>
                  <a:schemeClr val="tx2">
                    <a:lumMod val="75000"/>
                  </a:schemeClr>
                </a:solidFill>
              </a:rPr>
              <a:t>Conservative treatment usually includes </a:t>
            </a:r>
            <a:endParaRPr lang="en-US" sz="2600" u="sng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en-US" sz="2600" b="0" dirty="0" smtClean="0"/>
              <a:t>local </a:t>
            </a:r>
            <a:r>
              <a:rPr lang="en-US" sz="2600" b="0" dirty="0"/>
              <a:t>heat and a program which address postural retraining, shoulder strengthening and stretching exercises. </a:t>
            </a:r>
            <a:endParaRPr lang="en-US" sz="2600" b="0" dirty="0" smtClean="0"/>
          </a:p>
          <a:p>
            <a:pPr marL="514350" indent="-514350" algn="just">
              <a:buFont typeface="+mj-lt"/>
              <a:buAutoNum type="arabicPeriod"/>
            </a:pPr>
            <a:r>
              <a:rPr lang="en-US" sz="2600" b="0" dirty="0" smtClean="0"/>
              <a:t>All </a:t>
            </a:r>
            <a:r>
              <a:rPr lang="en-US" sz="2600" b="0" dirty="0"/>
              <a:t>of these exercises should be performed slowly and </a:t>
            </a:r>
            <a:r>
              <a:rPr lang="en-US" sz="2600" b="0" dirty="0" smtClean="0"/>
              <a:t>carefully.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600" b="0" dirty="0" smtClean="0"/>
              <a:t>Each </a:t>
            </a:r>
            <a:r>
              <a:rPr lang="en-US" sz="2600" b="0" dirty="0"/>
              <a:t>position is assumed smoothly to the point where a stretch is felt intensely but with no pain. </a:t>
            </a:r>
            <a:endParaRPr lang="en-US" sz="2600" b="0" dirty="0" smtClean="0"/>
          </a:p>
          <a:p>
            <a:pPr marL="514350" indent="-514350" algn="just">
              <a:buFont typeface="+mj-lt"/>
              <a:buAutoNum type="arabicPeriod"/>
            </a:pPr>
            <a:r>
              <a:rPr lang="en-US" sz="2600" b="0" dirty="0" smtClean="0"/>
              <a:t>Hold </a:t>
            </a:r>
            <a:r>
              <a:rPr lang="en-US" sz="2600" b="0" dirty="0"/>
              <a:t>the stretch for 30 seconds and then gently and slowly release it. Wait 10 seconds and repeat the stretch 3-5 times. If the stretches increase the symptoms do not continue.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pPr/>
              <a:t>18-Mar-15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130284"/>
      </p:ext>
    </p:extLst>
  </p:cSld>
  <p:clrMapOvr>
    <a:masterClrMapping/>
  </p:clrMapOvr>
  <p:transition spd="slow">
    <p:pull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35" y="311438"/>
            <a:ext cx="2633169" cy="2920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542" y="311438"/>
            <a:ext cx="2633169" cy="2920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3962400"/>
            <a:ext cx="2050627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979" y="3962400"/>
            <a:ext cx="2050627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286" y="3503229"/>
            <a:ext cx="2638425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177719"/>
      </p:ext>
    </p:extLst>
  </p:cSld>
  <p:clrMapOvr>
    <a:masterClrMapping/>
  </p:clrMapOvr>
  <p:transition spd="slow">
    <p:pull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533400"/>
            <a:ext cx="4819650" cy="2329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56" y="3393194"/>
            <a:ext cx="2414099" cy="293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599" y="3421353"/>
            <a:ext cx="2390909" cy="2903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313" y="3414215"/>
            <a:ext cx="1810906" cy="291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019" y="3414215"/>
            <a:ext cx="1810906" cy="291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2621847"/>
      </p:ext>
    </p:extLst>
  </p:cSld>
  <p:clrMapOvr>
    <a:masterClrMapping/>
  </p:clrMapOvr>
  <p:transition spd="slow">
    <p:pull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8486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>
                <a:solidFill>
                  <a:srgbClr val="00B050"/>
                </a:solidFill>
              </a:rPr>
              <a:t>BRACHIAL PLEXUS NEUROPATHY</a:t>
            </a:r>
            <a:br>
              <a:rPr lang="en-US" sz="3600" dirty="0" smtClean="0">
                <a:solidFill>
                  <a:srgbClr val="00B05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Axillary nerve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4525963"/>
          </a:xfrm>
        </p:spPr>
        <p:txBody>
          <a:bodyPr/>
          <a:lstStyle/>
          <a:p>
            <a:pPr marL="457200" indent="-457200">
              <a:buFont typeface="Wingdings" pitchFamily="2" charset="2"/>
              <a:buChar char="q"/>
            </a:pPr>
            <a:r>
              <a:rPr lang="en-US" sz="2800" b="0" dirty="0"/>
              <a:t>The axillary nerve is the terminal branch of </a:t>
            </a:r>
            <a:r>
              <a:rPr lang="en-US" sz="2800" b="0" dirty="0" smtClean="0"/>
              <a:t>the posterior </a:t>
            </a:r>
            <a:r>
              <a:rPr lang="en-US" sz="2800" b="0" dirty="0"/>
              <a:t>cord of the brachial </a:t>
            </a:r>
            <a:r>
              <a:rPr lang="en-US" sz="2800" b="0" dirty="0" smtClean="0"/>
              <a:t>plexus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en-US" sz="2800" b="0" dirty="0" smtClean="0"/>
              <a:t>Axillary </a:t>
            </a:r>
            <a:r>
              <a:rPr lang="en-US" sz="2800" b="0" dirty="0"/>
              <a:t>nerve injury is </a:t>
            </a:r>
            <a:r>
              <a:rPr lang="en-US" sz="2800" b="0" dirty="0" smtClean="0"/>
              <a:t>a well-known </a:t>
            </a:r>
            <a:r>
              <a:rPr lang="en-US" sz="2800" b="0" dirty="0"/>
              <a:t>complication of anterior </a:t>
            </a:r>
            <a:r>
              <a:rPr lang="en-US" sz="2800" b="0" dirty="0" err="1" smtClean="0"/>
              <a:t>glenohumeral</a:t>
            </a:r>
            <a:r>
              <a:rPr lang="en-US" sz="2800" b="0" dirty="0" smtClean="0"/>
              <a:t> dislocation 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en-US" sz="2800" b="0" dirty="0" smtClean="0"/>
              <a:t>whereby </a:t>
            </a:r>
            <a:r>
              <a:rPr lang="en-US" sz="2800" b="0" dirty="0"/>
              <a:t>on dislocation, the humeral </a:t>
            </a:r>
            <a:r>
              <a:rPr lang="en-US" sz="2800" b="0" dirty="0" smtClean="0"/>
              <a:t>head moves </a:t>
            </a:r>
            <a:r>
              <a:rPr lang="en-US" sz="2800" b="0" dirty="0"/>
              <a:t>into the infra-articular fossa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pPr/>
              <a:t>18-Mar-15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130284"/>
      </p:ext>
    </p:extLst>
  </p:cSld>
  <p:clrMapOvr>
    <a:masterClrMapping/>
  </p:clrMapOvr>
  <p:transition spd="slow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372" y="1143000"/>
            <a:ext cx="8228428" cy="5105400"/>
          </a:xfrm>
        </p:spPr>
        <p:txBody>
          <a:bodyPr>
            <a:normAutofit/>
          </a:bodyPr>
          <a:lstStyle/>
          <a:p>
            <a:pPr algn="just"/>
            <a:r>
              <a:rPr lang="en-US" sz="2800" dirty="0"/>
              <a:t>Neurological conditions are common in </a:t>
            </a:r>
            <a:r>
              <a:rPr lang="en-US" sz="2800" dirty="0" smtClean="0"/>
              <a:t>athletes (Dimberg </a:t>
            </a:r>
            <a:r>
              <a:rPr lang="en-US" sz="2800" dirty="0"/>
              <a:t>and Burns 2005) often dependant on </a:t>
            </a:r>
            <a:r>
              <a:rPr lang="en-US" sz="2800" dirty="0" smtClean="0"/>
              <a:t>the nature </a:t>
            </a:r>
            <a:r>
              <a:rPr lang="en-US" sz="2800" dirty="0"/>
              <a:t>and intensity of the sporting activity (</a:t>
            </a:r>
            <a:r>
              <a:rPr lang="en-US" sz="2800" dirty="0" smtClean="0"/>
              <a:t>Toth 2009</a:t>
            </a:r>
            <a:r>
              <a:rPr lang="en-US" sz="2800" dirty="0"/>
              <a:t>). </a:t>
            </a:r>
            <a:endParaRPr lang="en-US" sz="2800" dirty="0" smtClean="0"/>
          </a:p>
          <a:p>
            <a:pPr algn="just"/>
            <a:r>
              <a:rPr lang="en-US" sz="2800" dirty="0"/>
              <a:t>The upper extremity is particularly vulnerable </a:t>
            </a:r>
            <a:r>
              <a:rPr lang="en-US" sz="2800" dirty="0" smtClean="0"/>
              <a:t>to nerve </a:t>
            </a:r>
            <a:r>
              <a:rPr lang="en-US" sz="2800" dirty="0"/>
              <a:t>injury (</a:t>
            </a:r>
            <a:r>
              <a:rPr lang="en-US" sz="2800" dirty="0" err="1"/>
              <a:t>Dahlin</a:t>
            </a:r>
            <a:r>
              <a:rPr lang="en-US" sz="2800" dirty="0"/>
              <a:t> 2008) due to its high </a:t>
            </a:r>
            <a:r>
              <a:rPr lang="en-US" sz="2800" dirty="0" smtClean="0"/>
              <a:t>mobility (Aldridge </a:t>
            </a:r>
            <a:r>
              <a:rPr lang="en-US" sz="2800" dirty="0"/>
              <a:t>et al. 2001) and it is therefore </a:t>
            </a:r>
            <a:r>
              <a:rPr lang="en-US" sz="2800" dirty="0" smtClean="0"/>
              <a:t>unsurprising </a:t>
            </a:r>
            <a:r>
              <a:rPr lang="en-US" sz="2800" dirty="0"/>
              <a:t>that the </a:t>
            </a:r>
            <a:r>
              <a:rPr lang="en-US" sz="2800" dirty="0">
                <a:solidFill>
                  <a:srgbClr val="FF0000"/>
                </a:solidFill>
              </a:rPr>
              <a:t>brachial plexus </a:t>
            </a:r>
            <a:r>
              <a:rPr lang="en-US" sz="2800" dirty="0"/>
              <a:t>is the most </a:t>
            </a:r>
            <a:r>
              <a:rPr lang="en-US" sz="2800" dirty="0" smtClean="0"/>
              <a:t>commonly injured </a:t>
            </a:r>
            <a:r>
              <a:rPr lang="en-US" sz="2800" dirty="0"/>
              <a:t>plexus in the body (</a:t>
            </a:r>
            <a:r>
              <a:rPr lang="en-US" sz="2800" dirty="0" err="1"/>
              <a:t>Wilbourn</a:t>
            </a:r>
            <a:r>
              <a:rPr lang="en-US" sz="2800" dirty="0"/>
              <a:t> 2007).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pPr/>
              <a:t>18-Mar-15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152718"/>
            <a:ext cx="8229600" cy="6854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PERIPHERAL NERVE INJURIES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57225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305425" cy="4244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512363"/>
            <a:ext cx="3964025" cy="334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9166800"/>
      </p:ext>
    </p:extLst>
  </p:cSld>
  <p:clrMapOvr>
    <a:masterClrMapping/>
  </p:clrMapOvr>
  <p:transition spd="slow">
    <p:pull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473930"/>
            <a:ext cx="4488090" cy="3555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876800" y="1473930"/>
            <a:ext cx="4123843" cy="3555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867012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464" y="3429001"/>
            <a:ext cx="4316999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17464" cy="3531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786460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8486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>
                <a:solidFill>
                  <a:srgbClr val="00B050"/>
                </a:solidFill>
              </a:rPr>
              <a:t>BRACHIAL PLEXUS NEUROPATHY</a:t>
            </a:r>
            <a:br>
              <a:rPr lang="en-US" sz="3600" dirty="0" smtClean="0">
                <a:solidFill>
                  <a:srgbClr val="00B05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Axillary nerve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001000" cy="5105400"/>
          </a:xfrm>
        </p:spPr>
        <p:txBody>
          <a:bodyPr>
            <a:normAutofit/>
          </a:bodyPr>
          <a:lstStyle/>
          <a:p>
            <a:r>
              <a:rPr lang="en-US" u="sng" dirty="0" smtClean="0">
                <a:solidFill>
                  <a:srgbClr val="00B0F0"/>
                </a:solidFill>
              </a:rPr>
              <a:t>MECHANISM OF INJURY 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en-US" sz="2800" b="0" dirty="0" smtClean="0"/>
              <a:t>Resulting </a:t>
            </a:r>
            <a:r>
              <a:rPr lang="en-US" sz="2800" b="0" dirty="0"/>
              <a:t>in stretching of the nerve around </a:t>
            </a:r>
            <a:r>
              <a:rPr lang="en-US" sz="2800" b="0" dirty="0" smtClean="0"/>
              <a:t>the humeral </a:t>
            </a:r>
            <a:r>
              <a:rPr lang="en-US" sz="2800" b="0" dirty="0"/>
              <a:t>head and tension propagating to the </a:t>
            </a:r>
            <a:r>
              <a:rPr lang="en-US" sz="2800" b="0" dirty="0" err="1" smtClean="0"/>
              <a:t>infraclavicular</a:t>
            </a:r>
            <a:r>
              <a:rPr lang="en-US" sz="2800" b="0" dirty="0" smtClean="0"/>
              <a:t> </a:t>
            </a:r>
            <a:r>
              <a:rPr lang="en-US" sz="2800" b="0" dirty="0"/>
              <a:t>brachial plexus (Pratt </a:t>
            </a:r>
            <a:r>
              <a:rPr lang="en-US" sz="2800" b="0" dirty="0" smtClean="0"/>
              <a:t>2005)</a:t>
            </a:r>
            <a:endParaRPr lang="en-US" sz="2800" b="0" dirty="0"/>
          </a:p>
          <a:p>
            <a:pPr marL="457200" indent="-457200">
              <a:buFont typeface="Wingdings" pitchFamily="2" charset="2"/>
              <a:buChar char="q"/>
            </a:pPr>
            <a:r>
              <a:rPr lang="en-US" sz="2800" b="0" dirty="0" smtClean="0"/>
              <a:t>Blunt trauma </a:t>
            </a:r>
            <a:r>
              <a:rPr lang="en-US" sz="2800" b="0" dirty="0"/>
              <a:t>to the anterior/lateral aspect of the </a:t>
            </a:r>
            <a:r>
              <a:rPr lang="en-US" sz="2800" b="0" dirty="0" smtClean="0"/>
              <a:t>shoulder, typically </a:t>
            </a:r>
            <a:r>
              <a:rPr lang="en-US" sz="2800" b="0" dirty="0"/>
              <a:t>seen in tackling during </a:t>
            </a:r>
            <a:r>
              <a:rPr lang="en-US" sz="2800" b="0" dirty="0" smtClean="0"/>
              <a:t>rugby</a:t>
            </a:r>
            <a:r>
              <a:rPr lang="en-US" sz="2800" b="0" dirty="0"/>
              <a:t>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pPr/>
              <a:t>18-Mar-15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808900"/>
      </p:ext>
    </p:extLst>
  </p:cSld>
  <p:clrMapOvr>
    <a:masterClrMapping/>
  </p:clrMapOvr>
  <p:transition spd="slow">
    <p:pull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8486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>
                <a:solidFill>
                  <a:srgbClr val="00B050"/>
                </a:solidFill>
              </a:rPr>
              <a:t>BRACHIAL PLEXUS NEUROPATHY</a:t>
            </a:r>
            <a:br>
              <a:rPr lang="en-US" sz="3600" dirty="0" smtClean="0">
                <a:solidFill>
                  <a:srgbClr val="00B05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Axillary nerve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4525963"/>
          </a:xfrm>
        </p:spPr>
        <p:txBody>
          <a:bodyPr/>
          <a:lstStyle/>
          <a:p>
            <a:r>
              <a:rPr lang="en-US" sz="2800" u="sng" dirty="0" smtClean="0">
                <a:solidFill>
                  <a:srgbClr val="00B0F0"/>
                </a:solidFill>
              </a:rPr>
              <a:t>TREATMENT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en-US" sz="2800" b="0" dirty="0" smtClean="0"/>
              <a:t>Restoring </a:t>
            </a:r>
            <a:r>
              <a:rPr lang="en-US" sz="2800" b="0" dirty="0"/>
              <a:t>full range of motion at the shoulder is </a:t>
            </a:r>
            <a:r>
              <a:rPr lang="en-US" sz="2800" b="0" dirty="0" smtClean="0"/>
              <a:t>a priority </a:t>
            </a:r>
            <a:r>
              <a:rPr lang="en-US" sz="2800" b="0" dirty="0"/>
              <a:t>in the conservative treatment for the </a:t>
            </a:r>
            <a:r>
              <a:rPr lang="en-US" sz="2800" b="0" dirty="0" smtClean="0"/>
              <a:t>axillary nerve </a:t>
            </a:r>
            <a:r>
              <a:rPr lang="en-US" sz="2800" b="0" dirty="0"/>
              <a:t>(</a:t>
            </a:r>
            <a:r>
              <a:rPr lang="en-US" sz="2800" b="0" dirty="0" err="1"/>
              <a:t>Perlmutter</a:t>
            </a:r>
            <a:r>
              <a:rPr lang="en-US" sz="2800" b="0" dirty="0"/>
              <a:t> and </a:t>
            </a:r>
            <a:r>
              <a:rPr lang="en-US" sz="2800" b="0" dirty="0" err="1"/>
              <a:t>Apruzzese</a:t>
            </a:r>
            <a:r>
              <a:rPr lang="en-US" sz="2800" b="0" dirty="0"/>
              <a:t> </a:t>
            </a:r>
            <a:r>
              <a:rPr lang="en-US" sz="2800" b="0" dirty="0" smtClean="0"/>
              <a:t>1998)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en-US" sz="2800" b="0" dirty="0" smtClean="0"/>
              <a:t>Strengthening </a:t>
            </a:r>
            <a:r>
              <a:rPr lang="en-US" sz="2800" b="0" dirty="0"/>
              <a:t>exercises for the rotator </a:t>
            </a:r>
            <a:r>
              <a:rPr lang="en-US" sz="2800" b="0" dirty="0" smtClean="0"/>
              <a:t>cuff and </a:t>
            </a:r>
            <a:r>
              <a:rPr lang="en-US" sz="2800" b="0" dirty="0" err="1"/>
              <a:t>periscapular</a:t>
            </a:r>
            <a:r>
              <a:rPr lang="en-US" sz="2800" b="0" dirty="0"/>
              <a:t> muscles should also be </a:t>
            </a:r>
            <a:r>
              <a:rPr lang="en-US" sz="2800" b="0" dirty="0" smtClean="0"/>
              <a:t>undertaken (Aldridge </a:t>
            </a:r>
            <a:r>
              <a:rPr lang="en-US" sz="2800" b="0" dirty="0"/>
              <a:t>et al. 2001</a:t>
            </a:r>
            <a:r>
              <a:rPr lang="en-US" sz="2800" b="0" dirty="0" smtClean="0"/>
              <a:t>)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en-US" sz="2800" b="0" dirty="0"/>
              <a:t>N</a:t>
            </a:r>
            <a:r>
              <a:rPr lang="en-US" sz="2800" b="0" dirty="0" smtClean="0"/>
              <a:t>erve gliding exercises</a:t>
            </a:r>
            <a:r>
              <a:rPr lang="en-US" sz="2800" b="0" dirty="0"/>
              <a:t>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pPr/>
              <a:t>18-Mar-15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808900"/>
      </p:ext>
    </p:extLst>
  </p:cSld>
  <p:clrMapOvr>
    <a:masterClrMapping/>
  </p:clrMapOvr>
  <p:transition spd="slow">
    <p:pull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8625"/>
            <a:ext cx="2971800" cy="2948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28625"/>
            <a:ext cx="3124200" cy="2718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48" y="3733800"/>
            <a:ext cx="3810000" cy="248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733799"/>
            <a:ext cx="4371033" cy="248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8189248"/>
      </p:ext>
    </p:extLst>
  </p:cSld>
  <p:clrMapOvr>
    <a:masterClrMapping/>
  </p:clrMapOvr>
  <p:transition spd="slow">
    <p:pull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6200"/>
            <a:ext cx="8834271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8350478"/>
      </p:ext>
    </p:extLst>
  </p:cSld>
  <p:clrMapOvr>
    <a:masterClrMapping/>
  </p:clrMapOvr>
  <p:transition spd="slow">
    <p:pull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8486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>
                <a:solidFill>
                  <a:srgbClr val="00B050"/>
                </a:solidFill>
              </a:rPr>
              <a:t>BRACHIAL PLEXUS NEUROPATHY</a:t>
            </a:r>
            <a:br>
              <a:rPr lang="en-US" sz="3600" dirty="0" smtClean="0">
                <a:solidFill>
                  <a:srgbClr val="00B05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Long thoracic nerve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4525963"/>
          </a:xfrm>
        </p:spPr>
        <p:txBody>
          <a:bodyPr/>
          <a:lstStyle/>
          <a:p>
            <a:r>
              <a:rPr lang="en-US" sz="2800" b="0" dirty="0"/>
              <a:t>The long thoracic nerve arises from the ventral </a:t>
            </a:r>
            <a:r>
              <a:rPr lang="en-US" sz="2800" b="0" dirty="0" smtClean="0"/>
              <a:t>rami of </a:t>
            </a:r>
            <a:r>
              <a:rPr lang="en-US" sz="2800" b="0" dirty="0"/>
              <a:t>C5–C7 spinal nerves (</a:t>
            </a:r>
            <a:r>
              <a:rPr lang="en-US" sz="2800" b="0" dirty="0" err="1"/>
              <a:t>Goslin</a:t>
            </a:r>
            <a:r>
              <a:rPr lang="en-US" sz="2800" b="0" dirty="0"/>
              <a:t> and </a:t>
            </a:r>
            <a:r>
              <a:rPr lang="en-US" sz="2800" b="0" dirty="0" err="1"/>
              <a:t>Krivickas</a:t>
            </a:r>
            <a:r>
              <a:rPr lang="en-US" sz="2800" b="0" dirty="0"/>
              <a:t> </a:t>
            </a:r>
            <a:r>
              <a:rPr lang="en-US" sz="2800" b="0" dirty="0" smtClean="0"/>
              <a:t>1999) and </a:t>
            </a:r>
            <a:r>
              <a:rPr lang="en-US" sz="2800" b="0" dirty="0"/>
              <a:t>innervates exclusively the </a:t>
            </a:r>
            <a:r>
              <a:rPr lang="en-US" sz="2800" b="0" dirty="0" err="1"/>
              <a:t>serratus</a:t>
            </a:r>
            <a:r>
              <a:rPr lang="en-US" sz="2800" b="0" dirty="0"/>
              <a:t> anterior </a:t>
            </a:r>
            <a:r>
              <a:rPr lang="en-US" sz="2800" b="0" dirty="0" smtClean="0"/>
              <a:t>muscle </a:t>
            </a:r>
            <a:endParaRPr lang="en-US" sz="2800" b="0" dirty="0"/>
          </a:p>
          <a:p>
            <a:r>
              <a:rPr lang="en-US" sz="2800" b="0" dirty="0"/>
              <a:t>Consequently, traction or stretch of the </a:t>
            </a:r>
            <a:r>
              <a:rPr lang="en-US" sz="2800" b="0" dirty="0" smtClean="0"/>
              <a:t>long thoracic </a:t>
            </a:r>
            <a:r>
              <a:rPr lang="en-US" sz="2800" b="0" dirty="0"/>
              <a:t>nerve, such as with extreme excursion </a:t>
            </a:r>
            <a:r>
              <a:rPr lang="en-US" sz="2800" b="0" dirty="0" smtClean="0"/>
              <a:t>of the </a:t>
            </a:r>
            <a:r>
              <a:rPr lang="en-US" sz="2800" b="0" dirty="0"/>
              <a:t>shoulder girdle, is a common mechanism </a:t>
            </a:r>
            <a:r>
              <a:rPr lang="en-US" sz="2800" b="0" dirty="0" err="1" smtClean="0"/>
              <a:t>ofinjury</a:t>
            </a:r>
            <a:r>
              <a:rPr lang="en-US" sz="2800" b="0" dirty="0" smtClean="0"/>
              <a:t> </a:t>
            </a:r>
            <a:r>
              <a:rPr lang="en-US" sz="2800" b="0" dirty="0"/>
              <a:t>for this structure (</a:t>
            </a:r>
            <a:r>
              <a:rPr lang="en-US" sz="2800" b="0" dirty="0" err="1"/>
              <a:t>Goslin</a:t>
            </a:r>
            <a:r>
              <a:rPr lang="en-US" sz="2800" b="0" dirty="0"/>
              <a:t> and </a:t>
            </a:r>
            <a:r>
              <a:rPr lang="en-US" sz="2800" b="0" dirty="0" err="1"/>
              <a:t>Krivickas</a:t>
            </a:r>
            <a:r>
              <a:rPr lang="en-US" sz="2800" b="0" dirty="0"/>
              <a:t> </a:t>
            </a:r>
            <a:r>
              <a:rPr lang="en-US" sz="2800" b="0" dirty="0" smtClean="0"/>
              <a:t>1999; Pratt </a:t>
            </a:r>
            <a:r>
              <a:rPr lang="en-US" sz="2800" b="0" dirty="0"/>
              <a:t>2005).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pPr/>
              <a:t>18-Mar-15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808900"/>
      </p:ext>
    </p:extLst>
  </p:cSld>
  <p:clrMapOvr>
    <a:masterClrMapping/>
  </p:clrMapOvr>
  <p:transition spd="slow">
    <p:pull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533399"/>
            <a:ext cx="3267075" cy="326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533399"/>
            <a:ext cx="3013867" cy="3303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5018983"/>
      </p:ext>
    </p:extLst>
  </p:cSld>
  <p:clrMapOvr>
    <a:masterClrMapping/>
  </p:clrMapOvr>
  <p:transition spd="slow">
    <p:pull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8486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>
                <a:solidFill>
                  <a:srgbClr val="00B050"/>
                </a:solidFill>
              </a:rPr>
              <a:t>BRACHIAL PLEXUS NEUROPATHY</a:t>
            </a:r>
            <a:br>
              <a:rPr lang="en-US" sz="3600" dirty="0" smtClean="0">
                <a:solidFill>
                  <a:srgbClr val="00B05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Long thoracic nerve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373563"/>
          </a:xfrm>
        </p:spPr>
        <p:txBody>
          <a:bodyPr>
            <a:normAutofit/>
          </a:bodyPr>
          <a:lstStyle/>
          <a:p>
            <a:r>
              <a:rPr lang="en-US" sz="3200" u="sng" dirty="0">
                <a:solidFill>
                  <a:srgbClr val="00B0F0"/>
                </a:solidFill>
              </a:rPr>
              <a:t>MECHANISM OF INJURY </a:t>
            </a:r>
          </a:p>
          <a:p>
            <a:r>
              <a:rPr lang="en-US" sz="3200" b="0" dirty="0" smtClean="0"/>
              <a:t>	Maintaining static </a:t>
            </a:r>
            <a:r>
              <a:rPr lang="en-US" sz="3200" b="0" dirty="0"/>
              <a:t>postures that keep the shoulder girdle </a:t>
            </a:r>
            <a:r>
              <a:rPr lang="en-US" sz="3200" b="0" dirty="0" smtClean="0"/>
              <a:t>elevated for </a:t>
            </a:r>
            <a:r>
              <a:rPr lang="en-US" sz="3200" b="0" dirty="0"/>
              <a:t>long periods is an alternate way in which injury </a:t>
            </a:r>
            <a:r>
              <a:rPr lang="en-US" sz="3200" b="0" dirty="0" smtClean="0"/>
              <a:t>to the </a:t>
            </a:r>
            <a:r>
              <a:rPr lang="en-US" sz="3200" b="0" dirty="0"/>
              <a:t>long thoracic nerve occurs (</a:t>
            </a:r>
            <a:r>
              <a:rPr lang="en-US" sz="3200" b="0" dirty="0" err="1"/>
              <a:t>Goslin</a:t>
            </a:r>
            <a:r>
              <a:rPr lang="en-US" sz="3200" b="0" dirty="0"/>
              <a:t> and </a:t>
            </a:r>
            <a:r>
              <a:rPr lang="en-US" sz="3200" b="0" dirty="0" err="1" smtClean="0"/>
              <a:t>Krivickas</a:t>
            </a:r>
            <a:r>
              <a:rPr lang="en-US" sz="3200" b="0" dirty="0" smtClean="0"/>
              <a:t> 1999</a:t>
            </a:r>
            <a:r>
              <a:rPr lang="en-US" sz="3200" b="0" dirty="0"/>
              <a:t>; Pratt 2005</a:t>
            </a:r>
            <a:r>
              <a:rPr lang="en-US" sz="3200" b="0" dirty="0" smtClean="0"/>
              <a:t>).This </a:t>
            </a:r>
            <a:r>
              <a:rPr lang="en-US" sz="3200" b="0" dirty="0"/>
              <a:t>is evident in patients </a:t>
            </a:r>
            <a:r>
              <a:rPr lang="en-US" sz="3200" b="0" dirty="0" smtClean="0"/>
              <a:t>with Saturday </a:t>
            </a:r>
            <a:r>
              <a:rPr lang="en-US" sz="3200" b="0" dirty="0"/>
              <a:t>night palsy (Pratt 2005),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pPr/>
              <a:t>18-Mar-15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965420"/>
      </p:ext>
    </p:extLst>
  </p:cSld>
  <p:clrMapOvr>
    <a:masterClrMapping/>
  </p:clrMapOvr>
  <p:transition spd="slow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60928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00B050"/>
                </a:solidFill>
              </a:rPr>
              <a:t>BRACHIAL PLEXUS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pPr/>
              <a:t>18-Mar-15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08538"/>
            <a:ext cx="7162800" cy="573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316802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8486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>
                <a:solidFill>
                  <a:srgbClr val="00B050"/>
                </a:solidFill>
              </a:rPr>
              <a:t>BRACHIAL PLEXUS NEUROPATHY</a:t>
            </a:r>
            <a:br>
              <a:rPr lang="en-US" sz="3600" dirty="0" smtClean="0">
                <a:solidFill>
                  <a:srgbClr val="00B05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Long thoracic nerve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373563"/>
          </a:xfrm>
        </p:spPr>
        <p:txBody>
          <a:bodyPr/>
          <a:lstStyle/>
          <a:p>
            <a:r>
              <a:rPr lang="en-US" sz="2800" u="sng" dirty="0" smtClean="0">
                <a:solidFill>
                  <a:srgbClr val="00B0F0"/>
                </a:solidFill>
              </a:rPr>
              <a:t>CLINICAL FINDINGS</a:t>
            </a:r>
          </a:p>
          <a:p>
            <a:r>
              <a:rPr lang="en-US" sz="2800" b="0" dirty="0" smtClean="0"/>
              <a:t>Scapula </a:t>
            </a:r>
            <a:r>
              <a:rPr lang="en-US" sz="2800" b="0" dirty="0"/>
              <a:t>winging is the most prevalent </a:t>
            </a:r>
            <a:r>
              <a:rPr lang="en-US" sz="2800" b="0" dirty="0" smtClean="0"/>
              <a:t>clinical ﬁnding </a:t>
            </a:r>
            <a:r>
              <a:rPr lang="en-US" sz="2800" b="0" dirty="0"/>
              <a:t>associated with injury to the long </a:t>
            </a:r>
            <a:r>
              <a:rPr lang="en-US" sz="2800" b="0" dirty="0" smtClean="0"/>
              <a:t>thoracic nerve </a:t>
            </a:r>
            <a:r>
              <a:rPr lang="en-US" sz="2800" b="0" dirty="0"/>
              <a:t>(Aldridge et al. </a:t>
            </a:r>
            <a:r>
              <a:rPr lang="en-US" sz="2800" b="0" dirty="0" smtClean="0"/>
              <a:t>2001)</a:t>
            </a:r>
            <a:endParaRPr lang="en-US" sz="2800" b="0" dirty="0"/>
          </a:p>
          <a:p>
            <a:r>
              <a:rPr lang="en-US" sz="2800" b="0" dirty="0"/>
              <a:t>An ache or burning pain in the </a:t>
            </a:r>
            <a:r>
              <a:rPr lang="en-US" sz="2800" b="0" dirty="0" smtClean="0"/>
              <a:t>posterior shoulder </a:t>
            </a:r>
            <a:r>
              <a:rPr lang="en-US" sz="2800" b="0" dirty="0"/>
              <a:t>with associated weakness in arm </a:t>
            </a:r>
            <a:r>
              <a:rPr lang="en-US" sz="2800" b="0" dirty="0" smtClean="0"/>
              <a:t>elevation and </a:t>
            </a:r>
            <a:r>
              <a:rPr lang="en-US" sz="2800" b="0" dirty="0"/>
              <a:t>abduction is an early </a:t>
            </a:r>
            <a:r>
              <a:rPr lang="en-US" sz="2800" b="0" dirty="0" smtClean="0"/>
              <a:t>ﬁnding having </a:t>
            </a:r>
            <a:r>
              <a:rPr lang="en-US" sz="2800" b="0" dirty="0"/>
              <a:t>difﬁculty </a:t>
            </a:r>
            <a:r>
              <a:rPr lang="en-US" sz="2800" b="0" dirty="0" smtClean="0"/>
              <a:t>performing </a:t>
            </a:r>
            <a:r>
              <a:rPr lang="en-US" sz="2800" b="0" dirty="0"/>
              <a:t>overhead activities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pPr/>
              <a:t>18-Mar-15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965420"/>
      </p:ext>
    </p:extLst>
  </p:cSld>
  <p:clrMapOvr>
    <a:masterClrMapping/>
  </p:clrMapOvr>
  <p:transition spd="slow">
    <p:pull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06" y="914400"/>
            <a:ext cx="6479703" cy="4317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3538361"/>
      </p:ext>
    </p:extLst>
  </p:cSld>
  <p:clrMapOvr>
    <a:masterClrMapping/>
  </p:clrMapOvr>
  <p:transition spd="slow">
    <p:pull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8486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>
                <a:solidFill>
                  <a:srgbClr val="00B050"/>
                </a:solidFill>
              </a:rPr>
              <a:t>BRACHIAL PLEXUS NEUROPATHY</a:t>
            </a:r>
            <a:br>
              <a:rPr lang="en-US" sz="3600" dirty="0" smtClean="0">
                <a:solidFill>
                  <a:srgbClr val="00B05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Long thoracic nerve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4525963"/>
          </a:xfrm>
        </p:spPr>
        <p:txBody>
          <a:bodyPr/>
          <a:lstStyle/>
          <a:p>
            <a:r>
              <a:rPr lang="en-US" sz="2800" u="sng" dirty="0">
                <a:solidFill>
                  <a:srgbClr val="00B0F0"/>
                </a:solidFill>
              </a:rPr>
              <a:t>TREATMENT</a:t>
            </a:r>
          </a:p>
          <a:p>
            <a:r>
              <a:rPr lang="en-US" sz="3200" b="0" dirty="0" smtClean="0"/>
              <a:t>Treatment </a:t>
            </a:r>
            <a:r>
              <a:rPr lang="en-US" sz="3200" b="0" dirty="0"/>
              <a:t>strategies for long thoracic </a:t>
            </a:r>
            <a:r>
              <a:rPr lang="en-US" sz="3200" b="0" dirty="0" smtClean="0"/>
              <a:t>neuropathy involve </a:t>
            </a:r>
            <a:r>
              <a:rPr lang="en-US" sz="3200" b="0" dirty="0"/>
              <a:t>rest and avoidance or modiﬁcation of </a:t>
            </a:r>
            <a:r>
              <a:rPr lang="en-US" sz="3200" b="0" dirty="0" smtClean="0"/>
              <a:t>the aggravating activity Maintaining shoulder </a:t>
            </a:r>
            <a:r>
              <a:rPr lang="en-US" sz="3200" b="0" dirty="0"/>
              <a:t>range of motion (Aldridge et al. 2001) </a:t>
            </a:r>
            <a:r>
              <a:rPr lang="en-US" sz="3200" b="0" dirty="0" smtClean="0"/>
              <a:t>and increasing </a:t>
            </a:r>
            <a:r>
              <a:rPr lang="en-US" sz="3200" b="0" dirty="0"/>
              <a:t>the strength of trapezius and the </a:t>
            </a:r>
            <a:r>
              <a:rPr lang="en-US" sz="3200" b="0" dirty="0" smtClean="0"/>
              <a:t>rhomboids</a:t>
            </a:r>
            <a:endParaRPr lang="en-US" sz="3200" b="0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pPr/>
              <a:t>18-Mar-15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965420"/>
      </p:ext>
    </p:extLst>
  </p:cSld>
  <p:clrMapOvr>
    <a:masterClrMapping/>
  </p:clrMapOvr>
  <p:transition spd="slow">
    <p:pull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33528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447" y="1371600"/>
            <a:ext cx="5064653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815517"/>
      </p:ext>
    </p:extLst>
  </p:cSld>
  <p:clrMapOvr>
    <a:masterClrMapping/>
  </p:clrMapOvr>
  <p:transition spd="slow">
    <p:pull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609600"/>
            <a:ext cx="6902409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4381806"/>
      </p:ext>
    </p:extLst>
  </p:cSld>
  <p:clrMapOvr>
    <a:masterClrMapping/>
  </p:clrMapOvr>
  <p:transition spd="slow">
    <p:pull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19200"/>
            <a:ext cx="7602382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4815249"/>
      </p:ext>
    </p:extLst>
  </p:cSld>
  <p:clrMapOvr>
    <a:masterClrMapping/>
  </p:clrMapOvr>
  <p:transition spd="slow">
    <p:pull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09" y="533400"/>
            <a:ext cx="7758669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024128"/>
      </p:ext>
    </p:extLst>
  </p:cSld>
  <p:clrMapOvr>
    <a:masterClrMapping/>
  </p:clrMapOvr>
  <p:transition spd="slow">
    <p:pull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5" y="152400"/>
            <a:ext cx="5070117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922" y="3581399"/>
            <a:ext cx="4373153" cy="3276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274644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14300"/>
            <a:ext cx="4495800" cy="674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956400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37" y="751490"/>
            <a:ext cx="2857500" cy="21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752" y="751490"/>
            <a:ext cx="3747448" cy="2124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6" y="3505200"/>
            <a:ext cx="4266465" cy="2982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316178"/>
            <a:ext cx="4025900" cy="301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8543920"/>
      </p:ext>
    </p:extLst>
  </p:cSld>
  <p:clrMapOvr>
    <a:masterClrMapping/>
  </p:clrMapOvr>
  <p:transition spd="slow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76168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B050"/>
                </a:solidFill>
              </a:rPr>
              <a:t>BRACHIAL PLEXUS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pPr/>
              <a:t>18-Mar-15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814959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358854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28600"/>
            <a:ext cx="4724400" cy="629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7410393"/>
      </p:ext>
    </p:extLst>
  </p:cSld>
  <p:clrMapOvr>
    <a:masterClrMapping/>
  </p:clrMapOvr>
  <p:transition spd="slow">
    <p:pull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00536" y="2967335"/>
            <a:ext cx="69429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</a:rPr>
              <a:t>END OF </a:t>
            </a:r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</a:rPr>
              <a:t>LECTURE 9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543523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68548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B050"/>
                </a:solidFill>
              </a:rPr>
              <a:t>BRACHIAL PLEXUS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pPr/>
              <a:t>18-Mar-15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028" name="Picture 4" descr="File:Gray80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14400"/>
            <a:ext cx="6477000" cy="5517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51491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848600" cy="91408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>
                <a:solidFill>
                  <a:srgbClr val="00B050"/>
                </a:solidFill>
              </a:rPr>
              <a:t>BRACHIAL PLEXUS NEUROPATHY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077200" cy="4754563"/>
          </a:xfrm>
        </p:spPr>
        <p:txBody>
          <a:bodyPr>
            <a:normAutofit/>
          </a:bodyPr>
          <a:lstStyle/>
          <a:p>
            <a:pPr marL="457200" indent="-457200" algn="just">
              <a:buFont typeface="Wingdings" pitchFamily="2" charset="2"/>
              <a:buChar char="q"/>
            </a:pPr>
            <a:r>
              <a:rPr lang="en-US" sz="3600" b="0" dirty="0" smtClean="0"/>
              <a:t>However</a:t>
            </a:r>
            <a:r>
              <a:rPr lang="en-US" sz="3600" b="0" dirty="0"/>
              <a:t>, in contact and collision sports such as football and rugby, brachial plexus injuries occur </a:t>
            </a:r>
            <a:r>
              <a:rPr lang="en-US" sz="3600" b="0" dirty="0" smtClean="0"/>
              <a:t>often.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pPr/>
              <a:t>18-Mar-15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35231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848600" cy="108523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>
                <a:solidFill>
                  <a:srgbClr val="00B050"/>
                </a:solidFill>
              </a:rPr>
              <a:t>BRACHIAL PLEXUS NEUROPATHY</a:t>
            </a:r>
            <a:br>
              <a:rPr lang="en-US" sz="3600" dirty="0" smtClean="0">
                <a:solidFill>
                  <a:srgbClr val="00B050"/>
                </a:solidFill>
              </a:rPr>
            </a:br>
            <a:r>
              <a:rPr lang="en-US" b="1" dirty="0"/>
              <a:t>Functional </a:t>
            </a:r>
            <a:r>
              <a:rPr lang="en-US" b="1" dirty="0" smtClean="0"/>
              <a:t>Anatomy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7620000" cy="5181600"/>
          </a:xfrm>
        </p:spPr>
        <p:txBody>
          <a:bodyPr>
            <a:norm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dirty="0" smtClean="0"/>
              <a:t>The </a:t>
            </a:r>
            <a:r>
              <a:rPr lang="en-US" dirty="0"/>
              <a:t>common level of injury is at </a:t>
            </a:r>
            <a:r>
              <a:rPr lang="en-US" dirty="0" smtClean="0"/>
              <a:t>C5-C6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dirty="0" smtClean="0"/>
              <a:t>Damage </a:t>
            </a:r>
            <a:r>
              <a:rPr lang="en-US" dirty="0"/>
              <a:t>to other areas of the spinal area can lead to an array of motor and sensory </a:t>
            </a:r>
            <a:r>
              <a:rPr lang="en-US" dirty="0" smtClean="0"/>
              <a:t>deficits.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en-US" dirty="0" smtClean="0"/>
              <a:t>C4 </a:t>
            </a:r>
            <a:r>
              <a:rPr lang="en-US" dirty="0"/>
              <a:t>- Trapezius; shoulder; top of shoulders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en-US" dirty="0"/>
              <a:t>C5 - Deltoid, rotator cuff; shoulder abduction; lateral upper arm or distal radius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en-US" dirty="0"/>
              <a:t>C6 - Biceps, rotator cuff; elbow flexion; lateral forearm and thumb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en-US" dirty="0"/>
              <a:t>C7 - Triceps; elbow extension; index and middle finger tips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en-US" dirty="0"/>
              <a:t>C8 - Extension of fingers; distal thumb; fourth and fifth fingers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pPr/>
              <a:t>18-Mar-15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9886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752</TotalTime>
  <Words>1568</Words>
  <Application>Microsoft Office PowerPoint</Application>
  <PresentationFormat>On-screen Show (4:3)</PresentationFormat>
  <Paragraphs>222</Paragraphs>
  <Slides>61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Essential</vt:lpstr>
      <vt:lpstr>SPORTS PHYSICAL THERAPY</vt:lpstr>
      <vt:lpstr> LECTURE NO 08 PERIPHERAL NERVE INJURIES (PART “B”)</vt:lpstr>
      <vt:lpstr>PERIPHERAL NERVE INJURIES</vt:lpstr>
      <vt:lpstr>PowerPoint Presentation</vt:lpstr>
      <vt:lpstr>BRACHIAL PLEXUS</vt:lpstr>
      <vt:lpstr>BRACHIAL PLEXUS</vt:lpstr>
      <vt:lpstr>BRACHIAL PLEXUS</vt:lpstr>
      <vt:lpstr>BRACHIAL PLEXUS NEUROPATHY</vt:lpstr>
      <vt:lpstr>BRACHIAL PLEXUS NEUROPATHY Functional Anatomy</vt:lpstr>
      <vt:lpstr>BRACHIAL PLEXUS NEUROPATHY Sport Specific Biomechanics</vt:lpstr>
      <vt:lpstr>BRACHIAL PLEXUS NEUROPATHY History</vt:lpstr>
      <vt:lpstr>BRACHIAL PLEXUS NEUROPATHY Physical</vt:lpstr>
      <vt:lpstr>Cervical Radiculopathy</vt:lpstr>
      <vt:lpstr>PowerPoint Presentation</vt:lpstr>
      <vt:lpstr>BRACHIAL PLEXUS NEUROPATHY Physical</vt:lpstr>
      <vt:lpstr>PowerPoint Presentation</vt:lpstr>
      <vt:lpstr>BRACHIAL PLEXUS NEUROPATHY Stinger Syndrome</vt:lpstr>
      <vt:lpstr>BRACHIAL PLEXUS NEUROPATHY Stinger Syndrome</vt:lpstr>
      <vt:lpstr>PowerPoint Presentation</vt:lpstr>
      <vt:lpstr>PowerPoint Presentation</vt:lpstr>
      <vt:lpstr>PowerPoint Presentation</vt:lpstr>
      <vt:lpstr>BRACHIAL PLEXUS NEUROPATHY Stinger Syndrome</vt:lpstr>
      <vt:lpstr>BRACHIAL PLEXUS NEUROPATHY Stinger Syndrome</vt:lpstr>
      <vt:lpstr>BRACHIAL PLEXUS NEUROPATHY Stinger Syndrome</vt:lpstr>
      <vt:lpstr>PowerPoint Presentation</vt:lpstr>
      <vt:lpstr>PowerPoint Presentation</vt:lpstr>
      <vt:lpstr>PowerPoint Presentation</vt:lpstr>
      <vt:lpstr>BRACHIAL PLEXUS NEUROPATHY Thoracic outlet syndrome</vt:lpstr>
      <vt:lpstr>BRACHIAL PLEXUS NEUROPATHY   Thoracic outlet syndrome</vt:lpstr>
      <vt:lpstr>PowerPoint Presentation</vt:lpstr>
      <vt:lpstr>PowerPoint Presentation</vt:lpstr>
      <vt:lpstr>PowerPoint Presentation</vt:lpstr>
      <vt:lpstr>PowerPoint Presentation</vt:lpstr>
      <vt:lpstr>BRACHIAL PLEXUS NEUROPATHY   Thoracic outlet syndrome</vt:lpstr>
      <vt:lpstr>BRACHIAL PLEXUS NEUROPATHY Thoracic outlet syndrome</vt:lpstr>
      <vt:lpstr>BRACHIAL PLEXUS NEUROPATHY Thoracic outlet syndrome</vt:lpstr>
      <vt:lpstr>PowerPoint Presentation</vt:lpstr>
      <vt:lpstr>PowerPoint Presentation</vt:lpstr>
      <vt:lpstr>BRACHIAL PLEXUS NEUROPATHY Axillary nerve</vt:lpstr>
      <vt:lpstr>PowerPoint Presentation</vt:lpstr>
      <vt:lpstr>PowerPoint Presentation</vt:lpstr>
      <vt:lpstr>PowerPoint Presentation</vt:lpstr>
      <vt:lpstr>BRACHIAL PLEXUS NEUROPATHY Axillary nerve</vt:lpstr>
      <vt:lpstr>BRACHIAL PLEXUS NEUROPATHY Axillary nerve</vt:lpstr>
      <vt:lpstr>PowerPoint Presentation</vt:lpstr>
      <vt:lpstr>PowerPoint Presentation</vt:lpstr>
      <vt:lpstr>BRACHIAL PLEXUS NEUROPATHY Long thoracic nerve</vt:lpstr>
      <vt:lpstr>PowerPoint Presentation</vt:lpstr>
      <vt:lpstr>BRACHIAL PLEXUS NEUROPATHY Long thoracic nerve</vt:lpstr>
      <vt:lpstr>BRACHIAL PLEXUS NEUROPATHY Long thoracic nerve</vt:lpstr>
      <vt:lpstr>PowerPoint Presentation</vt:lpstr>
      <vt:lpstr>BRACHIAL PLEXUS NEUROPATHY Long thoracic nerve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ABC</dc:creator>
  <cp:lastModifiedBy>akhtar rasul</cp:lastModifiedBy>
  <cp:revision>65</cp:revision>
  <dcterms:created xsi:type="dcterms:W3CDTF">2012-11-23T03:08:01Z</dcterms:created>
  <dcterms:modified xsi:type="dcterms:W3CDTF">2015-03-18T08:26:01Z</dcterms:modified>
</cp:coreProperties>
</file>