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62BBD-82FC-4D1A-BDAA-01CC9C0386A0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0BF44-512F-491C-B3E5-F63AD0AAE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9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193851-EDAD-40E5-9A08-E329F44963A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349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968DCF-472C-4E07-8598-32BCE99F13E4}" type="slidenum">
              <a:rPr 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81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8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3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1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9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6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1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4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1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6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47453-3EF1-4AFF-8DF7-48609C562A58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A01B0-5308-4CA3-B79E-1D6CBD4A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6672263" y="1643063"/>
            <a:ext cx="4752975" cy="99377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 defTabSz="914400" eaLnBrk="1" fontAlgn="auto" hangingPunct="1">
              <a:lnSpc>
                <a:spcPct val="90000"/>
              </a:lnSpc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MY" sz="3200" b="1" kern="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Education Institution</a:t>
            </a: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0" y="-58738"/>
            <a:ext cx="12192000" cy="993776"/>
          </a:xfrm>
        </p:spPr>
        <p:txBody>
          <a:bodyPr/>
          <a:lstStyle/>
          <a:p>
            <a:pPr algn="ctr" eaLnBrk="1" hangingPunct="1"/>
            <a:r>
              <a:rPr lang="en-US" sz="3800" b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Rural Sociology</a:t>
            </a:r>
            <a:endParaRPr lang="en-MY" sz="380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30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Religion as Institution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143000"/>
            <a:ext cx="6019800" cy="525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Religion is a system of beliefs, rituals and ceremonies.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Religion </a:t>
            </a:r>
            <a:r>
              <a:rPr lang="en-US" dirty="0"/>
              <a:t>is a pattern of social action </a:t>
            </a:r>
            <a:r>
              <a:rPr lang="en-US" dirty="0" smtClean="0"/>
              <a:t>ordered </a:t>
            </a:r>
            <a:r>
              <a:rPr lang="en-US" dirty="0"/>
              <a:t>around the beliefs </a:t>
            </a:r>
            <a:r>
              <a:rPr lang="en-US" dirty="0" smtClean="0"/>
              <a:t>system and </a:t>
            </a:r>
            <a:r>
              <a:rPr lang="en-US" dirty="0"/>
              <a:t>practices </a:t>
            </a:r>
            <a:r>
              <a:rPr lang="en-US" dirty="0" smtClean="0"/>
              <a:t>that follow in regard to their believes.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The religion depends upon sacred beliefs, religious values and high morals.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490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Religion as Institution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828800"/>
            <a:ext cx="5867400" cy="4579938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According to Emile Durkheim: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smtClean="0"/>
              <a:t>“Religion is an integrative force in society because it has the power to shape collective beliefs. It provides cohesion in the social order by promoting a sense of belonging and collective consciousness Structure of Religion”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22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 txBox="1">
            <a:spLocks/>
          </p:cNvSpPr>
          <p:nvPr/>
        </p:nvSpPr>
        <p:spPr bwMode="auto">
          <a:xfrm>
            <a:off x="-25400" y="-101600"/>
            <a:ext cx="121920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Religion institution</a:t>
            </a:r>
            <a:endParaRPr lang="en-MY" sz="3200" b="1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5715000" y="928688"/>
            <a:ext cx="6308725" cy="452431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981E5"/>
                </a:solidFill>
                <a:latin typeface="Arial" charset="0"/>
                <a:ea typeface="Arial Unicode MS" pitchFamily="34" charset="-128"/>
                <a:cs typeface="Aharoni" pitchFamily="2" charset="-79"/>
              </a:rPr>
              <a:t>    Religion in Pakistan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Islam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 is the state religion of Pakistan.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Islam is the </a:t>
            </a: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second largest 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religion in the world</a:t>
            </a:r>
            <a:r>
              <a:rPr lang="en-US" sz="240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  <a:r>
              <a:rPr lang="en-US" sz="240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95-98% of Pakistanis are </a:t>
            </a: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Muslim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. Pakistan has the second largest number of </a:t>
            </a: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Muslims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 in the world.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2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Festivals of Rural Society in Pakistan </a:t>
            </a:r>
            <a:endParaRPr lang="en-MY" sz="3200" b="1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6553200" y="989013"/>
            <a:ext cx="5562600" cy="1050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buFontTx/>
              <a:buNone/>
            </a:pPr>
            <a:r>
              <a:rPr lang="en-US" sz="2600" b="1">
                <a:solidFill>
                  <a:srgbClr val="0981E5"/>
                </a:solidFill>
                <a:latin typeface="Aharoni" pitchFamily="2" charset="-79"/>
                <a:ea typeface="Arial Unicode MS" panose="020B0604020202020204" pitchFamily="34" charset="-128"/>
                <a:cs typeface="Aharoni" pitchFamily="2" charset="-79"/>
              </a:rPr>
              <a:t>Structure of Religion Institution</a:t>
            </a:r>
          </a:p>
          <a:p>
            <a:pPr defTabSz="914400" eaLnBrk="1" hangingPunct="1"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Belief </a:t>
            </a:r>
          </a:p>
          <a:p>
            <a:pPr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Belief are traits, which are considered true and valid.</a:t>
            </a:r>
          </a:p>
          <a:p>
            <a:pPr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The validity and reliability of such belief are un-questionable. And taken for granted.</a:t>
            </a:r>
          </a:p>
          <a:p>
            <a:pPr defTabSz="914400" eaLnBrk="1" hangingPunct="1"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Rituals/Ceremonies.</a:t>
            </a:r>
          </a:p>
          <a:p>
            <a:pPr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Religious ceremonies are the scared and acceptable practices,.</a:t>
            </a:r>
          </a:p>
          <a:p>
            <a:pPr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Namaz / Zakat / Qurbani etc.</a:t>
            </a: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75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Festivals of Rural Society in Pakistan </a:t>
            </a:r>
            <a:endParaRPr lang="en-MY" sz="3200" b="1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6553200" y="989013"/>
            <a:ext cx="5562600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Scared Objects</a:t>
            </a:r>
          </a:p>
          <a:p>
            <a:pPr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Scared objects are those objects which are considered holy. For example. Holy Books</a:t>
            </a:r>
          </a:p>
          <a:p>
            <a:pPr defTabSz="914400" eaLnBrk="1" hangingPunct="1">
              <a:buFontTx/>
              <a:buNone/>
            </a:pPr>
            <a:endParaRPr lang="en-US" sz="240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Symbolism</a:t>
            </a:r>
          </a:p>
          <a:p>
            <a:pPr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A symbol is sign or object or situation. Symbol gives meaning to human action and behavior. i.e AZAN, recitation of Holy Quran, human behavior changed with full of respect.</a:t>
            </a:r>
          </a:p>
        </p:txBody>
      </p:sp>
    </p:spTree>
    <p:extLst>
      <p:ext uri="{BB962C8B-B14F-4D97-AF65-F5344CB8AC3E}">
        <p14:creationId xmlns:p14="http://schemas.microsoft.com/office/powerpoint/2010/main" val="23115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Festivals of Rural Society in Pakistan </a:t>
            </a:r>
            <a:endParaRPr lang="en-MY" sz="3200" b="1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6553200" y="904875"/>
            <a:ext cx="556260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Religious Organizations</a:t>
            </a:r>
          </a:p>
          <a:p>
            <a:pPr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Different roles for individual in religious structure. Prophet / Followers / Imam / Spiritual leaders etc.</a:t>
            </a: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endParaRPr lang="en-US" sz="2400" b="1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Sect</a:t>
            </a:r>
          </a:p>
          <a:p>
            <a:pPr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Every religion has more than one body of believer grown up within the larger religion. Sects are institutionalized and become independent. </a:t>
            </a:r>
          </a:p>
          <a:p>
            <a:pPr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For example. Shia / Sunni / Ahl-e-Hadith.</a:t>
            </a:r>
          </a:p>
        </p:txBody>
      </p:sp>
    </p:spTree>
    <p:extLst>
      <p:ext uri="{BB962C8B-B14F-4D97-AF65-F5344CB8AC3E}">
        <p14:creationId xmlns:p14="http://schemas.microsoft.com/office/powerpoint/2010/main" val="5343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Introduction to Rural Sociology </a:t>
            </a:r>
            <a:endParaRPr lang="en-MY" sz="3200" b="1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5651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7254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 Functions of Religion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</a:t>
            </a: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maintain social order and control in the society. 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enhance self-importance.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comes as a source of social cohesion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encourages social welfare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is the agency of social control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control economic life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as an integrative force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Creating a moral community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as Social Control</a:t>
            </a:r>
          </a:p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844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Introduction to Rural Sociology </a:t>
            </a:r>
            <a:endParaRPr lang="en-MY" sz="3200" b="1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5651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51165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Functions of Religion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Provides Rite of Passage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as emotional support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serve a means to provide answers to ultimate questions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as course of identity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Legitimating function of religion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Psychologizing Religion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acts as Psychotherapy</a:t>
            </a:r>
          </a:p>
          <a:p>
            <a:pPr marL="342900" indent="-342900" defTabSz="914400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Religion as an Agent of Social Change</a:t>
            </a: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1981200" y="51609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560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33438" y="128588"/>
            <a:ext cx="10515600" cy="4730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What is Economy 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5486400" y="1371600"/>
            <a:ext cx="5867400" cy="4805363"/>
          </a:xfrm>
        </p:spPr>
        <p:txBody>
          <a:bodyPr/>
          <a:lstStyle/>
          <a:p>
            <a:r>
              <a:rPr lang="en-US" smtClean="0"/>
              <a:t>The Production, Distribution and Consumption of Services by different agents is known as economy.</a:t>
            </a:r>
          </a:p>
          <a:p>
            <a:endParaRPr lang="en-US" smtClean="0"/>
          </a:p>
          <a:p>
            <a:r>
              <a:rPr lang="en-US" smtClean="0"/>
              <a:t>A good economy ensures better chances of survival and development or a state. </a:t>
            </a:r>
          </a:p>
          <a:p>
            <a:endParaRPr lang="en-US" smtClean="0"/>
          </a:p>
          <a:p>
            <a:r>
              <a:rPr lang="en-US" smtClean="0"/>
              <a:t>The economy is an indicator of development and sustainability. </a:t>
            </a:r>
          </a:p>
        </p:txBody>
      </p:sp>
    </p:spTree>
    <p:extLst>
      <p:ext uri="{BB962C8B-B14F-4D97-AF65-F5344CB8AC3E}">
        <p14:creationId xmlns:p14="http://schemas.microsoft.com/office/powerpoint/2010/main" val="924004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Economic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464300" y="914400"/>
            <a:ext cx="5651500" cy="58451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Economic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Concerned with the production, consumption and transfer of wealth.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Limited resources and unlimited wants.</a:t>
            </a:r>
          </a:p>
          <a:p>
            <a:pPr marL="228600" indent="-228600" defTabSz="914400" eaLnBrk="1" hangingPunct="1">
              <a:buFont typeface="Franklin Gothic Book" panose="020B0503020102020204" pitchFamily="34" charset="0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  </a:t>
            </a:r>
            <a:r>
              <a:rPr lang="en-US" sz="24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Jhon</a:t>
            </a: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J. </a:t>
            </a:r>
            <a:r>
              <a:rPr lang="en-US" sz="24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Maccionis</a:t>
            </a:r>
            <a:endParaRPr lang="en-US" sz="2400" b="1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228600" indent="-228600" defTabSz="914400" eaLnBrk="1" hangingPunct="1">
              <a:buFont typeface="Franklin Gothic Book" panose="020B0503020102020204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  Economy is the social institution that organizes a society’s production, distribution and consumptions of goods and services among its members.</a:t>
            </a:r>
          </a:p>
          <a:p>
            <a:pPr marL="228600" indent="-228600" defTabSz="914400" eaLnBrk="1" hangingPunct="1">
              <a:buFont typeface="Franklin Gothic Book" panose="020B0503020102020204" pitchFamily="34" charset="0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  Light &amp; Keller</a:t>
            </a:r>
          </a:p>
          <a:p>
            <a:pPr marL="228600" indent="-228600" defTabSz="914400" eaLnBrk="1" hangingPunct="1">
              <a:buFont typeface="Franklin Gothic Book" panose="020B0503020102020204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  Economy is a social institution that accomplish the goal of producing and goods and services with in a society.</a:t>
            </a: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317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Education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5807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 Education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Process of facilitating learning or</a:t>
            </a:r>
          </a:p>
          <a:p>
            <a:pPr marL="228600" indent="-228600" defTabSz="914400" eaLnBrk="1" hangingPunct="1">
              <a:lnSpc>
                <a:spcPct val="90000"/>
              </a:lnSpc>
              <a:buFont typeface="Franklin Gothic Book" panose="020B0503020102020204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   acquisition of knowledge, skills,   </a:t>
            </a:r>
          </a:p>
          <a:p>
            <a:pPr marL="228600" indent="-228600" defTabSz="914400" eaLnBrk="1" hangingPunct="1">
              <a:lnSpc>
                <a:spcPct val="90000"/>
              </a:lnSpc>
              <a:buFont typeface="Franklin Gothic Book" panose="020B0503020102020204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   values, belief and habits.</a:t>
            </a:r>
          </a:p>
          <a:p>
            <a:pPr marL="228600" indent="-228600" defTabSz="914400" eaLnBrk="1" hangingPunct="1">
              <a:lnSpc>
                <a:spcPct val="90000"/>
              </a:lnSpc>
              <a:buFont typeface="Franklin Gothic Book" panose="020B0503020102020204" pitchFamily="34" charset="0"/>
              <a:buNone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Process of receiving or giving systematic information and enhancing the skills through learning experiences. </a:t>
            </a:r>
          </a:p>
          <a:p>
            <a:pPr defTabSz="914400" eaLnBrk="1" hangingPunct="1">
              <a:lnSpc>
                <a:spcPct val="90000"/>
              </a:lnSpc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Educational methods include teaching, training, storytelling, discussion and directed research.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In most regions, education is compulsory in all ages.</a:t>
            </a: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71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 txBox="1">
            <a:spLocks/>
          </p:cNvSpPr>
          <p:nvPr/>
        </p:nvSpPr>
        <p:spPr bwMode="auto">
          <a:xfrm>
            <a:off x="1270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Economic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464300" y="830263"/>
            <a:ext cx="5651500" cy="6103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Structure of Economic Institution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Property ownership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Labor Force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Distribution of production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Economic Norms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Exchange values</a:t>
            </a:r>
          </a:p>
          <a:p>
            <a:pPr defTabSz="914400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Manifest Functions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Control and regulate capital goods and services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Necessities and Luxuries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Davison of labor</a:t>
            </a:r>
          </a:p>
          <a:p>
            <a:pPr defTabSz="914400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Latent Functions</a:t>
            </a: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Distribution of Power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Stratification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Determining socio-economic status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Inheritance of property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Personality formation’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Political holds</a:t>
            </a: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1981200" y="51609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008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Defining the Political Institution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825625"/>
            <a:ext cx="6019800" cy="4498975"/>
          </a:xfrm>
        </p:spPr>
        <p:txBody>
          <a:bodyPr/>
          <a:lstStyle/>
          <a:p>
            <a:pPr>
              <a:defRPr/>
            </a:pPr>
            <a:r>
              <a:rPr lang="en-US" dirty="0"/>
              <a:t>Political institutions are organizations which create, enforce, and apply laws</a:t>
            </a:r>
            <a:r>
              <a:rPr lang="en-US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These Laws are used to mediate the conflict in the society.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set of norms </a:t>
            </a:r>
            <a:r>
              <a:rPr lang="en-US" dirty="0" smtClean="0"/>
              <a:t>comprised of  </a:t>
            </a:r>
            <a:r>
              <a:rPr lang="en-US" dirty="0"/>
              <a:t>distribution of power and authority concerning the management </a:t>
            </a:r>
            <a:r>
              <a:rPr lang="en-US" dirty="0" smtClean="0"/>
              <a:t>and control of society.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1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Political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464300" y="914400"/>
            <a:ext cx="5651500" cy="6472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Politics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The activity associated with the governance of a country or an area.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Political Institution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Political institution is a worldwide phenomena.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Basic institution of every society.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A set of norms pertaining to the distribution of power and authority the management and control of society.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Political institutions are responsible for protecting the society from internal disorders and crime as well as from external threats.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Responsible for maintaining peace and order at micro and macro level.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357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Political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464300" y="914400"/>
            <a:ext cx="5651500" cy="4144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Functions of Political institution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Political institutions</a:t>
            </a:r>
            <a:r>
              <a:rPr lang="en-US" sz="2400" dirty="0">
                <a:latin typeface="Arial" charset="0"/>
                <a:cs typeface="Arial" charset="0"/>
              </a:rPr>
              <a:t> are prime focused on;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Enforcement of Norms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Arbitration of conflict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Planning and direction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Relation with other societies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Responsible for maintaining peace and order at micro and macro level.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31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Political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464300" y="914400"/>
            <a:ext cx="5651500" cy="68056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Structure of Political institution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Formal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Power and authorities are fixed.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Super Power distributes some powers to lower administration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More human activities.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Informal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Mostly found in primitive societies and rural areas.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No fixed, written rules, power and authorities.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Popularity and effectiveness of decision.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For example </a:t>
            </a:r>
            <a:r>
              <a:rPr lang="en-US" sz="2400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Baradri</a:t>
            </a: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system ,  Jirga system , Panchayat system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04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Political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464300" y="914400"/>
            <a:ext cx="5651500" cy="38131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Branches of Government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Legislation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 Makes law for state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Judiciary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Define law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Executive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Implementation of law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518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Political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464300" y="914400"/>
            <a:ext cx="5651500" cy="6140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System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Set of things working together as part of mechanism or an interconnecting network.</a:t>
            </a:r>
          </a:p>
          <a:p>
            <a:pPr defTabSz="914400" eaLnBrk="1" hangingPunct="1">
              <a:lnSpc>
                <a:spcPct val="90000"/>
              </a:lnSpc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Political System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System of Politics and Government.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Legal, Economic, Cultural and other social systems.</a:t>
            </a:r>
          </a:p>
          <a:p>
            <a:pPr defTabSz="914400" eaLnBrk="1" hangingPunct="1">
              <a:lnSpc>
                <a:spcPct val="90000"/>
              </a:lnSpc>
              <a:defRPr/>
            </a:pPr>
            <a:endParaRPr lang="en-US" altLang="en-US" sz="2400" b="1" dirty="0">
              <a:solidFill>
                <a:srgbClr val="0981E5"/>
              </a:solidFill>
              <a:latin typeface="Aharoni" pitchFamily="2" charset="-79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Present in different forms</a:t>
            </a:r>
          </a:p>
          <a:p>
            <a:pPr defTabSz="914400" eaLnBrk="1" hangingPunct="1">
              <a:lnSpc>
                <a:spcPct val="90000"/>
              </a:lnSpc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Democracy, Dictatorship, Socialism and communism etc.</a:t>
            </a:r>
          </a:p>
          <a:p>
            <a:pPr defTabSz="914400" eaLnBrk="1" hangingPunct="1">
              <a:lnSpc>
                <a:spcPct val="90000"/>
              </a:lnSpc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850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Political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464300" y="914400"/>
            <a:ext cx="5651500" cy="41735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Essential Characteristics of Political System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Bureaucracy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Social Order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Political Party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Public Poll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Political Power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Welfare of the people.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508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Political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464300" y="914400"/>
            <a:ext cx="5651500" cy="31480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Political Organization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Involved in political process such as political parties.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Political organizations help the institution to work effectively for the betterment of society.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1981200" y="51609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3045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Rural Festivals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4235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Festival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A festival is a gathering of people to celebrate something. 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It can also refer to a particular day or group of days when people in a country have a holiday so that they can celebrate something. 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Festivals may be religious, Cultural and Social  festivals, </a:t>
            </a:r>
          </a:p>
          <a:p>
            <a:pPr marL="228600" indent="-228600" defTabSz="914400" eaLnBrk="1" hangingPunct="1">
              <a:buFont typeface="Franklin Gothic Book" panose="020B0503020102020204" pitchFamily="34" charset="0"/>
              <a:buNone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63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Education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6140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Definition of Education</a:t>
            </a:r>
          </a:p>
          <a:p>
            <a:pPr defTabSz="914400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Samuel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The process whereby the social heritage of a group is passed on from one generation to another generation.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As well as the process whereby the child become socialized.</a:t>
            </a:r>
          </a:p>
          <a:p>
            <a:pPr defTabSz="914400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F.J Brown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The sum total of the experience which molds the attitude and determine the conduct of both the child and adult.</a:t>
            </a:r>
            <a:endParaRPr lang="en-US" sz="2400" b="1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James Walton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An attempt on the part of adult members of human society to shape the development of the coming generation. </a:t>
            </a: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83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Rural Festivals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6324600" y="1187450"/>
            <a:ext cx="56388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A festival is an event ordinarily celebrated by a community and centering on some characteristic aspect of that community and its religion or cultures. It is often marked as a local or national holiday</a:t>
            </a:r>
          </a:p>
          <a:p>
            <a:pPr algn="ctr" defTabSz="914400" eaLnBrk="1" hangingPunct="1"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Example: mela, or eid</a:t>
            </a: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69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Rural Festivals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6553200" y="989013"/>
            <a:ext cx="5329238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400" eaLnBrk="1" hangingPunct="1"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The main reason we celebrate festivals is because the majority of them are more or less religiously centered and thus we come to honor our religions. But festivals also give a sense of enjoyment, relaxation and offer the time needed to bond with family members whom we never really see. </a:t>
            </a:r>
          </a:p>
        </p:txBody>
      </p:sp>
    </p:spTree>
    <p:extLst>
      <p:ext uri="{BB962C8B-B14F-4D97-AF65-F5344CB8AC3E}">
        <p14:creationId xmlns:p14="http://schemas.microsoft.com/office/powerpoint/2010/main" val="42847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Rural Festivals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buFontTx/>
              <a:buNone/>
              <a:defRPr/>
            </a:pPr>
            <a:r>
              <a:rPr lang="en-US" altLang="en-US" sz="2600" b="1" dirty="0" smtClean="0">
                <a:solidFill>
                  <a:srgbClr val="0981E5"/>
                </a:solidFill>
                <a:latin typeface="Aharoni" pitchFamily="2" charset="-79"/>
                <a:ea typeface="Arial Unicode MS" panose="020B0604020202020204" pitchFamily="34" charset="-128"/>
                <a:cs typeface="Aharoni" pitchFamily="2" charset="-79"/>
              </a:rPr>
              <a:t>Festival</a:t>
            </a:r>
          </a:p>
          <a:p>
            <a:pPr marL="342900" indent="-342900" algn="just" defTabSz="914400" eaLnBrk="1" hangingPunct="1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A festival is a gathering of people to celebrate something. </a:t>
            </a:r>
          </a:p>
          <a:p>
            <a:pPr marL="342900" indent="-342900" algn="just" defTabSz="914400" eaLnBrk="1" hangingPunct="1">
              <a:defRPr/>
            </a:pPr>
            <a:endParaRPr lang="en-US" sz="2400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marL="342900" indent="-342900" algn="just" defTabSz="914400" eaLnBrk="1" hangingPunct="1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It can also refer to a particular day or group of days when people in a country have a holiday so that they can celebrate something. </a:t>
            </a:r>
          </a:p>
          <a:p>
            <a:pPr marL="342900" indent="-342900" algn="just" defTabSz="914400" eaLnBrk="1" hangingPunct="1">
              <a:defRPr/>
            </a:pPr>
            <a:endParaRPr lang="en-US" sz="2400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  <a:p>
            <a:pPr marL="342900" indent="-342900" algn="just" defTabSz="914400" eaLnBrk="1" hangingPunct="1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haroni" pitchFamily="2" charset="-79"/>
              </a:rPr>
              <a:t>Festivals may be religious, Cultural and Social  festivals, </a:t>
            </a:r>
          </a:p>
          <a:p>
            <a:pPr algn="just" defTabSz="914400" eaLnBrk="1" hangingPunct="1"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1981200" y="51609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747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Education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buFontTx/>
              <a:buNone/>
            </a:pPr>
            <a:r>
              <a:rPr lang="en-US" altLang="en-US" sz="2600" b="1">
                <a:solidFill>
                  <a:srgbClr val="0981E5"/>
                </a:solidFill>
                <a:latin typeface="Aharoni" pitchFamily="2" charset="-79"/>
                <a:ea typeface="Arial Unicode MS" panose="020B0604020202020204" pitchFamily="34" charset="-128"/>
                <a:cs typeface="Aharoni" pitchFamily="2" charset="-79"/>
              </a:rPr>
              <a:t>Education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Arial" panose="020B0604020202020204" pitchFamily="34" charset="0"/>
                <a:ea typeface="Arial Unicode MS" panose="020B0604020202020204" pitchFamily="34" charset="-128"/>
                <a:cs typeface="Aharoni" pitchFamily="2" charset="-79"/>
              </a:rPr>
              <a:t> “Education is the capacity to feel pleasure and pain at the right moment. 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sz="2400">
              <a:latin typeface="Arial" panose="020B0604020202020204" pitchFamily="34" charset="0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Arial" panose="020B0604020202020204" pitchFamily="34" charset="0"/>
                <a:ea typeface="Arial Unicode MS" panose="020B0604020202020204" pitchFamily="34" charset="-128"/>
                <a:cs typeface="Aharoni" pitchFamily="2" charset="-79"/>
              </a:rPr>
              <a:t>It develops in the body and in the soul of the pupil all the beauty and all the perfections which he is capable of’……….PLATO.</a:t>
            </a:r>
            <a:endParaRPr lang="en-US" altLang="en-US" sz="240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9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Aim of Education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60753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Education must have clear aims and objectives.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An aim is predetermined goal which inspires the individual to attain it through appropriate activities.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Educational aims are necessary in giving direction to educational activity.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Education is a purposeful and organized activity.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The aims of education are used to shape the attitude of people in order to improve the societies.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defTabSz="914400" eaLnBrk="1" hangingPunct="1">
              <a:lnSpc>
                <a:spcPct val="90000"/>
              </a:lnSpc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168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Aims of Education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334000" y="1371600"/>
            <a:ext cx="6019800" cy="5181600"/>
          </a:xfrm>
        </p:spPr>
        <p:txBody>
          <a:bodyPr/>
          <a:lstStyle/>
          <a:p>
            <a:r>
              <a:rPr lang="en-US" smtClean="0"/>
              <a:t>Education is aimed to provide the good information and techniques. </a:t>
            </a:r>
          </a:p>
          <a:p>
            <a:endParaRPr lang="en-US" smtClean="0"/>
          </a:p>
          <a:p>
            <a:r>
              <a:rPr lang="en-US" smtClean="0"/>
              <a:t>Guide and prepare the behaviors in certain manners </a:t>
            </a:r>
          </a:p>
          <a:p>
            <a:endParaRPr lang="en-US" smtClean="0"/>
          </a:p>
          <a:p>
            <a:r>
              <a:rPr lang="en-US" smtClean="0"/>
              <a:t>Help us to realize the social goals </a:t>
            </a:r>
          </a:p>
          <a:p>
            <a:endParaRPr lang="en-US" smtClean="0"/>
          </a:p>
          <a:p>
            <a:r>
              <a:rPr lang="en-US" smtClean="0"/>
              <a:t>Education socialize the individuals and helps to make them useful members of Society.  </a:t>
            </a:r>
          </a:p>
        </p:txBody>
      </p:sp>
    </p:spTree>
    <p:extLst>
      <p:ext uri="{BB962C8B-B14F-4D97-AF65-F5344CB8AC3E}">
        <p14:creationId xmlns:p14="http://schemas.microsoft.com/office/powerpoint/2010/main" val="182150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6672263" y="1643063"/>
            <a:ext cx="4752975" cy="99377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 defTabSz="914400" eaLnBrk="1" fontAlgn="auto" hangingPunct="1">
              <a:lnSpc>
                <a:spcPct val="90000"/>
              </a:lnSpc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MY" sz="3200" b="1" kern="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Functions of Education Institution</a:t>
            </a: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0" y="-58738"/>
            <a:ext cx="12192000" cy="993776"/>
          </a:xfrm>
        </p:spPr>
        <p:txBody>
          <a:bodyPr/>
          <a:lstStyle/>
          <a:p>
            <a:pPr algn="ctr" eaLnBrk="1" hangingPunct="1"/>
            <a:r>
              <a:rPr lang="en-US" sz="3800" b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Rural Sociology</a:t>
            </a:r>
            <a:endParaRPr lang="en-MY" sz="380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83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Education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55022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Functions of Education   Institution.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To enhance the abilities.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To Complete the Socialization Process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Cultural Transmission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Formation of Social Personality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Reformation of Attitudes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For Occupational Placements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Conferring of Status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Encourages the Spirit of Competition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Social Integration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Screening and Selection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Innovation</a:t>
            </a: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1981200" y="51609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7399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675"/>
          </a:xfrm>
        </p:spPr>
        <p:txBody>
          <a:bodyPr>
            <a:normAutofit fontScale="90000"/>
          </a:bodyPr>
          <a:lstStyle/>
          <a:p>
            <a:r>
              <a:rPr lang="en-US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1825625"/>
            <a:ext cx="4648200" cy="1069975"/>
          </a:xfrm>
        </p:spPr>
        <p:txBody>
          <a:bodyPr>
            <a:normAutofit/>
          </a:bodyPr>
          <a:lstStyle/>
          <a:p>
            <a:pPr marL="0" indent="0" algn="r">
              <a:buFont typeface="Arial" panose="020B0604020202020204" pitchFamily="34" charset="0"/>
              <a:buNone/>
              <a:defRPr/>
            </a:pPr>
            <a:r>
              <a:rPr lang="en-US" sz="4400" dirty="0" smtClean="0">
                <a:solidFill>
                  <a:schemeClr val="accent5"/>
                </a:solidFill>
              </a:rPr>
              <a:t>Religion Institution </a:t>
            </a:r>
            <a:endParaRPr lang="en-US" sz="4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1243</Words>
  <Application>Microsoft Office PowerPoint</Application>
  <PresentationFormat>Widescreen</PresentationFormat>
  <Paragraphs>270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 Unicode MS</vt:lpstr>
      <vt:lpstr>Aharoni</vt:lpstr>
      <vt:lpstr>Arial</vt:lpstr>
      <vt:lpstr>Calibri</vt:lpstr>
      <vt:lpstr>Calibri Light</vt:lpstr>
      <vt:lpstr>Franklin Gothic Book</vt:lpstr>
      <vt:lpstr>Office Theme</vt:lpstr>
      <vt:lpstr>Rural Sociology</vt:lpstr>
      <vt:lpstr>PowerPoint Presentation</vt:lpstr>
      <vt:lpstr>PowerPoint Presentation</vt:lpstr>
      <vt:lpstr>PowerPoint Presentation</vt:lpstr>
      <vt:lpstr>PowerPoint Presentation</vt:lpstr>
      <vt:lpstr>Aims of Education </vt:lpstr>
      <vt:lpstr>Rural Sociology</vt:lpstr>
      <vt:lpstr>PowerPoint Presentation</vt:lpstr>
      <vt:lpstr> </vt:lpstr>
      <vt:lpstr>Religion as Institution </vt:lpstr>
      <vt:lpstr>Religion as Institution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Economy </vt:lpstr>
      <vt:lpstr>PowerPoint Presentation</vt:lpstr>
      <vt:lpstr>PowerPoint Presentation</vt:lpstr>
      <vt:lpstr>Defining the Political Institution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Hyperlink</dc:creator>
  <cp:lastModifiedBy>Hyperlink</cp:lastModifiedBy>
  <cp:revision>7</cp:revision>
  <dcterms:created xsi:type="dcterms:W3CDTF">2020-11-03T17:45:53Z</dcterms:created>
  <dcterms:modified xsi:type="dcterms:W3CDTF">2020-12-01T19:15:50Z</dcterms:modified>
</cp:coreProperties>
</file>