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sldIdLst>
    <p:sldId id="261" r:id="rId2"/>
    <p:sldId id="258" r:id="rId3"/>
    <p:sldId id="259" r:id="rId4"/>
    <p:sldId id="260" r:id="rId5"/>
    <p:sldId id="262" r:id="rId6"/>
    <p:sldId id="263" r:id="rId7"/>
    <p:sldId id="264" r:id="rId8"/>
    <p:sldId id="265" r:id="rId9"/>
    <p:sldId id="266" r:id="rId10"/>
    <p:sldId id="267" r:id="rId11"/>
    <p:sldId id="268" r:id="rId12"/>
    <p:sldId id="269" r:id="rId13"/>
    <p:sldId id="271" r:id="rId14"/>
    <p:sldId id="270" r:id="rId15"/>
    <p:sldId id="272" r:id="rId16"/>
    <p:sldId id="273" r:id="rId17"/>
    <p:sldId id="274" r:id="rId18"/>
    <p:sldId id="275" r:id="rId19"/>
    <p:sldId id="276" r:id="rId20"/>
    <p:sldId id="277" r:id="rId21"/>
    <p:sldId id="278" r:id="rId22"/>
    <p:sldId id="304" r:id="rId23"/>
    <p:sldId id="279" r:id="rId24"/>
    <p:sldId id="280" r:id="rId25"/>
    <p:sldId id="281" r:id="rId26"/>
    <p:sldId id="282" r:id="rId27"/>
    <p:sldId id="283" r:id="rId28"/>
    <p:sldId id="285" r:id="rId29"/>
    <p:sldId id="286" r:id="rId30"/>
    <p:sldId id="288" r:id="rId31"/>
    <p:sldId id="284"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60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2340F9-8F61-4AE8-A75B-610F38F7C900}" type="datetimeFigureOut">
              <a:rPr lang="en-US" smtClean="0"/>
              <a:pPr/>
              <a:t>10/28/2020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7E0BE8-BD17-4534-A94D-428896BD18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7E0BE8-BD17-4534-A94D-428896BD18E7}"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E5A0631-8CEE-4451-A125-DEC4DAD7D7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631-8CEE-4451-A125-DEC4DAD7D7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A0631-8CEE-4451-A125-DEC4DAD7D7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D8BA9F-3F4D-4A71-8282-2098903349D1}"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E5A0631-8CEE-4451-A125-DEC4DAD7D70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D8BA9F-3F4D-4A71-8282-2098903349D1}" type="datetimeFigureOut">
              <a:rPr lang="en-US" smtClean="0"/>
              <a:pPr/>
              <a:t>10/28/2020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5A0631-8CEE-4451-A125-DEC4DAD7D70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just"/>
            <a:r>
              <a:rPr lang="en-US" sz="3200" dirty="0" smtClean="0">
                <a:solidFill>
                  <a:srgbClr val="000000"/>
                </a:solidFill>
                <a:effectLst/>
                <a:latin typeface="Times New Roman" pitchFamily="18" charset="0"/>
                <a:cs typeface="Times New Roman" pitchFamily="18" charset="0"/>
              </a:rPr>
              <a:t>Topic : Atmospheric Pollution its Types and impact on Environment</a:t>
            </a:r>
            <a:endParaRPr lang="en-US" sz="3200" dirty="0">
              <a:solidFill>
                <a:srgbClr val="000000"/>
              </a:solidFill>
              <a:effectLst/>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pPr algn="just"/>
            <a:endParaRPr lang="en-US" b="1" dirty="0">
              <a:solidFill>
                <a:schemeClr val="bg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 gas</a:t>
            </a:r>
            <a:endParaRPr lang="en-US" sz="2400" b="1" dirty="0">
              <a:solidFill>
                <a:schemeClr val="tx1"/>
              </a:solidFill>
              <a:latin typeface="Times New Roman" pitchFamily="18" charset="0"/>
              <a:cs typeface="Times New Roman" pitchFamily="18" charset="0"/>
            </a:endParaRPr>
          </a:p>
        </p:txBody>
      </p:sp>
      <p:pic>
        <p:nvPicPr>
          <p:cNvPr id="3074" name="Picture 2" descr="C:\Users\qaisarabbas\Desktop\th (4).jpg"/>
          <p:cNvPicPr>
            <a:picLocks noGrp="1" noChangeAspect="1" noChangeArrowheads="1"/>
          </p:cNvPicPr>
          <p:nvPr>
            <p:ph idx="1"/>
          </p:nvPr>
        </p:nvPicPr>
        <p:blipFill>
          <a:blip r:embed="rId2"/>
          <a:srcRect/>
          <a:stretch>
            <a:fillRect/>
          </a:stretch>
        </p:blipFill>
        <p:spPr bwMode="auto">
          <a:xfrm>
            <a:off x="0" y="1981200"/>
            <a:ext cx="9144000" cy="4876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r>
              <a:rPr lang="en-US" sz="2400" b="1" dirty="0" smtClean="0">
                <a:solidFill>
                  <a:schemeClr val="tx1"/>
                </a:solidFill>
                <a:latin typeface="Times New Roman" pitchFamily="18" charset="0"/>
                <a:cs typeface="Times New Roman" pitchFamily="18" charset="0"/>
              </a:rPr>
              <a:t>Volatile organic compounds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305800" cy="5334000"/>
          </a:xfrm>
        </p:spPr>
        <p:txBody>
          <a:bodyPr>
            <a:noAutofit/>
          </a:bodyPr>
          <a:lstStyle/>
          <a:p>
            <a:pPr lvl="0" algn="just"/>
            <a:r>
              <a:rPr lang="en-US" sz="2400" dirty="0" smtClean="0">
                <a:latin typeface="Times New Roman" pitchFamily="18" charset="0"/>
                <a:cs typeface="Times New Roman" pitchFamily="18" charset="0"/>
              </a:rPr>
              <a:t>Volatile organic compounds - VOCs are an important outdoor air pollutant.</a:t>
            </a:r>
          </a:p>
          <a:p>
            <a:pPr lvl="0" algn="just"/>
            <a:r>
              <a:rPr lang="en-US" sz="2400" dirty="0" smtClean="0">
                <a:latin typeface="Times New Roman" pitchFamily="18" charset="0"/>
                <a:cs typeface="Times New Roman" pitchFamily="18" charset="0"/>
              </a:rPr>
              <a:t> In this  field they are often divided into the separate categories of methane (CH4) and non- methane (NMVOCs).</a:t>
            </a:r>
          </a:p>
          <a:p>
            <a:pPr lvl="0" algn="just"/>
            <a:r>
              <a:rPr lang="en-US" sz="2400" dirty="0" smtClean="0">
                <a:latin typeface="Times New Roman" pitchFamily="18" charset="0"/>
                <a:cs typeface="Times New Roman" pitchFamily="18" charset="0"/>
              </a:rPr>
              <a:t> Methane is an extremely efficient greenhouse gas which contributes to enhanced global warming.</a:t>
            </a:r>
          </a:p>
          <a:p>
            <a:pPr algn="just"/>
            <a:r>
              <a:rPr lang="en-US" sz="2400" dirty="0" smtClean="0">
                <a:latin typeface="Times New Roman" pitchFamily="18" charset="0"/>
                <a:cs typeface="Times New Roman" pitchFamily="18" charset="0"/>
              </a:rPr>
              <a:t> Other hydrocarbon VOCs are also significant greenhouse gases via their role in creating ozone and in prolonging the life of methane in the atmosphere, although the effect varies depending on local air quality.</a:t>
            </a:r>
          </a:p>
          <a:p>
            <a:pPr algn="just"/>
            <a:r>
              <a:rPr lang="en-US" sz="2400" dirty="0" smtClean="0">
                <a:latin typeface="Times New Roman" pitchFamily="18" charset="0"/>
                <a:cs typeface="Times New Roman" pitchFamily="18" charset="0"/>
              </a:rPr>
              <a:t> Within the NMVOCs, the aromatic compounds benzene, toluene and </a:t>
            </a:r>
            <a:r>
              <a:rPr lang="en-US" sz="2400" dirty="0" err="1" smtClean="0">
                <a:latin typeface="Times New Roman" pitchFamily="18" charset="0"/>
                <a:cs typeface="Times New Roman" pitchFamily="18" charset="0"/>
              </a:rPr>
              <a:t>xylene</a:t>
            </a:r>
            <a:r>
              <a:rPr lang="en-US" sz="2400" dirty="0" smtClean="0">
                <a:latin typeface="Times New Roman" pitchFamily="18" charset="0"/>
                <a:cs typeface="Times New Roman" pitchFamily="18" charset="0"/>
              </a:rPr>
              <a:t> are suspected carcinogens and may lead to leukemia through prolonged with industrial uses. </a:t>
            </a:r>
            <a:endParaRPr lang="en-US"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2800" b="1" dirty="0" smtClean="0">
                <a:solidFill>
                  <a:schemeClr val="tx1"/>
                </a:solidFill>
                <a:latin typeface="Times New Roman" pitchFamily="18" charset="0"/>
                <a:cs typeface="Times New Roman" pitchFamily="18" charset="0"/>
              </a:rPr>
              <a:t>Particulates</a:t>
            </a:r>
            <a:endParaRPr lang="en-US" sz="28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876800"/>
          </a:xfrm>
        </p:spPr>
        <p:txBody>
          <a:bodyPr>
            <a:noAutofit/>
          </a:bodyPr>
          <a:lstStyle/>
          <a:p>
            <a:pPr lvl="0" algn="just"/>
            <a:r>
              <a:rPr lang="en-US" sz="2400" dirty="0" smtClean="0">
                <a:latin typeface="Times New Roman" pitchFamily="18" charset="0"/>
                <a:cs typeface="Times New Roman" pitchFamily="18" charset="0"/>
              </a:rPr>
              <a:t>Particulates, alternatively referred to as particulate matter (PM), atmospheric particulate matter, or fine particles, are tiny particles of solid or liquid suspended in a gas. </a:t>
            </a:r>
          </a:p>
          <a:p>
            <a:pPr lvl="0" algn="just"/>
            <a:r>
              <a:rPr lang="en-US" sz="2400" dirty="0" smtClean="0">
                <a:latin typeface="Times New Roman" pitchFamily="18" charset="0"/>
                <a:cs typeface="Times New Roman" pitchFamily="18" charset="0"/>
              </a:rPr>
              <a:t>In contrast, aerosol refers to particles and the gas together. Sources of particulates can be manmade or natural.</a:t>
            </a:r>
          </a:p>
          <a:p>
            <a:pPr lvl="0" algn="just"/>
            <a:r>
              <a:rPr lang="en-US" sz="2400" dirty="0" smtClean="0">
                <a:latin typeface="Times New Roman" pitchFamily="18" charset="0"/>
                <a:cs typeface="Times New Roman" pitchFamily="18" charset="0"/>
              </a:rPr>
              <a:t> Some particulates occur naturally, originating from volcanoes, dust storms, forest and grassland fires, living vegetation, and sea spray.</a:t>
            </a:r>
          </a:p>
          <a:p>
            <a:r>
              <a:rPr lang="en-US" sz="2400" dirty="0" smtClean="0"/>
              <a:t>Human activities, such as the burning of fossil fuels in </a:t>
            </a:r>
          </a:p>
          <a:p>
            <a:r>
              <a:rPr lang="en-US" sz="2400" dirty="0" smtClean="0"/>
              <a:t>vehicles, power plants and various industrial processes also generate significant amounts of aerosols</a:t>
            </a:r>
            <a:r>
              <a:rPr lang="en-US" sz="2400" dirty="0" smtClean="0">
                <a:latin typeface="Times New Roman" pitchFamily="18" charset="0"/>
                <a:cs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latin typeface="Times New Roman" pitchFamily="18" charset="0"/>
                <a:cs typeface="Times New Roman" pitchFamily="18" charset="0"/>
              </a:rPr>
              <a:t>Chemical transportation</a:t>
            </a:r>
            <a:endParaRPr lang="en-US" sz="2800" b="1" dirty="0">
              <a:solidFill>
                <a:schemeClr val="tx1"/>
              </a:solidFill>
              <a:latin typeface="Times New Roman" pitchFamily="18" charset="0"/>
              <a:cs typeface="Times New Roman" pitchFamily="18" charset="0"/>
            </a:endParaRPr>
          </a:p>
        </p:txBody>
      </p:sp>
      <p:pic>
        <p:nvPicPr>
          <p:cNvPr id="1026" name="Picture 2" descr="C:\Users\qaisarabbas\Desktop\New folder (2)\038b47a7-fddd-4ec4-a77b-399bca8c7ade.jpg"/>
          <p:cNvPicPr>
            <a:picLocks noGrp="1" noChangeAspect="1" noChangeArrowheads="1"/>
          </p:cNvPicPr>
          <p:nvPr>
            <p:ph idx="1"/>
          </p:nvPr>
        </p:nvPicPr>
        <p:blipFill>
          <a:blip r:embed="rId2"/>
          <a:srcRect/>
          <a:stretch>
            <a:fillRect/>
          </a:stretch>
        </p:blipFill>
        <p:spPr bwMode="auto">
          <a:xfrm>
            <a:off x="304800" y="1981994"/>
            <a:ext cx="8839199" cy="429577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2400" b="1" dirty="0" smtClean="0">
                <a:solidFill>
                  <a:schemeClr val="tx1"/>
                </a:solidFill>
                <a:latin typeface="Times New Roman" pitchFamily="18" charset="0"/>
                <a:cs typeface="Times New Roman" pitchFamily="18" charset="0"/>
              </a:rPr>
              <a:t>Persistent Free Radicals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pPr lvl="0" algn="just"/>
            <a:r>
              <a:rPr lang="en-US" sz="9600" dirty="0" smtClean="0">
                <a:latin typeface="Times New Roman" pitchFamily="18" charset="0"/>
                <a:cs typeface="Times New Roman" pitchFamily="18" charset="0"/>
              </a:rPr>
              <a:t>Persistent free radicals connected to airborne fine particles could cause  cardiopulmonary disease.</a:t>
            </a:r>
          </a:p>
          <a:p>
            <a:pPr lvl="0" algn="just"/>
            <a:r>
              <a:rPr lang="en-US" sz="9600" dirty="0" smtClean="0">
                <a:latin typeface="Times New Roman" pitchFamily="18" charset="0"/>
                <a:cs typeface="Times New Roman" pitchFamily="18" charset="0"/>
              </a:rPr>
              <a:t>Toxic metals, such as lead and mercury, especially their compounds. </a:t>
            </a:r>
          </a:p>
          <a:p>
            <a:pPr lvl="0" algn="just"/>
            <a:r>
              <a:rPr lang="en-US" sz="9600" dirty="0" smtClean="0">
                <a:latin typeface="Times New Roman" pitchFamily="18" charset="0"/>
                <a:cs typeface="Times New Roman" pitchFamily="18" charset="0"/>
              </a:rPr>
              <a:t>Chlorofluorocarbons (CFCs) - harmful to the ozone layer emitted from products currently banned from use. </a:t>
            </a:r>
          </a:p>
          <a:p>
            <a:pPr lvl="0" algn="just"/>
            <a:r>
              <a:rPr lang="en-US" sz="9600" dirty="0" smtClean="0">
                <a:latin typeface="Times New Roman" pitchFamily="18" charset="0"/>
                <a:cs typeface="Times New Roman" pitchFamily="18" charset="0"/>
              </a:rPr>
              <a:t>Ammonia (NH3) - emitted from agricultural processes. Ammonia is a compound with the formula NH3. </a:t>
            </a:r>
          </a:p>
          <a:p>
            <a:pPr algn="just"/>
            <a:r>
              <a:rPr lang="en-US" sz="9600" dirty="0" smtClean="0">
                <a:latin typeface="Times New Roman" pitchFamily="18" charset="0"/>
                <a:cs typeface="Times New Roman" pitchFamily="18" charset="0"/>
              </a:rPr>
              <a:t> It is normally encountered as a gas with a characteristic pungent odor. </a:t>
            </a:r>
          </a:p>
          <a:p>
            <a:pPr algn="just"/>
            <a:r>
              <a:rPr lang="en-US" sz="9600" dirty="0" smtClean="0">
                <a:latin typeface="Times New Roman" pitchFamily="18" charset="0"/>
                <a:cs typeface="Times New Roman" pitchFamily="18" charset="0"/>
              </a:rPr>
              <a:t>Ammonia, either directly or indirectly, is also a building block for the synthesis of many pharmaceuticals. </a:t>
            </a:r>
          </a:p>
          <a:p>
            <a:pPr algn="just"/>
            <a:r>
              <a:rPr lang="en-US" sz="9600" dirty="0" smtClean="0">
                <a:latin typeface="Times New Roman" pitchFamily="18" charset="0"/>
                <a:cs typeface="Times New Roman" pitchFamily="18" charset="0"/>
              </a:rPr>
              <a:t>Although in wide use, ammonia is both caustic and hazardous.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lvl="0" algn="just"/>
            <a:r>
              <a:rPr lang="en-US" dirty="0" smtClean="0">
                <a:latin typeface="Times New Roman" pitchFamily="18" charset="0"/>
                <a:cs typeface="Times New Roman" pitchFamily="18" charset="0"/>
              </a:rPr>
              <a:t>Odors – such as from garbage, sewage, and industrial processes.</a:t>
            </a:r>
          </a:p>
          <a:p>
            <a:pPr lvl="0" algn="just"/>
            <a:r>
              <a:rPr lang="en-US" dirty="0" smtClean="0">
                <a:latin typeface="Times New Roman" pitchFamily="18" charset="0"/>
                <a:cs typeface="Times New Roman" pitchFamily="18" charset="0"/>
              </a:rPr>
              <a:t>Radioactive pollutants – produced by nuclear explosions, nuclear events, war </a:t>
            </a:r>
          </a:p>
          <a:p>
            <a:pPr algn="just"/>
            <a:r>
              <a:rPr lang="en-US" dirty="0" smtClean="0">
                <a:latin typeface="Times New Roman" pitchFamily="18" charset="0"/>
                <a:cs typeface="Times New Roman" pitchFamily="18" charset="0"/>
              </a:rPr>
              <a:t>explosives, and natural processes such as the radioactive decay of radon. </a:t>
            </a:r>
          </a:p>
          <a:p>
            <a:pPr algn="just"/>
            <a:r>
              <a:rPr lang="en-US" b="1" dirty="0" smtClean="0">
                <a:latin typeface="Times New Roman" pitchFamily="18" charset="0"/>
                <a:cs typeface="Times New Roman" pitchFamily="18" charset="0"/>
              </a:rPr>
              <a:t>Secondary pollutants </a:t>
            </a:r>
            <a:r>
              <a:rPr lang="en-US" dirty="0" smtClean="0">
                <a:latin typeface="Times New Roman" pitchFamily="18" charset="0"/>
                <a:cs typeface="Times New Roman" pitchFamily="18" charset="0"/>
              </a:rPr>
              <a:t>include: </a:t>
            </a:r>
          </a:p>
          <a:p>
            <a:pPr lvl="0" algn="just"/>
            <a:r>
              <a:rPr lang="en-US" dirty="0" smtClean="0">
                <a:latin typeface="Times New Roman" pitchFamily="18" charset="0"/>
                <a:cs typeface="Times New Roman" pitchFamily="18" charset="0"/>
              </a:rPr>
              <a:t>Particulates created from gaseous primary pollutants and compounds in photochemical smog.</a:t>
            </a:r>
          </a:p>
          <a:p>
            <a:pPr lvl="0" algn="just"/>
            <a:r>
              <a:rPr lang="en-US" dirty="0" smtClean="0">
                <a:latin typeface="Times New Roman" pitchFamily="18" charset="0"/>
                <a:cs typeface="Times New Roman" pitchFamily="18" charset="0"/>
              </a:rPr>
              <a:t> Smog is a kind of air pollution; the word "smog" is a </a:t>
            </a:r>
          </a:p>
          <a:p>
            <a:pPr algn="just"/>
            <a:r>
              <a:rPr lang="en-US" dirty="0" smtClean="0">
                <a:latin typeface="Times New Roman" pitchFamily="18" charset="0"/>
                <a:cs typeface="Times New Roman" pitchFamily="18" charset="0"/>
              </a:rPr>
              <a:t>portmanteau of smoke and fog. </a:t>
            </a:r>
          </a:p>
          <a:p>
            <a:pPr algn="just"/>
            <a:r>
              <a:rPr lang="en-US" dirty="0" smtClean="0">
                <a:latin typeface="Times New Roman" pitchFamily="18" charset="0"/>
                <a:cs typeface="Times New Roman" pitchFamily="18" charset="0"/>
              </a:rPr>
              <a:t>Classic smog results from large amounts of coal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Photochemical smog</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Modern smog does not usually come from coal but from vehicular and industrial emissions that are acted on in the atmosphere by ultraviolet light from the sun to form secondary pollutants that also combine with the primary emissions to form photochemical smog.</a:t>
            </a:r>
          </a:p>
          <a:p>
            <a:r>
              <a:rPr lang="en-US" sz="2400" dirty="0" smtClean="0">
                <a:latin typeface="Times New Roman" pitchFamily="18" charset="0"/>
                <a:cs typeface="Times New Roman" pitchFamily="18" charset="0"/>
              </a:rPr>
              <a:t>Burning in an area caused by a mixture of smoke and </a:t>
            </a:r>
            <a:r>
              <a:rPr lang="en-US" sz="2400" dirty="0" err="1" smtClean="0">
                <a:latin typeface="Times New Roman" pitchFamily="18" charset="0"/>
                <a:cs typeface="Times New Roman" pitchFamily="18" charset="0"/>
              </a:rPr>
              <a:t>sulphur</a:t>
            </a:r>
            <a:r>
              <a:rPr lang="en-US" sz="2400" dirty="0" smtClean="0">
                <a:latin typeface="Times New Roman" pitchFamily="18" charset="0"/>
                <a:cs typeface="Times New Roman" pitchFamily="18" charset="0"/>
              </a:rPr>
              <a:t> dioxide.</a:t>
            </a:r>
            <a:endParaRPr lang="en-US"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Ground Level Ozone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sz="2400" dirty="0" smtClean="0">
                <a:latin typeface="Times New Roman" pitchFamily="18" charset="0"/>
                <a:cs typeface="Times New Roman" pitchFamily="18" charset="0"/>
              </a:rPr>
              <a:t>Ground level ozone (O3) formed from </a:t>
            </a:r>
            <a:r>
              <a:rPr lang="en-US" sz="2400" dirty="0" err="1" smtClean="0">
                <a:latin typeface="Times New Roman" pitchFamily="18" charset="0"/>
                <a:cs typeface="Times New Roman" pitchFamily="18" charset="0"/>
              </a:rPr>
              <a:t>NOx</a:t>
            </a:r>
            <a:r>
              <a:rPr lang="en-US" sz="2400" dirty="0" smtClean="0">
                <a:latin typeface="Times New Roman" pitchFamily="18" charset="0"/>
                <a:cs typeface="Times New Roman" pitchFamily="18" charset="0"/>
              </a:rPr>
              <a:t> and VOCs. Ozone (O3) is a key constituent of the troposphere.</a:t>
            </a:r>
          </a:p>
          <a:p>
            <a:pPr lvl="0" algn="just"/>
            <a:r>
              <a:rPr lang="en-US" sz="2400" dirty="0" smtClean="0">
                <a:latin typeface="Times New Roman" pitchFamily="18" charset="0"/>
                <a:cs typeface="Times New Roman" pitchFamily="18" charset="0"/>
              </a:rPr>
              <a:t> It is also an important constituent of certain regions </a:t>
            </a:r>
          </a:p>
          <a:p>
            <a:pPr algn="just">
              <a:buNone/>
            </a:pPr>
            <a:r>
              <a:rPr lang="en-US" sz="2400" dirty="0" smtClean="0">
                <a:latin typeface="Times New Roman" pitchFamily="18" charset="0"/>
                <a:cs typeface="Times New Roman" pitchFamily="18" charset="0"/>
              </a:rPr>
              <a:t>     of the stratosphere commonly known as the Ozone layer.</a:t>
            </a:r>
          </a:p>
          <a:p>
            <a:pPr algn="just"/>
            <a:r>
              <a:rPr lang="en-US" sz="2400" dirty="0" smtClean="0">
                <a:latin typeface="Times New Roman" pitchFamily="18" charset="0"/>
                <a:cs typeface="Times New Roman" pitchFamily="18" charset="0"/>
              </a:rPr>
              <a:t> Photochemical and chemical reactions involving it drive many of the chemical processes that occur in the atmosphere by day and by night.</a:t>
            </a:r>
          </a:p>
          <a:p>
            <a:pPr algn="just"/>
            <a:r>
              <a:rPr lang="en-US" sz="2400" dirty="0" smtClean="0">
                <a:latin typeface="Times New Roman" pitchFamily="18" charset="0"/>
                <a:cs typeface="Times New Roman" pitchFamily="18" charset="0"/>
              </a:rPr>
              <a:t> At abnormally high concentrations brought about by human activities (largely the combustion of fossil fuel), it is a pollutant, and a constituent of smog.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400" b="1" dirty="0" smtClean="0">
                <a:solidFill>
                  <a:schemeClr val="tx1"/>
                </a:solidFill>
                <a:latin typeface="Times New Roman" pitchFamily="18" charset="0"/>
                <a:cs typeface="Times New Roman" pitchFamily="18" charset="0"/>
              </a:rPr>
              <a:t>Factors Responsible for Air Pollution</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Air pollution can result from both human and natural actions.</a:t>
            </a:r>
          </a:p>
          <a:p>
            <a:pPr algn="just"/>
            <a:r>
              <a:rPr lang="en-US" sz="2400" dirty="0" smtClean="0">
                <a:latin typeface="Times New Roman" pitchFamily="18" charset="0"/>
                <a:cs typeface="Times New Roman" pitchFamily="18" charset="0"/>
              </a:rPr>
              <a:t> Natural events that pollute the air include forest fires, volcanic eruptions, wind erosion, pollen dispersal, evaporation of organic compounds and natural radioactivity. </a:t>
            </a:r>
          </a:p>
          <a:p>
            <a:pPr algn="just"/>
            <a:r>
              <a:rPr lang="en-US" sz="2400" dirty="0" smtClean="0">
                <a:latin typeface="Times New Roman" pitchFamily="18" charset="0"/>
                <a:cs typeface="Times New Roman" pitchFamily="18" charset="0"/>
              </a:rPr>
              <a:t>Sources of air pollution refer to the various locations, activities or factors which are responsible for the releasing of pollutants into the atmosphere.</a:t>
            </a:r>
            <a:endParaRPr lang="en-US"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Man made sources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Man-made sources mostly related to burning different kinds of fuel.  </a:t>
            </a:r>
          </a:p>
          <a:p>
            <a:pPr lvl="0" algn="just"/>
            <a:r>
              <a:rPr lang="en-US" dirty="0" smtClean="0">
                <a:latin typeface="Times New Roman" pitchFamily="18" charset="0"/>
                <a:cs typeface="Times New Roman" pitchFamily="18" charset="0"/>
              </a:rPr>
              <a:t>"</a:t>
            </a:r>
            <a:r>
              <a:rPr lang="en-US" dirty="0" smtClean="0">
                <a:solidFill>
                  <a:srgbClr val="7030A0"/>
                </a:solidFill>
                <a:latin typeface="Times New Roman" pitchFamily="18" charset="0"/>
                <a:cs typeface="Times New Roman" pitchFamily="18" charset="0"/>
              </a:rPr>
              <a:t>Stationary Sources</a:t>
            </a:r>
            <a:r>
              <a:rPr lang="en-US" dirty="0" smtClean="0">
                <a:latin typeface="Times New Roman" pitchFamily="18" charset="0"/>
                <a:cs typeface="Times New Roman" pitchFamily="18" charset="0"/>
              </a:rPr>
              <a:t>" include smoke stacks of power plants, manufacturing  facilities (factories) and waste incinerators, as well as furnaces and other types of fuel-burning heating devices. </a:t>
            </a:r>
          </a:p>
          <a:p>
            <a:pPr lvl="0" algn="just"/>
            <a:r>
              <a:rPr lang="en-US" dirty="0" smtClean="0">
                <a:latin typeface="Times New Roman" pitchFamily="18" charset="0"/>
                <a:cs typeface="Times New Roman" pitchFamily="18" charset="0"/>
              </a:rPr>
              <a:t>In developing and poor countries, traditional biomass </a:t>
            </a:r>
          </a:p>
          <a:p>
            <a:pPr algn="just">
              <a:buNone/>
            </a:pPr>
            <a:r>
              <a:rPr lang="en-US" dirty="0" smtClean="0">
                <a:latin typeface="Times New Roman" pitchFamily="18" charset="0"/>
                <a:cs typeface="Times New Roman" pitchFamily="18" charset="0"/>
              </a:rPr>
              <a:t>    burning is the major source of air pollutants; traditional biomass includes wood, </a:t>
            </a:r>
          </a:p>
          <a:p>
            <a:pPr algn="just">
              <a:buNone/>
            </a:pPr>
            <a:r>
              <a:rPr lang="en-US" dirty="0" smtClean="0">
                <a:latin typeface="Times New Roman" pitchFamily="18" charset="0"/>
                <a:cs typeface="Times New Roman" pitchFamily="18" charset="0"/>
              </a:rPr>
              <a:t>     crop waste and dung.</a:t>
            </a:r>
          </a:p>
          <a:p>
            <a:pPr lvl="0" algn="just"/>
            <a:r>
              <a:rPr lang="en-US" dirty="0" smtClean="0">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Mobile Sources" </a:t>
            </a:r>
            <a:r>
              <a:rPr lang="en-US" dirty="0" smtClean="0">
                <a:latin typeface="Times New Roman" pitchFamily="18" charset="0"/>
                <a:cs typeface="Times New Roman" pitchFamily="18" charset="0"/>
              </a:rPr>
              <a:t>include motor vehicles, marine vessels,     aircraft and the effect of </a:t>
            </a:r>
          </a:p>
          <a:p>
            <a:pPr algn="just">
              <a:buNone/>
            </a:pPr>
            <a:r>
              <a:rPr lang="en-US" dirty="0" smtClean="0">
                <a:latin typeface="Times New Roman" pitchFamily="18" charset="0"/>
                <a:cs typeface="Times New Roman" pitchFamily="18" charset="0"/>
              </a:rPr>
              <a:t>     sound etc.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7030A0"/>
                </a:solidFill>
                <a:latin typeface="Times New Roman" pitchFamily="18" charset="0"/>
                <a:cs typeface="Times New Roman" pitchFamily="18" charset="0"/>
              </a:rPr>
              <a:t>Atmosphere</a:t>
            </a:r>
            <a:endParaRPr lang="en-US" sz="2400" b="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b="1" dirty="0" smtClean="0">
                <a:latin typeface="Times New Roman" pitchFamily="18" charset="0"/>
                <a:cs typeface="Times New Roman" pitchFamily="18" charset="0"/>
              </a:rPr>
              <a:t>Introduction:</a:t>
            </a:r>
            <a:endParaRPr lang="en-US" sz="2400" dirty="0" smtClean="0">
              <a:latin typeface="Times New Roman" pitchFamily="18" charset="0"/>
              <a:cs typeface="Times New Roman" pitchFamily="18" charset="0"/>
            </a:endParaRPr>
          </a:p>
          <a:p>
            <a:pPr algn="just">
              <a:spcBef>
                <a:spcPts val="0"/>
              </a:spcBef>
            </a:pPr>
            <a:r>
              <a:rPr lang="en-US" sz="2400" dirty="0" smtClean="0">
                <a:latin typeface="Times New Roman" pitchFamily="18" charset="0"/>
                <a:cs typeface="Times New Roman" pitchFamily="18" charset="0"/>
              </a:rPr>
              <a:t>Atmospheric pollution is the release of a harmful chemical or material into the atmosphere.</a:t>
            </a:r>
          </a:p>
          <a:p>
            <a:pPr algn="just">
              <a:spcBef>
                <a:spcPts val="0"/>
              </a:spcBef>
            </a:pPr>
            <a:r>
              <a:rPr lang="en-US" sz="2400" dirty="0" smtClean="0">
                <a:latin typeface="Times New Roman" pitchFamily="18" charset="0"/>
                <a:cs typeface="Times New Roman" pitchFamily="18" charset="0"/>
              </a:rPr>
              <a:t>The consequences can be </a:t>
            </a:r>
            <a:r>
              <a:rPr lang="en-US" sz="2400" dirty="0" err="1" smtClean="0">
                <a:latin typeface="Times New Roman" pitchFamily="18" charset="0"/>
                <a:cs typeface="Times New Roman" pitchFamily="18" charset="0"/>
              </a:rPr>
              <a:t>devasting</a:t>
            </a:r>
            <a:r>
              <a:rPr lang="en-US" sz="2400" dirty="0" smtClean="0">
                <a:latin typeface="Times New Roman" pitchFamily="18" charset="0"/>
                <a:cs typeface="Times New Roman" pitchFamily="18" charset="0"/>
              </a:rPr>
              <a:t> – carbon dioxide, for example , is one of the major causes of climate change ,while nitrogen oxide and </a:t>
            </a:r>
            <a:r>
              <a:rPr lang="en-US" sz="2400" dirty="0" err="1" smtClean="0">
                <a:latin typeface="Times New Roman" pitchFamily="18" charset="0"/>
                <a:cs typeface="Times New Roman" pitchFamily="18" charset="0"/>
              </a:rPr>
              <a:t>sulphur</a:t>
            </a:r>
            <a:r>
              <a:rPr lang="en-US" sz="2400" dirty="0" smtClean="0">
                <a:latin typeface="Times New Roman" pitchFamily="18" charset="0"/>
                <a:cs typeface="Times New Roman" pitchFamily="18" charset="0"/>
              </a:rPr>
              <a:t> dioxide combine to form harmful acid rain.</a:t>
            </a:r>
          </a:p>
          <a:p>
            <a:pPr algn="just">
              <a:spcBef>
                <a:spcPts val="0"/>
              </a:spcBef>
            </a:pPr>
            <a:r>
              <a:rPr lang="en-US" sz="2400" dirty="0" smtClean="0">
                <a:latin typeface="Times New Roman" pitchFamily="18" charset="0"/>
                <a:cs typeface="Times New Roman" pitchFamily="18" charset="0"/>
              </a:rPr>
              <a:t> Not all pollution is directly man-</a:t>
            </a:r>
            <a:r>
              <a:rPr lang="en-US" sz="2400" dirty="0" err="1" smtClean="0">
                <a:latin typeface="Times New Roman" pitchFamily="18" charset="0"/>
                <a:cs typeface="Times New Roman" pitchFamily="18" charset="0"/>
              </a:rPr>
              <a:t>made,however</a:t>
            </a:r>
            <a:r>
              <a:rPr lang="en-US" sz="2400" dirty="0" smtClean="0">
                <a:latin typeface="Times New Roman" pitchFamily="18" charset="0"/>
                <a:cs typeface="Times New Roman" pitchFamily="18" charset="0"/>
              </a:rPr>
              <a:t> ,such as the release of ammonia from livestock .</a:t>
            </a:r>
          </a:p>
          <a:p>
            <a:pPr algn="just">
              <a:spcBef>
                <a:spcPts val="0"/>
              </a:spcBef>
            </a:pPr>
            <a:r>
              <a:rPr lang="en-US" sz="2400" dirty="0" smtClean="0">
                <a:latin typeface="Times New Roman" pitchFamily="18" charset="0"/>
                <a:cs typeface="Times New Roman" pitchFamily="18" charset="0"/>
              </a:rPr>
              <a:t> Ammonia is toxic to many aquatic animals and can lead to soil acidification and smog.</a:t>
            </a:r>
            <a:endParaRPr lang="en-US"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lvl="0" algn="just"/>
            <a:endParaRPr lang="en-US" sz="24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Chemicals, dust and controlled burn practices in agriculture and forestry Management.</a:t>
            </a:r>
          </a:p>
          <a:p>
            <a:pPr lvl="0" algn="just"/>
            <a:r>
              <a:rPr lang="en-US" sz="2800" dirty="0" smtClean="0">
                <a:latin typeface="Times New Roman" pitchFamily="18" charset="0"/>
                <a:cs typeface="Times New Roman" pitchFamily="18" charset="0"/>
              </a:rPr>
              <a:t> Controlled or prescribed burning is a technique sometimes used in forest management, farming, prairie restoration or greenhouse gas abatement. </a:t>
            </a:r>
          </a:p>
          <a:p>
            <a:pPr lvl="0" algn="just"/>
            <a:r>
              <a:rPr lang="en-US" sz="2800" dirty="0" smtClean="0">
                <a:latin typeface="Times New Roman" pitchFamily="18" charset="0"/>
                <a:cs typeface="Times New Roman" pitchFamily="18" charset="0"/>
              </a:rPr>
              <a:t>Fire is a natural part of both forest and grassland ecology and controlled fire can be a tool for foresters.</a:t>
            </a:r>
          </a:p>
          <a:p>
            <a:pPr lvl="0" algn="just"/>
            <a:r>
              <a:rPr lang="en-US" sz="2800" dirty="0" smtClean="0">
                <a:latin typeface="Times New Roman" pitchFamily="18" charset="0"/>
                <a:cs typeface="Times New Roman" pitchFamily="18" charset="0"/>
              </a:rPr>
              <a:t> Controlled burning stimulates the germination of some desirable forest trees, thus renewing the forest.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latin typeface="Times New Roman" pitchFamily="18" charset="0"/>
                <a:cs typeface="Times New Roman" pitchFamily="18" charset="0"/>
              </a:rPr>
              <a:t>Continue</a:t>
            </a:r>
            <a:endParaRPr lang="en-US" sz="28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n-US" dirty="0" smtClean="0"/>
              <a:t>Fumes from paint, hair spray, varnish, aerosol sprays and other solvents. </a:t>
            </a:r>
          </a:p>
          <a:p>
            <a:pPr lvl="0"/>
            <a:r>
              <a:rPr lang="en-US" dirty="0" smtClean="0"/>
              <a:t>Waste deposition in landfills, which generate methane. Methane is highly flammable and may form explosive mixtures with air. </a:t>
            </a:r>
          </a:p>
          <a:p>
            <a:pPr lvl="0"/>
            <a:r>
              <a:rPr lang="en-US" dirty="0" smtClean="0"/>
              <a:t>Military, such as nuclear weapons, toxic gases, germ warfare and rocketry.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1143000"/>
          </a:xfrm>
        </p:spPr>
        <p:txBody>
          <a:bodyPr>
            <a:normAutofit/>
          </a:bodyPr>
          <a:lstStyle/>
          <a:p>
            <a:r>
              <a:rPr lang="en-US" sz="2400" dirty="0" smtClean="0">
                <a:solidFill>
                  <a:schemeClr val="tx1"/>
                </a:solidFill>
                <a:latin typeface="Times New Roman" pitchFamily="18" charset="0"/>
                <a:cs typeface="Times New Roman" pitchFamily="18" charset="0"/>
              </a:rPr>
              <a:t>Sources and Effect of Pollution</a:t>
            </a:r>
            <a:endParaRPr lang="en-US" sz="2400" dirty="0">
              <a:solidFill>
                <a:schemeClr val="tx1"/>
              </a:solidFill>
              <a:latin typeface="Times New Roman" pitchFamily="18" charset="0"/>
              <a:cs typeface="Times New Roman" pitchFamily="18" charset="0"/>
            </a:endParaRPr>
          </a:p>
        </p:txBody>
      </p:sp>
      <p:pic>
        <p:nvPicPr>
          <p:cNvPr id="3074" name="Picture 2" descr="C:\Users\qaisarabbas\Desktop\New folder (2)\0594bb34-1498-4cf1-963b-faa328840474.jpg"/>
          <p:cNvPicPr>
            <a:picLocks noGrp="1" noChangeAspect="1" noChangeArrowheads="1"/>
          </p:cNvPicPr>
          <p:nvPr>
            <p:ph idx="1"/>
          </p:nvPr>
        </p:nvPicPr>
        <p:blipFill>
          <a:blip r:embed="rId2"/>
          <a:srcRect/>
          <a:stretch>
            <a:fillRect/>
          </a:stretch>
        </p:blipFill>
        <p:spPr bwMode="auto">
          <a:xfrm>
            <a:off x="0" y="1905000"/>
            <a:ext cx="9144000" cy="4220369"/>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r>
              <a:rPr lang="en-US" sz="2400" b="1" dirty="0" smtClean="0">
                <a:solidFill>
                  <a:schemeClr val="tx1"/>
                </a:solidFill>
                <a:latin typeface="Times New Roman" pitchFamily="18" charset="0"/>
                <a:cs typeface="Times New Roman" pitchFamily="18" charset="0"/>
              </a:rPr>
              <a:t>Natural sources</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pPr>
              <a:buNone/>
            </a:pPr>
            <a:endParaRPr lang="en-US" dirty="0" smtClean="0"/>
          </a:p>
          <a:p>
            <a:pPr algn="just"/>
            <a:r>
              <a:rPr lang="en-US" dirty="0" smtClean="0"/>
              <a:t>Dust from natural sources, usually large areas of land with few or no vegetation. </a:t>
            </a:r>
          </a:p>
          <a:p>
            <a:pPr lvl="0" algn="just"/>
            <a:r>
              <a:rPr lang="en-US" dirty="0" smtClean="0"/>
              <a:t>Methane, emitted by the digestion of food by animals, for example cattle. </a:t>
            </a:r>
          </a:p>
          <a:p>
            <a:pPr lvl="0" algn="just"/>
            <a:r>
              <a:rPr lang="en-US" dirty="0" smtClean="0"/>
              <a:t>Radon gas from radioactive decay within the Earth's crust.</a:t>
            </a:r>
          </a:p>
          <a:p>
            <a:pPr lvl="0" algn="just"/>
            <a:r>
              <a:rPr lang="en-US" dirty="0" smtClean="0"/>
              <a:t> Radon is a colorless, odorless, naturally occurring, radioactive noble gas that is formed from the decay of radium. </a:t>
            </a:r>
          </a:p>
          <a:p>
            <a:pPr lvl="0" algn="just"/>
            <a:r>
              <a:rPr lang="en-US" dirty="0" smtClean="0"/>
              <a:t>It is considered to be a health hazard. </a:t>
            </a:r>
          </a:p>
          <a:p>
            <a:pPr lvl="0" algn="just"/>
            <a:r>
              <a:rPr lang="en-US" dirty="0" smtClean="0"/>
              <a:t>Radon gas from natural sources can accumulate in buildings, especially in confined areas such as the basement and it is the second most frequent cause of lung cancer, after cigarette smoking.</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lgn="just"/>
            <a:r>
              <a:rPr lang="en-US" sz="2400" dirty="0" smtClean="0">
                <a:latin typeface="Times New Roman" pitchFamily="18" charset="0"/>
                <a:cs typeface="Times New Roman" pitchFamily="18" charset="0"/>
              </a:rPr>
              <a:t>Smoke and carbon monoxide from wildfires. </a:t>
            </a:r>
          </a:p>
          <a:p>
            <a:pPr lvl="0" algn="just"/>
            <a:r>
              <a:rPr lang="en-US" sz="2400" dirty="0" smtClean="0">
                <a:latin typeface="Times New Roman" pitchFamily="18" charset="0"/>
                <a:cs typeface="Times New Roman" pitchFamily="18" charset="0"/>
              </a:rPr>
              <a:t>Vegetation, in some regions, emits environmentally significant amounts of VOCs on warmer days.</a:t>
            </a:r>
          </a:p>
          <a:p>
            <a:pPr lvl="0" algn="just"/>
            <a:r>
              <a:rPr lang="en-US" sz="2400" dirty="0" smtClean="0">
                <a:latin typeface="Times New Roman" pitchFamily="18" charset="0"/>
                <a:cs typeface="Times New Roman" pitchFamily="18" charset="0"/>
              </a:rPr>
              <a:t> These VOCs react with primary anthropogenic pollutants – specifically, </a:t>
            </a:r>
            <a:r>
              <a:rPr lang="en-US" sz="2400" dirty="0" err="1" smtClean="0">
                <a:latin typeface="Times New Roman" pitchFamily="18" charset="0"/>
                <a:cs typeface="Times New Roman" pitchFamily="18" charset="0"/>
              </a:rPr>
              <a:t>NOx</a:t>
            </a:r>
            <a:r>
              <a:rPr lang="en-US" sz="2400" dirty="0" smtClean="0">
                <a:latin typeface="Times New Roman" pitchFamily="18" charset="0"/>
                <a:cs typeface="Times New Roman" pitchFamily="18" charset="0"/>
              </a:rPr>
              <a:t>, SO2, and anthropogenic organic carbon compounds – to produce a seasonal haze of secondary pollutants.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sz="2400" dirty="0" smtClean="0">
                <a:latin typeface="Times New Roman" pitchFamily="18" charset="0"/>
                <a:cs typeface="Times New Roman" pitchFamily="18" charset="0"/>
              </a:rPr>
              <a:t>Volcanic activity, which produce sulfur, chlorine, and ash particulates. </a:t>
            </a:r>
          </a:p>
          <a:p>
            <a:pPr algn="just"/>
            <a:r>
              <a:rPr lang="en-US" sz="2400" dirty="0" smtClean="0">
                <a:latin typeface="Times New Roman" pitchFamily="18" charset="0"/>
                <a:cs typeface="Times New Roman" pitchFamily="18" charset="0"/>
              </a:rPr>
              <a:t>A lack of ventilation indoors concentrates air pollution where people often spend the majority of their time. </a:t>
            </a:r>
          </a:p>
          <a:p>
            <a:pPr algn="just"/>
            <a:r>
              <a:rPr lang="en-US" sz="2400" dirty="0" smtClean="0">
                <a:latin typeface="Times New Roman" pitchFamily="18" charset="0"/>
                <a:cs typeface="Times New Roman" pitchFamily="18" charset="0"/>
              </a:rPr>
              <a:t>Radon (</a:t>
            </a:r>
            <a:r>
              <a:rPr lang="en-US" sz="2400" dirty="0" err="1" smtClean="0">
                <a:latin typeface="Times New Roman" pitchFamily="18" charset="0"/>
                <a:cs typeface="Times New Roman" pitchFamily="18" charset="0"/>
              </a:rPr>
              <a:t>Rn</a:t>
            </a:r>
            <a:r>
              <a:rPr lang="en-US" sz="2400" dirty="0" smtClean="0">
                <a:latin typeface="Times New Roman" pitchFamily="18" charset="0"/>
                <a:cs typeface="Times New Roman" pitchFamily="18" charset="0"/>
              </a:rPr>
              <a:t>) gas, a carcinogen, is exuded from the Earth in certain locations and trapped inside houses.</a:t>
            </a:r>
          </a:p>
          <a:p>
            <a:pPr algn="just"/>
            <a:r>
              <a:rPr lang="en-US" sz="2400" dirty="0" smtClean="0">
                <a:latin typeface="Times New Roman" pitchFamily="18" charset="0"/>
                <a:cs typeface="Times New Roman" pitchFamily="18" charset="0"/>
              </a:rPr>
              <a:t> Building materials including carpeting and plywood </a:t>
            </a:r>
          </a:p>
          <a:p>
            <a:pPr algn="just">
              <a:buNone/>
            </a:pPr>
            <a:r>
              <a:rPr lang="en-US" sz="2400" dirty="0" smtClean="0">
                <a:latin typeface="Times New Roman" pitchFamily="18" charset="0"/>
                <a:cs typeface="Times New Roman" pitchFamily="18" charset="0"/>
              </a:rPr>
              <a:t>      emit formaldehyde  gas.</a:t>
            </a:r>
          </a:p>
          <a:p>
            <a:pPr algn="just"/>
            <a:r>
              <a:rPr lang="en-US" sz="2400" dirty="0" smtClean="0">
                <a:latin typeface="Times New Roman" pitchFamily="18" charset="0"/>
                <a:cs typeface="Times New Roman" pitchFamily="18" charset="0"/>
              </a:rPr>
              <a:t> Paint and solvents give off volatile organic compounds </a:t>
            </a:r>
          </a:p>
          <a:p>
            <a:pPr algn="just">
              <a:buNone/>
            </a:pPr>
            <a:r>
              <a:rPr lang="en-US" sz="2400" dirty="0" smtClean="0">
                <a:latin typeface="Times New Roman" pitchFamily="18" charset="0"/>
                <a:cs typeface="Times New Roman" pitchFamily="18" charset="0"/>
              </a:rPr>
              <a:t>     (VOCs) as they dry.</a:t>
            </a:r>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 Lead paint can degenerate into dust and be inhaled. Intentional air pollution is introduced with the use of air fresheners, incense, and other scented items. </a:t>
            </a:r>
          </a:p>
          <a:p>
            <a:pPr algn="just"/>
            <a:r>
              <a:rPr lang="en-US" sz="2400" dirty="0" smtClean="0">
                <a:latin typeface="Times New Roman" pitchFamily="18" charset="0"/>
                <a:cs typeface="Times New Roman" pitchFamily="18" charset="0"/>
              </a:rPr>
              <a:t>Controlled wood fires in stoves and fireplaces can add significant amounts of smoke particulates into the air, inside and out. Indoor pollution fatalities may be caused by using pesticides and other chemical sprays indoors without proper ventilation.</a:t>
            </a:r>
          </a:p>
          <a:p>
            <a:pPr>
              <a:buNone/>
            </a:pPr>
            <a:r>
              <a:rPr lang="en-US" dirty="0" smtClean="0"/>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Carbon monoxide (CO)</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Carbon monoxide (CO) poisoning and fatalities are often caused by faulty vents and chimneys, or by the burning of charcoal indoors.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r>
              <a:rPr lang="en-US" sz="2400" b="1" dirty="0" smtClean="0">
                <a:solidFill>
                  <a:schemeClr val="tx1"/>
                </a:solidFill>
                <a:latin typeface="Times New Roman" pitchFamily="18" charset="0"/>
                <a:cs typeface="Times New Roman" pitchFamily="18" charset="0"/>
              </a:rPr>
              <a:t>Effects of Air Pollution</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t>    Health Effects </a:t>
            </a:r>
            <a:endParaRPr lang="en-US" dirty="0" smtClean="0"/>
          </a:p>
          <a:p>
            <a:pPr>
              <a:buNone/>
            </a:pPr>
            <a:r>
              <a:rPr lang="en-US" dirty="0" smtClean="0"/>
              <a:t> </a:t>
            </a:r>
          </a:p>
          <a:p>
            <a:pPr algn="just"/>
            <a:r>
              <a:rPr lang="en-US" dirty="0" smtClean="0">
                <a:latin typeface="Times New Roman" pitchFamily="18" charset="0"/>
                <a:cs typeface="Times New Roman" pitchFamily="18" charset="0"/>
              </a:rPr>
              <a:t>Air pollution is a significant risk factor for multiple health conditions including respiratory infections, heart disease, and lung cancer, according to the WHO. </a:t>
            </a:r>
          </a:p>
          <a:p>
            <a:pPr algn="just"/>
            <a:r>
              <a:rPr lang="en-US" dirty="0" smtClean="0">
                <a:latin typeface="Times New Roman" pitchFamily="18" charset="0"/>
                <a:cs typeface="Times New Roman" pitchFamily="18" charset="0"/>
              </a:rPr>
              <a:t>The health effects caused by air pollution may include difficulty in breathing, wheezing, coughing, asthma and aggravation of existing respiratory and cardiac conditions. </a:t>
            </a:r>
          </a:p>
          <a:p>
            <a:pPr algn="just"/>
            <a:r>
              <a:rPr lang="en-US" dirty="0" smtClean="0">
                <a:latin typeface="Times New Roman" pitchFamily="18" charset="0"/>
                <a:cs typeface="Times New Roman" pitchFamily="18" charset="0"/>
              </a:rPr>
              <a:t>These effects can result in increased medication use, increased doctor or emergency room visits, more hospital </a:t>
            </a:r>
          </a:p>
          <a:p>
            <a:pPr algn="just">
              <a:buNone/>
            </a:pPr>
            <a:r>
              <a:rPr lang="en-US" dirty="0" smtClean="0">
                <a:latin typeface="Times New Roman" pitchFamily="18" charset="0"/>
                <a:cs typeface="Times New Roman" pitchFamily="18" charset="0"/>
              </a:rPr>
              <a:t>    admissions and premature death.</a:t>
            </a:r>
            <a:endParaRPr lang="en-US"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Health Effects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The human health effects of poor air quality are far </a:t>
            </a:r>
          </a:p>
          <a:p>
            <a:pPr algn="just"/>
            <a:r>
              <a:rPr lang="en-US" sz="2400" dirty="0" smtClean="0">
                <a:latin typeface="Times New Roman" pitchFamily="18" charset="0"/>
                <a:cs typeface="Times New Roman" pitchFamily="18" charset="0"/>
              </a:rPr>
              <a:t>reaching, but principally affect the body's respiratory system and the cardiovascular system.</a:t>
            </a:r>
          </a:p>
          <a:p>
            <a:pPr algn="just"/>
            <a:r>
              <a:rPr lang="en-US" sz="2400" dirty="0" smtClean="0">
                <a:latin typeface="Times New Roman" pitchFamily="18" charset="0"/>
                <a:cs typeface="Times New Roman" pitchFamily="18" charset="0"/>
              </a:rPr>
              <a:t> Individual reactions to air pollutants depend on the type of pollutant a person is exposed to, the degree of exposure, the individual's health status and genetics. </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Atmospheric pollution is harmful to human health.</a:t>
            </a:r>
          </a:p>
          <a:p>
            <a:pPr algn="just"/>
            <a:r>
              <a:rPr lang="en-US" sz="2400" dirty="0" smtClean="0">
                <a:latin typeface="Times New Roman" pitchFamily="18" charset="0"/>
                <a:cs typeface="Times New Roman" pitchFamily="18" charset="0"/>
              </a:rPr>
              <a:t> It has driven cancer to be the main cause of death in China.</a:t>
            </a:r>
          </a:p>
          <a:p>
            <a:pPr algn="just"/>
            <a:r>
              <a:rPr lang="en-US" sz="2400" dirty="0" smtClean="0">
                <a:latin typeface="Times New Roman" pitchFamily="18" charset="0"/>
                <a:cs typeface="Times New Roman" pitchFamily="18" charset="0"/>
              </a:rPr>
              <a:t>The poster country for smog ,and more than half of Americans are breathing unacceptable standards of air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In the UK alone it is thought that air pollution causes 29,000 deaths every year.</a:t>
            </a:r>
            <a:endParaRPr lang="en-US" sz="24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Biological and Human Effects</a:t>
            </a:r>
            <a:endParaRPr lang="en-US" sz="2400" b="1" dirty="0">
              <a:solidFill>
                <a:schemeClr val="tx1"/>
              </a:solidFill>
              <a:latin typeface="Times New Roman" pitchFamily="18" charset="0"/>
              <a:cs typeface="Times New Roman" pitchFamily="18" charset="0"/>
            </a:endParaRPr>
          </a:p>
        </p:txBody>
      </p:sp>
      <p:pic>
        <p:nvPicPr>
          <p:cNvPr id="2050" name="Picture 2" descr="C:\Users\qaisarabbas\Desktop\New folder (2)\73482180-265e-4577-beb6-8dee26494b9c.jpg"/>
          <p:cNvPicPr>
            <a:picLocks noGrp="1" noChangeAspect="1" noChangeArrowheads="1"/>
          </p:cNvPicPr>
          <p:nvPr>
            <p:ph idx="1"/>
          </p:nvPr>
        </p:nvPicPr>
        <p:blipFill>
          <a:blip r:embed="rId2"/>
          <a:srcRect/>
          <a:stretch>
            <a:fillRect/>
          </a:stretch>
        </p:blipFill>
        <p:spPr bwMode="auto">
          <a:xfrm>
            <a:off x="0" y="1935163"/>
            <a:ext cx="9144000" cy="4389437"/>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Biological sources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0000" lnSpcReduction="20000"/>
          </a:bodyPr>
          <a:lstStyle/>
          <a:p>
            <a:pPr algn="just"/>
            <a:r>
              <a:rPr lang="en-US" sz="6000" dirty="0" smtClean="0">
                <a:latin typeface="Times New Roman" pitchFamily="18" charset="0"/>
                <a:cs typeface="Times New Roman" pitchFamily="18" charset="0"/>
              </a:rPr>
              <a:t>Biological sources of air pollution are also found indoors, as gases and airborne particulates. </a:t>
            </a:r>
          </a:p>
          <a:p>
            <a:pPr algn="just"/>
            <a:r>
              <a:rPr lang="en-US" sz="6000" dirty="0" smtClean="0">
                <a:latin typeface="Times New Roman" pitchFamily="18" charset="0"/>
                <a:cs typeface="Times New Roman" pitchFamily="18" charset="0"/>
              </a:rPr>
              <a:t>Pets produce dander, people produce dust from minute skin flakes and decomposed hair, dust mites in bedding, carpeting and furniture produce enzymes and </a:t>
            </a:r>
            <a:r>
              <a:rPr lang="en-US" sz="6000" dirty="0" err="1" smtClean="0">
                <a:latin typeface="Times New Roman" pitchFamily="18" charset="0"/>
                <a:cs typeface="Times New Roman" pitchFamily="18" charset="0"/>
              </a:rPr>
              <a:t>micrometre</a:t>
            </a:r>
            <a:r>
              <a:rPr lang="en-US" sz="6000" dirty="0" smtClean="0">
                <a:latin typeface="Times New Roman" pitchFamily="18" charset="0"/>
                <a:cs typeface="Times New Roman" pitchFamily="18" charset="0"/>
              </a:rPr>
              <a:t>-sized fecal droppings, inhabitants emit methane, mold forms in walls and generates </a:t>
            </a:r>
            <a:r>
              <a:rPr lang="en-US" sz="6000" dirty="0" err="1" smtClean="0">
                <a:latin typeface="Times New Roman" pitchFamily="18" charset="0"/>
                <a:cs typeface="Times New Roman" pitchFamily="18" charset="0"/>
              </a:rPr>
              <a:t>mycotoxins</a:t>
            </a:r>
            <a:r>
              <a:rPr lang="en-US" sz="6000" dirty="0" smtClean="0">
                <a:latin typeface="Times New Roman" pitchFamily="18" charset="0"/>
                <a:cs typeface="Times New Roman" pitchFamily="18" charset="0"/>
              </a:rPr>
              <a:t> and spores, air conditioning systems can incubate Legionnaires' disease and mold, and houseplants, soil and surrounding gardens can produce pollen, dust, </a:t>
            </a:r>
          </a:p>
          <a:p>
            <a:pPr algn="just">
              <a:buNone/>
            </a:pPr>
            <a:r>
              <a:rPr lang="en-US" sz="6000" dirty="0" smtClean="0">
                <a:latin typeface="Times New Roman" pitchFamily="18" charset="0"/>
                <a:cs typeface="Times New Roman" pitchFamily="18" charset="0"/>
              </a:rPr>
              <a:t>    and mold.</a:t>
            </a:r>
          </a:p>
          <a:p>
            <a:pPr algn="just"/>
            <a:r>
              <a:rPr lang="en-US" sz="6000" dirty="0" smtClean="0">
                <a:latin typeface="Times New Roman" pitchFamily="18" charset="0"/>
                <a:cs typeface="Times New Roman" pitchFamily="18" charset="0"/>
              </a:rPr>
              <a:t> Indoors, the lack of air circulation allows these airborne pollutants to accumulate more than they would otherwise occur in nature.</a:t>
            </a:r>
          </a:p>
          <a:p>
            <a:pPr algn="just"/>
            <a:endParaRPr lang="en-US" sz="60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Sources of Air Pollution</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The most common sources of air pollution include particulates, ozone, nitrogen dioxide, and sulfur dioxide.</a:t>
            </a:r>
          </a:p>
          <a:p>
            <a:pPr algn="just"/>
            <a:r>
              <a:rPr lang="en-US" dirty="0" smtClean="0">
                <a:latin typeface="Times New Roman" pitchFamily="18" charset="0"/>
                <a:cs typeface="Times New Roman" pitchFamily="18" charset="0"/>
              </a:rPr>
              <a:t> Both indoor and outdoor air pollution have caused approximately 3.3 million deaths worldwide. </a:t>
            </a:r>
          </a:p>
          <a:p>
            <a:pPr algn="just"/>
            <a:r>
              <a:rPr lang="en-US" dirty="0" smtClean="0">
                <a:latin typeface="Times New Roman" pitchFamily="18" charset="0"/>
                <a:cs typeface="Times New Roman" pitchFamily="18" charset="0"/>
              </a:rPr>
              <a:t>Children aged less than five years that live in developing </a:t>
            </a:r>
          </a:p>
          <a:p>
            <a:pPr algn="just">
              <a:buNone/>
            </a:pPr>
            <a:r>
              <a:rPr lang="en-US" dirty="0" smtClean="0">
                <a:latin typeface="Times New Roman" pitchFamily="18" charset="0"/>
                <a:cs typeface="Times New Roman" pitchFamily="18" charset="0"/>
              </a:rPr>
              <a:t>    countries are the most vulnerable population in terms of total deaths attributable to indoor and outdoor air pollution. </a:t>
            </a:r>
          </a:p>
          <a:p>
            <a:pPr algn="just"/>
            <a:r>
              <a:rPr lang="en-US" dirty="0" smtClean="0">
                <a:latin typeface="Times New Roman" pitchFamily="18" charset="0"/>
                <a:cs typeface="Times New Roman" pitchFamily="18" charset="0"/>
              </a:rPr>
              <a:t>The World Health Organization states that 2.4 million people </a:t>
            </a:r>
          </a:p>
          <a:p>
            <a:pPr algn="just"/>
            <a:r>
              <a:rPr lang="en-US" dirty="0" smtClean="0">
                <a:latin typeface="Times New Roman" pitchFamily="18" charset="0"/>
                <a:cs typeface="Times New Roman" pitchFamily="18" charset="0"/>
              </a:rPr>
              <a:t>die each year from causes directly attributable to air pollution, with 1.5 million of these </a:t>
            </a:r>
          </a:p>
          <a:p>
            <a:pPr algn="just"/>
            <a:r>
              <a:rPr lang="en-US" dirty="0" smtClean="0">
                <a:latin typeface="Times New Roman" pitchFamily="18" charset="0"/>
                <a:cs typeface="Times New Roman" pitchFamily="18" charset="0"/>
              </a:rPr>
              <a:t>deaths attributable to indoor air pollution.</a:t>
            </a:r>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Pollution Crisis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389120"/>
          </a:xfrm>
        </p:spPr>
        <p:txBody>
          <a:bodyPr>
            <a:normAutofit fontScale="25000" lnSpcReduction="20000"/>
          </a:bodyPr>
          <a:lstStyle/>
          <a:p>
            <a:pPr algn="just"/>
            <a:r>
              <a:rPr lang="en-US" sz="9600" dirty="0" smtClean="0">
                <a:latin typeface="Times New Roman" pitchFamily="18" charset="0"/>
                <a:cs typeface="Times New Roman" pitchFamily="18" charset="0"/>
              </a:rPr>
              <a:t>The worst short term civilian pollution crisis in India was the 1984 Bhopal Disaster. </a:t>
            </a:r>
          </a:p>
          <a:p>
            <a:pPr algn="just"/>
            <a:r>
              <a:rPr lang="en-US" sz="9600" dirty="0" smtClean="0">
                <a:latin typeface="Times New Roman" pitchFamily="18" charset="0"/>
                <a:cs typeface="Times New Roman" pitchFamily="18" charset="0"/>
              </a:rPr>
              <a:t>Leaked industrial </a:t>
            </a:r>
            <a:r>
              <a:rPr lang="en-US" sz="9600" dirty="0" err="1" smtClean="0">
                <a:latin typeface="Times New Roman" pitchFamily="18" charset="0"/>
                <a:cs typeface="Times New Roman" pitchFamily="18" charset="0"/>
              </a:rPr>
              <a:t>vapours</a:t>
            </a:r>
            <a:r>
              <a:rPr lang="en-US" sz="9600" dirty="0" smtClean="0">
                <a:latin typeface="Times New Roman" pitchFamily="18" charset="0"/>
                <a:cs typeface="Times New Roman" pitchFamily="18" charset="0"/>
              </a:rPr>
              <a:t> from the Union Carbide factory, belonging to Union Carbide, Inc., U.S.A., killed more than 25,000 people outright and injured anywhere from 150,000 to 600,000. </a:t>
            </a:r>
          </a:p>
          <a:p>
            <a:pPr algn="just"/>
            <a:r>
              <a:rPr lang="en-US" sz="9600" dirty="0" smtClean="0">
                <a:latin typeface="Times New Roman" pitchFamily="18" charset="0"/>
                <a:cs typeface="Times New Roman" pitchFamily="18" charset="0"/>
              </a:rPr>
              <a:t>The United Kingdom suffered its worst air pollution event when the December  4 Great Smog of 1952 formed over London. </a:t>
            </a:r>
          </a:p>
          <a:p>
            <a:pPr algn="just"/>
            <a:r>
              <a:rPr lang="en-US" sz="9600" dirty="0" smtClean="0">
                <a:latin typeface="Times New Roman" pitchFamily="18" charset="0"/>
                <a:cs typeface="Times New Roman" pitchFamily="18" charset="0"/>
              </a:rPr>
              <a:t>In six days more than 4,000 died, and 8,000 more died within the following months.</a:t>
            </a:r>
          </a:p>
          <a:p>
            <a:pPr algn="just"/>
            <a:r>
              <a:rPr lang="en-US" sz="9600" dirty="0" smtClean="0">
                <a:latin typeface="Times New Roman" pitchFamily="18" charset="0"/>
                <a:cs typeface="Times New Roman" pitchFamily="18" charset="0"/>
              </a:rPr>
              <a:t> An accidental leak of anthrax spores from a biological warfare laboratory in the former USSR in 1979 near Sverdlovsk is believed to  have been the cause of hundreds of civilian deaths. </a:t>
            </a:r>
          </a:p>
          <a:p>
            <a:pPr>
              <a:buNone/>
            </a:pPr>
            <a:r>
              <a:rPr lang="en-US" dirty="0" smtClean="0"/>
              <a:t>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Around the world, children living in cities with high exposure to air pollutants are at increased risk of developing asthma, pneumonia and other lower respiratory infections. </a:t>
            </a:r>
          </a:p>
          <a:p>
            <a:pPr algn="just"/>
            <a:r>
              <a:rPr lang="en-US" sz="2400" dirty="0" smtClean="0">
                <a:latin typeface="Times New Roman" pitchFamily="18" charset="0"/>
                <a:cs typeface="Times New Roman" pitchFamily="18" charset="0"/>
              </a:rPr>
              <a:t>Because children are outdoors more and have higher minute ventilation they are more susceptible to the dangers of air pollution.</a:t>
            </a:r>
          </a:p>
          <a:p>
            <a:pPr algn="just"/>
            <a:r>
              <a:rPr lang="en-US" sz="2400" dirty="0" smtClean="0">
                <a:latin typeface="Times New Roman" pitchFamily="18" charset="0"/>
                <a:cs typeface="Times New Roman" pitchFamily="18" charset="0"/>
              </a:rPr>
              <a:t> Risks of low initial birth weight are also heightened in such cities. </a:t>
            </a:r>
            <a:endParaRPr lang="en-US"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08888"/>
          </a:xfrm>
        </p:spPr>
        <p:txBody>
          <a:bodyPr>
            <a:normAutofit fontScale="90000"/>
          </a:bodyPr>
          <a:lstStyle/>
          <a:p>
            <a:r>
              <a:rPr lang="en-US" sz="2700" b="1" dirty="0" smtClean="0">
                <a:solidFill>
                  <a:schemeClr val="tx1"/>
                </a:solidFill>
                <a:latin typeface="Times New Roman" pitchFamily="18" charset="0"/>
                <a:cs typeface="Times New Roman" pitchFamily="18" charset="0"/>
              </a:rPr>
              <a:t>Environmental Effects</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3810000"/>
          </a:xfrm>
        </p:spPr>
        <p:txBody>
          <a:bodyPr/>
          <a:lstStyle/>
          <a:p>
            <a:pPr>
              <a:buNone/>
            </a:pPr>
            <a:r>
              <a:rPr lang="en-US" dirty="0" smtClean="0"/>
              <a:t> </a:t>
            </a:r>
          </a:p>
          <a:p>
            <a:r>
              <a:rPr lang="en-US" dirty="0" smtClean="0"/>
              <a:t>Poisonous air pollutants (toxic chemicals in the air) can form acid rain. It can also form dangerous ground level ozone.</a:t>
            </a:r>
          </a:p>
          <a:p>
            <a:r>
              <a:rPr lang="en-US" dirty="0" smtClean="0"/>
              <a:t> These destroy trees, crops, farms, animals and continue to make water bodies harmful to humans and animals that live and depend on water.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Economical Effects</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b="1" dirty="0" smtClean="0"/>
              <a:t>   </a:t>
            </a:r>
            <a:r>
              <a:rPr lang="en-US" dirty="0" smtClean="0"/>
              <a:t> </a:t>
            </a:r>
          </a:p>
          <a:p>
            <a:pPr algn="just"/>
            <a:r>
              <a:rPr lang="en-US" sz="2400" dirty="0" smtClean="0">
                <a:latin typeface="Times New Roman" pitchFamily="18" charset="0"/>
                <a:cs typeface="Times New Roman" pitchFamily="18" charset="0"/>
              </a:rPr>
              <a:t>The effect of air pollution on the economy may be a derived one.</a:t>
            </a:r>
          </a:p>
          <a:p>
            <a:pPr algn="just"/>
            <a:r>
              <a:rPr lang="en-US" sz="2400" dirty="0" smtClean="0">
                <a:latin typeface="Times New Roman" pitchFamily="18" charset="0"/>
                <a:cs typeface="Times New Roman" pitchFamily="18" charset="0"/>
              </a:rPr>
              <a:t> In simple language, the economy thrives when people are healthy, and business that depends on cultivated raw materials and natural resources are running at full efficiency.</a:t>
            </a:r>
          </a:p>
          <a:p>
            <a:pPr algn="just"/>
            <a:r>
              <a:rPr lang="en-US" sz="2400" dirty="0" smtClean="0">
                <a:latin typeface="Times New Roman" pitchFamily="18" charset="0"/>
                <a:cs typeface="Times New Roman" pitchFamily="18" charset="0"/>
              </a:rPr>
              <a:t> Air pollution reduces agricultural crop and commercial forest yields by billions of money each year. </a:t>
            </a:r>
          </a:p>
          <a:p>
            <a:pPr algn="just"/>
            <a:r>
              <a:rPr lang="en-US" sz="2400" dirty="0" smtClean="0">
                <a:latin typeface="Times New Roman" pitchFamily="18" charset="0"/>
                <a:cs typeface="Times New Roman" pitchFamily="18" charset="0"/>
              </a:rPr>
              <a:t>This in addition to people staying off work for health reasons can costs the economy greatly. </a:t>
            </a:r>
          </a:p>
          <a:p>
            <a:endParaRPr lang="en-US"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08888"/>
          </a:xfrm>
        </p:spPr>
        <p:txBody>
          <a:bodyPr>
            <a:normAutofit fontScale="90000"/>
          </a:bodyPr>
          <a:lstStyle/>
          <a:p>
            <a:r>
              <a:rPr lang="en-US" sz="2700" b="1" dirty="0" smtClean="0">
                <a:solidFill>
                  <a:schemeClr val="tx1"/>
                </a:solidFill>
                <a:latin typeface="Times New Roman" pitchFamily="18" charset="0"/>
                <a:cs typeface="Times New Roman" pitchFamily="18" charset="0"/>
              </a:rPr>
              <a:t>Control Measures to reduce Air Pollution</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a:buNone/>
            </a:pPr>
            <a:endParaRPr lang="en-US" dirty="0" smtClean="0"/>
          </a:p>
          <a:p>
            <a:r>
              <a:rPr lang="en-US" dirty="0" smtClean="0"/>
              <a:t>Solution efforts on pollution are always a big problem. </a:t>
            </a:r>
          </a:p>
          <a:p>
            <a:r>
              <a:rPr lang="en-US" dirty="0" smtClean="0"/>
              <a:t>This is why prevention interventions are always a better way of controlling air pollution.</a:t>
            </a:r>
          </a:p>
          <a:p>
            <a:r>
              <a:rPr lang="en-US" dirty="0" smtClean="0"/>
              <a:t> These prevention methods can either come from government (laws) or by individual actions. </a:t>
            </a:r>
          </a:p>
          <a:p>
            <a:r>
              <a:rPr lang="en-US" dirty="0" smtClean="0"/>
              <a:t>In many big cities, monitoring equipments have been installed at many points in the city. </a:t>
            </a:r>
          </a:p>
          <a:p>
            <a:r>
              <a:rPr lang="en-US" dirty="0" smtClean="0"/>
              <a:t>Authorities read them regularly to check the quality of air.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Government (or community) level prevention</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smtClean="0"/>
          </a:p>
          <a:p>
            <a:pPr lvl="0" algn="just"/>
            <a:r>
              <a:rPr lang="en-US" sz="2400" dirty="0" smtClean="0">
                <a:latin typeface="Times New Roman" pitchFamily="18" charset="0"/>
                <a:cs typeface="Times New Roman" pitchFamily="18" charset="0"/>
              </a:rPr>
              <a:t>Governments throughout the world have already taken action against air pollution by introducing green energy. </a:t>
            </a:r>
          </a:p>
          <a:p>
            <a:pPr lvl="0" algn="just"/>
            <a:r>
              <a:rPr lang="en-US" sz="2400" dirty="0" smtClean="0">
                <a:latin typeface="Times New Roman" pitchFamily="18" charset="0"/>
                <a:cs typeface="Times New Roman" pitchFamily="18" charset="0"/>
              </a:rPr>
              <a:t>Some governments are investing in wind energy and </a:t>
            </a:r>
          </a:p>
          <a:p>
            <a:pPr algn="just">
              <a:buNone/>
            </a:pPr>
            <a:r>
              <a:rPr lang="en-US" sz="2400" dirty="0" smtClean="0">
                <a:latin typeface="Times New Roman" pitchFamily="18" charset="0"/>
                <a:cs typeface="Times New Roman" pitchFamily="18" charset="0"/>
              </a:rPr>
              <a:t>    solar energy, as well as other renewable energy, to minimize burning of fossil fuels, which cause heavy air pollution. </a:t>
            </a:r>
            <a:endParaRPr lang="en-US"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Continue</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lvl="0" algn="just"/>
            <a:r>
              <a:rPr lang="en-US" sz="2800" dirty="0" smtClean="0">
                <a:latin typeface="Times New Roman" pitchFamily="18" charset="0"/>
                <a:cs typeface="Times New Roman" pitchFamily="18" charset="0"/>
              </a:rPr>
              <a:t>Governments are also forcing companies to be more responsible with their manufacturing activities, so that even though they still cause pollution, they are a lot controlled.</a:t>
            </a:r>
          </a:p>
          <a:p>
            <a:pPr lvl="0" algn="just"/>
            <a:r>
              <a:rPr lang="en-US" sz="2800" dirty="0" smtClean="0">
                <a:latin typeface="Times New Roman" pitchFamily="18" charset="0"/>
                <a:cs typeface="Times New Roman" pitchFamily="18" charset="0"/>
              </a:rPr>
              <a:t>Companies are also building more energy efficient cars, which pollute less than before. </a:t>
            </a:r>
          </a:p>
          <a:p>
            <a:pPr algn="just"/>
            <a:r>
              <a:rPr lang="en-US" sz="2800" dirty="0" smtClean="0">
                <a:latin typeface="Times New Roman" pitchFamily="18" charset="0"/>
                <a:cs typeface="Times New Roman" pitchFamily="18" charset="0"/>
              </a:rPr>
              <a:t>Individual Level Prevention Encourage your family to use the bus, train or bike when commuting.</a:t>
            </a:r>
          </a:p>
          <a:p>
            <a:pPr lvl="0" algn="just"/>
            <a:r>
              <a:rPr lang="en-US" sz="2800" dirty="0" smtClean="0">
                <a:latin typeface="Times New Roman" pitchFamily="18" charset="0"/>
                <a:cs typeface="Times New Roman" pitchFamily="18" charset="0"/>
              </a:rPr>
              <a:t> If we all do this, there will be fewer cars on road and less fumes.</a:t>
            </a:r>
          </a:p>
          <a:p>
            <a:pPr lvl="0" algn="just"/>
            <a:r>
              <a:rPr lang="en-US" sz="2800" dirty="0" smtClean="0">
                <a:latin typeface="Times New Roman" pitchFamily="18" charset="0"/>
                <a:cs typeface="Times New Roman" pitchFamily="18" charset="0"/>
              </a:rPr>
              <a:t>Use energy (light, water, boiler, kettle and fire woods) wisely. </a:t>
            </a:r>
          </a:p>
          <a:p>
            <a:pPr lvl="0" algn="just"/>
            <a:r>
              <a:rPr lang="en-US" sz="2800" dirty="0" smtClean="0">
                <a:latin typeface="Times New Roman" pitchFamily="18" charset="0"/>
                <a:cs typeface="Times New Roman" pitchFamily="18" charset="0"/>
              </a:rPr>
              <a:t>This is because lots of fossil fuels are burned to generate electricity, and so if we can cut down the use, we will also cut down the amount of pollution we create</a:t>
            </a:r>
            <a:r>
              <a:rPr lang="en-US"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7030A0"/>
                </a:solidFill>
                <a:latin typeface="Times New Roman" pitchFamily="18" charset="0"/>
                <a:cs typeface="Times New Roman" pitchFamily="18" charset="0"/>
              </a:rPr>
              <a:t>Types of Pollutants</a:t>
            </a:r>
            <a:endParaRPr lang="en-US" sz="2400" b="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b="1" dirty="0" smtClean="0">
                <a:latin typeface="Times New Roman" pitchFamily="18" charset="0"/>
                <a:cs typeface="Times New Roman" pitchFamily="18" charset="0"/>
              </a:rPr>
              <a:t>Primary pollutants </a:t>
            </a:r>
            <a:r>
              <a:rPr lang="en-US" dirty="0" smtClean="0">
                <a:latin typeface="Times New Roman" pitchFamily="18" charset="0"/>
                <a:cs typeface="Times New Roman" pitchFamily="18" charset="0"/>
              </a:rPr>
              <a:t>are directly produced from a process, such as ash from a volcanic eruption, the carbon monoxide gas from a motor vehicle exhaust or </a:t>
            </a:r>
            <a:r>
              <a:rPr lang="en-US" dirty="0" err="1" smtClean="0">
                <a:latin typeface="Times New Roman" pitchFamily="18" charset="0"/>
                <a:cs typeface="Times New Roman" pitchFamily="18" charset="0"/>
              </a:rPr>
              <a:t>sulphur</a:t>
            </a:r>
            <a:r>
              <a:rPr lang="en-US" dirty="0" smtClean="0">
                <a:latin typeface="Times New Roman" pitchFamily="18" charset="0"/>
                <a:cs typeface="Times New Roman" pitchFamily="18" charset="0"/>
              </a:rPr>
              <a:t> dioxide released from factories. </a:t>
            </a:r>
          </a:p>
          <a:p>
            <a:pPr algn="just"/>
            <a:r>
              <a:rPr lang="en-US" b="1" dirty="0" smtClean="0">
                <a:latin typeface="Times New Roman" pitchFamily="18" charset="0"/>
                <a:cs typeface="Times New Roman" pitchFamily="18" charset="0"/>
              </a:rPr>
              <a:t>Secondary pollutants </a:t>
            </a:r>
            <a:r>
              <a:rPr lang="en-US" dirty="0" smtClean="0">
                <a:latin typeface="Times New Roman" pitchFamily="18" charset="0"/>
                <a:cs typeface="Times New Roman" pitchFamily="18" charset="0"/>
              </a:rPr>
              <a:t>are not emitted directly.</a:t>
            </a:r>
          </a:p>
          <a:p>
            <a:pPr algn="just"/>
            <a:r>
              <a:rPr lang="en-US" dirty="0" smtClean="0">
                <a:latin typeface="Times New Roman" pitchFamily="18" charset="0"/>
                <a:cs typeface="Times New Roman" pitchFamily="18" charset="0"/>
              </a:rPr>
              <a:t>Rather, they form in the air when primary pollutants react or interact.</a:t>
            </a:r>
          </a:p>
          <a:p>
            <a:pPr algn="just"/>
            <a:r>
              <a:rPr lang="en-US" dirty="0" smtClean="0">
                <a:latin typeface="Times New Roman" pitchFamily="18" charset="0"/>
                <a:cs typeface="Times New Roman" pitchFamily="18" charset="0"/>
              </a:rPr>
              <a:t> An important example of a secondary pollutant is ground level ozone – one of the many secondary pollutants that make up photochemical smog.</a:t>
            </a:r>
          </a:p>
          <a:p>
            <a:pPr algn="just"/>
            <a:r>
              <a:rPr lang="en-US" dirty="0" smtClean="0">
                <a:latin typeface="Times New Roman" pitchFamily="18" charset="0"/>
                <a:cs typeface="Times New Roman" pitchFamily="18" charset="0"/>
              </a:rPr>
              <a:t> Some pollutants may be both primary and secondary that is, they are both emitted directly and formed from other primary pollutants.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sz="2700" b="1" dirty="0" smtClean="0">
                <a:solidFill>
                  <a:schemeClr val="tx1"/>
                </a:solidFill>
                <a:latin typeface="Times New Roman" pitchFamily="18" charset="0"/>
                <a:cs typeface="Times New Roman" pitchFamily="18" charset="0"/>
              </a:rPr>
              <a:t>Recycling</a:t>
            </a:r>
            <a:endParaRPr lang="en-US" sz="27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lgn="just"/>
            <a:r>
              <a:rPr lang="en-US" dirty="0" smtClean="0"/>
              <a:t>Recycle and re-use things. </a:t>
            </a:r>
          </a:p>
          <a:p>
            <a:pPr lvl="0" algn="just"/>
            <a:r>
              <a:rPr lang="en-US" dirty="0" smtClean="0"/>
              <a:t>This will minimize the dependence of producing new things.</a:t>
            </a:r>
          </a:p>
          <a:p>
            <a:pPr algn="just"/>
            <a:r>
              <a:rPr lang="en-US" dirty="0" smtClean="0"/>
              <a:t> Remember manufacturing industries create a lot of pollution, so if we can re-use things like shopping plastic bags, clothing, paper and bottles, it can help.</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533400" y="1143000"/>
            <a:ext cx="8229600" cy="5334000"/>
          </a:xfrm>
        </p:spPr>
        <p:txBody>
          <a:bodyPr>
            <a:normAutofit fontScale="77500" lnSpcReduction="20000"/>
          </a:bodyPr>
          <a:lstStyle/>
          <a:p>
            <a:pPr>
              <a:buNone/>
            </a:pPr>
            <a:endParaRPr lang="en-US" dirty="0" smtClean="0"/>
          </a:p>
          <a:p>
            <a:pPr algn="just"/>
            <a:r>
              <a:rPr lang="en-US" sz="3100" dirty="0" smtClean="0">
                <a:latin typeface="Times New Roman" pitchFamily="18" charset="0"/>
                <a:cs typeface="Times New Roman" pitchFamily="18" charset="0"/>
              </a:rPr>
              <a:t>The following items are commonly used as pollution control devices by industry or transportation devices. </a:t>
            </a:r>
          </a:p>
          <a:p>
            <a:pPr algn="just"/>
            <a:r>
              <a:rPr lang="en-US" sz="3100" dirty="0" smtClean="0">
                <a:latin typeface="Times New Roman" pitchFamily="18" charset="0"/>
                <a:cs typeface="Times New Roman" pitchFamily="18" charset="0"/>
              </a:rPr>
              <a:t>They can either destroy contaminants or remove them from an </a:t>
            </a:r>
          </a:p>
          <a:p>
            <a:pPr algn="just">
              <a:buNone/>
            </a:pPr>
            <a:r>
              <a:rPr lang="en-US" sz="3100" dirty="0" smtClean="0">
                <a:latin typeface="Times New Roman" pitchFamily="18" charset="0"/>
                <a:cs typeface="Times New Roman" pitchFamily="18" charset="0"/>
              </a:rPr>
              <a:t>     exhaust stream before it is emitted into the atmosphere. </a:t>
            </a:r>
          </a:p>
          <a:p>
            <a:pPr algn="just"/>
            <a:r>
              <a:rPr lang="en-US" sz="3100" dirty="0" smtClean="0">
                <a:latin typeface="Times New Roman" pitchFamily="18" charset="0"/>
                <a:cs typeface="Times New Roman" pitchFamily="18" charset="0"/>
              </a:rPr>
              <a:t> </a:t>
            </a:r>
            <a:r>
              <a:rPr lang="en-US" sz="3100" b="1" dirty="0" smtClean="0">
                <a:latin typeface="Times New Roman" pitchFamily="18" charset="0"/>
                <a:cs typeface="Times New Roman" pitchFamily="18" charset="0"/>
              </a:rPr>
              <a:t>Mechanical collectors </a:t>
            </a:r>
            <a:r>
              <a:rPr lang="en-US" sz="3100" dirty="0" smtClean="0">
                <a:latin typeface="Times New Roman" pitchFamily="18" charset="0"/>
                <a:cs typeface="Times New Roman" pitchFamily="18" charset="0"/>
              </a:rPr>
              <a:t>(dust cyclones, multi-cyclones) </a:t>
            </a:r>
          </a:p>
          <a:p>
            <a:pPr algn="just"/>
            <a:r>
              <a:rPr lang="en-US" sz="3100" dirty="0" smtClean="0">
                <a:latin typeface="Times New Roman" pitchFamily="18" charset="0"/>
                <a:cs typeface="Times New Roman" pitchFamily="18" charset="0"/>
              </a:rPr>
              <a:t> </a:t>
            </a:r>
            <a:r>
              <a:rPr lang="en-US" sz="3100" b="1" dirty="0" smtClean="0">
                <a:latin typeface="Times New Roman" pitchFamily="18" charset="0"/>
                <a:cs typeface="Times New Roman" pitchFamily="18" charset="0"/>
              </a:rPr>
              <a:t>Electrostatic precipitators </a:t>
            </a:r>
            <a:r>
              <a:rPr lang="en-US" sz="3100" dirty="0" smtClean="0">
                <a:latin typeface="Times New Roman" pitchFamily="18" charset="0"/>
                <a:cs typeface="Times New Roman" pitchFamily="18" charset="0"/>
              </a:rPr>
              <a:t>:An electrostatic precipitator (ESP), or electrostatic air cleaner is a particulate collection device that removes particles from a flowing gas (such as air) using the force of an induced electrostatic charge. </a:t>
            </a:r>
          </a:p>
          <a:p>
            <a:pPr algn="just"/>
            <a:r>
              <a:rPr lang="en-US" sz="3100" b="1" dirty="0" smtClean="0">
                <a:latin typeface="Times New Roman" pitchFamily="18" charset="0"/>
                <a:cs typeface="Times New Roman" pitchFamily="18" charset="0"/>
              </a:rPr>
              <a:t>Electrostatic </a:t>
            </a:r>
          </a:p>
          <a:p>
            <a:pPr algn="just">
              <a:buNone/>
            </a:pPr>
            <a:r>
              <a:rPr lang="en-US" sz="3100" dirty="0" smtClean="0">
                <a:latin typeface="Times New Roman" pitchFamily="18" charset="0"/>
                <a:cs typeface="Times New Roman" pitchFamily="18" charset="0"/>
              </a:rPr>
              <a:t>    precipitators are highly efficient filtration devices that minimally impede the flow of gases through the device, and can easily remove fine particulates such as dust and smoke from the air stream</a:t>
            </a:r>
            <a:r>
              <a:rPr lang="en-US" dirty="0" smtClean="0"/>
              <a:t>.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latin typeface="Times New Roman" pitchFamily="18" charset="0"/>
                <a:cs typeface="Times New Roman" pitchFamily="18" charset="0"/>
              </a:rPr>
              <a:t>Continue</a:t>
            </a:r>
            <a:endParaRPr lang="en-US" sz="28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pPr lvl="0" algn="just"/>
            <a:r>
              <a:rPr lang="en-US" dirty="0" smtClean="0"/>
              <a:t> </a:t>
            </a:r>
          </a:p>
          <a:p>
            <a:pPr lvl="0" algn="just"/>
            <a:r>
              <a:rPr lang="en-US" sz="9600" b="1" dirty="0" smtClean="0">
                <a:latin typeface="Times New Roman" pitchFamily="18" charset="0"/>
                <a:cs typeface="Times New Roman" pitchFamily="18" charset="0"/>
              </a:rPr>
              <a:t>Bag houses</a:t>
            </a:r>
            <a:r>
              <a:rPr lang="en-US" sz="9600" dirty="0" smtClean="0">
                <a:latin typeface="Times New Roman" pitchFamily="18" charset="0"/>
                <a:cs typeface="Times New Roman" pitchFamily="18" charset="0"/>
              </a:rPr>
              <a:t>: </a:t>
            </a:r>
          </a:p>
          <a:p>
            <a:pPr lvl="0" algn="just"/>
            <a:r>
              <a:rPr lang="en-US" sz="9600" dirty="0" smtClean="0">
                <a:latin typeface="Times New Roman" pitchFamily="18" charset="0"/>
                <a:cs typeface="Times New Roman" pitchFamily="18" charset="0"/>
              </a:rPr>
              <a:t>Designed to handle heavy dust loads, a dust collector consists of a  blower, dust filter, a filter-cleaning system, and a dust receptacle or dust removal system (distinguished from air cleaners which utilize disposable filters to remove the dust).</a:t>
            </a:r>
          </a:p>
          <a:p>
            <a:pPr lvl="0" algn="just"/>
            <a:r>
              <a:rPr lang="en-US" sz="9600" b="1" dirty="0" smtClean="0">
                <a:latin typeface="Times New Roman" pitchFamily="18" charset="0"/>
                <a:cs typeface="Times New Roman" pitchFamily="18" charset="0"/>
              </a:rPr>
              <a:t>Particulate scrubbers</a:t>
            </a:r>
            <a:r>
              <a:rPr lang="en-US" sz="9600" dirty="0" smtClean="0">
                <a:latin typeface="Times New Roman" pitchFamily="18" charset="0"/>
                <a:cs typeface="Times New Roman" pitchFamily="18" charset="0"/>
              </a:rPr>
              <a:t>:  </a:t>
            </a:r>
          </a:p>
          <a:p>
            <a:pPr lvl="0" algn="just"/>
            <a:r>
              <a:rPr lang="en-US" sz="9600" dirty="0" smtClean="0">
                <a:latin typeface="Times New Roman" pitchFamily="18" charset="0"/>
                <a:cs typeface="Times New Roman" pitchFamily="18" charset="0"/>
              </a:rPr>
              <a:t>Wet scrubber is a form of pollution control technology. </a:t>
            </a:r>
          </a:p>
          <a:p>
            <a:pPr algn="just"/>
            <a:r>
              <a:rPr lang="en-US" sz="9600" dirty="0" smtClean="0">
                <a:latin typeface="Times New Roman" pitchFamily="18" charset="0"/>
                <a:cs typeface="Times New Roman" pitchFamily="18" charset="0"/>
              </a:rPr>
              <a:t>The term describes a variety of devices that use pollutants from a furnace flue gas or from other gas streams. </a:t>
            </a:r>
          </a:p>
          <a:p>
            <a:pPr algn="just"/>
            <a:r>
              <a:rPr lang="en-US" sz="9600" dirty="0" smtClean="0">
                <a:latin typeface="Times New Roman" pitchFamily="18" charset="0"/>
                <a:cs typeface="Times New Roman" pitchFamily="18" charset="0"/>
              </a:rPr>
              <a:t>In a wet scrubber, the polluted gas stream is brought into contact with the scrubbing liquid, by spraying it with the liquid, by forcing it through a pool of liquid, or by some other contact method, so as to remove the pollutants.</a:t>
            </a:r>
            <a:endParaRPr lang="en-US" sz="96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solidFill>
                  <a:schemeClr val="tx1"/>
                </a:solidFill>
                <a:latin typeface="Times New Roman" pitchFamily="18" charset="0"/>
                <a:cs typeface="Times New Roman" pitchFamily="18" charset="0"/>
              </a:rPr>
              <a:t>Some Facts and Statistics about Air Pollution</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389120"/>
          </a:xfrm>
        </p:spPr>
        <p:txBody>
          <a:bodyPr>
            <a:normAutofit/>
          </a:bodyPr>
          <a:lstStyle/>
          <a:p>
            <a:pPr>
              <a:buNone/>
            </a:pPr>
            <a:endParaRPr lang="en-US" dirty="0" smtClean="0"/>
          </a:p>
          <a:p>
            <a:pPr lvl="0"/>
            <a:r>
              <a:rPr lang="en-US" sz="2400" dirty="0" smtClean="0">
                <a:latin typeface="Times New Roman" pitchFamily="18" charset="0"/>
                <a:cs typeface="Times New Roman" pitchFamily="18" charset="0"/>
              </a:rPr>
              <a:t>Air pollution affects kids more than adults due to higher concentrations of polluted air in their systems per body size.</a:t>
            </a:r>
          </a:p>
          <a:p>
            <a:pPr lvl="0"/>
            <a:r>
              <a:rPr lang="en-US" sz="2400" dirty="0" smtClean="0">
                <a:latin typeface="Times New Roman" pitchFamily="18" charset="0"/>
                <a:cs typeface="Times New Roman" pitchFamily="18" charset="0"/>
              </a:rPr>
              <a:t>India is the country with the worst air quality in the world.</a:t>
            </a:r>
          </a:p>
          <a:p>
            <a:pPr lvl="0"/>
            <a:r>
              <a:rPr lang="en-US" sz="2400" dirty="0" smtClean="0">
                <a:latin typeface="Times New Roman" pitchFamily="18" charset="0"/>
                <a:cs typeface="Times New Roman" pitchFamily="18" charset="0"/>
              </a:rPr>
              <a:t>The European Union would save 161 billion Euros a year if deaths caused by air pollution were diminished.</a:t>
            </a:r>
          </a:p>
          <a:p>
            <a:pPr lvl="0"/>
            <a:r>
              <a:rPr lang="en-US" sz="2400" dirty="0" smtClean="0">
                <a:latin typeface="Times New Roman" pitchFamily="18" charset="0"/>
                <a:cs typeface="Times New Roman" pitchFamily="18" charset="0"/>
              </a:rPr>
              <a:t>In large cities, over 80% of fatal pollutants that cause lung damage come from cars, buses, motorcycles and other vehicles on the road.</a:t>
            </a:r>
            <a:endParaRPr lang="en-US" sz="24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latin typeface="Times New Roman" pitchFamily="18" charset="0"/>
                <a:cs typeface="Times New Roman" pitchFamily="18" charset="0"/>
              </a:rPr>
              <a:t>WHO organization</a:t>
            </a:r>
            <a:endParaRPr lang="en-US" sz="28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sz="2400" dirty="0" smtClean="0">
                <a:latin typeface="Times New Roman" pitchFamily="18" charset="0"/>
                <a:cs typeface="Times New Roman" pitchFamily="18" charset="0"/>
              </a:rPr>
              <a:t>According to the World Health Organization, there are as many deaths (1.3 million per year) in the world due to air pollution as there are deaths due to car accidents.</a:t>
            </a:r>
          </a:p>
          <a:p>
            <a:pPr lvl="0" algn="just"/>
            <a:r>
              <a:rPr lang="en-US" sz="2400" dirty="0" smtClean="0">
                <a:latin typeface="Times New Roman" pitchFamily="18" charset="0"/>
                <a:cs typeface="Times New Roman" pitchFamily="18" charset="0"/>
              </a:rPr>
              <a:t>The average adult breathes 3,000 gallons of air every day.</a:t>
            </a:r>
          </a:p>
          <a:p>
            <a:pPr lvl="0" algn="just"/>
            <a:r>
              <a:rPr lang="en-US" sz="2400" dirty="0" smtClean="0">
                <a:latin typeface="Times New Roman" pitchFamily="18" charset="0"/>
                <a:cs typeface="Times New Roman" pitchFamily="18" charset="0"/>
              </a:rPr>
              <a:t>The Great Smog of London in 1952 was one of the worst air pollution events in history with over 8,000 deaths.</a:t>
            </a:r>
          </a:p>
          <a:p>
            <a:pPr lvl="0" algn="just"/>
            <a:r>
              <a:rPr lang="en-US" sz="2400" dirty="0" smtClean="0">
                <a:latin typeface="Times New Roman" pitchFamily="18" charset="0"/>
                <a:cs typeface="Times New Roman" pitchFamily="18" charset="0"/>
              </a:rPr>
              <a:t>The largest cause of air pollution in Europe is road transportation with over 5,000 people dying each year from lung cancer and heart attacks caused by vehicle exhaust fumes.</a:t>
            </a:r>
            <a:r>
              <a:rPr lang="en-US" dirty="0" smtClean="0"/>
              <a:t>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latin typeface="Times New Roman" pitchFamily="18" charset="0"/>
                <a:cs typeface="Times New Roman" pitchFamily="18" charset="0"/>
              </a:rPr>
              <a:t>Continue</a:t>
            </a:r>
            <a:endParaRPr lang="en-US" sz="28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Air pollution can be prevented only if individuals and businesses stop using toxic substances that cause air pollution in the first place. </a:t>
            </a:r>
          </a:p>
          <a:p>
            <a:pPr algn="just"/>
            <a:r>
              <a:rPr lang="en-US" dirty="0" smtClean="0">
                <a:latin typeface="Times New Roman" pitchFamily="18" charset="0"/>
                <a:cs typeface="Times New Roman" pitchFamily="18" charset="0"/>
              </a:rPr>
              <a:t>This would require the cessation of all fossil fuel-burning processes, from industrial manufacturing to home use of air conditioners. </a:t>
            </a:r>
          </a:p>
          <a:p>
            <a:pPr algn="just"/>
            <a:r>
              <a:rPr lang="en-US" dirty="0" smtClean="0">
                <a:latin typeface="Times New Roman" pitchFamily="18" charset="0"/>
                <a:cs typeface="Times New Roman" pitchFamily="18" charset="0"/>
              </a:rPr>
              <a:t>This is an unlikely scenario at this time. </a:t>
            </a:r>
          </a:p>
          <a:p>
            <a:pPr algn="just"/>
            <a:r>
              <a:rPr lang="en-US" dirty="0" smtClean="0">
                <a:latin typeface="Times New Roman" pitchFamily="18" charset="0"/>
                <a:cs typeface="Times New Roman" pitchFamily="18" charset="0"/>
              </a:rPr>
              <a:t>However, we have to make rules which set stringent regulations on industrial and power supply manufacturing and handling.</a:t>
            </a:r>
          </a:p>
          <a:p>
            <a:pPr algn="just"/>
            <a:r>
              <a:rPr lang="en-US" dirty="0" smtClean="0">
                <a:latin typeface="Times New Roman" pitchFamily="18" charset="0"/>
                <a:cs typeface="Times New Roman" pitchFamily="18" charset="0"/>
              </a:rPr>
              <a:t> The regulations are to be designed to further reduce harmful emissions into the Earth's atmosphere.</a:t>
            </a:r>
          </a:p>
          <a:p>
            <a:pPr>
              <a:buNone/>
            </a:pPr>
            <a:r>
              <a:rPr lang="en-US"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r>
              <a:rPr lang="en-US" sz="2400" dirty="0" smtClean="0">
                <a:solidFill>
                  <a:schemeClr val="tx1"/>
                </a:solidFill>
                <a:latin typeface="Times New Roman" pitchFamily="18" charset="0"/>
                <a:cs typeface="Times New Roman" pitchFamily="18" charset="0"/>
              </a:rPr>
              <a:t>Continue</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Autofit/>
          </a:bodyPr>
          <a:lstStyle/>
          <a:p>
            <a:pPr algn="just"/>
            <a:r>
              <a:rPr lang="en-US" sz="2400" dirty="0" smtClean="0">
                <a:latin typeface="Times New Roman" pitchFamily="18" charset="0"/>
                <a:cs typeface="Times New Roman" pitchFamily="18" charset="0"/>
              </a:rPr>
              <a:t>An important example of a secondary pollutant is ground level ozone – one of the many secondary pollutants that make up photochemical smog.</a:t>
            </a:r>
          </a:p>
          <a:p>
            <a:pPr algn="just"/>
            <a:r>
              <a:rPr lang="en-US" sz="2400" dirty="0" smtClean="0">
                <a:latin typeface="Times New Roman" pitchFamily="18" charset="0"/>
                <a:cs typeface="Times New Roman" pitchFamily="18" charset="0"/>
              </a:rPr>
              <a:t> Some pollutants may be both primary and secondary: that is, they are both emitted directly and formed from other primary pollutants. </a:t>
            </a:r>
          </a:p>
          <a:p>
            <a:pPr algn="just"/>
            <a:r>
              <a:rPr lang="en-US" sz="2400" dirty="0" smtClean="0">
                <a:latin typeface="Times New Roman" pitchFamily="18" charset="0"/>
                <a:cs typeface="Times New Roman" pitchFamily="18" charset="0"/>
              </a:rPr>
              <a:t>Major primary pollutants produced by human activity include: </a:t>
            </a:r>
            <a:r>
              <a:rPr lang="en-US" sz="2400" dirty="0" err="1" smtClean="0">
                <a:latin typeface="Times New Roman" pitchFamily="18" charset="0"/>
                <a:cs typeface="Times New Roman" pitchFamily="18" charset="0"/>
              </a:rPr>
              <a:t>Sulphur</a:t>
            </a:r>
            <a:r>
              <a:rPr lang="en-US" sz="2400" dirty="0" smtClean="0">
                <a:latin typeface="Times New Roman" pitchFamily="18" charset="0"/>
                <a:cs typeface="Times New Roman" pitchFamily="18" charset="0"/>
              </a:rPr>
              <a:t> oxides (</a:t>
            </a:r>
            <a:r>
              <a:rPr lang="en-US" sz="2400" dirty="0" err="1" smtClean="0">
                <a:latin typeface="Times New Roman" pitchFamily="18" charset="0"/>
                <a:cs typeface="Times New Roman" pitchFamily="18" charset="0"/>
              </a:rPr>
              <a:t>SOx</a:t>
            </a:r>
            <a:r>
              <a:rPr lang="en-US" sz="2400" dirty="0" smtClean="0">
                <a:latin typeface="Times New Roman" pitchFamily="18" charset="0"/>
                <a:cs typeface="Times New Roman" pitchFamily="18" charset="0"/>
              </a:rPr>
              <a:t>) - especially </a:t>
            </a:r>
            <a:r>
              <a:rPr lang="en-US" sz="2400" dirty="0" err="1" smtClean="0">
                <a:latin typeface="Times New Roman" pitchFamily="18" charset="0"/>
                <a:cs typeface="Times New Roman" pitchFamily="18" charset="0"/>
              </a:rPr>
              <a:t>sulphur</a:t>
            </a:r>
            <a:r>
              <a:rPr lang="en-US" sz="2400" dirty="0" smtClean="0">
                <a:latin typeface="Times New Roman" pitchFamily="18" charset="0"/>
                <a:cs typeface="Times New Roman" pitchFamily="18" charset="0"/>
              </a:rPr>
              <a:t> dioxide, a chemical compound with the  formula SO2.</a:t>
            </a:r>
          </a:p>
          <a:p>
            <a:pPr algn="just"/>
            <a:r>
              <a:rPr lang="en-US" sz="2400" dirty="0" smtClean="0">
                <a:latin typeface="Times New Roman" pitchFamily="18" charset="0"/>
                <a:cs typeface="Times New Roman" pitchFamily="18" charset="0"/>
              </a:rPr>
              <a:t> SO2 is produced by volcanoes and in various industrial processes.  </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09600"/>
          </a:xfrm>
        </p:spPr>
        <p:txBody>
          <a:bodyPr>
            <a:normAutofit/>
          </a:bodyPr>
          <a:lstStyle/>
          <a:p>
            <a:r>
              <a:rPr lang="en-US" sz="2400" dirty="0" smtClean="0">
                <a:solidFill>
                  <a:schemeClr val="tx1"/>
                </a:solidFill>
                <a:latin typeface="Times New Roman" pitchFamily="18" charset="0"/>
                <a:cs typeface="Times New Roman" pitchFamily="18" charset="0"/>
              </a:rPr>
              <a:t>Continue</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382000" cy="5943600"/>
          </a:xfrm>
        </p:spPr>
        <p:txBody>
          <a:bodyPr>
            <a:normAutofit fontScale="25000" lnSpcReduction="20000"/>
          </a:bodyPr>
          <a:lstStyle/>
          <a:p>
            <a:pPr>
              <a:buNone/>
            </a:pPr>
            <a:endParaRPr lang="en-US" dirty="0" smtClean="0"/>
          </a:p>
          <a:p>
            <a:pPr algn="just"/>
            <a:r>
              <a:rPr lang="en-US" sz="9600" dirty="0" smtClean="0">
                <a:latin typeface="Times New Roman" pitchFamily="18" charset="0"/>
                <a:cs typeface="Times New Roman" pitchFamily="18" charset="0"/>
              </a:rPr>
              <a:t>Since coal and petroleum often contain </a:t>
            </a:r>
            <a:r>
              <a:rPr lang="en-US" sz="9600" dirty="0" err="1" smtClean="0">
                <a:latin typeface="Times New Roman" pitchFamily="18" charset="0"/>
                <a:cs typeface="Times New Roman" pitchFamily="18" charset="0"/>
              </a:rPr>
              <a:t>sulphur</a:t>
            </a:r>
            <a:r>
              <a:rPr lang="en-US" sz="9600" dirty="0" smtClean="0">
                <a:latin typeface="Times New Roman" pitchFamily="18" charset="0"/>
                <a:cs typeface="Times New Roman" pitchFamily="18" charset="0"/>
              </a:rPr>
              <a:t> compounds, their combustion generates sulfur dioxide.</a:t>
            </a:r>
          </a:p>
          <a:p>
            <a:pPr algn="just"/>
            <a:r>
              <a:rPr lang="en-US" sz="9600" dirty="0" smtClean="0">
                <a:latin typeface="Times New Roman" pitchFamily="18" charset="0"/>
                <a:cs typeface="Times New Roman" pitchFamily="18" charset="0"/>
              </a:rPr>
              <a:t> Oxidation of SO2, usually in the presence of a catalyst such as NO2, forms H2SO4, and thus acid rain. </a:t>
            </a:r>
          </a:p>
          <a:p>
            <a:pPr algn="just"/>
            <a:r>
              <a:rPr lang="en-US" sz="9600" dirty="0" smtClean="0">
                <a:latin typeface="Times New Roman" pitchFamily="18" charset="0"/>
                <a:cs typeface="Times New Roman" pitchFamily="18" charset="0"/>
              </a:rPr>
              <a:t>This is one of the causes for concern over the environmental impact of the use of these fuels as power sources.</a:t>
            </a:r>
          </a:p>
          <a:p>
            <a:pPr lvl="0" algn="just"/>
            <a:r>
              <a:rPr lang="en-US" sz="9600" dirty="0" smtClean="0">
                <a:latin typeface="Times New Roman" pitchFamily="18" charset="0"/>
                <a:cs typeface="Times New Roman" pitchFamily="18" charset="0"/>
              </a:rPr>
              <a:t> </a:t>
            </a:r>
            <a:r>
              <a:rPr lang="en-US" sz="9600" dirty="0" smtClean="0"/>
              <a:t>Nitrogen oxides (</a:t>
            </a:r>
            <a:r>
              <a:rPr lang="en-US" sz="9600" dirty="0" err="1" smtClean="0"/>
              <a:t>NOx</a:t>
            </a:r>
            <a:r>
              <a:rPr lang="en-US" sz="9600" dirty="0" smtClean="0"/>
              <a:t>) - especially nitrogen dioxide are expelled from high  temperature combustion, and are also produced naturally during thunderstorms by electric discharge. </a:t>
            </a:r>
          </a:p>
          <a:p>
            <a:pPr algn="just"/>
            <a:r>
              <a:rPr lang="en-US" sz="9600" dirty="0" smtClean="0"/>
              <a:t>Can be seen as the brown haze dome above or plume down wind of cities.</a:t>
            </a:r>
          </a:p>
          <a:p>
            <a:pPr algn="just"/>
            <a:r>
              <a:rPr lang="en-US" sz="9600" dirty="0" smtClean="0"/>
              <a:t> Nitrogen dioxide is the chemical compound with the formula NO2.</a:t>
            </a:r>
          </a:p>
          <a:p>
            <a:pPr algn="just"/>
            <a:r>
              <a:rPr lang="en-US" sz="9600" dirty="0" smtClean="0"/>
              <a:t>This reddish-brown toxic gas has a characteristic sharp, biting odor.</a:t>
            </a:r>
          </a:p>
          <a:p>
            <a:pPr algn="just"/>
            <a:r>
              <a:rPr lang="en-US" sz="9600" dirty="0" smtClean="0"/>
              <a:t> NO2 is one of the most prominent air pollutants.</a:t>
            </a:r>
          </a:p>
          <a:p>
            <a:pPr>
              <a:buNone/>
            </a:pPr>
            <a:r>
              <a:rPr lang="en-US" sz="9600" dirty="0" smtClean="0"/>
              <a:t> </a:t>
            </a:r>
            <a:endParaRPr lang="en-US" sz="9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Acid Rain</a:t>
            </a:r>
            <a:endParaRPr lang="en-US" sz="2400" b="1" dirty="0">
              <a:solidFill>
                <a:schemeClr val="tx1"/>
              </a:solidFill>
              <a:latin typeface="Times New Roman" pitchFamily="18" charset="0"/>
              <a:cs typeface="Times New Roman" pitchFamily="18" charset="0"/>
            </a:endParaRPr>
          </a:p>
        </p:txBody>
      </p:sp>
      <p:pic>
        <p:nvPicPr>
          <p:cNvPr id="1026" name="Picture 2" descr="C:\Users\qaisarabbas\Desktop\maxresdefault (1).jpg"/>
          <p:cNvPicPr>
            <a:picLocks noGrp="1" noChangeAspect="1" noChangeArrowheads="1"/>
          </p:cNvPicPr>
          <p:nvPr>
            <p:ph idx="1"/>
          </p:nvPr>
        </p:nvPicPr>
        <p:blipFill>
          <a:blip r:embed="rId2"/>
          <a:srcRect/>
          <a:stretch>
            <a:fillRect/>
          </a:stretch>
        </p:blipFill>
        <p:spPr bwMode="auto">
          <a:xfrm>
            <a:off x="670278" y="1935163"/>
            <a:ext cx="7803444" cy="438943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tx1"/>
                </a:solidFill>
                <a:latin typeface="Times New Roman" pitchFamily="18" charset="0"/>
                <a:cs typeface="Times New Roman" pitchFamily="18" charset="0"/>
              </a:rPr>
              <a:t>Acid Rain</a:t>
            </a:r>
            <a:endParaRPr lang="en-US" sz="2400" dirty="0">
              <a:solidFill>
                <a:schemeClr val="tx1"/>
              </a:solidFill>
              <a:latin typeface="Times New Roman" pitchFamily="18" charset="0"/>
              <a:cs typeface="Times New Roman" pitchFamily="18" charset="0"/>
            </a:endParaRPr>
          </a:p>
        </p:txBody>
      </p:sp>
      <p:pic>
        <p:nvPicPr>
          <p:cNvPr id="2050" name="Picture 2" descr="C:\Users\qaisarabbas\Desktop\acid-rain.gif"/>
          <p:cNvPicPr>
            <a:picLocks noGrp="1" noChangeAspect="1" noChangeArrowheads="1"/>
          </p:cNvPicPr>
          <p:nvPr>
            <p:ph idx="1"/>
          </p:nvPr>
        </p:nvPicPr>
        <p:blipFill>
          <a:blip r:embed="rId2"/>
          <a:srcRect/>
          <a:stretch>
            <a:fillRect/>
          </a:stretch>
        </p:blipFill>
        <p:spPr bwMode="auto">
          <a:xfrm>
            <a:off x="0" y="2224880"/>
            <a:ext cx="9144000" cy="463311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Carbon monoxide (CO)</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smtClean="0"/>
          </a:p>
          <a:p>
            <a:pPr lvl="0" algn="just"/>
            <a:r>
              <a:rPr lang="en-US" sz="2400" dirty="0" smtClean="0">
                <a:latin typeface="Times New Roman" pitchFamily="18" charset="0"/>
                <a:cs typeface="Times New Roman" pitchFamily="18" charset="0"/>
              </a:rPr>
              <a:t>Carbon monoxide (CO) - is a </a:t>
            </a:r>
            <a:r>
              <a:rPr lang="en-US" sz="2400" dirty="0" err="1" smtClean="0">
                <a:latin typeface="Times New Roman" pitchFamily="18" charset="0"/>
                <a:cs typeface="Times New Roman" pitchFamily="18" charset="0"/>
              </a:rPr>
              <a:t>colourless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odourless</a:t>
            </a:r>
            <a:r>
              <a:rPr lang="en-US" sz="2400" dirty="0" smtClean="0">
                <a:latin typeface="Times New Roman" pitchFamily="18" charset="0"/>
                <a:cs typeface="Times New Roman" pitchFamily="18" charset="0"/>
              </a:rPr>
              <a:t>, non-irritating but very poisonous gas. </a:t>
            </a:r>
          </a:p>
          <a:p>
            <a:pPr algn="just"/>
            <a:r>
              <a:rPr lang="en-US" sz="2400" dirty="0" smtClean="0">
                <a:latin typeface="Times New Roman" pitchFamily="18" charset="0"/>
                <a:cs typeface="Times New Roman" pitchFamily="18" charset="0"/>
              </a:rPr>
              <a:t>It is a product by incomplete combustion of fuel such as natural gas, coal or wood.</a:t>
            </a:r>
          </a:p>
          <a:p>
            <a:pPr algn="just"/>
            <a:r>
              <a:rPr lang="en-US" sz="2400" dirty="0" smtClean="0">
                <a:latin typeface="Times New Roman" pitchFamily="18" charset="0"/>
                <a:cs typeface="Times New Roman" pitchFamily="18" charset="0"/>
              </a:rPr>
              <a:t> Vehicular exhaust is a major source of carbon monoxide. </a:t>
            </a:r>
            <a:endParaRPr lang="en-US"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581</TotalTime>
  <Words>2919</Words>
  <Application>Microsoft Office PowerPoint</Application>
  <PresentationFormat>On-screen Show (4:3)</PresentationFormat>
  <Paragraphs>236</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Flow</vt:lpstr>
      <vt:lpstr>Topic : Atmospheric Pollution its Types and impact on Environment</vt:lpstr>
      <vt:lpstr>Atmosphere</vt:lpstr>
      <vt:lpstr>Continue</vt:lpstr>
      <vt:lpstr>Types of Pollutants</vt:lpstr>
      <vt:lpstr>Continue</vt:lpstr>
      <vt:lpstr>Continue</vt:lpstr>
      <vt:lpstr>Acid Rain</vt:lpstr>
      <vt:lpstr>Acid Rain</vt:lpstr>
      <vt:lpstr>Carbon monoxide (CO)</vt:lpstr>
      <vt:lpstr>CO gas</vt:lpstr>
      <vt:lpstr>Volatile organic compounds</vt:lpstr>
      <vt:lpstr>Particulates</vt:lpstr>
      <vt:lpstr>Chemical transportation</vt:lpstr>
      <vt:lpstr>Persistent Free Radicals</vt:lpstr>
      <vt:lpstr>Continue</vt:lpstr>
      <vt:lpstr>Photochemical smog</vt:lpstr>
      <vt:lpstr>Ground Level Ozone</vt:lpstr>
      <vt:lpstr>Factors Responsible for Air Pollution</vt:lpstr>
      <vt:lpstr>Man made sources</vt:lpstr>
      <vt:lpstr>Continue</vt:lpstr>
      <vt:lpstr>Continue</vt:lpstr>
      <vt:lpstr>Sources and Effect of Pollution</vt:lpstr>
      <vt:lpstr>Natural sources</vt:lpstr>
      <vt:lpstr>Continue</vt:lpstr>
      <vt:lpstr>Continue</vt:lpstr>
      <vt:lpstr>Continue</vt:lpstr>
      <vt:lpstr>Carbon monoxide (CO)</vt:lpstr>
      <vt:lpstr>Effects of Air Pollution</vt:lpstr>
      <vt:lpstr>Health Effects</vt:lpstr>
      <vt:lpstr>Biological and Human Effects</vt:lpstr>
      <vt:lpstr>Biological sources</vt:lpstr>
      <vt:lpstr>Sources of Air Pollution</vt:lpstr>
      <vt:lpstr>Pollution Crisis</vt:lpstr>
      <vt:lpstr>Continue</vt:lpstr>
      <vt:lpstr>Environmental Effects </vt:lpstr>
      <vt:lpstr>Economical Effects</vt:lpstr>
      <vt:lpstr>Control Measures to reduce Air Pollution </vt:lpstr>
      <vt:lpstr>Government (or community) level prevention</vt:lpstr>
      <vt:lpstr>Continue</vt:lpstr>
      <vt:lpstr>  Recycling</vt:lpstr>
      <vt:lpstr> </vt:lpstr>
      <vt:lpstr>Continue</vt:lpstr>
      <vt:lpstr>Some Facts and Statistics about Air Pollution </vt:lpstr>
      <vt:lpstr>WHO organization</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Atmospheric pollution its types and impact on environment</dc:title>
  <dc:creator>qaisarabbas</dc:creator>
  <cp:lastModifiedBy>Chemistry</cp:lastModifiedBy>
  <cp:revision>17</cp:revision>
  <dcterms:created xsi:type="dcterms:W3CDTF">2020-04-15T07:29:57Z</dcterms:created>
  <dcterms:modified xsi:type="dcterms:W3CDTF">2020-10-28T10:46:40Z</dcterms:modified>
</cp:coreProperties>
</file>