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43" d="100"/>
          <a:sy n="43" d="100"/>
        </p:scale>
        <p:origin x="60" y="9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A6ED90-04B8-4DA9-BFA9-995538E3B32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328110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6ED90-04B8-4DA9-BFA9-995538E3B32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301479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6ED90-04B8-4DA9-BFA9-995538E3B32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136319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6ED90-04B8-4DA9-BFA9-995538E3B32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163682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A6ED90-04B8-4DA9-BFA9-995538E3B32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392084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A6ED90-04B8-4DA9-BFA9-995538E3B32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138227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A6ED90-04B8-4DA9-BFA9-995538E3B321}"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333975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A6ED90-04B8-4DA9-BFA9-995538E3B321}"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1843361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6ED90-04B8-4DA9-BFA9-995538E3B321}"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8342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A6ED90-04B8-4DA9-BFA9-995538E3B32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4017492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A6ED90-04B8-4DA9-BFA9-995538E3B32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9B4FC-48F9-4706-B3F9-BBDCFE9EA7B3}" type="slidenum">
              <a:rPr lang="en-US" smtClean="0"/>
              <a:t>‹#›</a:t>
            </a:fld>
            <a:endParaRPr lang="en-US"/>
          </a:p>
        </p:txBody>
      </p:sp>
    </p:spTree>
    <p:extLst>
      <p:ext uri="{BB962C8B-B14F-4D97-AF65-F5344CB8AC3E}">
        <p14:creationId xmlns:p14="http://schemas.microsoft.com/office/powerpoint/2010/main" val="273979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ED90-04B8-4DA9-BFA9-995538E3B321}" type="datetimeFigureOut">
              <a:rPr lang="en-US" smtClean="0"/>
              <a:t>5/20/2020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9B4FC-48F9-4706-B3F9-BBDCFE9EA7B3}" type="slidenum">
              <a:rPr lang="en-US" smtClean="0"/>
              <a:t>‹#›</a:t>
            </a:fld>
            <a:endParaRPr lang="en-US"/>
          </a:p>
        </p:txBody>
      </p:sp>
    </p:spTree>
    <p:extLst>
      <p:ext uri="{BB962C8B-B14F-4D97-AF65-F5344CB8AC3E}">
        <p14:creationId xmlns:p14="http://schemas.microsoft.com/office/powerpoint/2010/main" val="58091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Economic Principles of Livestock Production (PRODUCT-PRODUCT Relationship)</a:t>
            </a:r>
            <a:endParaRPr lang="en-US" b="1" dirty="0"/>
          </a:p>
        </p:txBody>
      </p:sp>
      <p:sp>
        <p:nvSpPr>
          <p:cNvPr id="3" name="Subtitle 2"/>
          <p:cNvSpPr>
            <a:spLocks noGrp="1"/>
          </p:cNvSpPr>
          <p:nvPr>
            <p:ph type="subTitle" idx="1"/>
          </p:nvPr>
        </p:nvSpPr>
        <p:spPr/>
        <p:txBody>
          <a:bodyPr/>
          <a:lstStyle/>
          <a:p>
            <a:endParaRPr lang="en-US" dirty="0" smtClean="0"/>
          </a:p>
          <a:p>
            <a:r>
              <a:rPr lang="en-US" dirty="0" smtClean="0"/>
              <a:t>By HANZALA ZULFIQAR</a:t>
            </a:r>
            <a:endParaRPr lang="en-US" dirty="0"/>
          </a:p>
        </p:txBody>
      </p:sp>
    </p:spTree>
    <p:extLst>
      <p:ext uri="{BB962C8B-B14F-4D97-AF65-F5344CB8AC3E}">
        <p14:creationId xmlns:p14="http://schemas.microsoft.com/office/powerpoint/2010/main" val="1864546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33384" y="0"/>
            <a:ext cx="10008974" cy="6858000"/>
          </a:xfrm>
          <a:prstGeom prst="rect">
            <a:avLst/>
          </a:prstGeom>
        </p:spPr>
      </p:pic>
    </p:spTree>
    <p:extLst>
      <p:ext uri="{BB962C8B-B14F-4D97-AF65-F5344CB8AC3E}">
        <p14:creationId xmlns:p14="http://schemas.microsoft.com/office/powerpoint/2010/main" val="394687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8832"/>
          </a:xfrm>
        </p:spPr>
        <p:txBody>
          <a:bodyPr/>
          <a:lstStyle/>
          <a:p>
            <a:r>
              <a:rPr lang="en-US" b="1" dirty="0" smtClean="0"/>
              <a:t>Supplementary Product</a:t>
            </a:r>
            <a:endParaRPr lang="en-US" b="1" dirty="0"/>
          </a:p>
        </p:txBody>
      </p:sp>
      <p:pic>
        <p:nvPicPr>
          <p:cNvPr id="4" name="Content Placeholder 3"/>
          <p:cNvPicPr>
            <a:picLocks noGrp="1" noChangeAspect="1"/>
          </p:cNvPicPr>
          <p:nvPr>
            <p:ph idx="1"/>
          </p:nvPr>
        </p:nvPicPr>
        <p:blipFill>
          <a:blip r:embed="rId2"/>
          <a:stretch>
            <a:fillRect/>
          </a:stretch>
        </p:blipFill>
        <p:spPr>
          <a:xfrm>
            <a:off x="1030751" y="1383958"/>
            <a:ext cx="10130497" cy="4473146"/>
          </a:xfrm>
          <a:prstGeom prst="rect">
            <a:avLst/>
          </a:prstGeom>
        </p:spPr>
      </p:pic>
      <p:sp>
        <p:nvSpPr>
          <p:cNvPr id="5" name="Rectangle 4"/>
          <p:cNvSpPr/>
          <p:nvPr/>
        </p:nvSpPr>
        <p:spPr>
          <a:xfrm>
            <a:off x="10231395" y="5189839"/>
            <a:ext cx="929853" cy="6672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430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46638" y="0"/>
            <a:ext cx="8204886" cy="6858000"/>
          </a:xfrm>
          <a:prstGeom prst="rect">
            <a:avLst/>
          </a:prstGeom>
        </p:spPr>
      </p:pic>
    </p:spTree>
    <p:extLst>
      <p:ext uri="{BB962C8B-B14F-4D97-AF65-F5344CB8AC3E}">
        <p14:creationId xmlns:p14="http://schemas.microsoft.com/office/powerpoint/2010/main" val="552464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Complementary Products</a:t>
            </a:r>
            <a:endParaRPr lang="en-US" b="1" dirty="0"/>
          </a:p>
        </p:txBody>
      </p:sp>
      <p:pic>
        <p:nvPicPr>
          <p:cNvPr id="4" name="Content Placeholder 3"/>
          <p:cNvPicPr>
            <a:picLocks noGrp="1" noChangeAspect="1"/>
          </p:cNvPicPr>
          <p:nvPr>
            <p:ph idx="1"/>
          </p:nvPr>
        </p:nvPicPr>
        <p:blipFill>
          <a:blip r:embed="rId2"/>
          <a:stretch>
            <a:fillRect/>
          </a:stretch>
        </p:blipFill>
        <p:spPr>
          <a:xfrm>
            <a:off x="1014464" y="2026508"/>
            <a:ext cx="10163071" cy="2298357"/>
          </a:xfrm>
          <a:prstGeom prst="rect">
            <a:avLst/>
          </a:prstGeom>
        </p:spPr>
      </p:pic>
      <p:sp>
        <p:nvSpPr>
          <p:cNvPr id="5" name="Rectangle 4"/>
          <p:cNvSpPr/>
          <p:nvPr/>
        </p:nvSpPr>
        <p:spPr>
          <a:xfrm>
            <a:off x="6697362" y="3583459"/>
            <a:ext cx="4399006" cy="691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255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07524" y="0"/>
            <a:ext cx="9144000" cy="6858000"/>
          </a:xfrm>
          <a:prstGeom prst="rect">
            <a:avLst/>
          </a:prstGeom>
        </p:spPr>
      </p:pic>
    </p:spTree>
    <p:extLst>
      <p:ext uri="{BB962C8B-B14F-4D97-AF65-F5344CB8AC3E}">
        <p14:creationId xmlns:p14="http://schemas.microsoft.com/office/powerpoint/2010/main" val="99372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00456" y="579549"/>
            <a:ext cx="10391088" cy="5370490"/>
          </a:xfrm>
          <a:prstGeom prst="rect">
            <a:avLst/>
          </a:prstGeom>
        </p:spPr>
      </p:pic>
      <p:sp>
        <p:nvSpPr>
          <p:cNvPr id="3" name="Rectangle 2"/>
          <p:cNvSpPr/>
          <p:nvPr/>
        </p:nvSpPr>
        <p:spPr>
          <a:xfrm>
            <a:off x="2537138" y="5756856"/>
            <a:ext cx="4675031" cy="3477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439437" y="4997003"/>
            <a:ext cx="4726546" cy="8886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0638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2586" y="1"/>
            <a:ext cx="9878095" cy="6858000"/>
          </a:xfrm>
          <a:prstGeom prst="rect">
            <a:avLst/>
          </a:prstGeom>
        </p:spPr>
      </p:pic>
    </p:spTree>
    <p:extLst>
      <p:ext uri="{BB962C8B-B14F-4D97-AF65-F5344CB8AC3E}">
        <p14:creationId xmlns:p14="http://schemas.microsoft.com/office/powerpoint/2010/main" val="1873134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Optimum Product Combination</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Added Revenue of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1</m:t>
                        </m:r>
                      </m:sub>
                    </m:sSub>
                  </m:oMath>
                </a14:m>
                <a:r>
                  <a:rPr lang="en-US" dirty="0" smtClean="0"/>
                  <a:t> is </a:t>
                </a:r>
                <a:r>
                  <a:rPr lang="en-US" dirty="0"/>
                  <a:t>equal to </a:t>
                </a:r>
                <a:r>
                  <a:rPr lang="en-US" dirty="0" smtClean="0"/>
                  <a:t>Added Revenue of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2</m:t>
                        </m:r>
                      </m:sub>
                    </m:sSub>
                  </m:oMath>
                </a14:m>
                <a:r>
                  <a:rPr lang="en-US" i="1" dirty="0" smtClean="0">
                    <a:latin typeface="Cambria Math" panose="02040503050406030204" pitchFamily="18" charset="0"/>
                  </a:rPr>
                  <a:t>                               </a:t>
                </a:r>
                <a14:m>
                  <m:oMath xmlns:m="http://schemas.openxmlformats.org/officeDocument/2006/math">
                    <m:r>
                      <a:rPr lang="en-US" i="1">
                        <a:latin typeface="Cambria Math" panose="02040503050406030204" pitchFamily="18" charset="0"/>
                      </a:rPr>
                      <m:t>𝐴𝑑𝑑𝑒𝑑</m:t>
                    </m:r>
                    <m:r>
                      <a:rPr lang="en-US" i="1">
                        <a:latin typeface="Cambria Math" panose="02040503050406030204" pitchFamily="18" charset="0"/>
                      </a:rPr>
                      <m:t> </m:t>
                    </m:r>
                    <m:r>
                      <a:rPr lang="en-US" i="1">
                        <a:latin typeface="Cambria Math" panose="02040503050406030204" pitchFamily="18" charset="0"/>
                      </a:rPr>
                      <m:t>𝑅𝑒𝑣𝑒𝑛𝑢𝑒</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e>
                      <m:sub>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𝑌</m:t>
                            </m:r>
                          </m:e>
                          <m:sub>
                            <m:r>
                              <a:rPr lang="en-US" b="0" i="1" smtClean="0">
                                <a:latin typeface="Cambria Math" panose="02040503050406030204" pitchFamily="18" charset="0"/>
                                <a:ea typeface="Cambria Math" panose="02040503050406030204" pitchFamily="18" charset="0"/>
                              </a:rPr>
                              <m:t>1</m:t>
                            </m:r>
                          </m:sub>
                        </m:sSub>
                      </m:sub>
                    </m:sSub>
                    <m:r>
                      <a:rPr lang="en-US" i="1">
                        <a:latin typeface="Cambria Math" panose="02040503050406030204" pitchFamily="18" charset="0"/>
                      </a:rPr>
                      <m:t> &amp; </m:t>
                    </m:r>
                    <m:r>
                      <a:rPr lang="en-US" i="1">
                        <a:latin typeface="Cambria Math" panose="02040503050406030204" pitchFamily="18" charset="0"/>
                      </a:rPr>
                      <m:t>𝐴𝑑𝑑𝑒𝑑</m:t>
                    </m:r>
                    <m:r>
                      <a:rPr lang="en-US" i="1">
                        <a:latin typeface="Cambria Math" panose="02040503050406030204" pitchFamily="18" charset="0"/>
                      </a:rPr>
                      <m:t> </m:t>
                    </m:r>
                    <m:r>
                      <a:rPr lang="en-US" i="1">
                        <a:latin typeface="Cambria Math" panose="02040503050406030204" pitchFamily="18" charset="0"/>
                      </a:rPr>
                      <m:t>𝐶𝑜𝑠𝑡</m:t>
                    </m:r>
                    <m:r>
                      <a:rPr lang="en-US" i="1" smtClean="0">
                        <a:latin typeface="Cambria Math" panose="02040503050406030204" pitchFamily="18" charset="0"/>
                      </a:rPr>
                      <m:t>=</m:t>
                    </m:r>
                  </m:oMath>
                </a14:m>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e>
                      <m: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b="0" i="1" smtClean="0">
                                <a:latin typeface="Cambria Math" panose="02040503050406030204" pitchFamily="18" charset="0"/>
                                <a:ea typeface="Cambria Math" panose="02040503050406030204" pitchFamily="18" charset="0"/>
                              </a:rPr>
                              <m:t>2</m:t>
                            </m:r>
                          </m:sub>
                        </m:sSub>
                      </m:sub>
                    </m:sSub>
                  </m:oMath>
                </a14:m>
                <a:endParaRPr lang="en-US" dirty="0"/>
              </a:p>
              <a:p>
                <a:pPr marL="514350" indent="-514350">
                  <a:buFont typeface="+mj-lt"/>
                  <a:buAutoNum type="arabicPeriod"/>
                </a:pPr>
                <a:r>
                  <a:rPr lang="en-US" dirty="0" smtClean="0"/>
                  <a:t>MRPS </a:t>
                </a:r>
                <a:r>
                  <a:rPr lang="en-US" dirty="0"/>
                  <a:t>is equal to inverse price ratio. </a:t>
                </a:r>
                <a14:m>
                  <m:oMath xmlns:m="http://schemas.openxmlformats.org/officeDocument/2006/math">
                    <m:r>
                      <m:rPr>
                        <m:sty m:val="p"/>
                      </m:rPr>
                      <a:rPr lang="en-US">
                        <a:latin typeface="Cambria Math" panose="02040503050406030204" pitchFamily="18" charset="0"/>
                      </a:rPr>
                      <m:t>M</m:t>
                    </m:r>
                    <m:r>
                      <m:rPr>
                        <m:sty m:val="p"/>
                      </m:rPr>
                      <a:rPr lang="en-US" b="0" i="0" smtClean="0">
                        <a:latin typeface="Cambria Math" panose="02040503050406030204" pitchFamily="18" charset="0"/>
                      </a:rPr>
                      <m:t>R</m:t>
                    </m:r>
                    <m:r>
                      <m:rPr>
                        <m:sty m:val="p"/>
                      </m:rPr>
                      <a:rPr lang="en-US">
                        <a:latin typeface="Cambria Math" panose="02040503050406030204" pitchFamily="18" charset="0"/>
                      </a:rPr>
                      <m:t>P</m:t>
                    </m:r>
                    <m:r>
                      <m:rPr>
                        <m:sty m:val="p"/>
                      </m:rPr>
                      <a:rPr lang="en-US" b="0" i="0" smtClean="0">
                        <a:latin typeface="Cambria Math" panose="02040503050406030204" pitchFamily="18" charset="0"/>
                      </a:rPr>
                      <m:t>S</m:t>
                    </m:r>
                    <m:r>
                      <a:rPr lang="en-US">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sSub>
                              <m:sSubPr>
                                <m:ctrlPr>
                                  <a:rPr lang="en-US" i="1">
                                    <a:latin typeface="Cambria Math" panose="02040503050406030204" pitchFamily="18" charset="0"/>
                                  </a:rPr>
                                </m:ctrlPr>
                              </m:sSubPr>
                              <m:e>
                                <m:r>
                                  <a:rPr lang="en-US" b="0" i="1" smtClean="0">
                                    <a:latin typeface="Cambria Math" panose="02040503050406030204" pitchFamily="18" charset="0"/>
                                  </a:rPr>
                                  <m:t>𝑌</m:t>
                                </m:r>
                              </m:e>
                              <m:sub>
                                <m:r>
                                  <a:rPr lang="en-US" i="1">
                                    <a:latin typeface="Cambria Math" panose="02040503050406030204" pitchFamily="18" charset="0"/>
                                  </a:rPr>
                                  <m:t>1</m:t>
                                </m:r>
                              </m:sub>
                            </m:sSub>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b="0" i="1" smtClean="0">
                                    <a:latin typeface="Cambria Math" panose="02040503050406030204" pitchFamily="18" charset="0"/>
                                  </a:rPr>
                                  <m:t>2</m:t>
                                </m:r>
                              </m:sub>
                            </m:sSub>
                          </m:sub>
                        </m:sSub>
                      </m:den>
                    </m:f>
                    <m:r>
                      <a:rPr lang="en-US" i="1">
                        <a:latin typeface="Cambria Math" panose="02040503050406030204" pitchFamily="18" charset="0"/>
                      </a:rPr>
                      <m:t> </m:t>
                    </m:r>
                    <m:r>
                      <a:rPr lang="en-US" i="1">
                        <a:latin typeface="Cambria Math" panose="02040503050406030204" pitchFamily="18" charset="0"/>
                      </a:rPr>
                      <m:t>𝑤h𝑒𝑟𝑒</m:t>
                    </m:r>
                    <m:r>
                      <a:rPr lang="en-US" i="1">
                        <a:latin typeface="Cambria Math" panose="02040503050406030204" pitchFamily="18" charset="0"/>
                      </a:rPr>
                      <m:t> </m:t>
                    </m:r>
                    <m:r>
                      <a:rPr lang="en-US" i="1">
                        <a:latin typeface="Cambria Math" panose="02040503050406030204" pitchFamily="18" charset="0"/>
                      </a:rPr>
                      <m:t>𝑀𝑅𝑃𝑆</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2</m:t>
                            </m:r>
                          </m:sub>
                        </m:sSub>
                      </m:num>
                      <m:den>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1</m:t>
                            </m:r>
                          </m:sub>
                        </m:sSub>
                      </m:den>
                    </m:f>
                  </m:oMath>
                </a14:m>
                <a:endParaRPr lang="en-US" dirty="0" smtClean="0"/>
              </a:p>
              <a:p>
                <a:pPr marL="514350" indent="-514350">
                  <a:buFont typeface="+mj-lt"/>
                  <a:buAutoNum type="arabicPeriod"/>
                </a:pPr>
                <a:r>
                  <a:rPr lang="en-US" dirty="0" smtClean="0"/>
                  <a:t>Total Revenue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𝑇𝑅</m:t>
                        </m:r>
                        <m:r>
                          <a:rPr lang="en-US" b="0" i="1" smtClean="0">
                            <a:latin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e>
                      <m: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1</m:t>
                            </m:r>
                          </m:sub>
                        </m:sSub>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e>
                      <m: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𝑌</m:t>
                            </m:r>
                          </m:e>
                          <m:sub>
                            <m:r>
                              <a:rPr lang="en-US" i="1">
                                <a:latin typeface="Cambria Math" panose="02040503050406030204" pitchFamily="18" charset="0"/>
                                <a:ea typeface="Cambria Math" panose="02040503050406030204" pitchFamily="18" charset="0"/>
                              </a:rPr>
                              <m:t>2</m:t>
                            </m:r>
                          </m:sub>
                        </m:sSub>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381"/>
                </a:stretch>
              </a:blipFill>
            </p:spPr>
            <p:txBody>
              <a:bodyPr/>
              <a:lstStyle/>
              <a:p>
                <a:r>
                  <a:rPr lang="en-US">
                    <a:noFill/>
                  </a:rPr>
                  <a:t> </a:t>
                </a:r>
              </a:p>
            </p:txBody>
          </p:sp>
        </mc:Fallback>
      </mc:AlternateContent>
    </p:spTree>
    <p:extLst>
      <p:ext uri="{BB962C8B-B14F-4D97-AF65-F5344CB8AC3E}">
        <p14:creationId xmlns:p14="http://schemas.microsoft.com/office/powerpoint/2010/main" val="1283760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62576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PRODUCT-PRODUCT RELATIONSHIP</a:t>
            </a:r>
            <a:endParaRPr lang="en-US" b="1" dirty="0"/>
          </a:p>
        </p:txBody>
      </p:sp>
      <p:sp>
        <p:nvSpPr>
          <p:cNvPr id="3" name="Content Placeholder 2"/>
          <p:cNvSpPr>
            <a:spLocks noGrp="1"/>
          </p:cNvSpPr>
          <p:nvPr>
            <p:ph idx="1"/>
          </p:nvPr>
        </p:nvSpPr>
        <p:spPr>
          <a:xfrm>
            <a:off x="838200" y="2207941"/>
            <a:ext cx="10515600" cy="3969022"/>
          </a:xfrm>
        </p:spPr>
        <p:txBody>
          <a:bodyPr/>
          <a:lstStyle/>
          <a:p>
            <a:r>
              <a:rPr lang="en-US" dirty="0" smtClean="0"/>
              <a:t>Two or more than two outputs</a:t>
            </a:r>
          </a:p>
          <a:p>
            <a:r>
              <a:rPr lang="en-US" dirty="0" smtClean="0"/>
              <a:t>Fixed level of inputs</a:t>
            </a:r>
          </a:p>
          <a:p>
            <a:r>
              <a:rPr lang="en-US" dirty="0" smtClean="0"/>
              <a:t>To get maximum profit</a:t>
            </a:r>
          </a:p>
          <a:p>
            <a:r>
              <a:rPr lang="en-US" dirty="0" smtClean="0"/>
              <a:t>Production Possibility Curve or Production Frontier</a:t>
            </a:r>
          </a:p>
          <a:p>
            <a:pPr marL="0" indent="0">
              <a:buNone/>
            </a:pPr>
            <a:endParaRPr lang="en-US" dirty="0"/>
          </a:p>
        </p:txBody>
      </p:sp>
    </p:spTree>
    <p:extLst>
      <p:ext uri="{BB962C8B-B14F-4D97-AF65-F5344CB8AC3E}">
        <p14:creationId xmlns:p14="http://schemas.microsoft.com/office/powerpoint/2010/main" val="2668069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four relationship exist in Product-Product Relationship </a:t>
            </a:r>
            <a:endParaRPr lang="en-US" dirty="0"/>
          </a:p>
        </p:txBody>
      </p:sp>
      <p:sp>
        <p:nvSpPr>
          <p:cNvPr id="3" name="Content Placeholder 2"/>
          <p:cNvSpPr>
            <a:spLocks noGrp="1"/>
          </p:cNvSpPr>
          <p:nvPr>
            <p:ph idx="1"/>
          </p:nvPr>
        </p:nvSpPr>
        <p:spPr>
          <a:xfrm>
            <a:off x="838200" y="2252545"/>
            <a:ext cx="10515600" cy="3924417"/>
          </a:xfrm>
        </p:spPr>
        <p:txBody>
          <a:bodyPr/>
          <a:lstStyle/>
          <a:p>
            <a:r>
              <a:rPr lang="en-US" dirty="0" smtClean="0"/>
              <a:t>Competitive Products</a:t>
            </a:r>
          </a:p>
          <a:p>
            <a:r>
              <a:rPr lang="en-US" dirty="0" smtClean="0"/>
              <a:t>Supplementary Product</a:t>
            </a:r>
          </a:p>
          <a:p>
            <a:r>
              <a:rPr lang="en-US" dirty="0" smtClean="0"/>
              <a:t>Complementary Product</a:t>
            </a:r>
          </a:p>
          <a:p>
            <a:r>
              <a:rPr lang="en-US" dirty="0" smtClean="0"/>
              <a:t>Joint Product</a:t>
            </a:r>
            <a:endParaRPr lang="en-US" dirty="0"/>
          </a:p>
        </p:txBody>
      </p:sp>
    </p:spTree>
    <p:extLst>
      <p:ext uri="{BB962C8B-B14F-4D97-AF65-F5344CB8AC3E}">
        <p14:creationId xmlns:p14="http://schemas.microsoft.com/office/powerpoint/2010/main" val="202667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Competitive Product</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Two products are competitive in the use of given resources if an increase in the output of one product involves a reduction in the output of the other product.</a:t>
                </a:r>
              </a:p>
              <a:p>
                <a:r>
                  <a:rPr lang="en-US" dirty="0" smtClean="0"/>
                  <a:t>The Marginal Rate of Product Substitution (MRPS), which indicates the quantity of one product that must be given up when the output of the other product is increased by one unit, is negative. </a:t>
                </a:r>
                <a:endParaRPr lang="en-US" b="0" i="1" dirty="0" smtClean="0">
                  <a:latin typeface="Cambria Math" panose="02040503050406030204" pitchFamily="18" charset="0"/>
                </a:endParaRPr>
              </a:p>
              <a:p>
                <a14:m>
                  <m:oMath xmlns:m="http://schemas.openxmlformats.org/officeDocument/2006/math">
                    <m:r>
                      <a:rPr lang="en-US" b="0" i="1" smtClean="0">
                        <a:latin typeface="Cambria Math" panose="02040503050406030204" pitchFamily="18" charset="0"/>
                      </a:rPr>
                      <m:t>𝑀𝑅𝑃𝑆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e>
                          <m:sub>
                            <m:r>
                              <a:rPr lang="en-US" b="0" i="1" smtClean="0">
                                <a:latin typeface="Cambria Math" panose="02040503050406030204" pitchFamily="18" charset="0"/>
                              </a:rPr>
                              <m:t>2</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e>
                          <m:sub>
                            <m:r>
                              <a:rPr lang="en-US" b="0" i="1" smtClean="0">
                                <a:latin typeface="Cambria Math" panose="02040503050406030204" pitchFamily="18" charset="0"/>
                              </a:rPr>
                              <m:t>1</m:t>
                            </m:r>
                          </m:sub>
                        </m:sSub>
                      </m:den>
                    </m:f>
                  </m:oMath>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24910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259"/>
            <a:ext cx="10515600" cy="5641704"/>
          </a:xfrm>
        </p:spPr>
        <p:txBody>
          <a:bodyPr/>
          <a:lstStyle/>
          <a:p>
            <a:pPr marL="0" indent="0" algn="just">
              <a:buNone/>
            </a:pPr>
            <a:r>
              <a:rPr lang="en-US" sz="3200" dirty="0" smtClean="0"/>
              <a:t>1.	Constant Rate </a:t>
            </a:r>
          </a:p>
          <a:p>
            <a:pPr marL="0" indent="0" algn="just">
              <a:buNone/>
            </a:pPr>
            <a:r>
              <a:rPr lang="en-US" sz="3200" dirty="0" smtClean="0"/>
              <a:t>	When the two products substitute for each other at a constant rate, marginal rate of product substitution remains constant over the range of possible product combinations. Example Two breeds of lamb or cows for a given area of range land</a:t>
            </a:r>
          </a:p>
          <a:p>
            <a:pPr marL="0" indent="0">
              <a:buNone/>
            </a:pPr>
            <a:r>
              <a:rPr lang="en-US" sz="3200" dirty="0" smtClean="0"/>
              <a:t>2.	Decreasing Rate</a:t>
            </a:r>
            <a:endParaRPr lang="en-US" sz="3200" dirty="0"/>
          </a:p>
        </p:txBody>
      </p:sp>
      <p:pic>
        <p:nvPicPr>
          <p:cNvPr id="2" name="Picture 1"/>
          <p:cNvPicPr>
            <a:picLocks noChangeAspect="1"/>
          </p:cNvPicPr>
          <p:nvPr/>
        </p:nvPicPr>
        <p:blipFill>
          <a:blip r:embed="rId2"/>
          <a:stretch>
            <a:fillRect/>
          </a:stretch>
        </p:blipFill>
        <p:spPr>
          <a:xfrm>
            <a:off x="838200" y="4125953"/>
            <a:ext cx="10223810" cy="2339740"/>
          </a:xfrm>
          <a:prstGeom prst="rect">
            <a:avLst/>
          </a:prstGeom>
        </p:spPr>
      </p:pic>
    </p:spTree>
    <p:extLst>
      <p:ext uri="{BB962C8B-B14F-4D97-AF65-F5344CB8AC3E}">
        <p14:creationId xmlns:p14="http://schemas.microsoft.com/office/powerpoint/2010/main" val="369672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71238" y="0"/>
            <a:ext cx="9545445" cy="6858000"/>
          </a:xfrm>
          <a:prstGeom prst="rect">
            <a:avLst/>
          </a:prstGeom>
        </p:spPr>
      </p:pic>
    </p:spTree>
    <p:extLst>
      <p:ext uri="{BB962C8B-B14F-4D97-AF65-F5344CB8AC3E}">
        <p14:creationId xmlns:p14="http://schemas.microsoft.com/office/powerpoint/2010/main" val="189466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5980" y="0"/>
            <a:ext cx="10727474" cy="6858000"/>
          </a:xfrm>
          <a:prstGeom prst="rect">
            <a:avLst/>
          </a:prstGeom>
        </p:spPr>
      </p:pic>
    </p:spTree>
    <p:extLst>
      <p:ext uri="{BB962C8B-B14F-4D97-AF65-F5344CB8AC3E}">
        <p14:creationId xmlns:p14="http://schemas.microsoft.com/office/powerpoint/2010/main" val="569954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61535"/>
            <a:ext cx="10515600" cy="5015428"/>
          </a:xfrm>
        </p:spPr>
        <p:txBody>
          <a:bodyPr/>
          <a:lstStyle/>
          <a:p>
            <a:pPr marL="514350" indent="-514350">
              <a:buAutoNum type="arabicPeriod" startAt="3"/>
            </a:pPr>
            <a:r>
              <a:rPr lang="en-US" dirty="0" smtClean="0"/>
              <a:t>Increasing Rate</a:t>
            </a:r>
          </a:p>
          <a:p>
            <a:pPr marL="0" indent="0">
              <a:buNone/>
            </a:pPr>
            <a:endParaRPr lang="en-US" dirty="0"/>
          </a:p>
        </p:txBody>
      </p:sp>
      <p:pic>
        <p:nvPicPr>
          <p:cNvPr id="4" name="Picture 3"/>
          <p:cNvPicPr>
            <a:picLocks noChangeAspect="1"/>
          </p:cNvPicPr>
          <p:nvPr/>
        </p:nvPicPr>
        <p:blipFill>
          <a:blip r:embed="rId2"/>
          <a:stretch>
            <a:fillRect/>
          </a:stretch>
        </p:blipFill>
        <p:spPr>
          <a:xfrm>
            <a:off x="838200" y="2001795"/>
            <a:ext cx="10515600" cy="2544611"/>
          </a:xfrm>
          <a:prstGeom prst="rect">
            <a:avLst/>
          </a:prstGeom>
        </p:spPr>
      </p:pic>
      <p:sp>
        <p:nvSpPr>
          <p:cNvPr id="5" name="Rectangle 4"/>
          <p:cNvSpPr/>
          <p:nvPr/>
        </p:nvSpPr>
        <p:spPr>
          <a:xfrm>
            <a:off x="10602097" y="3954162"/>
            <a:ext cx="751703" cy="5922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06378" y="4349578"/>
            <a:ext cx="2100649" cy="1968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855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12192000" cy="6858001"/>
          </a:xfrm>
          <a:prstGeom prst="rect">
            <a:avLst/>
          </a:prstGeom>
        </p:spPr>
      </p:pic>
    </p:spTree>
    <p:extLst>
      <p:ext uri="{BB962C8B-B14F-4D97-AF65-F5344CB8AC3E}">
        <p14:creationId xmlns:p14="http://schemas.microsoft.com/office/powerpoint/2010/main" val="3236132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Widescreen</PresentationFormat>
  <Paragraphs>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Economic Principles of Livestock Production (PRODUCT-PRODUCT Relationship)</vt:lpstr>
      <vt:lpstr>PRODUCT-PRODUCT RELATIONSHIP</vt:lpstr>
      <vt:lpstr>There are four relationship exist in Product-Product Relationship </vt:lpstr>
      <vt:lpstr>Competitive Product</vt:lpstr>
      <vt:lpstr>PowerPoint Presentation</vt:lpstr>
      <vt:lpstr>PowerPoint Presentation</vt:lpstr>
      <vt:lpstr>PowerPoint Presentation</vt:lpstr>
      <vt:lpstr>PowerPoint Presentation</vt:lpstr>
      <vt:lpstr>PowerPoint Presentation</vt:lpstr>
      <vt:lpstr>PowerPoint Presentation</vt:lpstr>
      <vt:lpstr>Supplementary Product</vt:lpstr>
      <vt:lpstr>PowerPoint Presentation</vt:lpstr>
      <vt:lpstr>Complementary Products</vt:lpstr>
      <vt:lpstr>PowerPoint Presentation</vt:lpstr>
      <vt:lpstr>PowerPoint Presentation</vt:lpstr>
      <vt:lpstr>PowerPoint Presentation</vt:lpstr>
      <vt:lpstr>Optimum Product Combination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Principles of Livestock Production (PRODUCT-PRODUCT Relationship)</dc:title>
  <dc:creator>Windows User</dc:creator>
  <cp:lastModifiedBy>Windows User</cp:lastModifiedBy>
  <cp:revision>2</cp:revision>
  <dcterms:created xsi:type="dcterms:W3CDTF">2020-05-20T05:27:12Z</dcterms:created>
  <dcterms:modified xsi:type="dcterms:W3CDTF">2020-05-20T06:05:12Z</dcterms:modified>
</cp:coreProperties>
</file>